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2" r:id="rId4"/>
    <p:sldId id="263" r:id="rId5"/>
    <p:sldId id="266" r:id="rId6"/>
    <p:sldId id="258" r:id="rId7"/>
    <p:sldId id="268" r:id="rId8"/>
    <p:sldId id="259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89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82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901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914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116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5076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88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2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3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6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724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12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22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63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317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85D1D-B2D2-42D7-B1AD-D2C733C17524}" type="datetimeFigureOut">
              <a:rPr lang="es-ES" smtClean="0"/>
              <a:t>25/07/2025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01DC3-F7B5-4482-857B-2E500A5287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90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ylandbiodiversity.com/view/11054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ww.marylandbiodiversity.com/species/1105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430A8-6AE5-F506-F89A-95D280C88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109" y="1608038"/>
            <a:ext cx="10058400" cy="2567844"/>
          </a:xfrm>
        </p:spPr>
        <p:txBody>
          <a:bodyPr>
            <a:noAutofit/>
          </a:bodyPr>
          <a:lstStyle/>
          <a:p>
            <a:r>
              <a:rPr lang="en-US" sz="4400" noProof="0" dirty="0"/>
              <a:t>Efficacy evaluation of ISOCLAST against </a:t>
            </a:r>
            <a:r>
              <a:rPr lang="en-US" sz="4400" noProof="0" dirty="0" err="1"/>
              <a:t>Philaenus</a:t>
            </a:r>
            <a:r>
              <a:rPr lang="en-US" sz="4400" noProof="0" dirty="0"/>
              <a:t> </a:t>
            </a:r>
            <a:r>
              <a:rPr lang="en-US" sz="4400" noProof="0" dirty="0" err="1"/>
              <a:t>spumarius</a:t>
            </a:r>
            <a:r>
              <a:rPr lang="en-US" sz="4400" noProof="0" dirty="0"/>
              <a:t> on weeds in semi-field, Italy, 2017.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CCF441-DE60-AD86-30CB-D24D9687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122" y="4517571"/>
            <a:ext cx="8637072" cy="1476225"/>
          </a:xfrm>
        </p:spPr>
        <p:txBody>
          <a:bodyPr>
            <a:normAutofit/>
          </a:bodyPr>
          <a:lstStyle/>
          <a:p>
            <a:r>
              <a:rPr lang="en-US" b="1" noProof="0" dirty="0"/>
              <a:t>David Valcárcel </a:t>
            </a:r>
            <a:r>
              <a:rPr lang="en-US" b="1" noProof="0" dirty="0" err="1"/>
              <a:t>herrera</a:t>
            </a:r>
            <a:endParaRPr lang="en-US" b="1" noProof="0" dirty="0"/>
          </a:p>
          <a:p>
            <a:r>
              <a:rPr lang="en-US" noProof="0" dirty="0"/>
              <a:t>Supervised by </a:t>
            </a:r>
            <a:r>
              <a:rPr lang="en-US" b="1" noProof="0" dirty="0"/>
              <a:t>Miguel Rodrigo Valverde Urrea</a:t>
            </a:r>
          </a:p>
        </p:txBody>
      </p:sp>
    </p:spTree>
    <p:extLst>
      <p:ext uri="{BB962C8B-B14F-4D97-AF65-F5344CB8AC3E}">
        <p14:creationId xmlns:p14="http://schemas.microsoft.com/office/powerpoint/2010/main" val="280899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4BC69-A547-F9C3-F5CA-2E696BD30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326D2-0E2A-8538-5A13-E117BF12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3. </a:t>
            </a:r>
            <a:r>
              <a:rPr lang="en-GB" dirty="0"/>
              <a:t>How persistent is each treatment and which of them is more persistent on time?</a:t>
            </a:r>
            <a:endParaRPr lang="en-US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CDBEB-8836-9DA9-DF04-267AE0CA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929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15FC4-AB24-D973-D3F6-700D90CC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551" y="194913"/>
            <a:ext cx="6858898" cy="801257"/>
          </a:xfrm>
        </p:spPr>
        <p:txBody>
          <a:bodyPr>
            <a:normAutofit/>
          </a:bodyPr>
          <a:lstStyle/>
          <a:p>
            <a:r>
              <a:rPr lang="es-ES" sz="2000" dirty="0"/>
              <a:t>APPENDIX: TABLE AND CODES OF TREATMENTS IN 2017</a:t>
            </a:r>
            <a:endParaRPr lang="en-GB" sz="2000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78DE6517-D00A-12E0-3B71-B995E7671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092921"/>
              </p:ext>
            </p:extLst>
          </p:nvPr>
        </p:nvGraphicFramePr>
        <p:xfrm>
          <a:off x="0" y="745264"/>
          <a:ext cx="12192000" cy="611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264414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8248812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494611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8704868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209503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269591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510307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3764703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3872145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98698645"/>
                    </a:ext>
                  </a:extLst>
                </a:gridCol>
              </a:tblGrid>
              <a:tr h="749399">
                <a:tc>
                  <a:txBody>
                    <a:bodyPr/>
                    <a:lstStyle/>
                    <a:p>
                      <a:r>
                        <a:rPr lang="en-GB" dirty="0" err="1"/>
                        <a:t>Trt</a:t>
                      </a:r>
                      <a:r>
                        <a:rPr lang="en-GB" dirty="0"/>
                        <a:t>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Treatment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Material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Form Conc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Conc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Form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Rate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Appl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2270077"/>
                  </a:ext>
                </a:extLst>
              </a:tr>
              <a:tr h="603345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52399"/>
                  </a:ext>
                </a:extLst>
              </a:tr>
              <a:tr h="603345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426113"/>
                  </a:ext>
                </a:extLst>
              </a:tr>
              <a:tr h="603345"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INJCTREE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753029"/>
                  </a:ext>
                </a:extLst>
              </a:tr>
              <a:tr h="861922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370751"/>
                  </a:ext>
                </a:extLst>
              </a:tr>
              <a:tr h="861922">
                <a:tc>
                  <a:txBody>
                    <a:bodyPr/>
                    <a:lstStyle/>
                    <a:p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INJCTREE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887115"/>
                  </a:ext>
                </a:extLst>
              </a:tr>
              <a:tr h="974217">
                <a:tc>
                  <a:txBody>
                    <a:bodyPr/>
                    <a:lstStyle/>
                    <a:p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LAMBDA-CYHALOTHRIN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KARATE ZEON 10CS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583038"/>
                  </a:ext>
                </a:extLst>
              </a:tr>
              <a:tr h="603345">
                <a:tc>
                  <a:txBody>
                    <a:bodyPr/>
                    <a:lstStyle/>
                    <a:p>
                      <a:r>
                        <a:rPr lang="en-GB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UNTREATED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UNTREATED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5039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50E2FC7-D68E-29D6-60D5-6E642703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89723" y="76487"/>
            <a:ext cx="281960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 Treatments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2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768A1-AE30-CABC-C991-C05D449B0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8B042-FAB1-719F-E74F-15818413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063" y="529449"/>
            <a:ext cx="6858898" cy="801257"/>
          </a:xfrm>
        </p:spPr>
        <p:txBody>
          <a:bodyPr>
            <a:normAutofit/>
          </a:bodyPr>
          <a:lstStyle/>
          <a:p>
            <a:r>
              <a:rPr lang="es-ES" sz="2000" dirty="0"/>
              <a:t>APPENDIX: TABLE AND CODES OF TREATMENTS IN 2018</a:t>
            </a:r>
            <a:endParaRPr lang="en-GB" sz="2000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4474BFD6-8EDF-75EB-9885-CC03AB437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967975"/>
              </p:ext>
            </p:extLst>
          </p:nvPr>
        </p:nvGraphicFramePr>
        <p:xfrm>
          <a:off x="11122" y="1114596"/>
          <a:ext cx="12192000" cy="5798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68152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607205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272472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92721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3229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500833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365572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65267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342945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94864470"/>
                    </a:ext>
                  </a:extLst>
                </a:gridCol>
              </a:tblGrid>
              <a:tr h="998807">
                <a:tc>
                  <a:txBody>
                    <a:bodyPr/>
                    <a:lstStyle/>
                    <a:p>
                      <a:r>
                        <a:rPr lang="en-GB" dirty="0" err="1"/>
                        <a:t>Trt</a:t>
                      </a:r>
                      <a:r>
                        <a:rPr lang="en-GB" dirty="0"/>
                        <a:t> 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Appl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Treatment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Material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Form Conc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Conc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Form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Rate Unit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Appl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472724"/>
                  </a:ext>
                </a:extLst>
              </a:tr>
              <a:tr h="998807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CONFIDOR 200 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317154"/>
                  </a:ext>
                </a:extLst>
              </a:tr>
              <a:tr h="998807"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474999"/>
                  </a:ext>
                </a:extLst>
              </a:tr>
              <a:tr h="405073">
                <a:tc>
                  <a:txBody>
                    <a:bodyPr/>
                    <a:lstStyle/>
                    <a:p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EPIK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EPIK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FOLIAR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647119"/>
                  </a:ext>
                </a:extLst>
              </a:tr>
              <a:tr h="998807">
                <a:tc>
                  <a:txBody>
                    <a:bodyPr/>
                    <a:lstStyle/>
                    <a:p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SULFOXAFLOR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GF-2626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ml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INJCTREE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74786"/>
                  </a:ext>
                </a:extLst>
              </a:tr>
              <a:tr h="699166">
                <a:tc>
                  <a:txBody>
                    <a:bodyPr/>
                    <a:lstStyle/>
                    <a:p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EPIK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EPIK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ai/kg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WP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 pr/ha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INJCTREE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92259"/>
                  </a:ext>
                </a:extLst>
              </a:tr>
              <a:tr h="699166">
                <a:tc>
                  <a:txBody>
                    <a:bodyPr/>
                    <a:lstStyle/>
                    <a:p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UNTREATED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UNTREATED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0702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42EE9F5-4B5A-9FAF-8A11-5B54D1BED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689723" y="76487"/>
            <a:ext cx="281960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 Treatments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C9907-8F59-4834-438F-D7331922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915053"/>
          </a:xfrm>
        </p:spPr>
        <p:txBody>
          <a:bodyPr/>
          <a:lstStyle/>
          <a:p>
            <a:r>
              <a:rPr lang="en-US" noProof="0" dirty="0"/>
              <a:t>INTRODUCTION (BACKGROUND)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E259FA-7430-3761-944C-FDE77C596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4772" y="2010878"/>
            <a:ext cx="5319597" cy="3943608"/>
          </a:xfrm>
        </p:spPr>
        <p:txBody>
          <a:bodyPr>
            <a:noAutofit/>
          </a:bodyPr>
          <a:lstStyle/>
          <a:p>
            <a:r>
              <a:rPr lang="en-US" sz="1800" noProof="0" dirty="0"/>
              <a:t>Background:  </a:t>
            </a:r>
            <a:r>
              <a:rPr lang="en-US" sz="1800" i="1" noProof="0" dirty="0" err="1"/>
              <a:t>Philaenus</a:t>
            </a:r>
            <a:r>
              <a:rPr lang="en-US" sz="1800" i="1" noProof="0" dirty="0"/>
              <a:t> </a:t>
            </a:r>
            <a:r>
              <a:rPr lang="en-US" sz="1800" i="1" noProof="0" dirty="0" err="1"/>
              <a:t>spumarius</a:t>
            </a:r>
            <a:r>
              <a:rPr lang="en-US" sz="1800" i="1" noProof="0" dirty="0"/>
              <a:t> </a:t>
            </a:r>
            <a:r>
              <a:rPr lang="en-US" sz="1800" noProof="0" dirty="0"/>
              <a:t>(“meadow spittlebug”) is a major vector of </a:t>
            </a:r>
            <a:r>
              <a:rPr lang="en-US" sz="1800" i="1" noProof="0" dirty="0"/>
              <a:t>Xylella fastidiosa </a:t>
            </a:r>
            <a:r>
              <a:rPr lang="en-US" sz="1800" noProof="0" dirty="0"/>
              <a:t>(also known as Pierce’s disease), a devastating plant pathogen in Europe.</a:t>
            </a:r>
          </a:p>
          <a:p>
            <a:r>
              <a:rPr lang="en-US" sz="1800" noProof="0" dirty="0"/>
              <a:t>Effective control of </a:t>
            </a:r>
            <a:r>
              <a:rPr lang="en-US" sz="1800" i="1" noProof="0" dirty="0"/>
              <a:t>P. </a:t>
            </a:r>
            <a:r>
              <a:rPr lang="en-US" sz="1800" i="1" noProof="0" dirty="0" err="1"/>
              <a:t>spumarius</a:t>
            </a:r>
            <a:r>
              <a:rPr lang="en-US" sz="1800" i="1" noProof="0" dirty="0"/>
              <a:t> </a:t>
            </a:r>
            <a:r>
              <a:rPr lang="en-US" sz="1800" noProof="0" dirty="0"/>
              <a:t>is important for managing </a:t>
            </a:r>
            <a:r>
              <a:rPr lang="en-US" sz="1800" i="1" noProof="0" dirty="0"/>
              <a:t>Xylella</a:t>
            </a:r>
            <a:r>
              <a:rPr lang="en-US" sz="1800" noProof="0" dirty="0"/>
              <a:t> outbreaks and ensuring crop health.</a:t>
            </a:r>
          </a:p>
          <a:p>
            <a:r>
              <a:rPr lang="en-GB" sz="1800" noProof="0" dirty="0"/>
              <a:t>Several insecticides, including ISOCLAST™ (sulfoxaflor), are available to control sap-feeding pests such as the </a:t>
            </a:r>
            <a:r>
              <a:rPr lang="en-GB" sz="1800" dirty="0"/>
              <a:t>aforementioned. </a:t>
            </a:r>
            <a:r>
              <a:rPr lang="en-GB" sz="1800" noProof="0" dirty="0"/>
              <a:t>There is a need to assess and compare their efficacy and persistence of these products under semi-field conditions.</a:t>
            </a:r>
            <a:endParaRPr lang="en-US" sz="1800" noProof="0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C9F4586-8A6E-5DE7-2918-7B1A12BD0B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91198" y="1925511"/>
            <a:ext cx="4937125" cy="3211059"/>
          </a:xfr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B07AB2-78A4-1EDB-CACF-B3181FE83FDA}"/>
              </a:ext>
            </a:extLst>
          </p:cNvPr>
          <p:cNvSpPr txBox="1"/>
          <p:nvPr/>
        </p:nvSpPr>
        <p:spPr>
          <a:xfrm>
            <a:off x="6691198" y="5136570"/>
            <a:ext cx="505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This photograph from </a:t>
            </a:r>
            <a:r>
              <a:rPr lang="en-US" sz="1200" noProof="0" dirty="0">
                <a:hlinkClick r:id="rId4"/>
              </a:rPr>
              <a:t>https://www.marylandbiodiversity.com/species/11054</a:t>
            </a:r>
            <a:r>
              <a:rPr lang="en-US" sz="1200" noProof="0" dirty="0"/>
              <a:t> is under license </a:t>
            </a:r>
            <a:r>
              <a:rPr lang="en-US" sz="1200" noProof="0" dirty="0">
                <a:hlinkClick r:id="rId5" tooltip="https://creativecommons.org/licenses/by/3.0/"/>
              </a:rPr>
              <a:t>CC BY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254122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E19B9-7092-EEB1-308D-CFBDF7F8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INTRODUCTION (OBJECTIVES OF THE STUDY)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A998D-8F8F-F2DF-F88E-78D0328A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951725"/>
            <a:ext cx="10678885" cy="4395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Key Objectives:</a:t>
            </a:r>
          </a:p>
          <a:p>
            <a:r>
              <a:rPr lang="en-GB" b="1" dirty="0"/>
              <a:t>Identify the most effective treatment/insecticide</a:t>
            </a:r>
            <a:endParaRPr lang="en-GB" dirty="0"/>
          </a:p>
          <a:p>
            <a:pPr lvl="1"/>
            <a:r>
              <a:rPr lang="en-GB" dirty="0"/>
              <a:t>It must be determined which of the tested products (see 2017 and 2018 tables) provides the highest efficacy against </a:t>
            </a:r>
            <a:r>
              <a:rPr lang="en-GB" i="1" dirty="0" err="1"/>
              <a:t>Philaenus</a:t>
            </a:r>
            <a:r>
              <a:rPr lang="en-GB" i="1" dirty="0"/>
              <a:t> </a:t>
            </a:r>
            <a:r>
              <a:rPr lang="en-GB" i="1" dirty="0" err="1"/>
              <a:t>spumarius</a:t>
            </a:r>
            <a:r>
              <a:rPr lang="en-GB" dirty="0"/>
              <a:t> under semi-field conditions in each year.  We must also study if there is variability between plots, that is, if the plots have something to do with the differences between individual replicas.</a:t>
            </a:r>
          </a:p>
          <a:p>
            <a:r>
              <a:rPr lang="en-GB" b="1" dirty="0"/>
              <a:t>Compare application methods</a:t>
            </a:r>
            <a:endParaRPr lang="en-GB" dirty="0"/>
          </a:p>
          <a:p>
            <a:pPr lvl="1"/>
            <a:r>
              <a:rPr lang="en-GB" dirty="0"/>
              <a:t>It must be assessed whether foliar spray or trunk injection is more effective for delivering each treatment.</a:t>
            </a:r>
          </a:p>
          <a:p>
            <a:r>
              <a:rPr lang="en-GB" b="1" dirty="0"/>
              <a:t>Evaluate persistence of control</a:t>
            </a:r>
            <a:endParaRPr lang="en-GB" dirty="0"/>
          </a:p>
          <a:p>
            <a:pPr lvl="1"/>
            <a:r>
              <a:rPr lang="en-GB" dirty="0"/>
              <a:t>We should also measure how persistent each treatment is over time, and identify which offers the longest-lasting protection.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093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F40EF-F926-D781-D2DC-134244E7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INTRODUCTION (EXPERIMENTAL PROCEDURE)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77D00E-EEE1-FE55-550D-0A8809F3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7" y="2015732"/>
            <a:ext cx="10978654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Experimental procedure</a:t>
            </a:r>
          </a:p>
          <a:p>
            <a:r>
              <a:rPr lang="en-GB" dirty="0"/>
              <a:t>The field study was conducted on plots, each containing two trees (and four tree branches per tree in 2018, serving as sub-units).  The assigned insecticide treatments were applied to each plot.</a:t>
            </a:r>
          </a:p>
          <a:p>
            <a:r>
              <a:rPr lang="en-GB" dirty="0"/>
              <a:t>Insects (</a:t>
            </a:r>
            <a:r>
              <a:rPr lang="en-GB" i="1" dirty="0" err="1"/>
              <a:t>Philaenus</a:t>
            </a:r>
            <a:r>
              <a:rPr lang="en-GB" i="1" dirty="0"/>
              <a:t> </a:t>
            </a:r>
            <a:r>
              <a:rPr lang="en-GB" i="1" dirty="0" err="1"/>
              <a:t>spumarius</a:t>
            </a:r>
            <a:r>
              <a:rPr lang="en-GB" dirty="0"/>
              <a:t>) were introduced into a net enclosure placed on each tree, preventing all individuals from entering simultaneously and preserving the ability to assess insecticide duration.</a:t>
            </a:r>
          </a:p>
          <a:p>
            <a:r>
              <a:rPr lang="en-GB" dirty="0"/>
              <a:t>Over multiple time periods, the number of live insects inside the enclosure was regularly recorded. When counts dropped, new insects were introduced according to the schedule.</a:t>
            </a:r>
          </a:p>
          <a:p>
            <a:r>
              <a:rPr lang="en-GB" dirty="0"/>
              <a:t>Plot assignments to treatments (including untreated controls) were made via randomized block design.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F3319-3BFB-4EB0-0689-382C39B9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INTRODUCTION (EXPERIMENTAL PROCEDURE) 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0CEE7-9A4B-688B-B430-BA046E0DB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each time period, cumulative mortality was calculated as: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formula applies to each period in the study. Notice that the number of introductions of insects are not equal to the number of periods in the study.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2A9329-15CA-ACE9-1B20-88532469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540375"/>
            <a:ext cx="10055376" cy="104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D5265-BE8F-2509-2993-7A25300152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472395"/>
            <a:ext cx="10058400" cy="1449387"/>
          </a:xfrm>
        </p:spPr>
        <p:txBody>
          <a:bodyPr/>
          <a:lstStyle/>
          <a:p>
            <a:r>
              <a:rPr lang="en-US" noProof="0" dirty="0"/>
              <a:t>1. WHICH insecticide is more effective against </a:t>
            </a:r>
            <a:r>
              <a:rPr lang="en-US" noProof="0" dirty="0" err="1"/>
              <a:t>philaenus</a:t>
            </a:r>
            <a:r>
              <a:rPr lang="en-US" noProof="0" dirty="0"/>
              <a:t> </a:t>
            </a:r>
            <a:r>
              <a:rPr lang="en-US" noProof="0" dirty="0" err="1"/>
              <a:t>spumarius</a:t>
            </a:r>
            <a:r>
              <a:rPr lang="en-US" noProof="0" dirty="0"/>
              <a:t>? (2017)</a:t>
            </a:r>
          </a:p>
        </p:txBody>
      </p:sp>
    </p:spTree>
    <p:extLst>
      <p:ext uri="{BB962C8B-B14F-4D97-AF65-F5344CB8AC3E}">
        <p14:creationId xmlns:p14="http://schemas.microsoft.com/office/powerpoint/2010/main" val="145966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902CA-05C6-86EE-E286-CD0E67A3FD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6828" y="54429"/>
            <a:ext cx="9299575" cy="1368425"/>
          </a:xfrm>
        </p:spPr>
        <p:txBody>
          <a:bodyPr>
            <a:normAutofit/>
          </a:bodyPr>
          <a:lstStyle/>
          <a:p>
            <a:r>
              <a:rPr lang="en-US" sz="4000" dirty="0"/>
              <a:t>1. Which insecticide is more effective against </a:t>
            </a:r>
            <a:r>
              <a:rPr lang="en-US" sz="4000" i="1" dirty="0" err="1"/>
              <a:t>Philaenus</a:t>
            </a:r>
            <a:r>
              <a:rPr lang="en-US" sz="4000" i="1" dirty="0"/>
              <a:t> </a:t>
            </a:r>
            <a:r>
              <a:rPr lang="en-US" sz="4000" i="1" dirty="0" err="1"/>
              <a:t>spumarius</a:t>
            </a:r>
            <a:r>
              <a:rPr lang="en-US" sz="4000" dirty="0"/>
              <a:t>? (2017)</a:t>
            </a:r>
            <a:endParaRPr lang="en-GB" sz="40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269CDB5-E230-F812-E217-D2C3C53E4AE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1368425"/>
            <a:ext cx="6624638" cy="4090988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5F7E54E-D6EB-E8F9-1BE5-113453FD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14" y="5459413"/>
            <a:ext cx="3459480" cy="9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8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AFB6D-CAE7-BA31-6D16-DF43FA11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66497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noProof="0" dirty="0"/>
              <a:t>1.5. 1. WHICH insecticide is more effective against </a:t>
            </a:r>
            <a:r>
              <a:rPr lang="en-US" sz="2800" noProof="0" dirty="0" err="1"/>
              <a:t>philaenus</a:t>
            </a:r>
            <a:r>
              <a:rPr lang="en-US" sz="2800" noProof="0" dirty="0"/>
              <a:t> </a:t>
            </a:r>
            <a:r>
              <a:rPr lang="en-US" sz="2800" noProof="0" dirty="0" err="1"/>
              <a:t>spumarius</a:t>
            </a:r>
            <a:r>
              <a:rPr lang="en-US" sz="2800" noProof="0" dirty="0"/>
              <a:t>? (variability between plots)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943F5-9A30-9901-EEDF-6B771F1A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75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6DECC-56BF-6FF1-A061-F5F4D8A2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/>
              <a:t>2. Is it more efficient TO MAKE A FOLIAR APPLICATION OF A TREATMENT OR INJECT 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A7F39-1AAA-C403-6194-E36BE7F9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64886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1737</TotalTime>
  <Words>758</Words>
  <Application>Microsoft Office PowerPoint</Application>
  <PresentationFormat>Panorámica</PresentationFormat>
  <Paragraphs>175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</vt:lpstr>
      <vt:lpstr>Efficacy evaluation of ISOCLAST against Philaenus spumarius on weeds in semi-field, Italy, 2017.</vt:lpstr>
      <vt:lpstr>INTRODUCTION (BACKGROUND)</vt:lpstr>
      <vt:lpstr>INTRODUCTION (OBJECTIVES OF THE STUDY)</vt:lpstr>
      <vt:lpstr>INTRODUCTION (EXPERIMENTAL PROCEDURE)</vt:lpstr>
      <vt:lpstr>INTRODUCTION (EXPERIMENTAL PROCEDURE) </vt:lpstr>
      <vt:lpstr>1. WHICH insecticide is more effective against philaenus spumarius? (2017)</vt:lpstr>
      <vt:lpstr>1. Which insecticide is more effective against Philaenus spumarius? (2017)</vt:lpstr>
      <vt:lpstr>1.5. 1. WHICH insecticide is more effective against philaenus spumarius? (variability between plots)</vt:lpstr>
      <vt:lpstr>2. Is it more efficient TO MAKE A FOLIAR APPLICATION OF A TREATMENT OR INJECT IT?</vt:lpstr>
      <vt:lpstr>3. How persistent is each treatment and which of them is more persistent on time?</vt:lpstr>
      <vt:lpstr>APPENDIX: TABLE AND CODES OF TREATMENTS IN 2017</vt:lpstr>
      <vt:lpstr>APPENDIX: TABLE AND CODES OF TREATMENTS IN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Valcarcel Martínez</dc:creator>
  <cp:lastModifiedBy>Francisco Valcarcel Martínez</cp:lastModifiedBy>
  <cp:revision>6</cp:revision>
  <dcterms:created xsi:type="dcterms:W3CDTF">2025-07-16T18:03:05Z</dcterms:created>
  <dcterms:modified xsi:type="dcterms:W3CDTF">2025-07-25T10:28:03Z</dcterms:modified>
</cp:coreProperties>
</file>