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5"/>
  </p:notesMasterIdLst>
  <p:sldIdLst>
    <p:sldId id="256" r:id="rId2"/>
    <p:sldId id="257" r:id="rId3"/>
    <p:sldId id="262" r:id="rId4"/>
    <p:sldId id="268" r:id="rId5"/>
    <p:sldId id="259" r:id="rId6"/>
    <p:sldId id="269" r:id="rId7"/>
    <p:sldId id="270" r:id="rId8"/>
    <p:sldId id="260" r:id="rId9"/>
    <p:sldId id="271" r:id="rId10"/>
    <p:sldId id="272" r:id="rId11"/>
    <p:sldId id="261" r:id="rId12"/>
    <p:sldId id="274" r:id="rId13"/>
    <p:sldId id="275" r:id="rId14"/>
    <p:sldId id="276" r:id="rId15"/>
    <p:sldId id="279" r:id="rId16"/>
    <p:sldId id="281" r:id="rId17"/>
    <p:sldId id="282" r:id="rId18"/>
    <p:sldId id="283" r:id="rId19"/>
    <p:sldId id="273" r:id="rId20"/>
    <p:sldId id="284" r:id="rId21"/>
    <p:sldId id="285" r:id="rId22"/>
    <p:sldId id="264"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0FD503-2946-43DB-BD7C-B9350366B0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F89A4A0C-6E1F-4EB0-9A7F-6613EF315162}">
      <dgm:prSet phldrT="[Texto]"/>
      <dgm:spPr/>
      <dgm:t>
        <a:bodyPr/>
        <a:lstStyle/>
        <a:p>
          <a:r>
            <a:rPr lang="en-US" b="1" noProof="0" dirty="0"/>
            <a:t>Average mortality at the elbow point (</a:t>
          </a:r>
          <a:r>
            <a:rPr lang="en-US" b="1" noProof="0" dirty="0" err="1"/>
            <a:t>m_elbow</a:t>
          </a:r>
          <a:r>
            <a:rPr lang="en-US" b="1" noProof="0" dirty="0"/>
            <a:t>)</a:t>
          </a:r>
          <a:endParaRPr lang="en-US" noProof="0" dirty="0"/>
        </a:p>
      </dgm:t>
    </dgm:pt>
    <dgm:pt modelId="{68C86787-A2C9-4CE2-8AC1-0529DE4E783D}" type="parTrans" cxnId="{9AFB46F3-26E4-44F9-9EF4-0C1EC3CCA0A2}">
      <dgm:prSet/>
      <dgm:spPr/>
      <dgm:t>
        <a:bodyPr/>
        <a:lstStyle/>
        <a:p>
          <a:endParaRPr lang="en-GB"/>
        </a:p>
      </dgm:t>
    </dgm:pt>
    <dgm:pt modelId="{0755CE0C-4850-446F-A6AE-D50091889EAA}" type="sibTrans" cxnId="{9AFB46F3-26E4-44F9-9EF4-0C1EC3CCA0A2}">
      <dgm:prSet/>
      <dgm:spPr/>
      <dgm:t>
        <a:bodyPr/>
        <a:lstStyle/>
        <a:p>
          <a:endParaRPr lang="en-GB"/>
        </a:p>
      </dgm:t>
    </dgm:pt>
    <dgm:pt modelId="{4AF62D40-6B49-4080-A806-0890279EF082}">
      <dgm:prSet phldrT="[Texto]"/>
      <dgm:spPr/>
      <dgm:t>
        <a:bodyPr/>
        <a:lstStyle/>
        <a:p>
          <a:r>
            <a:rPr lang="en-US" b="1" noProof="0" dirty="0"/>
            <a:t>Elbow point</a:t>
          </a:r>
          <a:r>
            <a:rPr lang="en-US" noProof="0" dirty="0"/>
            <a:t>: The point on the curve where the rate of change shifts, creating the most pronounced bend. </a:t>
          </a:r>
        </a:p>
      </dgm:t>
    </dgm:pt>
    <dgm:pt modelId="{8E81967C-7552-4285-BE97-1CCE4720EC4B}" type="parTrans" cxnId="{43C21D04-9978-4D71-B4BA-B8237530194C}">
      <dgm:prSet/>
      <dgm:spPr/>
      <dgm:t>
        <a:bodyPr/>
        <a:lstStyle/>
        <a:p>
          <a:endParaRPr lang="en-GB"/>
        </a:p>
      </dgm:t>
    </dgm:pt>
    <dgm:pt modelId="{17FA60FE-C696-464B-94C1-C8782B9DEED0}" type="sibTrans" cxnId="{43C21D04-9978-4D71-B4BA-B8237530194C}">
      <dgm:prSet/>
      <dgm:spPr/>
      <dgm:t>
        <a:bodyPr/>
        <a:lstStyle/>
        <a:p>
          <a:endParaRPr lang="en-GB"/>
        </a:p>
      </dgm:t>
    </dgm:pt>
    <dgm:pt modelId="{D64ECDA5-AD41-41F0-A661-768448B3FF97}">
      <dgm:prSet phldrT="[Texto]"/>
      <dgm:spPr/>
      <dgm:t>
        <a:bodyPr/>
        <a:lstStyle/>
        <a:p>
          <a:r>
            <a:rPr lang="en-US" b="1" noProof="0" dirty="0"/>
            <a:t>Average mortality at the final point (</a:t>
          </a:r>
          <a:r>
            <a:rPr lang="en-US" b="1" noProof="0" dirty="0" err="1"/>
            <a:t>m_final</a:t>
          </a:r>
          <a:r>
            <a:rPr lang="en-US" b="1" noProof="0" dirty="0"/>
            <a:t>)</a:t>
          </a:r>
        </a:p>
      </dgm:t>
    </dgm:pt>
    <dgm:pt modelId="{65886DD6-0E39-47CD-B0D9-AF53C8638219}" type="parTrans" cxnId="{FA73C11E-6762-4F0B-8871-DB2C5C1605C2}">
      <dgm:prSet/>
      <dgm:spPr/>
      <dgm:t>
        <a:bodyPr/>
        <a:lstStyle/>
        <a:p>
          <a:endParaRPr lang="en-GB"/>
        </a:p>
      </dgm:t>
    </dgm:pt>
    <dgm:pt modelId="{57C1FA5F-91BA-4C2B-8F64-0D10ED0B1E9F}" type="sibTrans" cxnId="{FA73C11E-6762-4F0B-8871-DB2C5C1605C2}">
      <dgm:prSet/>
      <dgm:spPr/>
      <dgm:t>
        <a:bodyPr/>
        <a:lstStyle/>
        <a:p>
          <a:endParaRPr lang="en-GB"/>
        </a:p>
      </dgm:t>
    </dgm:pt>
    <dgm:pt modelId="{3096195D-1705-42FB-90E0-54DD724ED5D5}">
      <dgm:prSet phldrT="[Texto]"/>
      <dgm:spPr/>
      <dgm:t>
        <a:bodyPr/>
        <a:lstStyle/>
        <a:p>
          <a:r>
            <a:rPr lang="en-US" b="1" noProof="0" dirty="0" err="1">
              <a:latin typeface="Times New Roman" panose="02020603050405020304" pitchFamily="18" charset="0"/>
              <a:cs typeface="Times New Roman" panose="02020603050405020304" pitchFamily="18" charset="0"/>
            </a:rPr>
            <a:t>Δ_elbow</a:t>
          </a:r>
          <a:r>
            <a:rPr lang="en-US" b="1" noProof="0" dirty="0">
              <a:latin typeface="Times New Roman" panose="02020603050405020304" pitchFamily="18" charset="0"/>
              <a:cs typeface="Times New Roman" panose="02020603050405020304" pitchFamily="18" charset="0"/>
            </a:rPr>
            <a:t> = </a:t>
          </a:r>
          <a:r>
            <a:rPr lang="en-US" b="1" noProof="0" dirty="0" err="1">
              <a:latin typeface="Times New Roman" panose="02020603050405020304" pitchFamily="18" charset="0"/>
              <a:cs typeface="Times New Roman" panose="02020603050405020304" pitchFamily="18" charset="0"/>
            </a:rPr>
            <a:t>m_elbow</a:t>
          </a:r>
          <a:r>
            <a:rPr lang="en-US" b="1" noProof="0" dirty="0">
              <a:latin typeface="Times New Roman" panose="02020603050405020304" pitchFamily="18" charset="0"/>
              <a:cs typeface="Times New Roman" panose="02020603050405020304" pitchFamily="18" charset="0"/>
            </a:rPr>
            <a:t> – </a:t>
          </a:r>
          <a:r>
            <a:rPr lang="en-US" b="1" noProof="0" dirty="0" err="1">
              <a:latin typeface="Times New Roman" panose="02020603050405020304" pitchFamily="18" charset="0"/>
              <a:cs typeface="Times New Roman" panose="02020603050405020304" pitchFamily="18" charset="0"/>
            </a:rPr>
            <a:t>m_final</a:t>
          </a:r>
          <a:r>
            <a:rPr lang="en-US" b="1" noProof="0" dirty="0">
              <a:latin typeface="Times New Roman" panose="02020603050405020304" pitchFamily="18" charset="0"/>
              <a:cs typeface="Times New Roman" panose="02020603050405020304" pitchFamily="18" charset="0"/>
            </a:rPr>
            <a:t> </a:t>
          </a:r>
          <a:endParaRPr lang="en-US" b="1" noProof="0" dirty="0"/>
        </a:p>
      </dgm:t>
    </dgm:pt>
    <dgm:pt modelId="{50BACAD8-9B85-4C62-AAD6-B38288D462C0}" type="parTrans" cxnId="{3985733D-5778-44AA-AA5C-D03537C8B3A7}">
      <dgm:prSet/>
      <dgm:spPr/>
      <dgm:t>
        <a:bodyPr/>
        <a:lstStyle/>
        <a:p>
          <a:endParaRPr lang="en-GB"/>
        </a:p>
      </dgm:t>
    </dgm:pt>
    <dgm:pt modelId="{B9EAA7B9-2577-4D0A-9168-4E5CF02786D6}" type="sibTrans" cxnId="{3985733D-5778-44AA-AA5C-D03537C8B3A7}">
      <dgm:prSet/>
      <dgm:spPr/>
      <dgm:t>
        <a:bodyPr/>
        <a:lstStyle/>
        <a:p>
          <a:endParaRPr lang="en-GB"/>
        </a:p>
      </dgm:t>
    </dgm:pt>
    <dgm:pt modelId="{CA1167D6-6F8D-4490-9BE8-F1BB07B3D9A2}">
      <dgm:prSet phldrT="[Texto]"/>
      <dgm:spPr/>
      <dgm:t>
        <a:bodyPr/>
        <a:lstStyle/>
        <a:p>
          <a:r>
            <a:rPr lang="en-US" b="1" noProof="0" dirty="0"/>
            <a:t>AUC (Area under the curve)</a:t>
          </a:r>
        </a:p>
      </dgm:t>
    </dgm:pt>
    <dgm:pt modelId="{45B9B838-C44A-46AF-B725-2774618F179E}" type="sibTrans" cxnId="{15DB10D6-7D35-45E9-B880-61C0FA846E84}">
      <dgm:prSet/>
      <dgm:spPr/>
      <dgm:t>
        <a:bodyPr/>
        <a:lstStyle/>
        <a:p>
          <a:endParaRPr lang="en-GB"/>
        </a:p>
      </dgm:t>
    </dgm:pt>
    <dgm:pt modelId="{C0679C23-9242-4849-8217-CF566E696C95}" type="parTrans" cxnId="{15DB10D6-7D35-45E9-B880-61C0FA846E84}">
      <dgm:prSet/>
      <dgm:spPr/>
      <dgm:t>
        <a:bodyPr/>
        <a:lstStyle/>
        <a:p>
          <a:endParaRPr lang="en-GB"/>
        </a:p>
      </dgm:t>
    </dgm:pt>
    <dgm:pt modelId="{31C91B06-5011-4D30-97EC-8C61FB8DAFC3}" type="pres">
      <dgm:prSet presAssocID="{CC0FD503-2946-43DB-BD7C-B9350366B08F}" presName="linear" presStyleCnt="0">
        <dgm:presLayoutVars>
          <dgm:animLvl val="lvl"/>
          <dgm:resizeHandles val="exact"/>
        </dgm:presLayoutVars>
      </dgm:prSet>
      <dgm:spPr/>
    </dgm:pt>
    <dgm:pt modelId="{91F5547A-976D-4498-B28C-8D4FE590D4EF}" type="pres">
      <dgm:prSet presAssocID="{CA1167D6-6F8D-4490-9BE8-F1BB07B3D9A2}" presName="parentText" presStyleLbl="node1" presStyleIdx="0" presStyleCnt="4" custLinFactNeighborX="-7285" custLinFactNeighborY="190">
        <dgm:presLayoutVars>
          <dgm:chMax val="0"/>
          <dgm:bulletEnabled val="1"/>
        </dgm:presLayoutVars>
      </dgm:prSet>
      <dgm:spPr/>
    </dgm:pt>
    <dgm:pt modelId="{4240257C-12E5-4F80-9249-6E83BA64E134}" type="pres">
      <dgm:prSet presAssocID="{45B9B838-C44A-46AF-B725-2774618F179E}" presName="spacer" presStyleCnt="0"/>
      <dgm:spPr/>
    </dgm:pt>
    <dgm:pt modelId="{8217D250-B545-4EB2-BEC8-24A6F4A91CC7}" type="pres">
      <dgm:prSet presAssocID="{F89A4A0C-6E1F-4EB0-9A7F-6613EF315162}" presName="parentText" presStyleLbl="node1" presStyleIdx="1" presStyleCnt="4">
        <dgm:presLayoutVars>
          <dgm:chMax val="0"/>
          <dgm:bulletEnabled val="1"/>
        </dgm:presLayoutVars>
      </dgm:prSet>
      <dgm:spPr/>
    </dgm:pt>
    <dgm:pt modelId="{0B1FAD2D-A4D6-48EF-8569-9C4415F453FD}" type="pres">
      <dgm:prSet presAssocID="{F89A4A0C-6E1F-4EB0-9A7F-6613EF315162}" presName="childText" presStyleLbl="revTx" presStyleIdx="0" presStyleCnt="1">
        <dgm:presLayoutVars>
          <dgm:bulletEnabled val="1"/>
        </dgm:presLayoutVars>
      </dgm:prSet>
      <dgm:spPr/>
    </dgm:pt>
    <dgm:pt modelId="{BE285C38-CA1E-4330-AB6F-C16F056F8B71}" type="pres">
      <dgm:prSet presAssocID="{D64ECDA5-AD41-41F0-A661-768448B3FF97}" presName="parentText" presStyleLbl="node1" presStyleIdx="2" presStyleCnt="4">
        <dgm:presLayoutVars>
          <dgm:chMax val="0"/>
          <dgm:bulletEnabled val="1"/>
        </dgm:presLayoutVars>
      </dgm:prSet>
      <dgm:spPr/>
    </dgm:pt>
    <dgm:pt modelId="{9027212D-1F32-4481-9C84-D1028AF4BDB5}" type="pres">
      <dgm:prSet presAssocID="{57C1FA5F-91BA-4C2B-8F64-0D10ED0B1E9F}" presName="spacer" presStyleCnt="0"/>
      <dgm:spPr/>
    </dgm:pt>
    <dgm:pt modelId="{601DE4B9-E8F1-4211-99A9-C1A4B22A0EAD}" type="pres">
      <dgm:prSet presAssocID="{3096195D-1705-42FB-90E0-54DD724ED5D5}" presName="parentText" presStyleLbl="node1" presStyleIdx="3" presStyleCnt="4">
        <dgm:presLayoutVars>
          <dgm:chMax val="0"/>
          <dgm:bulletEnabled val="1"/>
        </dgm:presLayoutVars>
      </dgm:prSet>
      <dgm:spPr/>
    </dgm:pt>
  </dgm:ptLst>
  <dgm:cxnLst>
    <dgm:cxn modelId="{43C21D04-9978-4D71-B4BA-B8237530194C}" srcId="{F89A4A0C-6E1F-4EB0-9A7F-6613EF315162}" destId="{4AF62D40-6B49-4080-A806-0890279EF082}" srcOrd="0" destOrd="0" parTransId="{8E81967C-7552-4285-BE97-1CCE4720EC4B}" sibTransId="{17FA60FE-C696-464B-94C1-C8782B9DEED0}"/>
    <dgm:cxn modelId="{FA73C11E-6762-4F0B-8871-DB2C5C1605C2}" srcId="{CC0FD503-2946-43DB-BD7C-B9350366B08F}" destId="{D64ECDA5-AD41-41F0-A661-768448B3FF97}" srcOrd="2" destOrd="0" parTransId="{65886DD6-0E39-47CD-B0D9-AF53C8638219}" sibTransId="{57C1FA5F-91BA-4C2B-8F64-0D10ED0B1E9F}"/>
    <dgm:cxn modelId="{ECC40B2D-67DA-4DF3-A670-99E69D759AA2}" type="presOf" srcId="{CA1167D6-6F8D-4490-9BE8-F1BB07B3D9A2}" destId="{91F5547A-976D-4498-B28C-8D4FE590D4EF}" srcOrd="0" destOrd="0" presId="urn:microsoft.com/office/officeart/2005/8/layout/vList2"/>
    <dgm:cxn modelId="{8AD33E34-A085-4B5F-BD36-2956CB76EDD3}" type="presOf" srcId="{F89A4A0C-6E1F-4EB0-9A7F-6613EF315162}" destId="{8217D250-B545-4EB2-BEC8-24A6F4A91CC7}" srcOrd="0" destOrd="0" presId="urn:microsoft.com/office/officeart/2005/8/layout/vList2"/>
    <dgm:cxn modelId="{3985733D-5778-44AA-AA5C-D03537C8B3A7}" srcId="{CC0FD503-2946-43DB-BD7C-B9350366B08F}" destId="{3096195D-1705-42FB-90E0-54DD724ED5D5}" srcOrd="3" destOrd="0" parTransId="{50BACAD8-9B85-4C62-AAD6-B38288D462C0}" sibTransId="{B9EAA7B9-2577-4D0A-9168-4E5CF02786D6}"/>
    <dgm:cxn modelId="{3B0A614C-FF97-4A72-B921-87932DB2696B}" type="presOf" srcId="{CC0FD503-2946-43DB-BD7C-B9350366B08F}" destId="{31C91B06-5011-4D30-97EC-8C61FB8DAFC3}" srcOrd="0" destOrd="0" presId="urn:microsoft.com/office/officeart/2005/8/layout/vList2"/>
    <dgm:cxn modelId="{15E7299A-4343-4B23-8050-26D4B3071EF7}" type="presOf" srcId="{D64ECDA5-AD41-41F0-A661-768448B3FF97}" destId="{BE285C38-CA1E-4330-AB6F-C16F056F8B71}" srcOrd="0" destOrd="0" presId="urn:microsoft.com/office/officeart/2005/8/layout/vList2"/>
    <dgm:cxn modelId="{F69A23A0-DE19-4AEC-A80F-5436B6323C47}" type="presOf" srcId="{3096195D-1705-42FB-90E0-54DD724ED5D5}" destId="{601DE4B9-E8F1-4211-99A9-C1A4B22A0EAD}" srcOrd="0" destOrd="0" presId="urn:microsoft.com/office/officeart/2005/8/layout/vList2"/>
    <dgm:cxn modelId="{1CAFBEAB-BFA9-46F4-AF29-946ED4928DEA}" type="presOf" srcId="{4AF62D40-6B49-4080-A806-0890279EF082}" destId="{0B1FAD2D-A4D6-48EF-8569-9C4415F453FD}" srcOrd="0" destOrd="0" presId="urn:microsoft.com/office/officeart/2005/8/layout/vList2"/>
    <dgm:cxn modelId="{15DB10D6-7D35-45E9-B880-61C0FA846E84}" srcId="{CC0FD503-2946-43DB-BD7C-B9350366B08F}" destId="{CA1167D6-6F8D-4490-9BE8-F1BB07B3D9A2}" srcOrd="0" destOrd="0" parTransId="{C0679C23-9242-4849-8217-CF566E696C95}" sibTransId="{45B9B838-C44A-46AF-B725-2774618F179E}"/>
    <dgm:cxn modelId="{9AFB46F3-26E4-44F9-9EF4-0C1EC3CCA0A2}" srcId="{CC0FD503-2946-43DB-BD7C-B9350366B08F}" destId="{F89A4A0C-6E1F-4EB0-9A7F-6613EF315162}" srcOrd="1" destOrd="0" parTransId="{68C86787-A2C9-4CE2-8AC1-0529DE4E783D}" sibTransId="{0755CE0C-4850-446F-A6AE-D50091889EAA}"/>
    <dgm:cxn modelId="{124A983E-E672-4702-9C9C-A2BD3A752C0E}" type="presParOf" srcId="{31C91B06-5011-4D30-97EC-8C61FB8DAFC3}" destId="{91F5547A-976D-4498-B28C-8D4FE590D4EF}" srcOrd="0" destOrd="0" presId="urn:microsoft.com/office/officeart/2005/8/layout/vList2"/>
    <dgm:cxn modelId="{E0CB280D-3ECB-4A8B-B3FA-4BBD4288F9E7}" type="presParOf" srcId="{31C91B06-5011-4D30-97EC-8C61FB8DAFC3}" destId="{4240257C-12E5-4F80-9249-6E83BA64E134}" srcOrd="1" destOrd="0" presId="urn:microsoft.com/office/officeart/2005/8/layout/vList2"/>
    <dgm:cxn modelId="{87750D6D-3EBE-4444-89ED-0503FB72F54C}" type="presParOf" srcId="{31C91B06-5011-4D30-97EC-8C61FB8DAFC3}" destId="{8217D250-B545-4EB2-BEC8-24A6F4A91CC7}" srcOrd="2" destOrd="0" presId="urn:microsoft.com/office/officeart/2005/8/layout/vList2"/>
    <dgm:cxn modelId="{9F2190E1-345B-4CF5-9728-342AEDA9A47F}" type="presParOf" srcId="{31C91B06-5011-4D30-97EC-8C61FB8DAFC3}" destId="{0B1FAD2D-A4D6-48EF-8569-9C4415F453FD}" srcOrd="3" destOrd="0" presId="urn:microsoft.com/office/officeart/2005/8/layout/vList2"/>
    <dgm:cxn modelId="{FC6A8D73-3D1A-4721-A133-D400EC4E61A3}" type="presParOf" srcId="{31C91B06-5011-4D30-97EC-8C61FB8DAFC3}" destId="{BE285C38-CA1E-4330-AB6F-C16F056F8B71}" srcOrd="4" destOrd="0" presId="urn:microsoft.com/office/officeart/2005/8/layout/vList2"/>
    <dgm:cxn modelId="{BE5C4B6F-81F1-4D44-9F44-A25014F529AD}" type="presParOf" srcId="{31C91B06-5011-4D30-97EC-8C61FB8DAFC3}" destId="{9027212D-1F32-4481-9C84-D1028AF4BDB5}" srcOrd="5" destOrd="0" presId="urn:microsoft.com/office/officeart/2005/8/layout/vList2"/>
    <dgm:cxn modelId="{949C15F5-4C50-4D21-93B3-2594208B43B7}" type="presParOf" srcId="{31C91B06-5011-4D30-97EC-8C61FB8DAFC3}" destId="{601DE4B9-E8F1-4211-99A9-C1A4B22A0EA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5547A-976D-4498-B28C-8D4FE590D4EF}">
      <dsp:nvSpPr>
        <dsp:cNvPr id="0" name=""/>
        <dsp:cNvSpPr/>
      </dsp:nvSpPr>
      <dsp:spPr>
        <a:xfrm>
          <a:off x="0" y="87066"/>
          <a:ext cx="3701143"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noProof="0" dirty="0"/>
            <a:t>AUC (Area under the curve)</a:t>
          </a:r>
        </a:p>
      </dsp:txBody>
      <dsp:txXfrm>
        <a:off x="35268" y="122334"/>
        <a:ext cx="3630607" cy="651938"/>
      </dsp:txXfrm>
    </dsp:sp>
    <dsp:sp modelId="{8217D250-B545-4EB2-BEC8-24A6F4A91CC7}">
      <dsp:nvSpPr>
        <dsp:cNvPr id="0" name=""/>
        <dsp:cNvSpPr/>
      </dsp:nvSpPr>
      <dsp:spPr>
        <a:xfrm>
          <a:off x="0" y="864157"/>
          <a:ext cx="3701143"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noProof="0" dirty="0"/>
            <a:t>Average mortality at the elbow point (</a:t>
          </a:r>
          <a:r>
            <a:rPr lang="en-US" sz="1900" b="1" kern="1200" noProof="0" dirty="0" err="1"/>
            <a:t>m_elbow</a:t>
          </a:r>
          <a:r>
            <a:rPr lang="en-US" sz="1900" b="1" kern="1200" noProof="0" dirty="0"/>
            <a:t>)</a:t>
          </a:r>
          <a:endParaRPr lang="en-US" sz="1900" kern="1200" noProof="0" dirty="0"/>
        </a:p>
      </dsp:txBody>
      <dsp:txXfrm>
        <a:off x="35268" y="899425"/>
        <a:ext cx="3630607" cy="651938"/>
      </dsp:txXfrm>
    </dsp:sp>
    <dsp:sp modelId="{0B1FAD2D-A4D6-48EF-8569-9C4415F453FD}">
      <dsp:nvSpPr>
        <dsp:cNvPr id="0" name=""/>
        <dsp:cNvSpPr/>
      </dsp:nvSpPr>
      <dsp:spPr>
        <a:xfrm>
          <a:off x="0" y="1586632"/>
          <a:ext cx="3701143" cy="64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51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1" kern="1200" noProof="0" dirty="0"/>
            <a:t>Elbow point</a:t>
          </a:r>
          <a:r>
            <a:rPr lang="en-US" sz="1500" kern="1200" noProof="0" dirty="0"/>
            <a:t>: The point on the curve where the rate of change shifts, creating the most pronounced bend. </a:t>
          </a:r>
        </a:p>
      </dsp:txBody>
      <dsp:txXfrm>
        <a:off x="0" y="1586632"/>
        <a:ext cx="3701143" cy="648944"/>
      </dsp:txXfrm>
    </dsp:sp>
    <dsp:sp modelId="{BE285C38-CA1E-4330-AB6F-C16F056F8B71}">
      <dsp:nvSpPr>
        <dsp:cNvPr id="0" name=""/>
        <dsp:cNvSpPr/>
      </dsp:nvSpPr>
      <dsp:spPr>
        <a:xfrm>
          <a:off x="0" y="2235577"/>
          <a:ext cx="3701143"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noProof="0" dirty="0"/>
            <a:t>Average mortality at the final point (</a:t>
          </a:r>
          <a:r>
            <a:rPr lang="en-US" sz="1900" b="1" kern="1200" noProof="0" dirty="0" err="1"/>
            <a:t>m_final</a:t>
          </a:r>
          <a:r>
            <a:rPr lang="en-US" sz="1900" b="1" kern="1200" noProof="0" dirty="0"/>
            <a:t>)</a:t>
          </a:r>
        </a:p>
      </dsp:txBody>
      <dsp:txXfrm>
        <a:off x="35268" y="2270845"/>
        <a:ext cx="3630607" cy="651938"/>
      </dsp:txXfrm>
    </dsp:sp>
    <dsp:sp modelId="{601DE4B9-E8F1-4211-99A9-C1A4B22A0EAD}">
      <dsp:nvSpPr>
        <dsp:cNvPr id="0" name=""/>
        <dsp:cNvSpPr/>
      </dsp:nvSpPr>
      <dsp:spPr>
        <a:xfrm>
          <a:off x="0" y="3012772"/>
          <a:ext cx="3701143"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noProof="0" dirty="0" err="1">
              <a:latin typeface="Times New Roman" panose="02020603050405020304" pitchFamily="18" charset="0"/>
              <a:cs typeface="Times New Roman" panose="02020603050405020304" pitchFamily="18" charset="0"/>
            </a:rPr>
            <a:t>Δ_elbow</a:t>
          </a:r>
          <a:r>
            <a:rPr lang="en-US" sz="1900" b="1" kern="1200" noProof="0" dirty="0">
              <a:latin typeface="Times New Roman" panose="02020603050405020304" pitchFamily="18" charset="0"/>
              <a:cs typeface="Times New Roman" panose="02020603050405020304" pitchFamily="18" charset="0"/>
            </a:rPr>
            <a:t> = </a:t>
          </a:r>
          <a:r>
            <a:rPr lang="en-US" sz="1900" b="1" kern="1200" noProof="0" dirty="0" err="1">
              <a:latin typeface="Times New Roman" panose="02020603050405020304" pitchFamily="18" charset="0"/>
              <a:cs typeface="Times New Roman" panose="02020603050405020304" pitchFamily="18" charset="0"/>
            </a:rPr>
            <a:t>m_elbow</a:t>
          </a:r>
          <a:r>
            <a:rPr lang="en-US" sz="1900" b="1" kern="1200" noProof="0" dirty="0">
              <a:latin typeface="Times New Roman" panose="02020603050405020304" pitchFamily="18" charset="0"/>
              <a:cs typeface="Times New Roman" panose="02020603050405020304" pitchFamily="18" charset="0"/>
            </a:rPr>
            <a:t> – </a:t>
          </a:r>
          <a:r>
            <a:rPr lang="en-US" sz="1900" b="1" kern="1200" noProof="0" dirty="0" err="1">
              <a:latin typeface="Times New Roman" panose="02020603050405020304" pitchFamily="18" charset="0"/>
              <a:cs typeface="Times New Roman" panose="02020603050405020304" pitchFamily="18" charset="0"/>
            </a:rPr>
            <a:t>m_final</a:t>
          </a:r>
          <a:r>
            <a:rPr lang="en-US" sz="1900" b="1" kern="1200" noProof="0" dirty="0">
              <a:latin typeface="Times New Roman" panose="02020603050405020304" pitchFamily="18" charset="0"/>
              <a:cs typeface="Times New Roman" panose="02020603050405020304" pitchFamily="18" charset="0"/>
            </a:rPr>
            <a:t> </a:t>
          </a:r>
          <a:endParaRPr lang="en-US" sz="1900" b="1" kern="1200" noProof="0" dirty="0"/>
        </a:p>
      </dsp:txBody>
      <dsp:txXfrm>
        <a:off x="35268" y="3048040"/>
        <a:ext cx="3630607" cy="6519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9F2C7-6AB5-4B2D-A231-F8CD7648FE5F}" type="datetimeFigureOut">
              <a:rPr lang="en-GB" smtClean="0"/>
              <a:t>29/07/2025</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0930D-D2EC-476A-9833-118846D19211}" type="slidenum">
              <a:rPr lang="en-GB" smtClean="0"/>
              <a:t>‹Nº›</a:t>
            </a:fld>
            <a:endParaRPr lang="en-GB"/>
          </a:p>
        </p:txBody>
      </p:sp>
    </p:spTree>
    <p:extLst>
      <p:ext uri="{BB962C8B-B14F-4D97-AF65-F5344CB8AC3E}">
        <p14:creationId xmlns:p14="http://schemas.microsoft.com/office/powerpoint/2010/main" val="861520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87F0930D-D2EC-476A-9833-118846D19211}" type="slidenum">
              <a:rPr lang="en-GB" smtClean="0"/>
              <a:t>14</a:t>
            </a:fld>
            <a:endParaRPr lang="en-GB"/>
          </a:p>
        </p:txBody>
      </p:sp>
    </p:spTree>
    <p:extLst>
      <p:ext uri="{BB962C8B-B14F-4D97-AF65-F5344CB8AC3E}">
        <p14:creationId xmlns:p14="http://schemas.microsoft.com/office/powerpoint/2010/main" val="624182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87F0930D-D2EC-476A-9833-118846D19211}" type="slidenum">
              <a:rPr lang="en-GB" smtClean="0"/>
              <a:t>19</a:t>
            </a:fld>
            <a:endParaRPr lang="en-GB"/>
          </a:p>
        </p:txBody>
      </p:sp>
    </p:spTree>
    <p:extLst>
      <p:ext uri="{BB962C8B-B14F-4D97-AF65-F5344CB8AC3E}">
        <p14:creationId xmlns:p14="http://schemas.microsoft.com/office/powerpoint/2010/main" val="468870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AF85D1D-B2D2-42D7-B1AD-D2C733C17524}" type="datetimeFigureOut">
              <a:rPr lang="es-ES" smtClean="0"/>
              <a:t>29/07/2025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164692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F85D1D-B2D2-42D7-B1AD-D2C733C17524}" type="datetimeFigureOut">
              <a:rPr lang="es-ES" smtClean="0"/>
              <a:t>29/07/2025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264295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F85D1D-B2D2-42D7-B1AD-D2C733C17524}" type="datetimeFigureOut">
              <a:rPr lang="es-ES" smtClean="0"/>
              <a:t>29/07/2025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507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F85D1D-B2D2-42D7-B1AD-D2C733C17524}" type="datetimeFigureOut">
              <a:rPr lang="es-ES" smtClean="0"/>
              <a:t>29/07/2025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3172580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F85D1D-B2D2-42D7-B1AD-D2C733C17524}" type="datetimeFigureOut">
              <a:rPr lang="es-ES" smtClean="0"/>
              <a:t>29/07/2025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1619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F85D1D-B2D2-42D7-B1AD-D2C733C17524}" type="datetimeFigureOut">
              <a:rPr lang="es-ES" smtClean="0"/>
              <a:t>29/07/2025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3738655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F85D1D-B2D2-42D7-B1AD-D2C733C17524}" type="datetimeFigureOut">
              <a:rPr lang="es-ES" smtClean="0"/>
              <a:t>29/07/2025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2335278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F85D1D-B2D2-42D7-B1AD-D2C733C17524}" type="datetimeFigureOut">
              <a:rPr lang="es-ES" smtClean="0"/>
              <a:t>29/07/2025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163277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F85D1D-B2D2-42D7-B1AD-D2C733C17524}" type="datetimeFigureOut">
              <a:rPr lang="es-ES" smtClean="0"/>
              <a:t>29/07/2025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297533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F85D1D-B2D2-42D7-B1AD-D2C733C17524}" type="datetimeFigureOut">
              <a:rPr lang="es-ES" smtClean="0"/>
              <a:t>29/07/2025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241907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AF85D1D-B2D2-42D7-B1AD-D2C733C17524}" type="datetimeFigureOut">
              <a:rPr lang="es-ES" smtClean="0"/>
              <a:t>29/07/2025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490545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AF85D1D-B2D2-42D7-B1AD-D2C733C17524}" type="datetimeFigureOut">
              <a:rPr lang="es-ES" smtClean="0"/>
              <a:t>29/07/2025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391488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AF85D1D-B2D2-42D7-B1AD-D2C733C17524}" type="datetimeFigureOut">
              <a:rPr lang="es-ES" smtClean="0"/>
              <a:t>29/07/2025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1462989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85D1D-B2D2-42D7-B1AD-D2C733C17524}" type="datetimeFigureOut">
              <a:rPr lang="es-ES" smtClean="0"/>
              <a:t>29/07/2025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377566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AF85D1D-B2D2-42D7-B1AD-D2C733C17524}" type="datetimeFigureOut">
              <a:rPr lang="es-ES" smtClean="0"/>
              <a:t>29/07/2025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46728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AF85D1D-B2D2-42D7-B1AD-D2C733C17524}" type="datetimeFigureOut">
              <a:rPr lang="es-ES" smtClean="0"/>
              <a:t>29/07/2025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34956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F85D1D-B2D2-42D7-B1AD-D2C733C17524}" type="datetimeFigureOut">
              <a:rPr lang="es-ES" smtClean="0"/>
              <a:t>29/07/2025</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401DC3-F7B5-4482-857B-2E500A5287D7}" type="slidenum">
              <a:rPr lang="es-ES" smtClean="0"/>
              <a:t>‹Nº›</a:t>
            </a:fld>
            <a:endParaRPr lang="es-ES"/>
          </a:p>
        </p:txBody>
      </p:sp>
    </p:spTree>
    <p:extLst>
      <p:ext uri="{BB962C8B-B14F-4D97-AF65-F5344CB8AC3E}">
        <p14:creationId xmlns:p14="http://schemas.microsoft.com/office/powerpoint/2010/main" val="267656002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arylandbiodiversity.com/view/11054" TargetMode="External"/><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hyperlink" Target="https://www.marylandbiodiversity.com/species/1105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430A8-6AE5-F506-F89A-95D280C88F47}"/>
              </a:ext>
            </a:extLst>
          </p:cNvPr>
          <p:cNvSpPr>
            <a:spLocks noGrp="1"/>
          </p:cNvSpPr>
          <p:nvPr>
            <p:ph type="ctrTitle"/>
          </p:nvPr>
        </p:nvSpPr>
        <p:spPr>
          <a:xfrm>
            <a:off x="84909" y="1618923"/>
            <a:ext cx="10058400" cy="2567844"/>
          </a:xfrm>
        </p:spPr>
        <p:txBody>
          <a:bodyPr>
            <a:noAutofit/>
          </a:bodyPr>
          <a:lstStyle/>
          <a:p>
            <a:r>
              <a:rPr lang="en-US" sz="4400" noProof="0" dirty="0"/>
              <a:t>Efficacy evaluation of ISOCLAST against </a:t>
            </a:r>
            <a:r>
              <a:rPr lang="en-US" sz="4400" noProof="0" dirty="0" err="1"/>
              <a:t>Philaenus</a:t>
            </a:r>
            <a:r>
              <a:rPr lang="en-US" sz="4400" noProof="0" dirty="0"/>
              <a:t> </a:t>
            </a:r>
            <a:r>
              <a:rPr lang="en-US" sz="4400" noProof="0" dirty="0" err="1"/>
              <a:t>spumarius</a:t>
            </a:r>
            <a:r>
              <a:rPr lang="en-US" sz="4400" noProof="0" dirty="0"/>
              <a:t> on weeds in semi-field, Italy, 2017.</a:t>
            </a:r>
          </a:p>
        </p:txBody>
      </p:sp>
      <p:sp>
        <p:nvSpPr>
          <p:cNvPr id="3" name="Subtítulo 2">
            <a:extLst>
              <a:ext uri="{FF2B5EF4-FFF2-40B4-BE49-F238E27FC236}">
                <a16:creationId xmlns:a16="http://schemas.microsoft.com/office/drawing/2014/main" id="{ECCCF441-DE60-AD86-30CB-D24D9687817E}"/>
              </a:ext>
            </a:extLst>
          </p:cNvPr>
          <p:cNvSpPr>
            <a:spLocks noGrp="1"/>
          </p:cNvSpPr>
          <p:nvPr>
            <p:ph type="subTitle" idx="1"/>
          </p:nvPr>
        </p:nvSpPr>
        <p:spPr>
          <a:xfrm>
            <a:off x="295065" y="4500964"/>
            <a:ext cx="8637072" cy="1476225"/>
          </a:xfrm>
        </p:spPr>
        <p:txBody>
          <a:bodyPr>
            <a:normAutofit/>
          </a:bodyPr>
          <a:lstStyle/>
          <a:p>
            <a:r>
              <a:rPr lang="en-US" sz="2800" b="1" noProof="0" dirty="0"/>
              <a:t>David Valcárcel </a:t>
            </a:r>
            <a:r>
              <a:rPr lang="en-US" sz="2800" b="1" dirty="0"/>
              <a:t>H</a:t>
            </a:r>
            <a:r>
              <a:rPr lang="en-US" sz="2800" b="1" noProof="0" dirty="0" err="1"/>
              <a:t>errera</a:t>
            </a:r>
            <a:endParaRPr lang="en-US" sz="2800" b="1" noProof="0" dirty="0"/>
          </a:p>
          <a:p>
            <a:r>
              <a:rPr lang="en-US" noProof="0" dirty="0"/>
              <a:t>Supervised by </a:t>
            </a:r>
            <a:r>
              <a:rPr lang="en-US" b="1" noProof="0" dirty="0"/>
              <a:t>Miguel Rodrigo Valverde Urrea</a:t>
            </a:r>
          </a:p>
        </p:txBody>
      </p:sp>
    </p:spTree>
    <p:extLst>
      <p:ext uri="{BB962C8B-B14F-4D97-AF65-F5344CB8AC3E}">
        <p14:creationId xmlns:p14="http://schemas.microsoft.com/office/powerpoint/2010/main" val="2808995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BC50F-9A62-F41A-A476-A8CC1279EC4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BBFB49F-C060-B2E2-623B-116E85AE8BD2}"/>
              </a:ext>
            </a:extLst>
          </p:cNvPr>
          <p:cNvSpPr>
            <a:spLocks noGrp="1"/>
          </p:cNvSpPr>
          <p:nvPr>
            <p:ph type="title"/>
          </p:nvPr>
        </p:nvSpPr>
        <p:spPr>
          <a:xfrm>
            <a:off x="0" y="152820"/>
            <a:ext cx="7900609" cy="1320800"/>
          </a:xfrm>
        </p:spPr>
        <p:txBody>
          <a:bodyPr>
            <a:normAutofit fontScale="90000"/>
          </a:bodyPr>
          <a:lstStyle/>
          <a:p>
            <a:r>
              <a:rPr lang="en-US" noProof="0" dirty="0"/>
              <a:t>3. How persistent is each treatment and which of them is more persistent on time?</a:t>
            </a:r>
          </a:p>
        </p:txBody>
      </p:sp>
      <p:pic>
        <p:nvPicPr>
          <p:cNvPr id="5" name="Marcador de contenido 4">
            <a:extLst>
              <a:ext uri="{FF2B5EF4-FFF2-40B4-BE49-F238E27FC236}">
                <a16:creationId xmlns:a16="http://schemas.microsoft.com/office/drawing/2014/main" id="{BA4BAFBF-6036-B553-0DC4-D2A4B4EA3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65" y="1560985"/>
            <a:ext cx="8728552" cy="5199857"/>
          </a:xfrm>
        </p:spPr>
      </p:pic>
      <p:sp>
        <p:nvSpPr>
          <p:cNvPr id="7" name="Rectángulo 6">
            <a:extLst>
              <a:ext uri="{FF2B5EF4-FFF2-40B4-BE49-F238E27FC236}">
                <a16:creationId xmlns:a16="http://schemas.microsoft.com/office/drawing/2014/main" id="{02F6C4E1-544C-4D7A-A3A2-F03F8BA44395}"/>
              </a:ext>
            </a:extLst>
          </p:cNvPr>
          <p:cNvSpPr/>
          <p:nvPr/>
        </p:nvSpPr>
        <p:spPr>
          <a:xfrm>
            <a:off x="8383186" y="152820"/>
            <a:ext cx="3701143" cy="10232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rPr>
              <a:t>The </a:t>
            </a:r>
            <a:r>
              <a:rPr lang="en-US" b="1" noProof="0" dirty="0">
                <a:ln w="0"/>
                <a:solidFill>
                  <a:schemeClr val="tx1"/>
                </a:solidFill>
                <a:effectLst>
                  <a:outerShdw blurRad="38100" dist="19050" dir="2700000" algn="tl" rotWithShape="0">
                    <a:schemeClr val="dk1">
                      <a:alpha val="40000"/>
                    </a:schemeClr>
                  </a:outerShdw>
                </a:effectLst>
              </a:rPr>
              <a:t>graph</a:t>
            </a:r>
            <a:r>
              <a:rPr lang="en-US" noProof="0" dirty="0">
                <a:ln w="0"/>
                <a:solidFill>
                  <a:schemeClr val="tx1"/>
                </a:solidFill>
                <a:effectLst>
                  <a:outerShdw blurRad="38100" dist="19050" dir="2700000" algn="tl" rotWithShape="0">
                    <a:schemeClr val="dk1">
                      <a:alpha val="40000"/>
                    </a:schemeClr>
                  </a:outerShdw>
                </a:effectLst>
              </a:rPr>
              <a:t> shows </a:t>
            </a:r>
            <a:r>
              <a:rPr lang="en-US" b="1" noProof="0" dirty="0">
                <a:ln w="0"/>
                <a:solidFill>
                  <a:schemeClr val="tx1"/>
                </a:solidFill>
                <a:effectLst>
                  <a:outerShdw blurRad="38100" dist="19050" dir="2700000" algn="tl" rotWithShape="0">
                    <a:schemeClr val="dk1">
                      <a:alpha val="40000"/>
                    </a:schemeClr>
                  </a:outerShdw>
                </a:effectLst>
              </a:rPr>
              <a:t>average mortality rate by period within 2017</a:t>
            </a:r>
            <a:r>
              <a:rPr lang="en-US" noProof="0" dirty="0">
                <a:ln w="0"/>
                <a:solidFill>
                  <a:schemeClr val="tx1"/>
                </a:solidFill>
                <a:effectLst>
                  <a:outerShdw blurRad="38100" dist="19050" dir="2700000" algn="tl" rotWithShape="0">
                    <a:schemeClr val="dk1">
                      <a:alpha val="40000"/>
                    </a:schemeClr>
                  </a:outerShdw>
                </a:effectLst>
              </a:rPr>
              <a:t>.</a:t>
            </a:r>
          </a:p>
        </p:txBody>
      </p:sp>
      <p:graphicFrame>
        <p:nvGraphicFramePr>
          <p:cNvPr id="10" name="Diagrama 9">
            <a:extLst>
              <a:ext uri="{FF2B5EF4-FFF2-40B4-BE49-F238E27FC236}">
                <a16:creationId xmlns:a16="http://schemas.microsoft.com/office/drawing/2014/main" id="{7C93F279-476B-EE48-B09E-1496318E2E7D}"/>
              </a:ext>
            </a:extLst>
          </p:cNvPr>
          <p:cNvGraphicFramePr/>
          <p:nvPr>
            <p:extLst>
              <p:ext uri="{D42A27DB-BD31-4B8C-83A1-F6EECF244321}">
                <p14:modId xmlns:p14="http://schemas.microsoft.com/office/powerpoint/2010/main" val="3373104052"/>
              </p:ext>
            </p:extLst>
          </p:nvPr>
        </p:nvGraphicFramePr>
        <p:xfrm>
          <a:off x="8546472" y="2926933"/>
          <a:ext cx="3701143" cy="3822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ángulo: esquinas redondeadas 10">
            <a:extLst>
              <a:ext uri="{FF2B5EF4-FFF2-40B4-BE49-F238E27FC236}">
                <a16:creationId xmlns:a16="http://schemas.microsoft.com/office/drawing/2014/main" id="{3F9042BE-3A43-CDAE-E007-36106C16AF78}"/>
              </a:ext>
            </a:extLst>
          </p:cNvPr>
          <p:cNvSpPr/>
          <p:nvPr/>
        </p:nvSpPr>
        <p:spPr>
          <a:xfrm>
            <a:off x="8697687" y="2111829"/>
            <a:ext cx="3385456" cy="598714"/>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CONSIDERED VARIABLES</a:t>
            </a:r>
            <a:endParaRPr lang="en-GB" dirty="0">
              <a:solidFill>
                <a:schemeClr val="tx1"/>
              </a:solidFill>
            </a:endParaRPr>
          </a:p>
        </p:txBody>
      </p:sp>
    </p:spTree>
    <p:extLst>
      <p:ext uri="{BB962C8B-B14F-4D97-AF65-F5344CB8AC3E}">
        <p14:creationId xmlns:p14="http://schemas.microsoft.com/office/powerpoint/2010/main" val="3188307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4BC69-A547-F9C3-F5CA-2E696BD306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1E326D2-0E2A-8538-5A13-E117BF12D10F}"/>
              </a:ext>
            </a:extLst>
          </p:cNvPr>
          <p:cNvSpPr>
            <a:spLocks noGrp="1"/>
          </p:cNvSpPr>
          <p:nvPr>
            <p:ph type="title"/>
          </p:nvPr>
        </p:nvSpPr>
        <p:spPr>
          <a:xfrm>
            <a:off x="890589" y="217714"/>
            <a:ext cx="9276667" cy="707572"/>
          </a:xfrm>
        </p:spPr>
        <p:txBody>
          <a:bodyPr>
            <a:noAutofit/>
          </a:bodyPr>
          <a:lstStyle/>
          <a:p>
            <a:r>
              <a:rPr lang="en-US" sz="2800" noProof="0" dirty="0"/>
              <a:t>3. How persistent is each treatment and which of them is more persistent on time?</a:t>
            </a:r>
          </a:p>
        </p:txBody>
      </p:sp>
      <p:pic>
        <p:nvPicPr>
          <p:cNvPr id="5" name="Marcador de contenido 4">
            <a:extLst>
              <a:ext uri="{FF2B5EF4-FFF2-40B4-BE49-F238E27FC236}">
                <a16:creationId xmlns:a16="http://schemas.microsoft.com/office/drawing/2014/main" id="{B8A3B6E2-0607-5E44-2DC3-1CA0AFE265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49" y="1230511"/>
            <a:ext cx="9650505" cy="5529517"/>
          </a:xfrm>
        </p:spPr>
      </p:pic>
      <p:sp>
        <p:nvSpPr>
          <p:cNvPr id="6" name="Rectángulo 5">
            <a:extLst>
              <a:ext uri="{FF2B5EF4-FFF2-40B4-BE49-F238E27FC236}">
                <a16:creationId xmlns:a16="http://schemas.microsoft.com/office/drawing/2014/main" id="{CFE7EE00-CB26-0B20-11F4-97ED97BE21E1}"/>
              </a:ext>
            </a:extLst>
          </p:cNvPr>
          <p:cNvSpPr/>
          <p:nvPr/>
        </p:nvSpPr>
        <p:spPr>
          <a:xfrm>
            <a:off x="9775370" y="1783931"/>
            <a:ext cx="2328917" cy="15144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rPr>
              <a:t>The </a:t>
            </a:r>
            <a:r>
              <a:rPr lang="en-US" b="1" noProof="0" dirty="0">
                <a:ln w="0"/>
                <a:solidFill>
                  <a:schemeClr val="tx1"/>
                </a:solidFill>
                <a:effectLst>
                  <a:outerShdw blurRad="38100" dist="19050" dir="2700000" algn="tl" rotWithShape="0">
                    <a:schemeClr val="dk1">
                      <a:alpha val="40000"/>
                    </a:schemeClr>
                  </a:outerShdw>
                </a:effectLst>
              </a:rPr>
              <a:t>graph</a:t>
            </a:r>
            <a:r>
              <a:rPr lang="en-US" noProof="0" dirty="0">
                <a:ln w="0"/>
                <a:solidFill>
                  <a:schemeClr val="tx1"/>
                </a:solidFill>
                <a:effectLst>
                  <a:outerShdw blurRad="38100" dist="19050" dir="2700000" algn="tl" rotWithShape="0">
                    <a:schemeClr val="dk1">
                      <a:alpha val="40000"/>
                    </a:schemeClr>
                  </a:outerShdw>
                </a:effectLst>
              </a:rPr>
              <a:t> shows </a:t>
            </a:r>
            <a:r>
              <a:rPr lang="en-US" b="1" noProof="0" dirty="0">
                <a:ln w="0"/>
                <a:solidFill>
                  <a:schemeClr val="tx1"/>
                </a:solidFill>
                <a:effectLst>
                  <a:outerShdw blurRad="38100" dist="19050" dir="2700000" algn="tl" rotWithShape="0">
                    <a:schemeClr val="dk1">
                      <a:alpha val="40000"/>
                    </a:schemeClr>
                  </a:outerShdw>
                </a:effectLst>
              </a:rPr>
              <a:t>average mortality rate by period within 2018</a:t>
            </a:r>
            <a:r>
              <a:rPr lang="en-US" noProof="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293929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50C60-E771-1468-746E-2C1DB257A23D}"/>
              </a:ext>
            </a:extLst>
          </p:cNvPr>
          <p:cNvSpPr>
            <a:spLocks noGrp="1"/>
          </p:cNvSpPr>
          <p:nvPr>
            <p:ph type="title"/>
          </p:nvPr>
        </p:nvSpPr>
        <p:spPr>
          <a:xfrm>
            <a:off x="677333" y="250372"/>
            <a:ext cx="9119810" cy="1320800"/>
          </a:xfrm>
        </p:spPr>
        <p:txBody>
          <a:bodyPr>
            <a:normAutofit/>
          </a:bodyPr>
          <a:lstStyle/>
          <a:p>
            <a:r>
              <a:rPr lang="en-US" noProof="0" dirty="0"/>
              <a:t>3. How persistent is each treatment and which of them is more persistent on time?</a:t>
            </a:r>
          </a:p>
        </p:txBody>
      </p:sp>
      <p:pic>
        <p:nvPicPr>
          <p:cNvPr id="9" name="Marcador de contenido 8">
            <a:extLst>
              <a:ext uri="{FF2B5EF4-FFF2-40B4-BE49-F238E27FC236}">
                <a16:creationId xmlns:a16="http://schemas.microsoft.com/office/drawing/2014/main" id="{A771E4F7-AE2F-A93E-6B2D-BE065EEF5331}"/>
              </a:ext>
            </a:extLst>
          </p:cNvPr>
          <p:cNvPicPr>
            <a:picLocks noGrp="1" noChangeAspect="1"/>
          </p:cNvPicPr>
          <p:nvPr>
            <p:ph idx="1"/>
          </p:nvPr>
        </p:nvPicPr>
        <p:blipFill>
          <a:blip r:embed="rId2"/>
          <a:stretch>
            <a:fillRect/>
          </a:stretch>
        </p:blipFill>
        <p:spPr>
          <a:xfrm>
            <a:off x="753533" y="1603827"/>
            <a:ext cx="7748210" cy="5211645"/>
          </a:xfrm>
        </p:spPr>
      </p:pic>
      <p:sp>
        <p:nvSpPr>
          <p:cNvPr id="10" name="Rectángulo 9">
            <a:extLst>
              <a:ext uri="{FF2B5EF4-FFF2-40B4-BE49-F238E27FC236}">
                <a16:creationId xmlns:a16="http://schemas.microsoft.com/office/drawing/2014/main" id="{5EF26149-24C1-154E-6439-DB764E75E8A8}"/>
              </a:ext>
            </a:extLst>
          </p:cNvPr>
          <p:cNvSpPr/>
          <p:nvPr/>
        </p:nvSpPr>
        <p:spPr>
          <a:xfrm>
            <a:off x="8654144" y="2438399"/>
            <a:ext cx="3331028" cy="1545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Table showing </a:t>
            </a:r>
            <a:r>
              <a:rPr lang="en-US" b="1" noProof="0" dirty="0">
                <a:solidFill>
                  <a:schemeClr val="tx1"/>
                </a:solidFill>
              </a:rPr>
              <a:t>statistical grouping of treatments </a:t>
            </a:r>
            <a:r>
              <a:rPr lang="en-US" noProof="0" dirty="0">
                <a:solidFill>
                  <a:schemeClr val="tx1"/>
                </a:solidFill>
              </a:rPr>
              <a:t>using 4 LMM models and mean and standard deviation for each variable. </a:t>
            </a:r>
          </a:p>
        </p:txBody>
      </p:sp>
      <p:sp>
        <p:nvSpPr>
          <p:cNvPr id="12" name="Elipse 11">
            <a:extLst>
              <a:ext uri="{FF2B5EF4-FFF2-40B4-BE49-F238E27FC236}">
                <a16:creationId xmlns:a16="http://schemas.microsoft.com/office/drawing/2014/main" id="{413122E1-0A71-72B3-DE54-3BF818A1E4F0}"/>
              </a:ext>
            </a:extLst>
          </p:cNvPr>
          <p:cNvSpPr/>
          <p:nvPr/>
        </p:nvSpPr>
        <p:spPr>
          <a:xfrm>
            <a:off x="3341914" y="4996544"/>
            <a:ext cx="1698172" cy="186145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6826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A53D1-CAA8-1117-D87C-2A5A95CFA62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F473465-5423-69B9-1246-BB3E0944858B}"/>
              </a:ext>
            </a:extLst>
          </p:cNvPr>
          <p:cNvSpPr>
            <a:spLocks noGrp="1"/>
          </p:cNvSpPr>
          <p:nvPr>
            <p:ph type="title"/>
          </p:nvPr>
        </p:nvSpPr>
        <p:spPr>
          <a:xfrm>
            <a:off x="677333" y="250372"/>
            <a:ext cx="9119810" cy="1320800"/>
          </a:xfrm>
        </p:spPr>
        <p:txBody>
          <a:bodyPr>
            <a:normAutofit/>
          </a:bodyPr>
          <a:lstStyle/>
          <a:p>
            <a:r>
              <a:rPr lang="en-US" noProof="0" dirty="0"/>
              <a:t>3. How persistent is each treatment and which of them is more persistent on time?</a:t>
            </a:r>
          </a:p>
        </p:txBody>
      </p:sp>
      <p:pic>
        <p:nvPicPr>
          <p:cNvPr id="9" name="Marcador de contenido 8">
            <a:extLst>
              <a:ext uri="{FF2B5EF4-FFF2-40B4-BE49-F238E27FC236}">
                <a16:creationId xmlns:a16="http://schemas.microsoft.com/office/drawing/2014/main" id="{492C294C-784E-3E20-D1A5-AA9EE2CFF949}"/>
              </a:ext>
            </a:extLst>
          </p:cNvPr>
          <p:cNvPicPr>
            <a:picLocks noGrp="1" noChangeAspect="1"/>
          </p:cNvPicPr>
          <p:nvPr>
            <p:ph idx="1"/>
          </p:nvPr>
        </p:nvPicPr>
        <p:blipFill>
          <a:blip r:embed="rId2"/>
          <a:stretch>
            <a:fillRect/>
          </a:stretch>
        </p:blipFill>
        <p:spPr>
          <a:xfrm>
            <a:off x="753533" y="1603827"/>
            <a:ext cx="7748210" cy="5211645"/>
          </a:xfrm>
        </p:spPr>
      </p:pic>
      <p:sp>
        <p:nvSpPr>
          <p:cNvPr id="10" name="Rectángulo 9">
            <a:extLst>
              <a:ext uri="{FF2B5EF4-FFF2-40B4-BE49-F238E27FC236}">
                <a16:creationId xmlns:a16="http://schemas.microsoft.com/office/drawing/2014/main" id="{20AB13B6-9BC3-8DB7-C6CA-A0B7D5E872BA}"/>
              </a:ext>
            </a:extLst>
          </p:cNvPr>
          <p:cNvSpPr/>
          <p:nvPr/>
        </p:nvSpPr>
        <p:spPr>
          <a:xfrm>
            <a:off x="8654144" y="2438399"/>
            <a:ext cx="3331028" cy="1545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Table showing </a:t>
            </a:r>
            <a:r>
              <a:rPr lang="en-US" b="1" noProof="0" dirty="0">
                <a:solidFill>
                  <a:schemeClr val="tx1"/>
                </a:solidFill>
              </a:rPr>
              <a:t>statistical grouping of treatments </a:t>
            </a:r>
            <a:r>
              <a:rPr lang="en-US" noProof="0" dirty="0">
                <a:solidFill>
                  <a:schemeClr val="tx1"/>
                </a:solidFill>
              </a:rPr>
              <a:t>using 4 LMM models and mean and standard deviation for each variable. </a:t>
            </a:r>
          </a:p>
        </p:txBody>
      </p:sp>
      <p:sp>
        <p:nvSpPr>
          <p:cNvPr id="3" name="Elipse 2">
            <a:extLst>
              <a:ext uri="{FF2B5EF4-FFF2-40B4-BE49-F238E27FC236}">
                <a16:creationId xmlns:a16="http://schemas.microsoft.com/office/drawing/2014/main" id="{859B4EE3-6BF2-C44B-BE70-B93B3B8B7D00}"/>
              </a:ext>
            </a:extLst>
          </p:cNvPr>
          <p:cNvSpPr/>
          <p:nvPr/>
        </p:nvSpPr>
        <p:spPr>
          <a:xfrm>
            <a:off x="3624943" y="3429000"/>
            <a:ext cx="1219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067028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A565A-72A9-776F-4761-FC1E53663D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07A2A98-DE9E-66B1-5CD0-2D07407D7D07}"/>
              </a:ext>
            </a:extLst>
          </p:cNvPr>
          <p:cNvSpPr>
            <a:spLocks noGrp="1"/>
          </p:cNvSpPr>
          <p:nvPr>
            <p:ph type="title"/>
          </p:nvPr>
        </p:nvSpPr>
        <p:spPr>
          <a:xfrm>
            <a:off x="677333" y="250372"/>
            <a:ext cx="9119810" cy="1320800"/>
          </a:xfrm>
        </p:spPr>
        <p:txBody>
          <a:bodyPr>
            <a:normAutofit/>
          </a:bodyPr>
          <a:lstStyle/>
          <a:p>
            <a:r>
              <a:rPr lang="en-US" noProof="0" dirty="0"/>
              <a:t>3. How persistent is each treatment and which of them is more persistent on time?</a:t>
            </a:r>
          </a:p>
        </p:txBody>
      </p:sp>
      <p:pic>
        <p:nvPicPr>
          <p:cNvPr id="9" name="Marcador de contenido 8">
            <a:extLst>
              <a:ext uri="{FF2B5EF4-FFF2-40B4-BE49-F238E27FC236}">
                <a16:creationId xmlns:a16="http://schemas.microsoft.com/office/drawing/2014/main" id="{596A65E7-7B21-B7D7-687F-513344F8ED64}"/>
              </a:ext>
            </a:extLst>
          </p:cNvPr>
          <p:cNvPicPr>
            <a:picLocks noGrp="1" noChangeAspect="1"/>
          </p:cNvPicPr>
          <p:nvPr>
            <p:ph idx="1"/>
          </p:nvPr>
        </p:nvPicPr>
        <p:blipFill>
          <a:blip r:embed="rId3"/>
          <a:stretch>
            <a:fillRect/>
          </a:stretch>
        </p:blipFill>
        <p:spPr>
          <a:xfrm>
            <a:off x="753533" y="1603827"/>
            <a:ext cx="7748210" cy="5211645"/>
          </a:xfrm>
        </p:spPr>
      </p:pic>
      <p:sp>
        <p:nvSpPr>
          <p:cNvPr id="10" name="Rectángulo 9">
            <a:extLst>
              <a:ext uri="{FF2B5EF4-FFF2-40B4-BE49-F238E27FC236}">
                <a16:creationId xmlns:a16="http://schemas.microsoft.com/office/drawing/2014/main" id="{8ED2E75B-96A8-6F27-8BF1-16660EDB15D7}"/>
              </a:ext>
            </a:extLst>
          </p:cNvPr>
          <p:cNvSpPr/>
          <p:nvPr/>
        </p:nvSpPr>
        <p:spPr>
          <a:xfrm>
            <a:off x="8654144" y="2438399"/>
            <a:ext cx="3331028" cy="1545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Table showing </a:t>
            </a:r>
            <a:r>
              <a:rPr lang="en-US" b="1" noProof="0" dirty="0">
                <a:solidFill>
                  <a:schemeClr val="tx1"/>
                </a:solidFill>
              </a:rPr>
              <a:t>statistical grouping of treatments </a:t>
            </a:r>
            <a:r>
              <a:rPr lang="en-US" noProof="0" dirty="0">
                <a:solidFill>
                  <a:schemeClr val="tx1"/>
                </a:solidFill>
              </a:rPr>
              <a:t>using 4 LMM models and mean and standard deviation for each variable. </a:t>
            </a:r>
          </a:p>
        </p:txBody>
      </p:sp>
      <p:sp>
        <p:nvSpPr>
          <p:cNvPr id="3" name="Elipse 2">
            <a:extLst>
              <a:ext uri="{FF2B5EF4-FFF2-40B4-BE49-F238E27FC236}">
                <a16:creationId xmlns:a16="http://schemas.microsoft.com/office/drawing/2014/main" id="{979D3833-E07D-567C-6B27-92DC2B92E98D}"/>
              </a:ext>
            </a:extLst>
          </p:cNvPr>
          <p:cNvSpPr/>
          <p:nvPr/>
        </p:nvSpPr>
        <p:spPr>
          <a:xfrm>
            <a:off x="4680857" y="5018313"/>
            <a:ext cx="1556657" cy="183968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58015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13BF0-A416-7D42-123F-949599A3DA2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ACC76F0-180D-B8A2-34EF-24E2AF09A459}"/>
              </a:ext>
            </a:extLst>
          </p:cNvPr>
          <p:cNvSpPr>
            <a:spLocks noGrp="1"/>
          </p:cNvSpPr>
          <p:nvPr>
            <p:ph type="title"/>
          </p:nvPr>
        </p:nvSpPr>
        <p:spPr>
          <a:xfrm>
            <a:off x="677333" y="250372"/>
            <a:ext cx="9119810" cy="1320800"/>
          </a:xfrm>
        </p:spPr>
        <p:txBody>
          <a:bodyPr>
            <a:normAutofit/>
          </a:bodyPr>
          <a:lstStyle/>
          <a:p>
            <a:r>
              <a:rPr lang="en-US" noProof="0" dirty="0"/>
              <a:t>3. How persistent is each treatment and which of them is more persistent on time?</a:t>
            </a:r>
          </a:p>
        </p:txBody>
      </p:sp>
      <p:pic>
        <p:nvPicPr>
          <p:cNvPr id="9" name="Marcador de contenido 8">
            <a:extLst>
              <a:ext uri="{FF2B5EF4-FFF2-40B4-BE49-F238E27FC236}">
                <a16:creationId xmlns:a16="http://schemas.microsoft.com/office/drawing/2014/main" id="{F395C2C2-F89D-8C3F-4942-5E3E9393A949}"/>
              </a:ext>
            </a:extLst>
          </p:cNvPr>
          <p:cNvPicPr>
            <a:picLocks noGrp="1" noChangeAspect="1"/>
          </p:cNvPicPr>
          <p:nvPr>
            <p:ph idx="1"/>
          </p:nvPr>
        </p:nvPicPr>
        <p:blipFill>
          <a:blip r:embed="rId2"/>
          <a:stretch>
            <a:fillRect/>
          </a:stretch>
        </p:blipFill>
        <p:spPr>
          <a:xfrm>
            <a:off x="753533" y="1603827"/>
            <a:ext cx="7748210" cy="5211645"/>
          </a:xfrm>
        </p:spPr>
      </p:pic>
      <p:sp>
        <p:nvSpPr>
          <p:cNvPr id="10" name="Rectángulo 9">
            <a:extLst>
              <a:ext uri="{FF2B5EF4-FFF2-40B4-BE49-F238E27FC236}">
                <a16:creationId xmlns:a16="http://schemas.microsoft.com/office/drawing/2014/main" id="{5F4890E1-165E-B28F-E332-6C4AC67D64D1}"/>
              </a:ext>
            </a:extLst>
          </p:cNvPr>
          <p:cNvSpPr/>
          <p:nvPr/>
        </p:nvSpPr>
        <p:spPr>
          <a:xfrm>
            <a:off x="8654144" y="2438399"/>
            <a:ext cx="3331028" cy="1545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Table showing </a:t>
            </a:r>
            <a:r>
              <a:rPr lang="en-US" b="1" noProof="0" dirty="0">
                <a:solidFill>
                  <a:schemeClr val="tx1"/>
                </a:solidFill>
              </a:rPr>
              <a:t>statistical grouping of treatments </a:t>
            </a:r>
            <a:r>
              <a:rPr lang="en-US" noProof="0" dirty="0">
                <a:solidFill>
                  <a:schemeClr val="tx1"/>
                </a:solidFill>
              </a:rPr>
              <a:t>using 4 LMM models and mean and standard deviation for each variable. </a:t>
            </a:r>
          </a:p>
        </p:txBody>
      </p:sp>
      <p:sp>
        <p:nvSpPr>
          <p:cNvPr id="3" name="Elipse 2">
            <a:extLst>
              <a:ext uri="{FF2B5EF4-FFF2-40B4-BE49-F238E27FC236}">
                <a16:creationId xmlns:a16="http://schemas.microsoft.com/office/drawing/2014/main" id="{3ACE4108-719E-04CE-EFCC-57F8D531AB72}"/>
              </a:ext>
            </a:extLst>
          </p:cNvPr>
          <p:cNvSpPr/>
          <p:nvPr/>
        </p:nvSpPr>
        <p:spPr>
          <a:xfrm>
            <a:off x="4898572" y="3352800"/>
            <a:ext cx="1077686" cy="55517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38628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80678-05D7-DAF2-B0CF-3B7DEF3471D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F40C3E5-2291-0AEF-7BC4-666C9F0973A5}"/>
              </a:ext>
            </a:extLst>
          </p:cNvPr>
          <p:cNvSpPr>
            <a:spLocks noGrp="1"/>
          </p:cNvSpPr>
          <p:nvPr>
            <p:ph type="title"/>
          </p:nvPr>
        </p:nvSpPr>
        <p:spPr>
          <a:xfrm>
            <a:off x="677333" y="250372"/>
            <a:ext cx="9119810" cy="1320800"/>
          </a:xfrm>
        </p:spPr>
        <p:txBody>
          <a:bodyPr>
            <a:normAutofit/>
          </a:bodyPr>
          <a:lstStyle/>
          <a:p>
            <a:r>
              <a:rPr lang="en-US" noProof="0" dirty="0"/>
              <a:t>3. How persistent is each treatment and which of them is more persistent on time?</a:t>
            </a:r>
          </a:p>
        </p:txBody>
      </p:sp>
      <p:pic>
        <p:nvPicPr>
          <p:cNvPr id="9" name="Marcador de contenido 8">
            <a:extLst>
              <a:ext uri="{FF2B5EF4-FFF2-40B4-BE49-F238E27FC236}">
                <a16:creationId xmlns:a16="http://schemas.microsoft.com/office/drawing/2014/main" id="{7E5F864E-AB3A-E0DA-79A3-BE094C0FB466}"/>
              </a:ext>
            </a:extLst>
          </p:cNvPr>
          <p:cNvPicPr>
            <a:picLocks noGrp="1" noChangeAspect="1"/>
          </p:cNvPicPr>
          <p:nvPr>
            <p:ph idx="1"/>
          </p:nvPr>
        </p:nvPicPr>
        <p:blipFill>
          <a:blip r:embed="rId2"/>
          <a:stretch>
            <a:fillRect/>
          </a:stretch>
        </p:blipFill>
        <p:spPr>
          <a:xfrm>
            <a:off x="753533" y="1603827"/>
            <a:ext cx="7748210" cy="5211645"/>
          </a:xfrm>
        </p:spPr>
      </p:pic>
      <p:sp>
        <p:nvSpPr>
          <p:cNvPr id="10" name="Rectángulo 9">
            <a:extLst>
              <a:ext uri="{FF2B5EF4-FFF2-40B4-BE49-F238E27FC236}">
                <a16:creationId xmlns:a16="http://schemas.microsoft.com/office/drawing/2014/main" id="{2FA980C0-C361-7BE1-CBF2-A8E6D6E6CE28}"/>
              </a:ext>
            </a:extLst>
          </p:cNvPr>
          <p:cNvSpPr/>
          <p:nvPr/>
        </p:nvSpPr>
        <p:spPr>
          <a:xfrm>
            <a:off x="8654144" y="2438399"/>
            <a:ext cx="3331028" cy="1545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Table showing </a:t>
            </a:r>
            <a:r>
              <a:rPr lang="en-US" b="1" noProof="0" dirty="0">
                <a:solidFill>
                  <a:schemeClr val="tx1"/>
                </a:solidFill>
              </a:rPr>
              <a:t>statistical grouping of treatments </a:t>
            </a:r>
            <a:r>
              <a:rPr lang="en-US" noProof="0" dirty="0">
                <a:solidFill>
                  <a:schemeClr val="tx1"/>
                </a:solidFill>
              </a:rPr>
              <a:t>using 4 LMM models and mean and standard deviation for each variable. </a:t>
            </a:r>
          </a:p>
        </p:txBody>
      </p:sp>
      <p:sp>
        <p:nvSpPr>
          <p:cNvPr id="3" name="Elipse 2">
            <a:extLst>
              <a:ext uri="{FF2B5EF4-FFF2-40B4-BE49-F238E27FC236}">
                <a16:creationId xmlns:a16="http://schemas.microsoft.com/office/drawing/2014/main" id="{1F23C18D-A6D2-70A3-52AB-4B654C19855C}"/>
              </a:ext>
            </a:extLst>
          </p:cNvPr>
          <p:cNvSpPr/>
          <p:nvPr/>
        </p:nvSpPr>
        <p:spPr>
          <a:xfrm>
            <a:off x="5932715" y="5431971"/>
            <a:ext cx="1349828" cy="141615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45024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F15B5-C68C-F99E-C9F0-7F418BB6061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3ED579-BB89-7E63-6810-5E605994C79B}"/>
              </a:ext>
            </a:extLst>
          </p:cNvPr>
          <p:cNvSpPr>
            <a:spLocks noGrp="1"/>
          </p:cNvSpPr>
          <p:nvPr>
            <p:ph type="title"/>
          </p:nvPr>
        </p:nvSpPr>
        <p:spPr>
          <a:xfrm>
            <a:off x="677333" y="250372"/>
            <a:ext cx="9119810" cy="1320800"/>
          </a:xfrm>
        </p:spPr>
        <p:txBody>
          <a:bodyPr>
            <a:normAutofit/>
          </a:bodyPr>
          <a:lstStyle/>
          <a:p>
            <a:r>
              <a:rPr lang="en-US" noProof="0" dirty="0"/>
              <a:t>3. How persistent is each treatment and which of them is more persistent on time?</a:t>
            </a:r>
          </a:p>
        </p:txBody>
      </p:sp>
      <p:pic>
        <p:nvPicPr>
          <p:cNvPr id="9" name="Marcador de contenido 8">
            <a:extLst>
              <a:ext uri="{FF2B5EF4-FFF2-40B4-BE49-F238E27FC236}">
                <a16:creationId xmlns:a16="http://schemas.microsoft.com/office/drawing/2014/main" id="{A04FDDA8-5594-1970-C8A0-AB0C56A72E1F}"/>
              </a:ext>
            </a:extLst>
          </p:cNvPr>
          <p:cNvPicPr>
            <a:picLocks noGrp="1" noChangeAspect="1"/>
          </p:cNvPicPr>
          <p:nvPr>
            <p:ph idx="1"/>
          </p:nvPr>
        </p:nvPicPr>
        <p:blipFill>
          <a:blip r:embed="rId2"/>
          <a:stretch>
            <a:fillRect/>
          </a:stretch>
        </p:blipFill>
        <p:spPr>
          <a:xfrm>
            <a:off x="753533" y="1603827"/>
            <a:ext cx="7748210" cy="5211645"/>
          </a:xfrm>
        </p:spPr>
      </p:pic>
      <p:sp>
        <p:nvSpPr>
          <p:cNvPr id="10" name="Rectángulo 9">
            <a:extLst>
              <a:ext uri="{FF2B5EF4-FFF2-40B4-BE49-F238E27FC236}">
                <a16:creationId xmlns:a16="http://schemas.microsoft.com/office/drawing/2014/main" id="{BD3EEBC7-2272-164A-F64D-964DC5365959}"/>
              </a:ext>
            </a:extLst>
          </p:cNvPr>
          <p:cNvSpPr/>
          <p:nvPr/>
        </p:nvSpPr>
        <p:spPr>
          <a:xfrm>
            <a:off x="8654144" y="2438399"/>
            <a:ext cx="3331028" cy="1545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Table showing </a:t>
            </a:r>
            <a:r>
              <a:rPr lang="en-US" b="1" noProof="0" dirty="0">
                <a:solidFill>
                  <a:schemeClr val="tx1"/>
                </a:solidFill>
              </a:rPr>
              <a:t>statistical grouping of treatments </a:t>
            </a:r>
            <a:r>
              <a:rPr lang="en-US" noProof="0" dirty="0">
                <a:solidFill>
                  <a:schemeClr val="tx1"/>
                </a:solidFill>
              </a:rPr>
              <a:t>using 4 LMM models and mean and standard deviation for each variable. </a:t>
            </a:r>
          </a:p>
        </p:txBody>
      </p:sp>
      <p:sp>
        <p:nvSpPr>
          <p:cNvPr id="3" name="Elipse 2">
            <a:extLst>
              <a:ext uri="{FF2B5EF4-FFF2-40B4-BE49-F238E27FC236}">
                <a16:creationId xmlns:a16="http://schemas.microsoft.com/office/drawing/2014/main" id="{F9B72D5E-7513-FC0A-251B-BC2700DCA1B9}"/>
              </a:ext>
            </a:extLst>
          </p:cNvPr>
          <p:cNvSpPr/>
          <p:nvPr/>
        </p:nvSpPr>
        <p:spPr>
          <a:xfrm>
            <a:off x="6008914" y="3429000"/>
            <a:ext cx="1143000" cy="446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931376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128C9-6DF2-768B-803F-90586043D24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6397828-036D-29DE-5F15-54705851069D}"/>
              </a:ext>
            </a:extLst>
          </p:cNvPr>
          <p:cNvSpPr>
            <a:spLocks noGrp="1"/>
          </p:cNvSpPr>
          <p:nvPr>
            <p:ph type="title"/>
          </p:nvPr>
        </p:nvSpPr>
        <p:spPr>
          <a:xfrm>
            <a:off x="677333" y="250372"/>
            <a:ext cx="9119810" cy="1320800"/>
          </a:xfrm>
        </p:spPr>
        <p:txBody>
          <a:bodyPr>
            <a:normAutofit/>
          </a:bodyPr>
          <a:lstStyle/>
          <a:p>
            <a:r>
              <a:rPr lang="en-US" noProof="0" dirty="0"/>
              <a:t>3. How persistent is each treatment and which of them is more persistent on time?</a:t>
            </a:r>
          </a:p>
        </p:txBody>
      </p:sp>
      <p:pic>
        <p:nvPicPr>
          <p:cNvPr id="9" name="Marcador de contenido 8">
            <a:extLst>
              <a:ext uri="{FF2B5EF4-FFF2-40B4-BE49-F238E27FC236}">
                <a16:creationId xmlns:a16="http://schemas.microsoft.com/office/drawing/2014/main" id="{F3257FE6-D289-1142-603D-B3489343BE85}"/>
              </a:ext>
            </a:extLst>
          </p:cNvPr>
          <p:cNvPicPr>
            <a:picLocks noGrp="1" noChangeAspect="1"/>
          </p:cNvPicPr>
          <p:nvPr>
            <p:ph idx="1"/>
          </p:nvPr>
        </p:nvPicPr>
        <p:blipFill>
          <a:blip r:embed="rId2"/>
          <a:stretch>
            <a:fillRect/>
          </a:stretch>
        </p:blipFill>
        <p:spPr>
          <a:xfrm>
            <a:off x="753533" y="1603827"/>
            <a:ext cx="7748210" cy="5211645"/>
          </a:xfrm>
        </p:spPr>
      </p:pic>
      <p:sp>
        <p:nvSpPr>
          <p:cNvPr id="10" name="Rectángulo 9">
            <a:extLst>
              <a:ext uri="{FF2B5EF4-FFF2-40B4-BE49-F238E27FC236}">
                <a16:creationId xmlns:a16="http://schemas.microsoft.com/office/drawing/2014/main" id="{DC071BDB-8258-26D5-C722-C649F167D1F0}"/>
              </a:ext>
            </a:extLst>
          </p:cNvPr>
          <p:cNvSpPr/>
          <p:nvPr/>
        </p:nvSpPr>
        <p:spPr>
          <a:xfrm>
            <a:off x="8654144" y="2438399"/>
            <a:ext cx="3331028" cy="1545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Table showing </a:t>
            </a:r>
            <a:r>
              <a:rPr lang="en-US" b="1" noProof="0" dirty="0">
                <a:solidFill>
                  <a:schemeClr val="tx1"/>
                </a:solidFill>
              </a:rPr>
              <a:t>statistical grouping of treatments </a:t>
            </a:r>
            <a:r>
              <a:rPr lang="en-US" noProof="0" dirty="0">
                <a:solidFill>
                  <a:schemeClr val="tx1"/>
                </a:solidFill>
              </a:rPr>
              <a:t>using 4 LMM models and mean and standard deviation for each variable. </a:t>
            </a:r>
          </a:p>
        </p:txBody>
      </p:sp>
      <p:sp>
        <p:nvSpPr>
          <p:cNvPr id="5" name="Rectángulo 4">
            <a:extLst>
              <a:ext uri="{FF2B5EF4-FFF2-40B4-BE49-F238E27FC236}">
                <a16:creationId xmlns:a16="http://schemas.microsoft.com/office/drawing/2014/main" id="{35A415F8-64BC-652C-05F8-A765EA147F70}"/>
              </a:ext>
            </a:extLst>
          </p:cNvPr>
          <p:cNvSpPr/>
          <p:nvPr/>
        </p:nvSpPr>
        <p:spPr>
          <a:xfrm>
            <a:off x="3603171" y="5138057"/>
            <a:ext cx="3581400" cy="16774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3346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EA8C90-23C0-721C-5E0F-81DCF079C107}"/>
              </a:ext>
            </a:extLst>
          </p:cNvPr>
          <p:cNvSpPr>
            <a:spLocks noGrp="1"/>
          </p:cNvSpPr>
          <p:nvPr>
            <p:ph type="title"/>
          </p:nvPr>
        </p:nvSpPr>
        <p:spPr>
          <a:xfrm>
            <a:off x="729344" y="152400"/>
            <a:ext cx="9209314" cy="555171"/>
          </a:xfrm>
        </p:spPr>
        <p:txBody>
          <a:bodyPr>
            <a:normAutofit fontScale="90000"/>
          </a:bodyPr>
          <a:lstStyle/>
          <a:p>
            <a:r>
              <a:rPr lang="en-US" sz="2400" noProof="0" dirty="0"/>
              <a:t>3. How persistent is each treatment and which of them is more persistent on time?</a:t>
            </a:r>
          </a:p>
        </p:txBody>
      </p:sp>
      <p:sp>
        <p:nvSpPr>
          <p:cNvPr id="6" name="Rectángulo 5">
            <a:extLst>
              <a:ext uri="{FF2B5EF4-FFF2-40B4-BE49-F238E27FC236}">
                <a16:creationId xmlns:a16="http://schemas.microsoft.com/office/drawing/2014/main" id="{FF9C0AFF-20AF-86DA-4A92-5F5A71A21E7D}"/>
              </a:ext>
            </a:extLst>
          </p:cNvPr>
          <p:cNvSpPr/>
          <p:nvPr/>
        </p:nvSpPr>
        <p:spPr>
          <a:xfrm>
            <a:off x="9247411" y="1433286"/>
            <a:ext cx="2968435" cy="4377872"/>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noProof="0" dirty="0">
                <a:solidFill>
                  <a:schemeClr val="tx1"/>
                </a:solidFill>
              </a:rPr>
              <a:t>Summarizing all treatments into </a:t>
            </a:r>
            <a:r>
              <a:rPr lang="en-US" sz="1600" b="1" noProof="0" dirty="0">
                <a:solidFill>
                  <a:schemeClr val="tx1"/>
                </a:solidFill>
              </a:rPr>
              <a:t>two clusters </a:t>
            </a:r>
            <a:r>
              <a:rPr lang="en-US" sz="1600" noProof="0" dirty="0">
                <a:solidFill>
                  <a:schemeClr val="tx1"/>
                </a:solidFill>
              </a:rPr>
              <a:t>(the optimal number), we observe two main groups</a:t>
            </a:r>
            <a:r>
              <a:rPr lang="en-US" sz="1600" b="1" noProof="0" dirty="0">
                <a:solidFill>
                  <a:schemeClr val="tx1"/>
                </a:solidFill>
              </a:rPr>
              <a:t>:</a:t>
            </a:r>
          </a:p>
          <a:p>
            <a:endParaRPr lang="en-US" sz="1600" noProof="0" dirty="0">
              <a:solidFill>
                <a:schemeClr val="tx1"/>
              </a:solidFill>
            </a:endParaRPr>
          </a:p>
          <a:p>
            <a:r>
              <a:rPr lang="en-US" sz="1600" b="1" noProof="0" dirty="0">
                <a:solidFill>
                  <a:schemeClr val="tx1"/>
                </a:solidFill>
              </a:rPr>
              <a:t>High efficacy, moderate-to-low persistence:</a:t>
            </a:r>
            <a:r>
              <a:rPr lang="en-US" sz="1600" noProof="0" dirty="0">
                <a:solidFill>
                  <a:schemeClr val="tx1"/>
                </a:solidFill>
              </a:rPr>
              <a:t> red cluster</a:t>
            </a:r>
          </a:p>
          <a:p>
            <a:r>
              <a:rPr lang="en-US" sz="1600" b="1" noProof="0" dirty="0">
                <a:solidFill>
                  <a:schemeClr val="tx1"/>
                </a:solidFill>
              </a:rPr>
              <a:t>Low efficacy, moderate-to-high persistence:</a:t>
            </a:r>
            <a:r>
              <a:rPr lang="en-US" sz="1600" noProof="0" dirty="0">
                <a:solidFill>
                  <a:schemeClr val="tx1"/>
                </a:solidFill>
              </a:rPr>
              <a:t> blue cluster</a:t>
            </a:r>
          </a:p>
          <a:p>
            <a:endParaRPr lang="en-US" sz="1600" b="1" noProof="0" dirty="0">
              <a:solidFill>
                <a:schemeClr val="tx1"/>
              </a:solidFill>
            </a:endParaRPr>
          </a:p>
          <a:p>
            <a:r>
              <a:rPr lang="en-US" sz="1600" b="1" noProof="0" dirty="0">
                <a:solidFill>
                  <a:schemeClr val="tx1"/>
                </a:solidFill>
              </a:rPr>
              <a:t>DIM1</a:t>
            </a:r>
            <a:r>
              <a:rPr lang="en-US" sz="1600" noProof="0" dirty="0">
                <a:solidFill>
                  <a:schemeClr val="tx1"/>
                </a:solidFill>
              </a:rPr>
              <a:t> primarily represents efficacy and shows a moderate positive correlation with persistence. </a:t>
            </a:r>
            <a:r>
              <a:rPr lang="en-US" sz="1600" b="1" noProof="0" dirty="0">
                <a:solidFill>
                  <a:schemeClr val="tx1"/>
                </a:solidFill>
              </a:rPr>
              <a:t>DIM2</a:t>
            </a:r>
            <a:r>
              <a:rPr lang="en-US" sz="1600" noProof="0" dirty="0">
                <a:solidFill>
                  <a:schemeClr val="tx1"/>
                </a:solidFill>
              </a:rPr>
              <a:t> mainly reflects persistence, distinguishing treatments within each cluster.</a:t>
            </a:r>
          </a:p>
        </p:txBody>
      </p:sp>
      <p:pic>
        <p:nvPicPr>
          <p:cNvPr id="12" name="Marcador de contenido 11">
            <a:extLst>
              <a:ext uri="{FF2B5EF4-FFF2-40B4-BE49-F238E27FC236}">
                <a16:creationId xmlns:a16="http://schemas.microsoft.com/office/drawing/2014/main" id="{065FB72A-BE11-0652-5F26-0D87FFE023CA}"/>
              </a:ext>
            </a:extLst>
          </p:cNvPr>
          <p:cNvPicPr>
            <a:picLocks noGrp="1" noChangeAspect="1"/>
          </p:cNvPicPr>
          <p:nvPr>
            <p:ph idx="1"/>
          </p:nvPr>
        </p:nvPicPr>
        <p:blipFill>
          <a:blip r:embed="rId3"/>
          <a:stretch>
            <a:fillRect/>
          </a:stretch>
        </p:blipFill>
        <p:spPr>
          <a:xfrm>
            <a:off x="1264103" y="1039578"/>
            <a:ext cx="7802335" cy="5110842"/>
          </a:xfrm>
        </p:spPr>
      </p:pic>
      <p:cxnSp>
        <p:nvCxnSpPr>
          <p:cNvPr id="14" name="Conector recto 13">
            <a:extLst>
              <a:ext uri="{FF2B5EF4-FFF2-40B4-BE49-F238E27FC236}">
                <a16:creationId xmlns:a16="http://schemas.microsoft.com/office/drawing/2014/main" id="{1945C3A5-8E5D-2654-0BD1-19981B917E9A}"/>
              </a:ext>
            </a:extLst>
          </p:cNvPr>
          <p:cNvCxnSpPr>
            <a:cxnSpLocks/>
          </p:cNvCxnSpPr>
          <p:nvPr/>
        </p:nvCxnSpPr>
        <p:spPr>
          <a:xfrm>
            <a:off x="1905000" y="3897084"/>
            <a:ext cx="7161438"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4C3D08D3-B0E2-A3A6-2E7F-EAB8FAA63BF4}"/>
              </a:ext>
            </a:extLst>
          </p:cNvPr>
          <p:cNvCxnSpPr>
            <a:cxnSpLocks/>
          </p:cNvCxnSpPr>
          <p:nvPr/>
        </p:nvCxnSpPr>
        <p:spPr>
          <a:xfrm>
            <a:off x="5410198" y="1569358"/>
            <a:ext cx="0" cy="424180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0" name="Diagrama de flujo: ordenar 19">
            <a:extLst>
              <a:ext uri="{FF2B5EF4-FFF2-40B4-BE49-F238E27FC236}">
                <a16:creationId xmlns:a16="http://schemas.microsoft.com/office/drawing/2014/main" id="{97E6F1BF-681E-9160-9E19-FC4AB99716D3}"/>
              </a:ext>
            </a:extLst>
          </p:cNvPr>
          <p:cNvSpPr/>
          <p:nvPr/>
        </p:nvSpPr>
        <p:spPr>
          <a:xfrm>
            <a:off x="375558" y="3347355"/>
            <a:ext cx="707572" cy="1099457"/>
          </a:xfrm>
          <a:prstGeom prst="flowChartSor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noProof="0" dirty="0"/>
              <a:t>-</a:t>
            </a:r>
          </a:p>
          <a:p>
            <a:pPr algn="ctr"/>
            <a:endParaRPr lang="en-US" noProof="0" dirty="0"/>
          </a:p>
          <a:p>
            <a:pPr algn="ctr"/>
            <a:r>
              <a:rPr lang="en-US" noProof="0" dirty="0"/>
              <a:t>+</a:t>
            </a:r>
          </a:p>
        </p:txBody>
      </p:sp>
      <p:sp>
        <p:nvSpPr>
          <p:cNvPr id="21" name="Diagrama de flujo: ordenar 20">
            <a:extLst>
              <a:ext uri="{FF2B5EF4-FFF2-40B4-BE49-F238E27FC236}">
                <a16:creationId xmlns:a16="http://schemas.microsoft.com/office/drawing/2014/main" id="{E424777B-355D-A8FD-E332-14151EA4B279}"/>
              </a:ext>
            </a:extLst>
          </p:cNvPr>
          <p:cNvSpPr/>
          <p:nvPr/>
        </p:nvSpPr>
        <p:spPr>
          <a:xfrm rot="16200000">
            <a:off x="5056412" y="5883725"/>
            <a:ext cx="707572" cy="1099457"/>
          </a:xfrm>
          <a:prstGeom prst="flowChartSor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noProof="0" dirty="0"/>
              <a:t>+</a:t>
            </a:r>
          </a:p>
          <a:p>
            <a:pPr algn="ctr"/>
            <a:endParaRPr lang="en-US" noProof="0" dirty="0"/>
          </a:p>
          <a:p>
            <a:pPr algn="ctr"/>
            <a:r>
              <a:rPr lang="en-US" noProof="0" dirty="0"/>
              <a:t>-</a:t>
            </a:r>
          </a:p>
        </p:txBody>
      </p:sp>
      <p:sp>
        <p:nvSpPr>
          <p:cNvPr id="23" name="CuadroTexto 22">
            <a:extLst>
              <a:ext uri="{FF2B5EF4-FFF2-40B4-BE49-F238E27FC236}">
                <a16:creationId xmlns:a16="http://schemas.microsoft.com/office/drawing/2014/main" id="{6DE666F8-E0B8-9806-1C30-860D808C1C86}"/>
              </a:ext>
            </a:extLst>
          </p:cNvPr>
          <p:cNvSpPr txBox="1"/>
          <p:nvPr/>
        </p:nvSpPr>
        <p:spPr>
          <a:xfrm>
            <a:off x="5959927" y="6218841"/>
            <a:ext cx="2743200" cy="369332"/>
          </a:xfrm>
          <a:prstGeom prst="rect">
            <a:avLst/>
          </a:prstGeom>
          <a:noFill/>
        </p:spPr>
        <p:txBody>
          <a:bodyPr wrap="square" rtlCol="0">
            <a:spAutoFit/>
          </a:bodyPr>
          <a:lstStyle/>
          <a:p>
            <a:r>
              <a:rPr lang="en-US" b="1" noProof="0" dirty="0"/>
              <a:t>efficacy</a:t>
            </a:r>
          </a:p>
        </p:txBody>
      </p:sp>
      <p:sp>
        <p:nvSpPr>
          <p:cNvPr id="24" name="CuadroTexto 23">
            <a:extLst>
              <a:ext uri="{FF2B5EF4-FFF2-40B4-BE49-F238E27FC236}">
                <a16:creationId xmlns:a16="http://schemas.microsoft.com/office/drawing/2014/main" id="{9E26625F-49CF-B129-C273-9958D3BEDE6B}"/>
              </a:ext>
            </a:extLst>
          </p:cNvPr>
          <p:cNvSpPr txBox="1"/>
          <p:nvPr/>
        </p:nvSpPr>
        <p:spPr>
          <a:xfrm>
            <a:off x="38101" y="4469754"/>
            <a:ext cx="2743200" cy="369332"/>
          </a:xfrm>
          <a:prstGeom prst="rect">
            <a:avLst/>
          </a:prstGeom>
          <a:noFill/>
        </p:spPr>
        <p:txBody>
          <a:bodyPr wrap="square" rtlCol="0">
            <a:spAutoFit/>
          </a:bodyPr>
          <a:lstStyle/>
          <a:p>
            <a:r>
              <a:rPr lang="en-US" b="1" noProof="0" dirty="0"/>
              <a:t>persistence</a:t>
            </a:r>
          </a:p>
        </p:txBody>
      </p:sp>
      <p:sp>
        <p:nvSpPr>
          <p:cNvPr id="27" name="CuadroTexto 26">
            <a:extLst>
              <a:ext uri="{FF2B5EF4-FFF2-40B4-BE49-F238E27FC236}">
                <a16:creationId xmlns:a16="http://schemas.microsoft.com/office/drawing/2014/main" id="{3FCBDB18-D9A9-D194-3E17-2458440CE6B6}"/>
              </a:ext>
            </a:extLst>
          </p:cNvPr>
          <p:cNvSpPr txBox="1"/>
          <p:nvPr/>
        </p:nvSpPr>
        <p:spPr>
          <a:xfrm>
            <a:off x="571497" y="6076758"/>
            <a:ext cx="3091544" cy="646331"/>
          </a:xfrm>
          <a:prstGeom prst="rect">
            <a:avLst/>
          </a:prstGeom>
          <a:noFill/>
        </p:spPr>
        <p:txBody>
          <a:bodyPr wrap="square" rtlCol="0">
            <a:spAutoFit/>
          </a:bodyPr>
          <a:lstStyle/>
          <a:p>
            <a:r>
              <a:rPr lang="en-US" b="1" noProof="0" dirty="0"/>
              <a:t>INJCTREE</a:t>
            </a:r>
            <a:r>
              <a:rPr lang="en-US" noProof="0" dirty="0"/>
              <a:t> – trunk injection</a:t>
            </a:r>
          </a:p>
          <a:p>
            <a:r>
              <a:rPr lang="en-US" b="1" noProof="0" dirty="0"/>
              <a:t>FOLIAR</a:t>
            </a:r>
            <a:r>
              <a:rPr lang="en-US" noProof="0" dirty="0"/>
              <a:t> – foliar application</a:t>
            </a:r>
          </a:p>
        </p:txBody>
      </p:sp>
    </p:spTree>
    <p:extLst>
      <p:ext uri="{BB962C8B-B14F-4D97-AF65-F5344CB8AC3E}">
        <p14:creationId xmlns:p14="http://schemas.microsoft.com/office/powerpoint/2010/main" val="346193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C9907-8F59-4834-438F-D73319220179}"/>
              </a:ext>
            </a:extLst>
          </p:cNvPr>
          <p:cNvSpPr>
            <a:spLocks noGrp="1"/>
          </p:cNvSpPr>
          <p:nvPr>
            <p:ph type="title"/>
          </p:nvPr>
        </p:nvSpPr>
        <p:spPr>
          <a:xfrm>
            <a:off x="1449217" y="804889"/>
            <a:ext cx="9605635" cy="915053"/>
          </a:xfrm>
        </p:spPr>
        <p:txBody>
          <a:bodyPr/>
          <a:lstStyle/>
          <a:p>
            <a:r>
              <a:rPr lang="en-US" noProof="0" dirty="0"/>
              <a:t>INTRODUCTION (BACKGROUND)</a:t>
            </a:r>
          </a:p>
        </p:txBody>
      </p:sp>
      <p:sp>
        <p:nvSpPr>
          <p:cNvPr id="3" name="Marcador de contenido 2">
            <a:extLst>
              <a:ext uri="{FF2B5EF4-FFF2-40B4-BE49-F238E27FC236}">
                <a16:creationId xmlns:a16="http://schemas.microsoft.com/office/drawing/2014/main" id="{42E259FA-7430-3761-944C-FDE77C596B6E}"/>
              </a:ext>
            </a:extLst>
          </p:cNvPr>
          <p:cNvSpPr>
            <a:spLocks noGrp="1"/>
          </p:cNvSpPr>
          <p:nvPr>
            <p:ph sz="half" idx="1"/>
          </p:nvPr>
        </p:nvSpPr>
        <p:spPr>
          <a:xfrm>
            <a:off x="1164772" y="2010878"/>
            <a:ext cx="5319597" cy="3943608"/>
          </a:xfrm>
        </p:spPr>
        <p:txBody>
          <a:bodyPr>
            <a:noAutofit/>
          </a:bodyPr>
          <a:lstStyle/>
          <a:p>
            <a:r>
              <a:rPr lang="en-US" sz="1800" noProof="0" dirty="0"/>
              <a:t>Background:  </a:t>
            </a:r>
            <a:r>
              <a:rPr lang="en-US" sz="1800" i="1" noProof="0" dirty="0" err="1"/>
              <a:t>Philaenus</a:t>
            </a:r>
            <a:r>
              <a:rPr lang="en-US" sz="1800" i="1" noProof="0" dirty="0"/>
              <a:t> </a:t>
            </a:r>
            <a:r>
              <a:rPr lang="en-US" sz="1800" i="1" noProof="0" dirty="0" err="1"/>
              <a:t>spumarius</a:t>
            </a:r>
            <a:r>
              <a:rPr lang="en-US" sz="1800" i="1" noProof="0" dirty="0"/>
              <a:t> </a:t>
            </a:r>
            <a:r>
              <a:rPr lang="en-US" sz="1800" noProof="0" dirty="0"/>
              <a:t>(“meadow spittlebug”) is a major vector of </a:t>
            </a:r>
            <a:r>
              <a:rPr lang="en-US" sz="1800" i="1" noProof="0" dirty="0"/>
              <a:t>Xylella fastidiosa </a:t>
            </a:r>
            <a:r>
              <a:rPr lang="en-US" sz="1800" noProof="0" dirty="0"/>
              <a:t>(also known as Pierce’s disease), a devastating plant pathogen in Europe.</a:t>
            </a:r>
          </a:p>
          <a:p>
            <a:r>
              <a:rPr lang="en-US" sz="1800" noProof="0" dirty="0"/>
              <a:t>Effective control of </a:t>
            </a:r>
            <a:r>
              <a:rPr lang="en-US" sz="1800" i="1" noProof="0" dirty="0"/>
              <a:t>P. </a:t>
            </a:r>
            <a:r>
              <a:rPr lang="en-US" sz="1800" i="1" noProof="0" dirty="0" err="1"/>
              <a:t>spumarius</a:t>
            </a:r>
            <a:r>
              <a:rPr lang="en-US" sz="1800" i="1" noProof="0" dirty="0"/>
              <a:t> </a:t>
            </a:r>
            <a:r>
              <a:rPr lang="en-US" sz="1800" noProof="0" dirty="0"/>
              <a:t>is important for managing </a:t>
            </a:r>
            <a:r>
              <a:rPr lang="en-US" sz="1800" i="1" noProof="0" dirty="0"/>
              <a:t>Xylella</a:t>
            </a:r>
            <a:r>
              <a:rPr lang="en-US" sz="1800" noProof="0" dirty="0"/>
              <a:t> outbreaks and ensuring crop health.</a:t>
            </a:r>
          </a:p>
          <a:p>
            <a:r>
              <a:rPr lang="en-US" sz="1800" noProof="0" dirty="0"/>
              <a:t>Several insecticides, including ISOCLAST™ (sulfoxaflor), are available to control sap-feeding pests such as the aforementioned. There is a need to assess and compare their efficacy and persistence of these products under semi-field conditions.</a:t>
            </a:r>
          </a:p>
        </p:txBody>
      </p:sp>
      <p:pic>
        <p:nvPicPr>
          <p:cNvPr id="7" name="Marcador de contenido 6">
            <a:extLst>
              <a:ext uri="{FF2B5EF4-FFF2-40B4-BE49-F238E27FC236}">
                <a16:creationId xmlns:a16="http://schemas.microsoft.com/office/drawing/2014/main" id="{3C9F4586-8A6E-5DE7-2918-7B1A12BD0B3E}"/>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91198" y="1925511"/>
            <a:ext cx="4937125" cy="3211059"/>
          </a:xfrm>
        </p:spPr>
      </p:pic>
      <p:sp>
        <p:nvSpPr>
          <p:cNvPr id="8" name="CuadroTexto 7">
            <a:extLst>
              <a:ext uri="{FF2B5EF4-FFF2-40B4-BE49-F238E27FC236}">
                <a16:creationId xmlns:a16="http://schemas.microsoft.com/office/drawing/2014/main" id="{32B07AB2-78A4-1EDB-CACF-B3181FE83FDA}"/>
              </a:ext>
            </a:extLst>
          </p:cNvPr>
          <p:cNvSpPr txBox="1"/>
          <p:nvPr/>
        </p:nvSpPr>
        <p:spPr>
          <a:xfrm>
            <a:off x="6691198" y="5136570"/>
            <a:ext cx="5054488" cy="646331"/>
          </a:xfrm>
          <a:prstGeom prst="rect">
            <a:avLst/>
          </a:prstGeom>
          <a:noFill/>
        </p:spPr>
        <p:txBody>
          <a:bodyPr wrap="square" rtlCol="0">
            <a:spAutoFit/>
          </a:bodyPr>
          <a:lstStyle/>
          <a:p>
            <a:r>
              <a:rPr lang="en-US" sz="1200" noProof="0" dirty="0"/>
              <a:t>This photograph is from </a:t>
            </a:r>
            <a:r>
              <a:rPr lang="en-US" sz="1200" noProof="0" dirty="0">
                <a:hlinkClick r:id="rId4"/>
              </a:rPr>
              <a:t>https://www.marylandbiodiversity.com/species/11054</a:t>
            </a:r>
            <a:r>
              <a:rPr lang="en-US" sz="1200" noProof="0" dirty="0"/>
              <a:t> is under license </a:t>
            </a:r>
            <a:r>
              <a:rPr lang="en-US" sz="1200" noProof="0" dirty="0">
                <a:hlinkClick r:id="rId5" tooltip="https://creativecommons.org/licenses/by/3.0/"/>
              </a:rPr>
              <a:t>CC BY</a:t>
            </a:r>
            <a:endParaRPr lang="en-US" sz="1200" noProof="0" dirty="0"/>
          </a:p>
        </p:txBody>
      </p:sp>
    </p:spTree>
    <p:extLst>
      <p:ext uri="{BB962C8B-B14F-4D97-AF65-F5344CB8AC3E}">
        <p14:creationId xmlns:p14="http://schemas.microsoft.com/office/powerpoint/2010/main" val="254122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6CCA8-988A-9ECE-C8AD-AF2DCC97A667}"/>
              </a:ext>
            </a:extLst>
          </p:cNvPr>
          <p:cNvSpPr>
            <a:spLocks noGrp="1"/>
          </p:cNvSpPr>
          <p:nvPr>
            <p:ph type="title"/>
          </p:nvPr>
        </p:nvSpPr>
        <p:spPr>
          <a:xfrm>
            <a:off x="677335" y="235857"/>
            <a:ext cx="8596668" cy="1320800"/>
          </a:xfrm>
        </p:spPr>
        <p:txBody>
          <a:bodyPr/>
          <a:lstStyle/>
          <a:p>
            <a:r>
              <a:rPr lang="en-US" noProof="0" dirty="0"/>
              <a:t>Final conclusions</a:t>
            </a:r>
          </a:p>
        </p:txBody>
      </p:sp>
      <p:sp>
        <p:nvSpPr>
          <p:cNvPr id="3" name="Marcador de contenido 2">
            <a:extLst>
              <a:ext uri="{FF2B5EF4-FFF2-40B4-BE49-F238E27FC236}">
                <a16:creationId xmlns:a16="http://schemas.microsoft.com/office/drawing/2014/main" id="{B403CF93-D2BC-FF4E-6084-F4784FE64322}"/>
              </a:ext>
            </a:extLst>
          </p:cNvPr>
          <p:cNvSpPr>
            <a:spLocks noGrp="1"/>
          </p:cNvSpPr>
          <p:nvPr>
            <p:ph idx="1"/>
          </p:nvPr>
        </p:nvSpPr>
        <p:spPr>
          <a:xfrm>
            <a:off x="587829" y="1121228"/>
            <a:ext cx="7815942" cy="5736771"/>
          </a:xfrm>
        </p:spPr>
        <p:txBody>
          <a:bodyPr>
            <a:normAutofit/>
          </a:bodyPr>
          <a:lstStyle/>
          <a:p>
            <a:r>
              <a:rPr lang="en-US" noProof="0" dirty="0"/>
              <a:t>We see two main groups of treatments: </a:t>
            </a:r>
          </a:p>
          <a:p>
            <a:pPr lvl="1"/>
            <a:r>
              <a:rPr lang="en-US" noProof="0" dirty="0"/>
              <a:t>a group associated with </a:t>
            </a:r>
            <a:r>
              <a:rPr lang="en-US" b="1" noProof="0" dirty="0"/>
              <a:t>a higher effect on mortality </a:t>
            </a:r>
            <a:r>
              <a:rPr lang="en-US" noProof="0" dirty="0"/>
              <a:t>and relatively low persistence (KARATE ZEON 200 is a bit more persistent on average, though)</a:t>
            </a:r>
          </a:p>
          <a:p>
            <a:pPr lvl="1"/>
            <a:r>
              <a:rPr lang="en-US" noProof="0" dirty="0"/>
              <a:t>a group associated with a </a:t>
            </a:r>
            <a:r>
              <a:rPr lang="en-US" b="1" noProof="0" dirty="0"/>
              <a:t>lower effect on mortality </a:t>
            </a:r>
            <a:r>
              <a:rPr lang="en-US" noProof="0" dirty="0"/>
              <a:t>and slightly better persistence (yet variable)</a:t>
            </a:r>
          </a:p>
          <a:p>
            <a:r>
              <a:rPr lang="en-GB" b="1" noProof="0" dirty="0"/>
              <a:t>Efficacy (or effectiveness) separates these groups more clearly than persistence does, </a:t>
            </a:r>
            <a:r>
              <a:rPr lang="en-GB" noProof="0" dirty="0"/>
              <a:t>as persistence shows much greater variability across treatments</a:t>
            </a:r>
            <a:r>
              <a:rPr lang="en-GB" b="1" noProof="0" dirty="0"/>
              <a:t>. </a:t>
            </a:r>
            <a:r>
              <a:rPr lang="en-GB" noProof="0" dirty="0"/>
              <a:t>However, there is a trend:</a:t>
            </a:r>
            <a:r>
              <a:rPr lang="en-GB" b="1" noProof="0" dirty="0"/>
              <a:t> treatments with slightly higher average persistence (e.g., </a:t>
            </a:r>
            <a:r>
              <a:rPr lang="en-GB" b="1" noProof="0" dirty="0" err="1"/>
              <a:t>Δ_elbow</a:t>
            </a:r>
            <a:r>
              <a:rPr lang="en-GB" b="1" noProof="0" dirty="0"/>
              <a:t>) tend to have lower average efficacy.</a:t>
            </a:r>
          </a:p>
          <a:p>
            <a:r>
              <a:rPr lang="en-GB" b="1" noProof="0" dirty="0"/>
              <a:t>CONFIDOR 200 OD and KARATE ZEON 10 CS, both applied </a:t>
            </a:r>
            <a:r>
              <a:rPr lang="en-GB" b="1" noProof="0" dirty="0" err="1"/>
              <a:t>foliarly</a:t>
            </a:r>
            <a:r>
              <a:rPr lang="en-GB" b="1" noProof="0" dirty="0"/>
              <a:t>, appear to be the most effective overall, </a:t>
            </a:r>
            <a:r>
              <a:rPr lang="en-GB" noProof="0" dirty="0"/>
              <a:t>achieving higher scores in both efficacy and persistence</a:t>
            </a:r>
            <a:r>
              <a:rPr lang="en-GB" b="1" noProof="0" dirty="0"/>
              <a:t>. EPIK treatments also perform well, </a:t>
            </a:r>
            <a:r>
              <a:rPr lang="en-GB" noProof="0" dirty="0"/>
              <a:t>but are associated with lower average persistence (i.e., a more rapid decline in mortality over time</a:t>
            </a:r>
            <a:r>
              <a:rPr lang="en-GB" b="1" noProof="0" dirty="0"/>
              <a:t>).</a:t>
            </a:r>
          </a:p>
          <a:p>
            <a:r>
              <a:rPr lang="en-GB" noProof="0" dirty="0"/>
              <a:t>On the other hand, </a:t>
            </a:r>
            <a:r>
              <a:rPr lang="en-GB" b="1" noProof="0" dirty="0"/>
              <a:t>CONFIDOR 200 OD applied via </a:t>
            </a:r>
            <a:r>
              <a:rPr lang="en-GB" b="1" noProof="0" dirty="0" err="1"/>
              <a:t>tru</a:t>
            </a:r>
            <a:r>
              <a:rPr lang="en-GB" b="1" dirty="0" err="1"/>
              <a:t>nk</a:t>
            </a:r>
            <a:r>
              <a:rPr lang="en-GB" b="1" dirty="0"/>
              <a:t> injection </a:t>
            </a:r>
            <a:r>
              <a:rPr lang="en-GB" dirty="0"/>
              <a:t>seems to be the least effective treatment of all. </a:t>
            </a:r>
            <a:endParaRPr lang="en-GB" noProof="0" dirty="0"/>
          </a:p>
        </p:txBody>
      </p:sp>
      <p:sp>
        <p:nvSpPr>
          <p:cNvPr id="4" name="Rectángulo 3">
            <a:extLst>
              <a:ext uri="{FF2B5EF4-FFF2-40B4-BE49-F238E27FC236}">
                <a16:creationId xmlns:a16="http://schemas.microsoft.com/office/drawing/2014/main" id="{146062C5-E750-5A49-C10A-1B572DD00A74}"/>
              </a:ext>
            </a:extLst>
          </p:cNvPr>
          <p:cNvSpPr/>
          <p:nvPr/>
        </p:nvSpPr>
        <p:spPr>
          <a:xfrm>
            <a:off x="8632371" y="1556657"/>
            <a:ext cx="3110894" cy="99610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noProof="0" dirty="0">
                <a:solidFill>
                  <a:schemeClr val="tx1"/>
                </a:solidFill>
              </a:rPr>
              <a:t>SUMMARY OF CLUSTERS</a:t>
            </a:r>
          </a:p>
        </p:txBody>
      </p:sp>
      <p:sp>
        <p:nvSpPr>
          <p:cNvPr id="5" name="Rectángulo 4">
            <a:extLst>
              <a:ext uri="{FF2B5EF4-FFF2-40B4-BE49-F238E27FC236}">
                <a16:creationId xmlns:a16="http://schemas.microsoft.com/office/drawing/2014/main" id="{71AC9EF3-7A97-57A7-48B3-E94F6C4F5340}"/>
              </a:ext>
            </a:extLst>
          </p:cNvPr>
          <p:cNvSpPr/>
          <p:nvPr/>
        </p:nvSpPr>
        <p:spPr>
          <a:xfrm>
            <a:off x="8632370" y="2877457"/>
            <a:ext cx="3110893" cy="123734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noProof="0" dirty="0">
                <a:solidFill>
                  <a:schemeClr val="tx1"/>
                </a:solidFill>
              </a:rPr>
              <a:t>EFFICACY VS. PERSISTENCE</a:t>
            </a:r>
          </a:p>
        </p:txBody>
      </p:sp>
      <p:sp>
        <p:nvSpPr>
          <p:cNvPr id="6" name="Rectángulo 5">
            <a:extLst>
              <a:ext uri="{FF2B5EF4-FFF2-40B4-BE49-F238E27FC236}">
                <a16:creationId xmlns:a16="http://schemas.microsoft.com/office/drawing/2014/main" id="{074C0FC1-F0C7-8ED6-EA8B-9F9111496593}"/>
              </a:ext>
            </a:extLst>
          </p:cNvPr>
          <p:cNvSpPr/>
          <p:nvPr/>
        </p:nvSpPr>
        <p:spPr>
          <a:xfrm>
            <a:off x="8632369" y="4361122"/>
            <a:ext cx="3110893" cy="123734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noProof="0" dirty="0">
                <a:solidFill>
                  <a:schemeClr val="tx1"/>
                </a:solidFill>
              </a:rPr>
              <a:t>BEST-PERFORMING TREATMENTS</a:t>
            </a:r>
          </a:p>
        </p:txBody>
      </p:sp>
      <p:sp>
        <p:nvSpPr>
          <p:cNvPr id="7" name="Rectángulo 6">
            <a:extLst>
              <a:ext uri="{FF2B5EF4-FFF2-40B4-BE49-F238E27FC236}">
                <a16:creationId xmlns:a16="http://schemas.microsoft.com/office/drawing/2014/main" id="{BD8C78A4-DFAA-6CF3-CCBB-7465EFC9159D}"/>
              </a:ext>
            </a:extLst>
          </p:cNvPr>
          <p:cNvSpPr/>
          <p:nvPr/>
        </p:nvSpPr>
        <p:spPr>
          <a:xfrm>
            <a:off x="8632369" y="5855287"/>
            <a:ext cx="3110893" cy="45842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noProof="0" dirty="0">
                <a:solidFill>
                  <a:schemeClr val="tx1"/>
                </a:solidFill>
              </a:rPr>
              <a:t>WORST-PERFORMING TREATMENTS</a:t>
            </a:r>
          </a:p>
        </p:txBody>
      </p:sp>
      <p:cxnSp>
        <p:nvCxnSpPr>
          <p:cNvPr id="9" name="Conector recto 8">
            <a:extLst>
              <a:ext uri="{FF2B5EF4-FFF2-40B4-BE49-F238E27FC236}">
                <a16:creationId xmlns:a16="http://schemas.microsoft.com/office/drawing/2014/main" id="{7EE7AB55-5FD3-D1FA-1DB3-CC9D9FB7B568}"/>
              </a:ext>
            </a:extLst>
          </p:cNvPr>
          <p:cNvCxnSpPr/>
          <p:nvPr/>
        </p:nvCxnSpPr>
        <p:spPr>
          <a:xfrm>
            <a:off x="8425542" y="1556657"/>
            <a:ext cx="0" cy="996109"/>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Conector recto 9">
            <a:extLst>
              <a:ext uri="{FF2B5EF4-FFF2-40B4-BE49-F238E27FC236}">
                <a16:creationId xmlns:a16="http://schemas.microsoft.com/office/drawing/2014/main" id="{8BD159CF-C72A-31AF-ADE0-9481A6F9B003}"/>
              </a:ext>
            </a:extLst>
          </p:cNvPr>
          <p:cNvCxnSpPr>
            <a:cxnSpLocks/>
          </p:cNvCxnSpPr>
          <p:nvPr/>
        </p:nvCxnSpPr>
        <p:spPr>
          <a:xfrm>
            <a:off x="8436427" y="2877457"/>
            <a:ext cx="0" cy="1237343"/>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Conector recto 11">
            <a:extLst>
              <a:ext uri="{FF2B5EF4-FFF2-40B4-BE49-F238E27FC236}">
                <a16:creationId xmlns:a16="http://schemas.microsoft.com/office/drawing/2014/main" id="{DEE1DCB8-2C1A-217A-23F3-287C1B83403F}"/>
              </a:ext>
            </a:extLst>
          </p:cNvPr>
          <p:cNvCxnSpPr>
            <a:cxnSpLocks/>
          </p:cNvCxnSpPr>
          <p:nvPr/>
        </p:nvCxnSpPr>
        <p:spPr>
          <a:xfrm>
            <a:off x="8425542" y="4361122"/>
            <a:ext cx="10885" cy="1237343"/>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841D3AF3-3C5E-6D39-B276-0858885ADA57}"/>
              </a:ext>
            </a:extLst>
          </p:cNvPr>
          <p:cNvCxnSpPr>
            <a:cxnSpLocks/>
          </p:cNvCxnSpPr>
          <p:nvPr/>
        </p:nvCxnSpPr>
        <p:spPr>
          <a:xfrm>
            <a:off x="8436427" y="5855287"/>
            <a:ext cx="0" cy="458428"/>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5785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A4B59-87BB-4EE9-AC8E-F29643FFE605}"/>
              </a:ext>
            </a:extLst>
          </p:cNvPr>
          <p:cNvSpPr>
            <a:spLocks noGrp="1"/>
          </p:cNvSpPr>
          <p:nvPr>
            <p:ph type="title"/>
          </p:nvPr>
        </p:nvSpPr>
        <p:spPr>
          <a:xfrm>
            <a:off x="666449" y="314516"/>
            <a:ext cx="8596668" cy="1320800"/>
          </a:xfrm>
        </p:spPr>
        <p:txBody>
          <a:bodyPr/>
          <a:lstStyle/>
          <a:p>
            <a:r>
              <a:rPr lang="es-ES" dirty="0"/>
              <a:t>Final </a:t>
            </a:r>
            <a:r>
              <a:rPr lang="es-ES" dirty="0" err="1"/>
              <a:t>conclusions</a:t>
            </a:r>
            <a:endParaRPr lang="en-GB" dirty="0"/>
          </a:p>
        </p:txBody>
      </p:sp>
      <p:sp>
        <p:nvSpPr>
          <p:cNvPr id="3" name="Marcador de contenido 2">
            <a:extLst>
              <a:ext uri="{FF2B5EF4-FFF2-40B4-BE49-F238E27FC236}">
                <a16:creationId xmlns:a16="http://schemas.microsoft.com/office/drawing/2014/main" id="{762E5DDB-D59B-4E99-A9E8-0A0714F2645D}"/>
              </a:ext>
            </a:extLst>
          </p:cNvPr>
          <p:cNvSpPr>
            <a:spLocks noGrp="1"/>
          </p:cNvSpPr>
          <p:nvPr>
            <p:ph idx="1"/>
          </p:nvPr>
        </p:nvSpPr>
        <p:spPr>
          <a:xfrm>
            <a:off x="666449" y="1202437"/>
            <a:ext cx="7031545" cy="3880773"/>
          </a:xfrm>
        </p:spPr>
        <p:txBody>
          <a:bodyPr/>
          <a:lstStyle/>
          <a:p>
            <a:r>
              <a:rPr lang="en-GB" b="1" dirty="0"/>
              <a:t>The mode of application </a:t>
            </a:r>
            <a:r>
              <a:rPr lang="en-GB" dirty="0"/>
              <a:t>generally has a </a:t>
            </a:r>
            <a:r>
              <a:rPr lang="en-GB" b="1" dirty="0"/>
              <a:t>minor (statistically non-significant) effect on mortality rate, </a:t>
            </a:r>
            <a:r>
              <a:rPr lang="en-GB" dirty="0"/>
              <a:t>except for CONFIDOR 200 OD</a:t>
            </a:r>
            <a:r>
              <a:rPr lang="en-GB" b="1" dirty="0"/>
              <a:t>. </a:t>
            </a:r>
            <a:r>
              <a:rPr lang="en-GB" dirty="0"/>
              <a:t>Nevertheless,</a:t>
            </a:r>
            <a:r>
              <a:rPr lang="en-GB" b="1" dirty="0"/>
              <a:t> foliar applications </a:t>
            </a:r>
            <a:r>
              <a:rPr lang="en-GB" dirty="0"/>
              <a:t>tend to be</a:t>
            </a:r>
            <a:r>
              <a:rPr lang="en-GB" b="1" dirty="0"/>
              <a:t> slightly more effective on average </a:t>
            </a:r>
            <a:r>
              <a:rPr lang="en-GB" dirty="0"/>
              <a:t>and</a:t>
            </a:r>
            <a:r>
              <a:rPr lang="en-GB" b="1" dirty="0"/>
              <a:t> </a:t>
            </a:r>
            <a:r>
              <a:rPr lang="en-GB" dirty="0"/>
              <a:t>show</a:t>
            </a:r>
            <a:r>
              <a:rPr lang="en-GB" b="1" dirty="0"/>
              <a:t> less variability</a:t>
            </a:r>
            <a:r>
              <a:rPr lang="en-GB" dirty="0"/>
              <a:t> in mortality rates (i.e., lower standard deviation).</a:t>
            </a:r>
          </a:p>
          <a:p>
            <a:r>
              <a:rPr lang="en-GB" dirty="0"/>
              <a:t>And finally, </a:t>
            </a:r>
            <a:r>
              <a:rPr lang="en-GB" b="1" dirty="0"/>
              <a:t>variability between plots is generally very low to low</a:t>
            </a:r>
            <a:r>
              <a:rPr lang="en-GB" dirty="0"/>
              <a:t>,</a:t>
            </a:r>
            <a:r>
              <a:rPr lang="en-GB" b="1" dirty="0"/>
              <a:t> slightly higher in 2018 than in 2017</a:t>
            </a:r>
            <a:r>
              <a:rPr lang="en-GB" dirty="0"/>
              <a:t>, but it just accounts for less than 1/5 of the total variability explained by our models and very low compared to the overall variability. Treatments explain a much higher proportion of it.</a:t>
            </a:r>
            <a:endParaRPr lang="en-US" dirty="0"/>
          </a:p>
        </p:txBody>
      </p:sp>
      <p:sp>
        <p:nvSpPr>
          <p:cNvPr id="6" name="Rectángulo 5">
            <a:extLst>
              <a:ext uri="{FF2B5EF4-FFF2-40B4-BE49-F238E27FC236}">
                <a16:creationId xmlns:a16="http://schemas.microsoft.com/office/drawing/2014/main" id="{21F375CF-86C8-8FB5-0E0D-084A283DFAC4}"/>
              </a:ext>
            </a:extLst>
          </p:cNvPr>
          <p:cNvSpPr/>
          <p:nvPr/>
        </p:nvSpPr>
        <p:spPr>
          <a:xfrm>
            <a:off x="8286277" y="1317173"/>
            <a:ext cx="2777519" cy="125185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noProof="0" dirty="0">
                <a:solidFill>
                  <a:schemeClr val="tx1"/>
                </a:solidFill>
              </a:rPr>
              <a:t>MODE OF APPLICATION</a:t>
            </a:r>
          </a:p>
        </p:txBody>
      </p:sp>
      <p:sp>
        <p:nvSpPr>
          <p:cNvPr id="7" name="Rectángulo 6">
            <a:extLst>
              <a:ext uri="{FF2B5EF4-FFF2-40B4-BE49-F238E27FC236}">
                <a16:creationId xmlns:a16="http://schemas.microsoft.com/office/drawing/2014/main" id="{A5FD6023-5B4B-A8E9-4AD6-62DB0531BEF9}"/>
              </a:ext>
            </a:extLst>
          </p:cNvPr>
          <p:cNvSpPr/>
          <p:nvPr/>
        </p:nvSpPr>
        <p:spPr>
          <a:xfrm>
            <a:off x="8286275" y="2903339"/>
            <a:ext cx="2777521" cy="124412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VARIABILITY BETWEEN PLOTS</a:t>
            </a:r>
            <a:endParaRPr lang="en-US" sz="1600" b="1" noProof="0" dirty="0">
              <a:solidFill>
                <a:schemeClr val="tx1"/>
              </a:solidFill>
            </a:endParaRPr>
          </a:p>
        </p:txBody>
      </p:sp>
      <p:cxnSp>
        <p:nvCxnSpPr>
          <p:cNvPr id="8" name="Conector recto 7">
            <a:extLst>
              <a:ext uri="{FF2B5EF4-FFF2-40B4-BE49-F238E27FC236}">
                <a16:creationId xmlns:a16="http://schemas.microsoft.com/office/drawing/2014/main" id="{CBC3DCDF-7CC8-7F79-0A8B-F12F550D2117}"/>
              </a:ext>
            </a:extLst>
          </p:cNvPr>
          <p:cNvCxnSpPr>
            <a:cxnSpLocks/>
          </p:cNvCxnSpPr>
          <p:nvPr/>
        </p:nvCxnSpPr>
        <p:spPr>
          <a:xfrm>
            <a:off x="8102587" y="1317173"/>
            <a:ext cx="0" cy="1251857"/>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FC4E1F44-2543-5A63-3A27-3DFDFDDBCE9B}"/>
              </a:ext>
            </a:extLst>
          </p:cNvPr>
          <p:cNvCxnSpPr>
            <a:cxnSpLocks/>
          </p:cNvCxnSpPr>
          <p:nvPr/>
        </p:nvCxnSpPr>
        <p:spPr>
          <a:xfrm>
            <a:off x="8102587" y="2903339"/>
            <a:ext cx="0" cy="1244120"/>
          </a:xfrm>
          <a:prstGeom prst="line">
            <a:avLst/>
          </a:prstGeom>
          <a:ln w="38100"/>
        </p:spPr>
        <p:style>
          <a:lnRef idx="1">
            <a:schemeClr val="dk1"/>
          </a:lnRef>
          <a:fillRef idx="0">
            <a:schemeClr val="dk1"/>
          </a:fillRef>
          <a:effectRef idx="0">
            <a:schemeClr val="dk1"/>
          </a:effectRef>
          <a:fontRef idx="minor">
            <a:schemeClr val="tx1"/>
          </a:fontRef>
        </p:style>
      </p:cxnSp>
      <p:pic>
        <p:nvPicPr>
          <p:cNvPr id="28" name="Imagen 27">
            <a:extLst>
              <a:ext uri="{FF2B5EF4-FFF2-40B4-BE49-F238E27FC236}">
                <a16:creationId xmlns:a16="http://schemas.microsoft.com/office/drawing/2014/main" id="{05C2CF75-0590-5408-BA71-722C4CDFC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3813"/>
            <a:ext cx="12192000" cy="1997420"/>
          </a:xfrm>
          <a:prstGeom prst="rect">
            <a:avLst/>
          </a:prstGeom>
        </p:spPr>
      </p:pic>
    </p:spTree>
    <p:extLst>
      <p:ext uri="{BB962C8B-B14F-4D97-AF65-F5344CB8AC3E}">
        <p14:creationId xmlns:p14="http://schemas.microsoft.com/office/powerpoint/2010/main" val="1871272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15FC4-AB24-D973-D3F6-700D90CC9500}"/>
              </a:ext>
            </a:extLst>
          </p:cNvPr>
          <p:cNvSpPr>
            <a:spLocks noGrp="1"/>
          </p:cNvSpPr>
          <p:nvPr>
            <p:ph type="title"/>
          </p:nvPr>
        </p:nvSpPr>
        <p:spPr>
          <a:xfrm>
            <a:off x="2666551" y="194913"/>
            <a:ext cx="6858898" cy="801257"/>
          </a:xfrm>
        </p:spPr>
        <p:txBody>
          <a:bodyPr>
            <a:normAutofit/>
          </a:bodyPr>
          <a:lstStyle/>
          <a:p>
            <a:r>
              <a:rPr lang="en-US" sz="2000" noProof="0" dirty="0"/>
              <a:t>APPENDIX: TABLE AND CODES OF TREATMENTS IN 2017</a:t>
            </a:r>
          </a:p>
        </p:txBody>
      </p:sp>
      <p:graphicFrame>
        <p:nvGraphicFramePr>
          <p:cNvPr id="8" name="Marcador de contenido 7">
            <a:extLst>
              <a:ext uri="{FF2B5EF4-FFF2-40B4-BE49-F238E27FC236}">
                <a16:creationId xmlns:a16="http://schemas.microsoft.com/office/drawing/2014/main" id="{78DE6517-D00A-12E0-3B71-B995E76712A3}"/>
              </a:ext>
            </a:extLst>
          </p:cNvPr>
          <p:cNvGraphicFramePr>
            <a:graphicFrameLocks noGrp="1"/>
          </p:cNvGraphicFramePr>
          <p:nvPr>
            <p:ph idx="1"/>
            <p:extLst>
              <p:ext uri="{D42A27DB-BD31-4B8C-83A1-F6EECF244321}">
                <p14:modId xmlns:p14="http://schemas.microsoft.com/office/powerpoint/2010/main" val="704816001"/>
              </p:ext>
            </p:extLst>
          </p:nvPr>
        </p:nvGraphicFramePr>
        <p:xfrm>
          <a:off x="0" y="745264"/>
          <a:ext cx="12192000" cy="60077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26441426"/>
                    </a:ext>
                  </a:extLst>
                </a:gridCol>
                <a:gridCol w="1219200">
                  <a:extLst>
                    <a:ext uri="{9D8B030D-6E8A-4147-A177-3AD203B41FA5}">
                      <a16:colId xmlns:a16="http://schemas.microsoft.com/office/drawing/2014/main" val="3282488124"/>
                    </a:ext>
                  </a:extLst>
                </a:gridCol>
                <a:gridCol w="1219200">
                  <a:extLst>
                    <a:ext uri="{9D8B030D-6E8A-4147-A177-3AD203B41FA5}">
                      <a16:colId xmlns:a16="http://schemas.microsoft.com/office/drawing/2014/main" val="3449461107"/>
                    </a:ext>
                  </a:extLst>
                </a:gridCol>
                <a:gridCol w="1219200">
                  <a:extLst>
                    <a:ext uri="{9D8B030D-6E8A-4147-A177-3AD203B41FA5}">
                      <a16:colId xmlns:a16="http://schemas.microsoft.com/office/drawing/2014/main" val="2387048684"/>
                    </a:ext>
                  </a:extLst>
                </a:gridCol>
                <a:gridCol w="1219200">
                  <a:extLst>
                    <a:ext uri="{9D8B030D-6E8A-4147-A177-3AD203B41FA5}">
                      <a16:colId xmlns:a16="http://schemas.microsoft.com/office/drawing/2014/main" val="520950336"/>
                    </a:ext>
                  </a:extLst>
                </a:gridCol>
                <a:gridCol w="1219200">
                  <a:extLst>
                    <a:ext uri="{9D8B030D-6E8A-4147-A177-3AD203B41FA5}">
                      <a16:colId xmlns:a16="http://schemas.microsoft.com/office/drawing/2014/main" val="2826959149"/>
                    </a:ext>
                  </a:extLst>
                </a:gridCol>
                <a:gridCol w="1219200">
                  <a:extLst>
                    <a:ext uri="{9D8B030D-6E8A-4147-A177-3AD203B41FA5}">
                      <a16:colId xmlns:a16="http://schemas.microsoft.com/office/drawing/2014/main" val="951030770"/>
                    </a:ext>
                  </a:extLst>
                </a:gridCol>
                <a:gridCol w="1219200">
                  <a:extLst>
                    <a:ext uri="{9D8B030D-6E8A-4147-A177-3AD203B41FA5}">
                      <a16:colId xmlns:a16="http://schemas.microsoft.com/office/drawing/2014/main" val="3437647030"/>
                    </a:ext>
                  </a:extLst>
                </a:gridCol>
                <a:gridCol w="1219200">
                  <a:extLst>
                    <a:ext uri="{9D8B030D-6E8A-4147-A177-3AD203B41FA5}">
                      <a16:colId xmlns:a16="http://schemas.microsoft.com/office/drawing/2014/main" val="2838721450"/>
                    </a:ext>
                  </a:extLst>
                </a:gridCol>
                <a:gridCol w="1219200">
                  <a:extLst>
                    <a:ext uri="{9D8B030D-6E8A-4147-A177-3AD203B41FA5}">
                      <a16:colId xmlns:a16="http://schemas.microsoft.com/office/drawing/2014/main" val="2598698645"/>
                    </a:ext>
                  </a:extLst>
                </a:gridCol>
              </a:tblGrid>
              <a:tr h="749399">
                <a:tc>
                  <a:txBody>
                    <a:bodyPr/>
                    <a:lstStyle/>
                    <a:p>
                      <a:r>
                        <a:rPr lang="en-US" noProof="0" dirty="0" err="1"/>
                        <a:t>Trt</a:t>
                      </a:r>
                      <a:r>
                        <a:rPr lang="en-US" noProof="0" dirty="0"/>
                        <a:t> Num</a:t>
                      </a:r>
                    </a:p>
                  </a:txBody>
                  <a:tcPr anchor="ctr"/>
                </a:tc>
                <a:tc>
                  <a:txBody>
                    <a:bodyPr/>
                    <a:lstStyle/>
                    <a:p>
                      <a:r>
                        <a:rPr lang="en-US" noProof="0" dirty="0"/>
                        <a:t>Appl Code</a:t>
                      </a:r>
                    </a:p>
                  </a:txBody>
                  <a:tcPr anchor="ctr"/>
                </a:tc>
                <a:tc>
                  <a:txBody>
                    <a:bodyPr/>
                    <a:lstStyle/>
                    <a:p>
                      <a:r>
                        <a:rPr lang="en-US" noProof="0" dirty="0"/>
                        <a:t>Treatment Name</a:t>
                      </a:r>
                    </a:p>
                  </a:txBody>
                  <a:tcPr anchor="ctr"/>
                </a:tc>
                <a:tc>
                  <a:txBody>
                    <a:bodyPr/>
                    <a:lstStyle/>
                    <a:p>
                      <a:r>
                        <a:rPr lang="en-US" noProof="0" dirty="0"/>
                        <a:t>Material Name</a:t>
                      </a:r>
                    </a:p>
                  </a:txBody>
                  <a:tcPr anchor="ctr"/>
                </a:tc>
                <a:tc>
                  <a:txBody>
                    <a:bodyPr/>
                    <a:lstStyle/>
                    <a:p>
                      <a:r>
                        <a:rPr lang="en-US" noProof="0" dirty="0"/>
                        <a:t>Form Conc</a:t>
                      </a:r>
                    </a:p>
                  </a:txBody>
                  <a:tcPr anchor="ctr"/>
                </a:tc>
                <a:tc>
                  <a:txBody>
                    <a:bodyPr/>
                    <a:lstStyle/>
                    <a:p>
                      <a:r>
                        <a:rPr lang="en-US" noProof="0" dirty="0"/>
                        <a:t>Conc Unit</a:t>
                      </a:r>
                    </a:p>
                  </a:txBody>
                  <a:tcPr anchor="ctr"/>
                </a:tc>
                <a:tc>
                  <a:txBody>
                    <a:bodyPr/>
                    <a:lstStyle/>
                    <a:p>
                      <a:r>
                        <a:rPr lang="en-US" noProof="0" dirty="0"/>
                        <a:t>Form Type</a:t>
                      </a:r>
                    </a:p>
                  </a:txBody>
                  <a:tcPr anchor="ctr"/>
                </a:tc>
                <a:tc>
                  <a:txBody>
                    <a:bodyPr/>
                    <a:lstStyle/>
                    <a:p>
                      <a:r>
                        <a:rPr lang="en-US" noProof="0" dirty="0"/>
                        <a:t>Rate</a:t>
                      </a:r>
                    </a:p>
                  </a:txBody>
                  <a:tcPr anchor="ctr"/>
                </a:tc>
                <a:tc>
                  <a:txBody>
                    <a:bodyPr/>
                    <a:lstStyle/>
                    <a:p>
                      <a:r>
                        <a:rPr lang="en-US" noProof="0" dirty="0"/>
                        <a:t>Rate Unit</a:t>
                      </a:r>
                    </a:p>
                  </a:txBody>
                  <a:tcPr anchor="ctr"/>
                </a:tc>
                <a:tc>
                  <a:txBody>
                    <a:bodyPr/>
                    <a:lstStyle/>
                    <a:p>
                      <a:r>
                        <a:rPr lang="en-US" noProof="0" dirty="0"/>
                        <a:t>Appl Method</a:t>
                      </a:r>
                    </a:p>
                  </a:txBody>
                  <a:tcPr anchor="ctr"/>
                </a:tc>
                <a:extLst>
                  <a:ext uri="{0D108BD9-81ED-4DB2-BD59-A6C34878D82A}">
                    <a16:rowId xmlns:a16="http://schemas.microsoft.com/office/drawing/2014/main" val="2522270077"/>
                  </a:ext>
                </a:extLst>
              </a:tr>
              <a:tr h="603345">
                <a:tc>
                  <a:txBody>
                    <a:bodyPr/>
                    <a:lstStyle/>
                    <a:p>
                      <a:r>
                        <a:rPr lang="en-US" noProof="0" dirty="0"/>
                        <a:t>1</a:t>
                      </a:r>
                    </a:p>
                  </a:txBody>
                  <a:tcPr anchor="ctr"/>
                </a:tc>
                <a:tc>
                  <a:txBody>
                    <a:bodyPr/>
                    <a:lstStyle/>
                    <a:p>
                      <a:r>
                        <a:rPr lang="en-US" noProof="0" dirty="0"/>
                        <a:t>B</a:t>
                      </a:r>
                    </a:p>
                  </a:txBody>
                  <a:tcPr anchor="ctr"/>
                </a:tc>
                <a:tc>
                  <a:txBody>
                    <a:bodyPr/>
                    <a:lstStyle/>
                    <a:p>
                      <a:r>
                        <a:rPr lang="en-US" noProof="0" dirty="0"/>
                        <a:t>SULFOXAFLOR</a:t>
                      </a:r>
                    </a:p>
                  </a:txBody>
                  <a:tcPr anchor="ctr"/>
                </a:tc>
                <a:tc>
                  <a:txBody>
                    <a:bodyPr/>
                    <a:lstStyle/>
                    <a:p>
                      <a:r>
                        <a:rPr lang="en-US" noProof="0" dirty="0"/>
                        <a:t>GF-2626</a:t>
                      </a:r>
                    </a:p>
                  </a:txBody>
                  <a:tcPr anchor="ctr"/>
                </a:tc>
                <a:tc>
                  <a:txBody>
                    <a:bodyPr/>
                    <a:lstStyle/>
                    <a:p>
                      <a:r>
                        <a:rPr lang="en-US" noProof="0" dirty="0"/>
                        <a:t>120</a:t>
                      </a:r>
                    </a:p>
                  </a:txBody>
                  <a:tcPr anchor="ctr"/>
                </a:tc>
                <a:tc>
                  <a:txBody>
                    <a:bodyPr/>
                    <a:lstStyle/>
                    <a:p>
                      <a:r>
                        <a:rPr lang="en-US" noProof="0" dirty="0"/>
                        <a:t>g ai/l</a:t>
                      </a:r>
                    </a:p>
                  </a:txBody>
                  <a:tcPr anchor="ctr"/>
                </a:tc>
                <a:tc>
                  <a:txBody>
                    <a:bodyPr/>
                    <a:lstStyle/>
                    <a:p>
                      <a:r>
                        <a:rPr lang="en-US" noProof="0" dirty="0"/>
                        <a:t>SC</a:t>
                      </a:r>
                    </a:p>
                  </a:txBody>
                  <a:tcPr anchor="ctr"/>
                </a:tc>
                <a:tc>
                  <a:txBody>
                    <a:bodyPr/>
                    <a:lstStyle/>
                    <a:p>
                      <a:r>
                        <a:rPr lang="en-US" noProof="0" dirty="0"/>
                        <a:t>200</a:t>
                      </a:r>
                    </a:p>
                  </a:txBody>
                  <a:tcPr anchor="ctr"/>
                </a:tc>
                <a:tc>
                  <a:txBody>
                    <a:bodyPr/>
                    <a:lstStyle/>
                    <a:p>
                      <a:r>
                        <a:rPr lang="en-US" noProof="0" dirty="0"/>
                        <a:t>ml pr/ha</a:t>
                      </a:r>
                    </a:p>
                  </a:txBody>
                  <a:tcPr anchor="ctr"/>
                </a:tc>
                <a:tc>
                  <a:txBody>
                    <a:bodyPr/>
                    <a:lstStyle/>
                    <a:p>
                      <a:r>
                        <a:rPr lang="en-US" noProof="0" dirty="0"/>
                        <a:t>FOLIAR</a:t>
                      </a:r>
                    </a:p>
                  </a:txBody>
                  <a:tcPr anchor="ctr"/>
                </a:tc>
                <a:extLst>
                  <a:ext uri="{0D108BD9-81ED-4DB2-BD59-A6C34878D82A}">
                    <a16:rowId xmlns:a16="http://schemas.microsoft.com/office/drawing/2014/main" val="172752399"/>
                  </a:ext>
                </a:extLst>
              </a:tr>
              <a:tr h="603345">
                <a:tc>
                  <a:txBody>
                    <a:bodyPr/>
                    <a:lstStyle/>
                    <a:p>
                      <a:r>
                        <a:rPr lang="en-US" noProof="0" dirty="0"/>
                        <a:t>2</a:t>
                      </a:r>
                    </a:p>
                  </a:txBody>
                  <a:tcPr anchor="ctr"/>
                </a:tc>
                <a:tc>
                  <a:txBody>
                    <a:bodyPr/>
                    <a:lstStyle/>
                    <a:p>
                      <a:r>
                        <a:rPr lang="en-US" noProof="0" dirty="0"/>
                        <a:t>B</a:t>
                      </a:r>
                    </a:p>
                  </a:txBody>
                  <a:tcPr anchor="ctr"/>
                </a:tc>
                <a:tc>
                  <a:txBody>
                    <a:bodyPr/>
                    <a:lstStyle/>
                    <a:p>
                      <a:r>
                        <a:rPr lang="en-US" noProof="0" dirty="0"/>
                        <a:t>SULFOXAFLOR</a:t>
                      </a:r>
                    </a:p>
                  </a:txBody>
                  <a:tcPr anchor="ctr"/>
                </a:tc>
                <a:tc>
                  <a:txBody>
                    <a:bodyPr/>
                    <a:lstStyle/>
                    <a:p>
                      <a:r>
                        <a:rPr lang="en-US" noProof="0" dirty="0"/>
                        <a:t>GF-2626</a:t>
                      </a:r>
                    </a:p>
                  </a:txBody>
                  <a:tcPr anchor="ctr"/>
                </a:tc>
                <a:tc>
                  <a:txBody>
                    <a:bodyPr/>
                    <a:lstStyle/>
                    <a:p>
                      <a:r>
                        <a:rPr lang="en-US" noProof="0" dirty="0"/>
                        <a:t>120</a:t>
                      </a:r>
                    </a:p>
                  </a:txBody>
                  <a:tcPr anchor="ctr"/>
                </a:tc>
                <a:tc>
                  <a:txBody>
                    <a:bodyPr/>
                    <a:lstStyle/>
                    <a:p>
                      <a:r>
                        <a:rPr lang="en-US" noProof="0" dirty="0"/>
                        <a:t>g ai/l</a:t>
                      </a:r>
                    </a:p>
                  </a:txBody>
                  <a:tcPr anchor="ctr"/>
                </a:tc>
                <a:tc>
                  <a:txBody>
                    <a:bodyPr/>
                    <a:lstStyle/>
                    <a:p>
                      <a:r>
                        <a:rPr lang="en-US" noProof="0" dirty="0"/>
                        <a:t>SC</a:t>
                      </a:r>
                    </a:p>
                  </a:txBody>
                  <a:tcPr anchor="ctr"/>
                </a:tc>
                <a:tc>
                  <a:txBody>
                    <a:bodyPr/>
                    <a:lstStyle/>
                    <a:p>
                      <a:r>
                        <a:rPr lang="en-US" noProof="0" dirty="0"/>
                        <a:t>400</a:t>
                      </a:r>
                    </a:p>
                  </a:txBody>
                  <a:tcPr anchor="ctr"/>
                </a:tc>
                <a:tc>
                  <a:txBody>
                    <a:bodyPr/>
                    <a:lstStyle/>
                    <a:p>
                      <a:r>
                        <a:rPr lang="en-US" noProof="0" dirty="0"/>
                        <a:t>ml pr/ha</a:t>
                      </a:r>
                    </a:p>
                  </a:txBody>
                  <a:tcPr anchor="ctr"/>
                </a:tc>
                <a:tc>
                  <a:txBody>
                    <a:bodyPr/>
                    <a:lstStyle/>
                    <a:p>
                      <a:r>
                        <a:rPr lang="en-US" noProof="0" dirty="0"/>
                        <a:t>FOLIAR</a:t>
                      </a:r>
                    </a:p>
                  </a:txBody>
                  <a:tcPr anchor="ctr"/>
                </a:tc>
                <a:extLst>
                  <a:ext uri="{0D108BD9-81ED-4DB2-BD59-A6C34878D82A}">
                    <a16:rowId xmlns:a16="http://schemas.microsoft.com/office/drawing/2014/main" val="3351426113"/>
                  </a:ext>
                </a:extLst>
              </a:tr>
              <a:tr h="603345">
                <a:tc>
                  <a:txBody>
                    <a:bodyPr/>
                    <a:lstStyle/>
                    <a:p>
                      <a:r>
                        <a:rPr lang="en-US" noProof="0" dirty="0"/>
                        <a:t>3</a:t>
                      </a:r>
                    </a:p>
                  </a:txBody>
                  <a:tcPr anchor="ctr"/>
                </a:tc>
                <a:tc>
                  <a:txBody>
                    <a:bodyPr/>
                    <a:lstStyle/>
                    <a:p>
                      <a:r>
                        <a:rPr lang="en-US" noProof="0" dirty="0"/>
                        <a:t>A</a:t>
                      </a:r>
                    </a:p>
                  </a:txBody>
                  <a:tcPr anchor="ctr"/>
                </a:tc>
                <a:tc>
                  <a:txBody>
                    <a:bodyPr/>
                    <a:lstStyle/>
                    <a:p>
                      <a:r>
                        <a:rPr lang="en-US" noProof="0" dirty="0"/>
                        <a:t>SULFOXAFLOR</a:t>
                      </a:r>
                    </a:p>
                  </a:txBody>
                  <a:tcPr anchor="ctr"/>
                </a:tc>
                <a:tc>
                  <a:txBody>
                    <a:bodyPr/>
                    <a:lstStyle/>
                    <a:p>
                      <a:r>
                        <a:rPr lang="en-US" noProof="0" dirty="0"/>
                        <a:t>GF-2626</a:t>
                      </a:r>
                    </a:p>
                  </a:txBody>
                  <a:tcPr anchor="ctr"/>
                </a:tc>
                <a:tc>
                  <a:txBody>
                    <a:bodyPr/>
                    <a:lstStyle/>
                    <a:p>
                      <a:r>
                        <a:rPr lang="en-US" noProof="0" dirty="0"/>
                        <a:t>120</a:t>
                      </a:r>
                    </a:p>
                  </a:txBody>
                  <a:tcPr anchor="ctr"/>
                </a:tc>
                <a:tc>
                  <a:txBody>
                    <a:bodyPr/>
                    <a:lstStyle/>
                    <a:p>
                      <a:r>
                        <a:rPr lang="en-US" noProof="0" dirty="0"/>
                        <a:t>g ai/l</a:t>
                      </a:r>
                    </a:p>
                  </a:txBody>
                  <a:tcPr anchor="ctr"/>
                </a:tc>
                <a:tc>
                  <a:txBody>
                    <a:bodyPr/>
                    <a:lstStyle/>
                    <a:p>
                      <a:r>
                        <a:rPr lang="en-US" noProof="0" dirty="0"/>
                        <a:t>SC</a:t>
                      </a:r>
                    </a:p>
                  </a:txBody>
                  <a:tcPr anchor="ctr"/>
                </a:tc>
                <a:tc>
                  <a:txBody>
                    <a:bodyPr/>
                    <a:lstStyle/>
                    <a:p>
                      <a:r>
                        <a:rPr lang="en-US" noProof="0" dirty="0"/>
                        <a:t>400</a:t>
                      </a:r>
                    </a:p>
                  </a:txBody>
                  <a:tcPr anchor="ctr"/>
                </a:tc>
                <a:tc>
                  <a:txBody>
                    <a:bodyPr/>
                    <a:lstStyle/>
                    <a:p>
                      <a:r>
                        <a:rPr lang="en-US" noProof="0" dirty="0"/>
                        <a:t>ml pr/ha</a:t>
                      </a:r>
                    </a:p>
                  </a:txBody>
                  <a:tcPr anchor="ctr"/>
                </a:tc>
                <a:tc>
                  <a:txBody>
                    <a:bodyPr/>
                    <a:lstStyle/>
                    <a:p>
                      <a:r>
                        <a:rPr lang="en-US" noProof="0" dirty="0"/>
                        <a:t>INJCTREE</a:t>
                      </a:r>
                    </a:p>
                  </a:txBody>
                  <a:tcPr anchor="ctr"/>
                </a:tc>
                <a:extLst>
                  <a:ext uri="{0D108BD9-81ED-4DB2-BD59-A6C34878D82A}">
                    <a16:rowId xmlns:a16="http://schemas.microsoft.com/office/drawing/2014/main" val="953753029"/>
                  </a:ext>
                </a:extLst>
              </a:tr>
              <a:tr h="861922">
                <a:tc>
                  <a:txBody>
                    <a:bodyPr/>
                    <a:lstStyle/>
                    <a:p>
                      <a:r>
                        <a:rPr lang="en-US" noProof="0" dirty="0"/>
                        <a:t>4</a:t>
                      </a:r>
                    </a:p>
                  </a:txBody>
                  <a:tcPr anchor="ctr"/>
                </a:tc>
                <a:tc>
                  <a:txBody>
                    <a:bodyPr/>
                    <a:lstStyle/>
                    <a:p>
                      <a:r>
                        <a:rPr lang="en-US" noProof="0" dirty="0"/>
                        <a:t>B</a:t>
                      </a:r>
                    </a:p>
                  </a:txBody>
                  <a:tcPr anchor="ctr"/>
                </a:tc>
                <a:tc>
                  <a:txBody>
                    <a:bodyPr/>
                    <a:lstStyle/>
                    <a:p>
                      <a:r>
                        <a:rPr lang="en-US" noProof="0" dirty="0"/>
                        <a:t>CONFIDOR 200 OD</a:t>
                      </a:r>
                    </a:p>
                  </a:txBody>
                  <a:tcPr anchor="ctr"/>
                </a:tc>
                <a:tc>
                  <a:txBody>
                    <a:bodyPr/>
                    <a:lstStyle/>
                    <a:p>
                      <a:r>
                        <a:rPr lang="en-US" noProof="0" dirty="0"/>
                        <a:t>CONFIDOR 200 OD</a:t>
                      </a:r>
                    </a:p>
                  </a:txBody>
                  <a:tcPr anchor="ctr"/>
                </a:tc>
                <a:tc>
                  <a:txBody>
                    <a:bodyPr/>
                    <a:lstStyle/>
                    <a:p>
                      <a:r>
                        <a:rPr lang="en-US" noProof="0" dirty="0"/>
                        <a:t>200</a:t>
                      </a:r>
                    </a:p>
                  </a:txBody>
                  <a:tcPr anchor="ctr"/>
                </a:tc>
                <a:tc>
                  <a:txBody>
                    <a:bodyPr/>
                    <a:lstStyle/>
                    <a:p>
                      <a:r>
                        <a:rPr lang="en-US" noProof="0" dirty="0"/>
                        <a:t>g ai/l</a:t>
                      </a:r>
                    </a:p>
                  </a:txBody>
                  <a:tcPr anchor="ctr"/>
                </a:tc>
                <a:tc>
                  <a:txBody>
                    <a:bodyPr/>
                    <a:lstStyle/>
                    <a:p>
                      <a:r>
                        <a:rPr lang="en-US" noProof="0" dirty="0"/>
                        <a:t>OD</a:t>
                      </a:r>
                    </a:p>
                  </a:txBody>
                  <a:tcPr anchor="ctr"/>
                </a:tc>
                <a:tc>
                  <a:txBody>
                    <a:bodyPr/>
                    <a:lstStyle/>
                    <a:p>
                      <a:r>
                        <a:rPr lang="en-US" noProof="0" dirty="0"/>
                        <a:t>750</a:t>
                      </a:r>
                    </a:p>
                  </a:txBody>
                  <a:tcPr anchor="ctr"/>
                </a:tc>
                <a:tc>
                  <a:txBody>
                    <a:bodyPr/>
                    <a:lstStyle/>
                    <a:p>
                      <a:r>
                        <a:rPr lang="en-US" noProof="0" dirty="0"/>
                        <a:t>ml pr/ha</a:t>
                      </a:r>
                    </a:p>
                  </a:txBody>
                  <a:tcPr anchor="ctr"/>
                </a:tc>
                <a:tc>
                  <a:txBody>
                    <a:bodyPr/>
                    <a:lstStyle/>
                    <a:p>
                      <a:r>
                        <a:rPr lang="en-US" noProof="0" dirty="0"/>
                        <a:t>FOLIAR</a:t>
                      </a:r>
                    </a:p>
                  </a:txBody>
                  <a:tcPr anchor="ctr"/>
                </a:tc>
                <a:extLst>
                  <a:ext uri="{0D108BD9-81ED-4DB2-BD59-A6C34878D82A}">
                    <a16:rowId xmlns:a16="http://schemas.microsoft.com/office/drawing/2014/main" val="1788370751"/>
                  </a:ext>
                </a:extLst>
              </a:tr>
              <a:tr h="861922">
                <a:tc>
                  <a:txBody>
                    <a:bodyPr/>
                    <a:lstStyle/>
                    <a:p>
                      <a:r>
                        <a:rPr lang="en-US" noProof="0" dirty="0"/>
                        <a:t>5</a:t>
                      </a:r>
                    </a:p>
                  </a:txBody>
                  <a:tcPr anchor="ctr"/>
                </a:tc>
                <a:tc>
                  <a:txBody>
                    <a:bodyPr/>
                    <a:lstStyle/>
                    <a:p>
                      <a:r>
                        <a:rPr lang="en-US" noProof="0" dirty="0"/>
                        <a:t>A</a:t>
                      </a:r>
                    </a:p>
                  </a:txBody>
                  <a:tcPr anchor="ctr"/>
                </a:tc>
                <a:tc>
                  <a:txBody>
                    <a:bodyPr/>
                    <a:lstStyle/>
                    <a:p>
                      <a:r>
                        <a:rPr lang="en-US" noProof="0" dirty="0"/>
                        <a:t>CONFIDOR 200 OD</a:t>
                      </a:r>
                    </a:p>
                  </a:txBody>
                  <a:tcPr anchor="ctr"/>
                </a:tc>
                <a:tc>
                  <a:txBody>
                    <a:bodyPr/>
                    <a:lstStyle/>
                    <a:p>
                      <a:r>
                        <a:rPr lang="en-US" noProof="0" dirty="0"/>
                        <a:t>CONFIDOR 200 OD</a:t>
                      </a:r>
                    </a:p>
                  </a:txBody>
                  <a:tcPr anchor="ctr"/>
                </a:tc>
                <a:tc>
                  <a:txBody>
                    <a:bodyPr/>
                    <a:lstStyle/>
                    <a:p>
                      <a:r>
                        <a:rPr lang="en-US" noProof="0" dirty="0"/>
                        <a:t>200</a:t>
                      </a:r>
                    </a:p>
                  </a:txBody>
                  <a:tcPr anchor="ctr"/>
                </a:tc>
                <a:tc>
                  <a:txBody>
                    <a:bodyPr/>
                    <a:lstStyle/>
                    <a:p>
                      <a:r>
                        <a:rPr lang="en-US" noProof="0" dirty="0"/>
                        <a:t>g ai/l</a:t>
                      </a:r>
                    </a:p>
                  </a:txBody>
                  <a:tcPr anchor="ctr"/>
                </a:tc>
                <a:tc>
                  <a:txBody>
                    <a:bodyPr/>
                    <a:lstStyle/>
                    <a:p>
                      <a:r>
                        <a:rPr lang="en-US" noProof="0" dirty="0"/>
                        <a:t>OD</a:t>
                      </a:r>
                    </a:p>
                  </a:txBody>
                  <a:tcPr anchor="ctr"/>
                </a:tc>
                <a:tc>
                  <a:txBody>
                    <a:bodyPr/>
                    <a:lstStyle/>
                    <a:p>
                      <a:r>
                        <a:rPr lang="en-US" noProof="0" dirty="0"/>
                        <a:t>750</a:t>
                      </a:r>
                    </a:p>
                  </a:txBody>
                  <a:tcPr anchor="ctr"/>
                </a:tc>
                <a:tc>
                  <a:txBody>
                    <a:bodyPr/>
                    <a:lstStyle/>
                    <a:p>
                      <a:r>
                        <a:rPr lang="en-US" noProof="0" dirty="0"/>
                        <a:t>ml pr/ha</a:t>
                      </a:r>
                    </a:p>
                  </a:txBody>
                  <a:tcPr anchor="ctr"/>
                </a:tc>
                <a:tc>
                  <a:txBody>
                    <a:bodyPr/>
                    <a:lstStyle/>
                    <a:p>
                      <a:r>
                        <a:rPr lang="en-US" noProof="0" dirty="0"/>
                        <a:t>INJCTREE</a:t>
                      </a:r>
                    </a:p>
                  </a:txBody>
                  <a:tcPr anchor="ctr"/>
                </a:tc>
                <a:extLst>
                  <a:ext uri="{0D108BD9-81ED-4DB2-BD59-A6C34878D82A}">
                    <a16:rowId xmlns:a16="http://schemas.microsoft.com/office/drawing/2014/main" val="1121887115"/>
                  </a:ext>
                </a:extLst>
              </a:tr>
              <a:tr h="974217">
                <a:tc>
                  <a:txBody>
                    <a:bodyPr/>
                    <a:lstStyle/>
                    <a:p>
                      <a:r>
                        <a:rPr lang="en-US" noProof="0" dirty="0"/>
                        <a:t>6</a:t>
                      </a:r>
                    </a:p>
                  </a:txBody>
                  <a:tcPr anchor="ctr"/>
                </a:tc>
                <a:tc>
                  <a:txBody>
                    <a:bodyPr/>
                    <a:lstStyle/>
                    <a:p>
                      <a:r>
                        <a:rPr lang="en-US" noProof="0" dirty="0"/>
                        <a:t>B</a:t>
                      </a:r>
                    </a:p>
                  </a:txBody>
                  <a:tcPr anchor="ctr"/>
                </a:tc>
                <a:tc>
                  <a:txBody>
                    <a:bodyPr/>
                    <a:lstStyle/>
                    <a:p>
                      <a:r>
                        <a:rPr lang="en-US" noProof="0" dirty="0"/>
                        <a:t>LAMBDA-CYHALOTHRIN</a:t>
                      </a:r>
                    </a:p>
                  </a:txBody>
                  <a:tcPr anchor="ctr"/>
                </a:tc>
                <a:tc>
                  <a:txBody>
                    <a:bodyPr/>
                    <a:lstStyle/>
                    <a:p>
                      <a:r>
                        <a:rPr lang="en-US" noProof="0" dirty="0"/>
                        <a:t>KARATE ZEON 10CS</a:t>
                      </a:r>
                    </a:p>
                  </a:txBody>
                  <a:tcPr anchor="ctr"/>
                </a:tc>
                <a:tc>
                  <a:txBody>
                    <a:bodyPr/>
                    <a:lstStyle/>
                    <a:p>
                      <a:r>
                        <a:rPr lang="en-US" noProof="0" dirty="0"/>
                        <a:t>100</a:t>
                      </a:r>
                    </a:p>
                  </a:txBody>
                  <a:tcPr anchor="ctr"/>
                </a:tc>
                <a:tc>
                  <a:txBody>
                    <a:bodyPr/>
                    <a:lstStyle/>
                    <a:p>
                      <a:r>
                        <a:rPr lang="en-US" noProof="0" dirty="0"/>
                        <a:t>g ai/l</a:t>
                      </a:r>
                    </a:p>
                  </a:txBody>
                  <a:tcPr anchor="ctr"/>
                </a:tc>
                <a:tc>
                  <a:txBody>
                    <a:bodyPr/>
                    <a:lstStyle/>
                    <a:p>
                      <a:r>
                        <a:rPr lang="en-US" noProof="0" dirty="0"/>
                        <a:t>CS</a:t>
                      </a:r>
                    </a:p>
                  </a:txBody>
                  <a:tcPr anchor="ctr"/>
                </a:tc>
                <a:tc>
                  <a:txBody>
                    <a:bodyPr/>
                    <a:lstStyle/>
                    <a:p>
                      <a:r>
                        <a:rPr lang="en-US" noProof="0" dirty="0"/>
                        <a:t>250</a:t>
                      </a:r>
                    </a:p>
                  </a:txBody>
                  <a:tcPr anchor="ctr"/>
                </a:tc>
                <a:tc>
                  <a:txBody>
                    <a:bodyPr/>
                    <a:lstStyle/>
                    <a:p>
                      <a:r>
                        <a:rPr lang="en-US" noProof="0" dirty="0"/>
                        <a:t>ml pr/ha</a:t>
                      </a:r>
                    </a:p>
                  </a:txBody>
                  <a:tcPr anchor="ctr"/>
                </a:tc>
                <a:tc>
                  <a:txBody>
                    <a:bodyPr/>
                    <a:lstStyle/>
                    <a:p>
                      <a:r>
                        <a:rPr lang="en-US" noProof="0" dirty="0"/>
                        <a:t>FOLIAR</a:t>
                      </a:r>
                    </a:p>
                  </a:txBody>
                  <a:tcPr anchor="ctr"/>
                </a:tc>
                <a:extLst>
                  <a:ext uri="{0D108BD9-81ED-4DB2-BD59-A6C34878D82A}">
                    <a16:rowId xmlns:a16="http://schemas.microsoft.com/office/drawing/2014/main" val="1770583038"/>
                  </a:ext>
                </a:extLst>
              </a:tr>
              <a:tr h="603345">
                <a:tc>
                  <a:txBody>
                    <a:bodyPr/>
                    <a:lstStyle/>
                    <a:p>
                      <a:r>
                        <a:rPr lang="en-US" noProof="0" dirty="0"/>
                        <a:t>7</a:t>
                      </a:r>
                    </a:p>
                  </a:txBody>
                  <a:tcPr anchor="ctr"/>
                </a:tc>
                <a:tc>
                  <a:txBody>
                    <a:bodyPr/>
                    <a:lstStyle/>
                    <a:p>
                      <a:r>
                        <a:rPr lang="en-US" noProof="0" dirty="0"/>
                        <a:t>B</a:t>
                      </a:r>
                    </a:p>
                  </a:txBody>
                  <a:tcPr anchor="ctr"/>
                </a:tc>
                <a:tc>
                  <a:txBody>
                    <a:bodyPr/>
                    <a:lstStyle/>
                    <a:p>
                      <a:r>
                        <a:rPr lang="en-US" noProof="0" dirty="0"/>
                        <a:t>UNTREATED</a:t>
                      </a:r>
                    </a:p>
                  </a:txBody>
                  <a:tcPr anchor="ctr"/>
                </a:tc>
                <a:tc>
                  <a:txBody>
                    <a:bodyPr/>
                    <a:lstStyle/>
                    <a:p>
                      <a:r>
                        <a:rPr lang="en-US" noProof="0" dirty="0"/>
                        <a:t>UNTREATED</a:t>
                      </a:r>
                    </a:p>
                  </a:txBody>
                  <a:tcPr anchor="ctr"/>
                </a:tc>
                <a:tc>
                  <a:txBody>
                    <a:bodyPr/>
                    <a:lstStyle/>
                    <a:p>
                      <a:endParaRPr lang="en-US" noProof="0" dirty="0"/>
                    </a:p>
                  </a:txBody>
                  <a:tcPr anchor="ct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875503957"/>
                  </a:ext>
                </a:extLst>
              </a:tr>
            </a:tbl>
          </a:graphicData>
        </a:graphic>
      </p:graphicFrame>
      <p:sp>
        <p:nvSpPr>
          <p:cNvPr id="5" name="Rectangle 1">
            <a:extLst>
              <a:ext uri="{FF2B5EF4-FFF2-40B4-BE49-F238E27FC236}">
                <a16:creationId xmlns:a16="http://schemas.microsoft.com/office/drawing/2014/main" id="{B50E2FC7-D68E-29D6-60D5-6E642703469E}"/>
              </a:ext>
            </a:extLst>
          </p:cNvPr>
          <p:cNvSpPr>
            <a:spLocks noChangeArrowheads="1"/>
          </p:cNvSpPr>
          <p:nvPr/>
        </p:nvSpPr>
        <p:spPr bwMode="auto">
          <a:xfrm>
            <a:off x="-8689723" y="76487"/>
            <a:ext cx="281960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noProof="0" dirty="0">
                <a:ln>
                  <a:noFill/>
                </a:ln>
                <a:solidFill>
                  <a:schemeClr val="tx1"/>
                </a:solidFill>
                <a:effectLst/>
                <a:latin typeface="Arial" panose="020B0604020202020204" pitchFamily="34" charset="0"/>
              </a:rPr>
              <a:t>2017 Treatments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noProof="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7527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768A1-AE30-CABC-C991-C05D449B0F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998B042-FAB1-719F-E74F-15818413F4C7}"/>
              </a:ext>
            </a:extLst>
          </p:cNvPr>
          <p:cNvSpPr>
            <a:spLocks noGrp="1"/>
          </p:cNvSpPr>
          <p:nvPr>
            <p:ph type="title"/>
          </p:nvPr>
        </p:nvSpPr>
        <p:spPr>
          <a:xfrm>
            <a:off x="2778063" y="529449"/>
            <a:ext cx="6858898" cy="801257"/>
          </a:xfrm>
        </p:spPr>
        <p:txBody>
          <a:bodyPr>
            <a:normAutofit/>
          </a:bodyPr>
          <a:lstStyle/>
          <a:p>
            <a:r>
              <a:rPr lang="en-US" sz="2000" noProof="0" dirty="0"/>
              <a:t>APPENDIX: TABLE AND CODES OF TREATMENTS IN 2018</a:t>
            </a:r>
          </a:p>
        </p:txBody>
      </p:sp>
      <p:graphicFrame>
        <p:nvGraphicFramePr>
          <p:cNvPr id="6" name="Marcador de contenido 5">
            <a:extLst>
              <a:ext uri="{FF2B5EF4-FFF2-40B4-BE49-F238E27FC236}">
                <a16:creationId xmlns:a16="http://schemas.microsoft.com/office/drawing/2014/main" id="{4474BFD6-8EDF-75EB-9885-CC03AB437E9B}"/>
              </a:ext>
            </a:extLst>
          </p:cNvPr>
          <p:cNvGraphicFramePr>
            <a:graphicFrameLocks noGrp="1"/>
          </p:cNvGraphicFramePr>
          <p:nvPr>
            <p:ph idx="1"/>
            <p:extLst>
              <p:ext uri="{D42A27DB-BD31-4B8C-83A1-F6EECF244321}">
                <p14:modId xmlns:p14="http://schemas.microsoft.com/office/powerpoint/2010/main" val="534182620"/>
              </p:ext>
            </p:extLst>
          </p:nvPr>
        </p:nvGraphicFramePr>
        <p:xfrm>
          <a:off x="11122" y="1114596"/>
          <a:ext cx="12192000" cy="5798633"/>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6815274"/>
                    </a:ext>
                  </a:extLst>
                </a:gridCol>
                <a:gridCol w="1219200">
                  <a:extLst>
                    <a:ext uri="{9D8B030D-6E8A-4147-A177-3AD203B41FA5}">
                      <a16:colId xmlns:a16="http://schemas.microsoft.com/office/drawing/2014/main" val="1960720555"/>
                    </a:ext>
                  </a:extLst>
                </a:gridCol>
                <a:gridCol w="1219200">
                  <a:extLst>
                    <a:ext uri="{9D8B030D-6E8A-4147-A177-3AD203B41FA5}">
                      <a16:colId xmlns:a16="http://schemas.microsoft.com/office/drawing/2014/main" val="2227247261"/>
                    </a:ext>
                  </a:extLst>
                </a:gridCol>
                <a:gridCol w="1219200">
                  <a:extLst>
                    <a:ext uri="{9D8B030D-6E8A-4147-A177-3AD203B41FA5}">
                      <a16:colId xmlns:a16="http://schemas.microsoft.com/office/drawing/2014/main" val="2192721917"/>
                    </a:ext>
                  </a:extLst>
                </a:gridCol>
                <a:gridCol w="1219200">
                  <a:extLst>
                    <a:ext uri="{9D8B030D-6E8A-4147-A177-3AD203B41FA5}">
                      <a16:colId xmlns:a16="http://schemas.microsoft.com/office/drawing/2014/main" val="425322991"/>
                    </a:ext>
                  </a:extLst>
                </a:gridCol>
                <a:gridCol w="1219200">
                  <a:extLst>
                    <a:ext uri="{9D8B030D-6E8A-4147-A177-3AD203B41FA5}">
                      <a16:colId xmlns:a16="http://schemas.microsoft.com/office/drawing/2014/main" val="2950083391"/>
                    </a:ext>
                  </a:extLst>
                </a:gridCol>
                <a:gridCol w="1219200">
                  <a:extLst>
                    <a:ext uri="{9D8B030D-6E8A-4147-A177-3AD203B41FA5}">
                      <a16:colId xmlns:a16="http://schemas.microsoft.com/office/drawing/2014/main" val="1436557280"/>
                    </a:ext>
                  </a:extLst>
                </a:gridCol>
                <a:gridCol w="1219200">
                  <a:extLst>
                    <a:ext uri="{9D8B030D-6E8A-4147-A177-3AD203B41FA5}">
                      <a16:colId xmlns:a16="http://schemas.microsoft.com/office/drawing/2014/main" val="4287652671"/>
                    </a:ext>
                  </a:extLst>
                </a:gridCol>
                <a:gridCol w="1219200">
                  <a:extLst>
                    <a:ext uri="{9D8B030D-6E8A-4147-A177-3AD203B41FA5}">
                      <a16:colId xmlns:a16="http://schemas.microsoft.com/office/drawing/2014/main" val="1234294555"/>
                    </a:ext>
                  </a:extLst>
                </a:gridCol>
                <a:gridCol w="1219200">
                  <a:extLst>
                    <a:ext uri="{9D8B030D-6E8A-4147-A177-3AD203B41FA5}">
                      <a16:colId xmlns:a16="http://schemas.microsoft.com/office/drawing/2014/main" val="594864470"/>
                    </a:ext>
                  </a:extLst>
                </a:gridCol>
              </a:tblGrid>
              <a:tr h="998807">
                <a:tc>
                  <a:txBody>
                    <a:bodyPr/>
                    <a:lstStyle/>
                    <a:p>
                      <a:r>
                        <a:rPr lang="en-US" noProof="0" dirty="0" err="1"/>
                        <a:t>Trt</a:t>
                      </a:r>
                      <a:r>
                        <a:rPr lang="en-US" noProof="0" dirty="0"/>
                        <a:t> Num</a:t>
                      </a:r>
                    </a:p>
                  </a:txBody>
                  <a:tcPr anchor="ctr"/>
                </a:tc>
                <a:tc>
                  <a:txBody>
                    <a:bodyPr/>
                    <a:lstStyle/>
                    <a:p>
                      <a:r>
                        <a:rPr lang="en-US" noProof="0" dirty="0"/>
                        <a:t>Appl Code</a:t>
                      </a:r>
                    </a:p>
                  </a:txBody>
                  <a:tcPr anchor="ctr"/>
                </a:tc>
                <a:tc>
                  <a:txBody>
                    <a:bodyPr/>
                    <a:lstStyle/>
                    <a:p>
                      <a:r>
                        <a:rPr lang="en-US" noProof="0" dirty="0"/>
                        <a:t>Treatment Name</a:t>
                      </a:r>
                    </a:p>
                  </a:txBody>
                  <a:tcPr anchor="ctr"/>
                </a:tc>
                <a:tc>
                  <a:txBody>
                    <a:bodyPr/>
                    <a:lstStyle/>
                    <a:p>
                      <a:r>
                        <a:rPr lang="en-US" noProof="0" dirty="0"/>
                        <a:t>Material Name</a:t>
                      </a:r>
                    </a:p>
                  </a:txBody>
                  <a:tcPr anchor="ctr"/>
                </a:tc>
                <a:tc>
                  <a:txBody>
                    <a:bodyPr/>
                    <a:lstStyle/>
                    <a:p>
                      <a:r>
                        <a:rPr lang="en-US" noProof="0" dirty="0"/>
                        <a:t>Form Conc</a:t>
                      </a:r>
                    </a:p>
                  </a:txBody>
                  <a:tcPr anchor="ctr"/>
                </a:tc>
                <a:tc>
                  <a:txBody>
                    <a:bodyPr/>
                    <a:lstStyle/>
                    <a:p>
                      <a:r>
                        <a:rPr lang="en-US" noProof="0" dirty="0"/>
                        <a:t>Conc Unit</a:t>
                      </a:r>
                    </a:p>
                  </a:txBody>
                  <a:tcPr anchor="ctr"/>
                </a:tc>
                <a:tc>
                  <a:txBody>
                    <a:bodyPr/>
                    <a:lstStyle/>
                    <a:p>
                      <a:r>
                        <a:rPr lang="en-US" noProof="0" dirty="0"/>
                        <a:t>Form Type</a:t>
                      </a:r>
                    </a:p>
                  </a:txBody>
                  <a:tcPr anchor="ctr"/>
                </a:tc>
                <a:tc>
                  <a:txBody>
                    <a:bodyPr/>
                    <a:lstStyle/>
                    <a:p>
                      <a:r>
                        <a:rPr lang="en-US" noProof="0" dirty="0"/>
                        <a:t>Rate</a:t>
                      </a:r>
                    </a:p>
                  </a:txBody>
                  <a:tcPr anchor="ctr"/>
                </a:tc>
                <a:tc>
                  <a:txBody>
                    <a:bodyPr/>
                    <a:lstStyle/>
                    <a:p>
                      <a:r>
                        <a:rPr lang="en-US" noProof="0" dirty="0"/>
                        <a:t>Rate Unit</a:t>
                      </a:r>
                    </a:p>
                  </a:txBody>
                  <a:tcPr anchor="ctr"/>
                </a:tc>
                <a:tc>
                  <a:txBody>
                    <a:bodyPr/>
                    <a:lstStyle/>
                    <a:p>
                      <a:r>
                        <a:rPr lang="en-US" noProof="0" dirty="0"/>
                        <a:t>Appl Method</a:t>
                      </a:r>
                    </a:p>
                  </a:txBody>
                  <a:tcPr anchor="ctr"/>
                </a:tc>
                <a:extLst>
                  <a:ext uri="{0D108BD9-81ED-4DB2-BD59-A6C34878D82A}">
                    <a16:rowId xmlns:a16="http://schemas.microsoft.com/office/drawing/2014/main" val="2254472724"/>
                  </a:ext>
                </a:extLst>
              </a:tr>
              <a:tr h="998807">
                <a:tc>
                  <a:txBody>
                    <a:bodyPr/>
                    <a:lstStyle/>
                    <a:p>
                      <a:r>
                        <a:rPr lang="en-US" noProof="0" dirty="0"/>
                        <a:t>1</a:t>
                      </a:r>
                    </a:p>
                  </a:txBody>
                  <a:tcPr anchor="ctr"/>
                </a:tc>
                <a:tc>
                  <a:txBody>
                    <a:bodyPr/>
                    <a:lstStyle/>
                    <a:p>
                      <a:r>
                        <a:rPr lang="en-US" noProof="0" dirty="0"/>
                        <a:t>A</a:t>
                      </a:r>
                    </a:p>
                  </a:txBody>
                  <a:tcPr anchor="ctr"/>
                </a:tc>
                <a:tc>
                  <a:txBody>
                    <a:bodyPr/>
                    <a:lstStyle/>
                    <a:p>
                      <a:r>
                        <a:rPr lang="en-US" noProof="0" dirty="0"/>
                        <a:t>CONFIDOR 200 OD</a:t>
                      </a:r>
                    </a:p>
                  </a:txBody>
                  <a:tcPr anchor="ctr"/>
                </a:tc>
                <a:tc>
                  <a:txBody>
                    <a:bodyPr/>
                    <a:lstStyle/>
                    <a:p>
                      <a:r>
                        <a:rPr lang="en-US" noProof="0" dirty="0"/>
                        <a:t>CONFIDOR 200 OD</a:t>
                      </a:r>
                    </a:p>
                  </a:txBody>
                  <a:tcPr anchor="ctr"/>
                </a:tc>
                <a:tc>
                  <a:txBody>
                    <a:bodyPr/>
                    <a:lstStyle/>
                    <a:p>
                      <a:r>
                        <a:rPr lang="en-US" noProof="0" dirty="0"/>
                        <a:t>200</a:t>
                      </a:r>
                    </a:p>
                  </a:txBody>
                  <a:tcPr anchor="ctr"/>
                </a:tc>
                <a:tc>
                  <a:txBody>
                    <a:bodyPr/>
                    <a:lstStyle/>
                    <a:p>
                      <a:r>
                        <a:rPr lang="en-US" noProof="0" dirty="0"/>
                        <a:t>g ai/l</a:t>
                      </a:r>
                    </a:p>
                  </a:txBody>
                  <a:tcPr anchor="ctr"/>
                </a:tc>
                <a:tc>
                  <a:txBody>
                    <a:bodyPr/>
                    <a:lstStyle/>
                    <a:p>
                      <a:r>
                        <a:rPr lang="en-US" noProof="0" dirty="0"/>
                        <a:t>OD</a:t>
                      </a:r>
                    </a:p>
                  </a:txBody>
                  <a:tcPr anchor="ctr"/>
                </a:tc>
                <a:tc>
                  <a:txBody>
                    <a:bodyPr/>
                    <a:lstStyle/>
                    <a:p>
                      <a:r>
                        <a:rPr lang="en-US" noProof="0" dirty="0"/>
                        <a:t>750</a:t>
                      </a:r>
                    </a:p>
                  </a:txBody>
                  <a:tcPr anchor="ctr"/>
                </a:tc>
                <a:tc>
                  <a:txBody>
                    <a:bodyPr/>
                    <a:lstStyle/>
                    <a:p>
                      <a:r>
                        <a:rPr lang="en-US" noProof="0" dirty="0"/>
                        <a:t>ml pr/ha</a:t>
                      </a:r>
                    </a:p>
                  </a:txBody>
                  <a:tcPr anchor="ctr"/>
                </a:tc>
                <a:tc>
                  <a:txBody>
                    <a:bodyPr/>
                    <a:lstStyle/>
                    <a:p>
                      <a:r>
                        <a:rPr lang="en-US" noProof="0" dirty="0"/>
                        <a:t>FOLIAR</a:t>
                      </a:r>
                    </a:p>
                  </a:txBody>
                  <a:tcPr anchor="ctr"/>
                </a:tc>
                <a:extLst>
                  <a:ext uri="{0D108BD9-81ED-4DB2-BD59-A6C34878D82A}">
                    <a16:rowId xmlns:a16="http://schemas.microsoft.com/office/drawing/2014/main" val="932317154"/>
                  </a:ext>
                </a:extLst>
              </a:tr>
              <a:tr h="998807">
                <a:tc>
                  <a:txBody>
                    <a:bodyPr/>
                    <a:lstStyle/>
                    <a:p>
                      <a:r>
                        <a:rPr lang="en-US" noProof="0" dirty="0"/>
                        <a:t>2</a:t>
                      </a:r>
                    </a:p>
                  </a:txBody>
                  <a:tcPr anchor="ctr"/>
                </a:tc>
                <a:tc>
                  <a:txBody>
                    <a:bodyPr/>
                    <a:lstStyle/>
                    <a:p>
                      <a:r>
                        <a:rPr lang="en-US" noProof="0" dirty="0"/>
                        <a:t>A</a:t>
                      </a:r>
                    </a:p>
                  </a:txBody>
                  <a:tcPr anchor="ctr"/>
                </a:tc>
                <a:tc>
                  <a:txBody>
                    <a:bodyPr/>
                    <a:lstStyle/>
                    <a:p>
                      <a:r>
                        <a:rPr lang="en-US" noProof="0" dirty="0"/>
                        <a:t>SULFOXAFLOR</a:t>
                      </a:r>
                    </a:p>
                  </a:txBody>
                  <a:tcPr anchor="ctr"/>
                </a:tc>
                <a:tc>
                  <a:txBody>
                    <a:bodyPr/>
                    <a:lstStyle/>
                    <a:p>
                      <a:r>
                        <a:rPr lang="en-US" noProof="0" dirty="0"/>
                        <a:t>GF-2626</a:t>
                      </a:r>
                    </a:p>
                  </a:txBody>
                  <a:tcPr anchor="ctr"/>
                </a:tc>
                <a:tc>
                  <a:txBody>
                    <a:bodyPr/>
                    <a:lstStyle/>
                    <a:p>
                      <a:r>
                        <a:rPr lang="en-US" noProof="0" dirty="0"/>
                        <a:t>120</a:t>
                      </a:r>
                    </a:p>
                  </a:txBody>
                  <a:tcPr anchor="ctr"/>
                </a:tc>
                <a:tc>
                  <a:txBody>
                    <a:bodyPr/>
                    <a:lstStyle/>
                    <a:p>
                      <a:r>
                        <a:rPr lang="en-US" noProof="0" dirty="0"/>
                        <a:t>g ai/l</a:t>
                      </a:r>
                    </a:p>
                  </a:txBody>
                  <a:tcPr anchor="ctr"/>
                </a:tc>
                <a:tc>
                  <a:txBody>
                    <a:bodyPr/>
                    <a:lstStyle/>
                    <a:p>
                      <a:r>
                        <a:rPr lang="en-US" noProof="0" dirty="0"/>
                        <a:t>SC</a:t>
                      </a:r>
                    </a:p>
                  </a:txBody>
                  <a:tcPr anchor="ctr"/>
                </a:tc>
                <a:tc>
                  <a:txBody>
                    <a:bodyPr/>
                    <a:lstStyle/>
                    <a:p>
                      <a:r>
                        <a:rPr lang="en-US" noProof="0" dirty="0"/>
                        <a:t>400</a:t>
                      </a:r>
                    </a:p>
                  </a:txBody>
                  <a:tcPr anchor="ctr"/>
                </a:tc>
                <a:tc>
                  <a:txBody>
                    <a:bodyPr/>
                    <a:lstStyle/>
                    <a:p>
                      <a:r>
                        <a:rPr lang="en-US" noProof="0" dirty="0"/>
                        <a:t>ml pr/ha</a:t>
                      </a:r>
                    </a:p>
                  </a:txBody>
                  <a:tcPr anchor="ctr"/>
                </a:tc>
                <a:tc>
                  <a:txBody>
                    <a:bodyPr/>
                    <a:lstStyle/>
                    <a:p>
                      <a:r>
                        <a:rPr lang="en-US" noProof="0" dirty="0"/>
                        <a:t>FOLIAR</a:t>
                      </a:r>
                    </a:p>
                  </a:txBody>
                  <a:tcPr anchor="ctr"/>
                </a:tc>
                <a:extLst>
                  <a:ext uri="{0D108BD9-81ED-4DB2-BD59-A6C34878D82A}">
                    <a16:rowId xmlns:a16="http://schemas.microsoft.com/office/drawing/2014/main" val="3291474999"/>
                  </a:ext>
                </a:extLst>
              </a:tr>
              <a:tr h="405073">
                <a:tc>
                  <a:txBody>
                    <a:bodyPr/>
                    <a:lstStyle/>
                    <a:p>
                      <a:r>
                        <a:rPr lang="en-US" noProof="0" dirty="0"/>
                        <a:t>3</a:t>
                      </a:r>
                    </a:p>
                  </a:txBody>
                  <a:tcPr anchor="ctr"/>
                </a:tc>
                <a:tc>
                  <a:txBody>
                    <a:bodyPr/>
                    <a:lstStyle/>
                    <a:p>
                      <a:r>
                        <a:rPr lang="en-US" noProof="0" dirty="0"/>
                        <a:t>A</a:t>
                      </a:r>
                    </a:p>
                  </a:txBody>
                  <a:tcPr anchor="ctr"/>
                </a:tc>
                <a:tc>
                  <a:txBody>
                    <a:bodyPr/>
                    <a:lstStyle/>
                    <a:p>
                      <a:r>
                        <a:rPr lang="en-US" noProof="0" dirty="0"/>
                        <a:t>EPIK</a:t>
                      </a:r>
                    </a:p>
                  </a:txBody>
                  <a:tcPr anchor="ctr"/>
                </a:tc>
                <a:tc>
                  <a:txBody>
                    <a:bodyPr/>
                    <a:lstStyle/>
                    <a:p>
                      <a:r>
                        <a:rPr lang="en-US" noProof="0" dirty="0"/>
                        <a:t>EPIK</a:t>
                      </a:r>
                    </a:p>
                  </a:txBody>
                  <a:tcPr anchor="ctr"/>
                </a:tc>
                <a:tc>
                  <a:txBody>
                    <a:bodyPr/>
                    <a:lstStyle/>
                    <a:p>
                      <a:r>
                        <a:rPr lang="en-US" noProof="0" dirty="0"/>
                        <a:t>50</a:t>
                      </a:r>
                    </a:p>
                  </a:txBody>
                  <a:tcPr anchor="ctr"/>
                </a:tc>
                <a:tc>
                  <a:txBody>
                    <a:bodyPr/>
                    <a:lstStyle/>
                    <a:p>
                      <a:r>
                        <a:rPr lang="en-US" noProof="0" dirty="0"/>
                        <a:t>g ai/kg</a:t>
                      </a:r>
                    </a:p>
                  </a:txBody>
                  <a:tcPr anchor="ctr"/>
                </a:tc>
                <a:tc>
                  <a:txBody>
                    <a:bodyPr/>
                    <a:lstStyle/>
                    <a:p>
                      <a:r>
                        <a:rPr lang="en-US" noProof="0" dirty="0"/>
                        <a:t>WP</a:t>
                      </a:r>
                    </a:p>
                  </a:txBody>
                  <a:tcPr anchor="ctr"/>
                </a:tc>
                <a:tc>
                  <a:txBody>
                    <a:bodyPr/>
                    <a:lstStyle/>
                    <a:p>
                      <a:r>
                        <a:rPr lang="en-US" noProof="0" dirty="0"/>
                        <a:t>1500</a:t>
                      </a:r>
                    </a:p>
                  </a:txBody>
                  <a:tcPr anchor="ctr"/>
                </a:tc>
                <a:tc>
                  <a:txBody>
                    <a:bodyPr/>
                    <a:lstStyle/>
                    <a:p>
                      <a:r>
                        <a:rPr lang="en-US" noProof="0" dirty="0"/>
                        <a:t>g pr/ha</a:t>
                      </a:r>
                    </a:p>
                  </a:txBody>
                  <a:tcPr anchor="ctr"/>
                </a:tc>
                <a:tc>
                  <a:txBody>
                    <a:bodyPr/>
                    <a:lstStyle/>
                    <a:p>
                      <a:r>
                        <a:rPr lang="en-US" noProof="0" dirty="0"/>
                        <a:t>FOLIAR</a:t>
                      </a:r>
                    </a:p>
                  </a:txBody>
                  <a:tcPr anchor="ctr"/>
                </a:tc>
                <a:extLst>
                  <a:ext uri="{0D108BD9-81ED-4DB2-BD59-A6C34878D82A}">
                    <a16:rowId xmlns:a16="http://schemas.microsoft.com/office/drawing/2014/main" val="2316647119"/>
                  </a:ext>
                </a:extLst>
              </a:tr>
              <a:tr h="998807">
                <a:tc>
                  <a:txBody>
                    <a:bodyPr/>
                    <a:lstStyle/>
                    <a:p>
                      <a:r>
                        <a:rPr lang="en-US" noProof="0" dirty="0"/>
                        <a:t>4</a:t>
                      </a:r>
                    </a:p>
                  </a:txBody>
                  <a:tcPr anchor="ctr"/>
                </a:tc>
                <a:tc>
                  <a:txBody>
                    <a:bodyPr/>
                    <a:lstStyle/>
                    <a:p>
                      <a:r>
                        <a:rPr lang="en-US" noProof="0" dirty="0"/>
                        <a:t>B</a:t>
                      </a:r>
                    </a:p>
                  </a:txBody>
                  <a:tcPr anchor="ctr"/>
                </a:tc>
                <a:tc>
                  <a:txBody>
                    <a:bodyPr/>
                    <a:lstStyle/>
                    <a:p>
                      <a:r>
                        <a:rPr lang="en-US" noProof="0" dirty="0"/>
                        <a:t>SULFOXAFLOR</a:t>
                      </a:r>
                    </a:p>
                  </a:txBody>
                  <a:tcPr anchor="ctr"/>
                </a:tc>
                <a:tc>
                  <a:txBody>
                    <a:bodyPr/>
                    <a:lstStyle/>
                    <a:p>
                      <a:r>
                        <a:rPr lang="en-US" noProof="0" dirty="0"/>
                        <a:t>GF-2626</a:t>
                      </a:r>
                    </a:p>
                  </a:txBody>
                  <a:tcPr anchor="ctr"/>
                </a:tc>
                <a:tc>
                  <a:txBody>
                    <a:bodyPr/>
                    <a:lstStyle/>
                    <a:p>
                      <a:r>
                        <a:rPr lang="en-US" noProof="0" dirty="0"/>
                        <a:t>120</a:t>
                      </a:r>
                    </a:p>
                  </a:txBody>
                  <a:tcPr anchor="ctr"/>
                </a:tc>
                <a:tc>
                  <a:txBody>
                    <a:bodyPr/>
                    <a:lstStyle/>
                    <a:p>
                      <a:r>
                        <a:rPr lang="en-US" noProof="0" dirty="0"/>
                        <a:t>g ai/l</a:t>
                      </a:r>
                    </a:p>
                  </a:txBody>
                  <a:tcPr anchor="ctr"/>
                </a:tc>
                <a:tc>
                  <a:txBody>
                    <a:bodyPr/>
                    <a:lstStyle/>
                    <a:p>
                      <a:r>
                        <a:rPr lang="en-US" noProof="0" dirty="0"/>
                        <a:t>SC</a:t>
                      </a:r>
                    </a:p>
                  </a:txBody>
                  <a:tcPr anchor="ctr"/>
                </a:tc>
                <a:tc>
                  <a:txBody>
                    <a:bodyPr/>
                    <a:lstStyle/>
                    <a:p>
                      <a:r>
                        <a:rPr lang="en-US" noProof="0" dirty="0"/>
                        <a:t>400</a:t>
                      </a:r>
                    </a:p>
                  </a:txBody>
                  <a:tcPr anchor="ctr"/>
                </a:tc>
                <a:tc>
                  <a:txBody>
                    <a:bodyPr/>
                    <a:lstStyle/>
                    <a:p>
                      <a:r>
                        <a:rPr lang="en-US" noProof="0" dirty="0"/>
                        <a:t>ml pr/ha</a:t>
                      </a:r>
                    </a:p>
                  </a:txBody>
                  <a:tcPr anchor="ctr"/>
                </a:tc>
                <a:tc>
                  <a:txBody>
                    <a:bodyPr/>
                    <a:lstStyle/>
                    <a:p>
                      <a:r>
                        <a:rPr lang="en-US" noProof="0" dirty="0"/>
                        <a:t>INJCTREE</a:t>
                      </a:r>
                    </a:p>
                  </a:txBody>
                  <a:tcPr anchor="ctr"/>
                </a:tc>
                <a:extLst>
                  <a:ext uri="{0D108BD9-81ED-4DB2-BD59-A6C34878D82A}">
                    <a16:rowId xmlns:a16="http://schemas.microsoft.com/office/drawing/2014/main" val="332274786"/>
                  </a:ext>
                </a:extLst>
              </a:tr>
              <a:tr h="699166">
                <a:tc>
                  <a:txBody>
                    <a:bodyPr/>
                    <a:lstStyle/>
                    <a:p>
                      <a:r>
                        <a:rPr lang="en-US" noProof="0" dirty="0"/>
                        <a:t>5</a:t>
                      </a:r>
                    </a:p>
                  </a:txBody>
                  <a:tcPr anchor="ctr"/>
                </a:tc>
                <a:tc>
                  <a:txBody>
                    <a:bodyPr/>
                    <a:lstStyle/>
                    <a:p>
                      <a:r>
                        <a:rPr lang="en-US" noProof="0" dirty="0"/>
                        <a:t>B</a:t>
                      </a:r>
                    </a:p>
                  </a:txBody>
                  <a:tcPr anchor="ctr"/>
                </a:tc>
                <a:tc>
                  <a:txBody>
                    <a:bodyPr/>
                    <a:lstStyle/>
                    <a:p>
                      <a:r>
                        <a:rPr lang="en-US" noProof="0" dirty="0"/>
                        <a:t>EPIK</a:t>
                      </a:r>
                    </a:p>
                  </a:txBody>
                  <a:tcPr anchor="ctr"/>
                </a:tc>
                <a:tc>
                  <a:txBody>
                    <a:bodyPr/>
                    <a:lstStyle/>
                    <a:p>
                      <a:r>
                        <a:rPr lang="en-US" noProof="0" dirty="0"/>
                        <a:t>EPIK</a:t>
                      </a:r>
                    </a:p>
                  </a:txBody>
                  <a:tcPr anchor="ctr"/>
                </a:tc>
                <a:tc>
                  <a:txBody>
                    <a:bodyPr/>
                    <a:lstStyle/>
                    <a:p>
                      <a:r>
                        <a:rPr lang="en-US" noProof="0" dirty="0"/>
                        <a:t>50</a:t>
                      </a:r>
                    </a:p>
                  </a:txBody>
                  <a:tcPr anchor="ctr"/>
                </a:tc>
                <a:tc>
                  <a:txBody>
                    <a:bodyPr/>
                    <a:lstStyle/>
                    <a:p>
                      <a:r>
                        <a:rPr lang="en-US" noProof="0" dirty="0"/>
                        <a:t>g ai/kg</a:t>
                      </a:r>
                    </a:p>
                  </a:txBody>
                  <a:tcPr anchor="ctr"/>
                </a:tc>
                <a:tc>
                  <a:txBody>
                    <a:bodyPr/>
                    <a:lstStyle/>
                    <a:p>
                      <a:r>
                        <a:rPr lang="en-US" noProof="0" dirty="0"/>
                        <a:t>WP</a:t>
                      </a:r>
                    </a:p>
                  </a:txBody>
                  <a:tcPr anchor="ctr"/>
                </a:tc>
                <a:tc>
                  <a:txBody>
                    <a:bodyPr/>
                    <a:lstStyle/>
                    <a:p>
                      <a:r>
                        <a:rPr lang="en-US" noProof="0" dirty="0"/>
                        <a:t>1500</a:t>
                      </a:r>
                    </a:p>
                  </a:txBody>
                  <a:tcPr anchor="ctr"/>
                </a:tc>
                <a:tc>
                  <a:txBody>
                    <a:bodyPr/>
                    <a:lstStyle/>
                    <a:p>
                      <a:r>
                        <a:rPr lang="en-US" noProof="0" dirty="0"/>
                        <a:t>g pr/ha</a:t>
                      </a:r>
                    </a:p>
                  </a:txBody>
                  <a:tcPr anchor="ctr"/>
                </a:tc>
                <a:tc>
                  <a:txBody>
                    <a:bodyPr/>
                    <a:lstStyle/>
                    <a:p>
                      <a:r>
                        <a:rPr lang="en-US" noProof="0" dirty="0"/>
                        <a:t>INJCTREE</a:t>
                      </a:r>
                    </a:p>
                  </a:txBody>
                  <a:tcPr anchor="ctr"/>
                </a:tc>
                <a:extLst>
                  <a:ext uri="{0D108BD9-81ED-4DB2-BD59-A6C34878D82A}">
                    <a16:rowId xmlns:a16="http://schemas.microsoft.com/office/drawing/2014/main" val="3567192259"/>
                  </a:ext>
                </a:extLst>
              </a:tr>
              <a:tr h="699166">
                <a:tc>
                  <a:txBody>
                    <a:bodyPr/>
                    <a:lstStyle/>
                    <a:p>
                      <a:r>
                        <a:rPr lang="en-US" noProof="0" dirty="0"/>
                        <a:t>6</a:t>
                      </a:r>
                    </a:p>
                  </a:txBody>
                  <a:tcPr anchor="ctr"/>
                </a:tc>
                <a:tc>
                  <a:txBody>
                    <a:bodyPr/>
                    <a:lstStyle/>
                    <a:p>
                      <a:r>
                        <a:rPr lang="en-US" noProof="0" dirty="0"/>
                        <a:t>B</a:t>
                      </a:r>
                    </a:p>
                  </a:txBody>
                  <a:tcPr anchor="ctr"/>
                </a:tc>
                <a:tc>
                  <a:txBody>
                    <a:bodyPr/>
                    <a:lstStyle/>
                    <a:p>
                      <a:r>
                        <a:rPr lang="en-US" noProof="0" dirty="0"/>
                        <a:t>UNTREATED</a:t>
                      </a:r>
                    </a:p>
                  </a:txBody>
                  <a:tcPr anchor="ctr"/>
                </a:tc>
                <a:tc>
                  <a:txBody>
                    <a:bodyPr/>
                    <a:lstStyle/>
                    <a:p>
                      <a:r>
                        <a:rPr lang="en-US" noProof="0" dirty="0"/>
                        <a:t>UNTREATED</a:t>
                      </a:r>
                    </a:p>
                  </a:txBody>
                  <a:tcPr anchor="ct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2878070203"/>
                  </a:ext>
                </a:extLst>
              </a:tr>
            </a:tbl>
          </a:graphicData>
        </a:graphic>
      </p:graphicFrame>
      <p:sp>
        <p:nvSpPr>
          <p:cNvPr id="5" name="Rectangle 1">
            <a:extLst>
              <a:ext uri="{FF2B5EF4-FFF2-40B4-BE49-F238E27FC236}">
                <a16:creationId xmlns:a16="http://schemas.microsoft.com/office/drawing/2014/main" id="{742EE9F5-4B5A-9FAF-8A11-5B54D1BED9B8}"/>
              </a:ext>
            </a:extLst>
          </p:cNvPr>
          <p:cNvSpPr>
            <a:spLocks noChangeArrowheads="1"/>
          </p:cNvSpPr>
          <p:nvPr/>
        </p:nvSpPr>
        <p:spPr bwMode="auto">
          <a:xfrm>
            <a:off x="-8689723" y="76487"/>
            <a:ext cx="281960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noProof="0" dirty="0">
                <a:ln>
                  <a:noFill/>
                </a:ln>
                <a:solidFill>
                  <a:schemeClr val="tx1"/>
                </a:solidFill>
                <a:effectLst/>
                <a:latin typeface="Arial" panose="020B0604020202020204" pitchFamily="34" charset="0"/>
              </a:rPr>
              <a:t>2017 Treatments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noProof="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70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E19B9-7092-EEB1-308D-CFBDF7F8D67B}"/>
              </a:ext>
            </a:extLst>
          </p:cNvPr>
          <p:cNvSpPr>
            <a:spLocks noGrp="1"/>
          </p:cNvSpPr>
          <p:nvPr>
            <p:ph type="title"/>
          </p:nvPr>
        </p:nvSpPr>
        <p:spPr/>
        <p:txBody>
          <a:bodyPr/>
          <a:lstStyle/>
          <a:p>
            <a:r>
              <a:rPr lang="en-US" noProof="0" dirty="0"/>
              <a:t>INTRODUCTION (OBJECTIVES OF THE STUDY)</a:t>
            </a:r>
          </a:p>
        </p:txBody>
      </p:sp>
      <p:sp>
        <p:nvSpPr>
          <p:cNvPr id="3" name="Marcador de contenido 2">
            <a:extLst>
              <a:ext uri="{FF2B5EF4-FFF2-40B4-BE49-F238E27FC236}">
                <a16:creationId xmlns:a16="http://schemas.microsoft.com/office/drawing/2014/main" id="{D3EA998D-8F8F-F2DF-F88E-78D0328A4D60}"/>
              </a:ext>
            </a:extLst>
          </p:cNvPr>
          <p:cNvSpPr>
            <a:spLocks noGrp="1"/>
          </p:cNvSpPr>
          <p:nvPr>
            <p:ph idx="1"/>
          </p:nvPr>
        </p:nvSpPr>
        <p:spPr>
          <a:xfrm>
            <a:off x="598715" y="1930400"/>
            <a:ext cx="10678885" cy="4395954"/>
          </a:xfrm>
        </p:spPr>
        <p:txBody>
          <a:bodyPr>
            <a:normAutofit/>
          </a:bodyPr>
          <a:lstStyle/>
          <a:p>
            <a:pPr marL="0" indent="0">
              <a:buNone/>
            </a:pPr>
            <a:r>
              <a:rPr lang="en-US" b="1" noProof="0" dirty="0"/>
              <a:t>Key Objectives:</a:t>
            </a:r>
          </a:p>
          <a:p>
            <a:r>
              <a:rPr lang="en-US" b="1" noProof="0" dirty="0"/>
              <a:t>Identify the most effective treatment/insecticide</a:t>
            </a:r>
            <a:endParaRPr lang="en-US" noProof="0" dirty="0"/>
          </a:p>
          <a:p>
            <a:pPr lvl="1"/>
            <a:r>
              <a:rPr lang="en-US" noProof="0" dirty="0"/>
              <a:t>It must be determined which of the tested products (see 2017 and 2018 tables) provides the highest efficacy against </a:t>
            </a:r>
            <a:r>
              <a:rPr lang="en-US" i="1" noProof="0" dirty="0" err="1"/>
              <a:t>Philaenus</a:t>
            </a:r>
            <a:r>
              <a:rPr lang="en-US" i="1" noProof="0" dirty="0"/>
              <a:t> </a:t>
            </a:r>
            <a:r>
              <a:rPr lang="en-US" i="1" noProof="0" dirty="0" err="1"/>
              <a:t>spumarius</a:t>
            </a:r>
            <a:r>
              <a:rPr lang="en-US" noProof="0" dirty="0"/>
              <a:t> under semi-field conditions in each year by studying the effects on cumulative mortality. We must also study if there is variability between plots, that is, if the plots have something to do with the differences between individual replicas.</a:t>
            </a:r>
          </a:p>
          <a:p>
            <a:r>
              <a:rPr lang="en-US" b="1" noProof="0" dirty="0"/>
              <a:t>Compare application methods</a:t>
            </a:r>
            <a:endParaRPr lang="en-US" noProof="0" dirty="0"/>
          </a:p>
          <a:p>
            <a:pPr lvl="1"/>
            <a:r>
              <a:rPr lang="en-US" noProof="0" dirty="0"/>
              <a:t>It must be assessed whether foliar spray or trunk injection is more effective for delivering each treatment.</a:t>
            </a:r>
          </a:p>
          <a:p>
            <a:r>
              <a:rPr lang="en-US" b="1" noProof="0" dirty="0"/>
              <a:t>Evaluate persistence of control</a:t>
            </a:r>
            <a:endParaRPr lang="en-US" noProof="0" dirty="0"/>
          </a:p>
          <a:p>
            <a:pPr lvl="1"/>
            <a:r>
              <a:rPr lang="en-US" noProof="0" dirty="0"/>
              <a:t>We should also measure how persistent each treatment is over time, and identify which offers the longest-lasting protection.</a:t>
            </a:r>
          </a:p>
          <a:p>
            <a:endParaRPr lang="en-US" noProof="0" dirty="0"/>
          </a:p>
        </p:txBody>
      </p:sp>
    </p:spTree>
    <p:extLst>
      <p:ext uri="{BB962C8B-B14F-4D97-AF65-F5344CB8AC3E}">
        <p14:creationId xmlns:p14="http://schemas.microsoft.com/office/powerpoint/2010/main" val="2256093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902CA-05C6-86EE-E286-CD0E67A3FDE9}"/>
              </a:ext>
            </a:extLst>
          </p:cNvPr>
          <p:cNvSpPr>
            <a:spLocks noGrp="1"/>
          </p:cNvSpPr>
          <p:nvPr>
            <p:ph type="title" idx="4294967295"/>
          </p:nvPr>
        </p:nvSpPr>
        <p:spPr>
          <a:xfrm>
            <a:off x="424543" y="130649"/>
            <a:ext cx="9299575" cy="1368425"/>
          </a:xfrm>
        </p:spPr>
        <p:txBody>
          <a:bodyPr>
            <a:normAutofit/>
          </a:bodyPr>
          <a:lstStyle/>
          <a:p>
            <a:r>
              <a:rPr lang="en-US" sz="4000" noProof="0" dirty="0"/>
              <a:t>1. Which insecticide is more effective against </a:t>
            </a:r>
            <a:r>
              <a:rPr lang="en-US" sz="4000" i="1" noProof="0" dirty="0" err="1"/>
              <a:t>Philaenus</a:t>
            </a:r>
            <a:r>
              <a:rPr lang="en-US" sz="4000" i="1" noProof="0" dirty="0"/>
              <a:t> </a:t>
            </a:r>
            <a:r>
              <a:rPr lang="en-US" sz="4000" i="1" noProof="0" dirty="0" err="1"/>
              <a:t>spumarius</a:t>
            </a:r>
            <a:r>
              <a:rPr lang="en-US" sz="4000" noProof="0" dirty="0"/>
              <a:t>? (2017)</a:t>
            </a:r>
          </a:p>
        </p:txBody>
      </p:sp>
      <p:pic>
        <p:nvPicPr>
          <p:cNvPr id="12" name="Imagen 11">
            <a:extLst>
              <a:ext uri="{FF2B5EF4-FFF2-40B4-BE49-F238E27FC236}">
                <a16:creationId xmlns:a16="http://schemas.microsoft.com/office/drawing/2014/main" id="{EF426A14-0AAC-39BB-E141-91F8F0D8C47F}"/>
              </a:ext>
            </a:extLst>
          </p:cNvPr>
          <p:cNvPicPr>
            <a:picLocks noChangeAspect="1"/>
          </p:cNvPicPr>
          <p:nvPr/>
        </p:nvPicPr>
        <p:blipFill>
          <a:blip r:embed="rId2"/>
          <a:stretch>
            <a:fillRect/>
          </a:stretch>
        </p:blipFill>
        <p:spPr>
          <a:xfrm>
            <a:off x="424543" y="6094822"/>
            <a:ext cx="2656116" cy="703346"/>
          </a:xfrm>
          <a:prstGeom prst="rect">
            <a:avLst/>
          </a:prstGeom>
        </p:spPr>
      </p:pic>
      <p:sp>
        <p:nvSpPr>
          <p:cNvPr id="17" name="CuadroTexto 16">
            <a:extLst>
              <a:ext uri="{FF2B5EF4-FFF2-40B4-BE49-F238E27FC236}">
                <a16:creationId xmlns:a16="http://schemas.microsoft.com/office/drawing/2014/main" id="{C425E680-3E73-49D3-CB03-93DB18CF2F13}"/>
              </a:ext>
            </a:extLst>
          </p:cNvPr>
          <p:cNvSpPr txBox="1"/>
          <p:nvPr/>
        </p:nvSpPr>
        <p:spPr>
          <a:xfrm>
            <a:off x="3315452" y="6123329"/>
            <a:ext cx="3722915" cy="646331"/>
          </a:xfrm>
          <a:prstGeom prst="rect">
            <a:avLst/>
          </a:prstGeom>
          <a:noFill/>
        </p:spPr>
        <p:txBody>
          <a:bodyPr wrap="square" rtlCol="0">
            <a:spAutoFit/>
          </a:bodyPr>
          <a:lstStyle/>
          <a:p>
            <a:r>
              <a:rPr lang="en-US" noProof="0" dirty="0"/>
              <a:t>INJ – trunk injection</a:t>
            </a:r>
          </a:p>
          <a:p>
            <a:r>
              <a:rPr lang="en-US" noProof="0" dirty="0"/>
              <a:t>FOL – foliar application</a:t>
            </a:r>
          </a:p>
        </p:txBody>
      </p:sp>
      <p:pic>
        <p:nvPicPr>
          <p:cNvPr id="4" name="Imagen 3">
            <a:extLst>
              <a:ext uri="{FF2B5EF4-FFF2-40B4-BE49-F238E27FC236}">
                <a16:creationId xmlns:a16="http://schemas.microsoft.com/office/drawing/2014/main" id="{996FA67F-B3B8-1303-D96D-8BF49D035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04" y="1499074"/>
            <a:ext cx="7578809" cy="4556632"/>
          </a:xfrm>
          <a:prstGeom prst="rect">
            <a:avLst/>
          </a:prstGeom>
        </p:spPr>
      </p:pic>
      <p:sp>
        <p:nvSpPr>
          <p:cNvPr id="3" name="Rectángulo 2">
            <a:extLst>
              <a:ext uri="{FF2B5EF4-FFF2-40B4-BE49-F238E27FC236}">
                <a16:creationId xmlns:a16="http://schemas.microsoft.com/office/drawing/2014/main" id="{B194E412-45C5-E5B7-B3AE-CFA63692E196}"/>
              </a:ext>
            </a:extLst>
          </p:cNvPr>
          <p:cNvSpPr/>
          <p:nvPr/>
        </p:nvSpPr>
        <p:spPr>
          <a:xfrm>
            <a:off x="7866855" y="1520430"/>
            <a:ext cx="4106408" cy="485286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noProof="0" dirty="0">
                <a:solidFill>
                  <a:schemeClr val="tx1"/>
                </a:solidFill>
              </a:rPr>
              <a:t>Among all treatments in 2017, a </a:t>
            </a:r>
            <a:r>
              <a:rPr lang="en-US" b="1" noProof="0" dirty="0">
                <a:solidFill>
                  <a:schemeClr val="tx1"/>
                </a:solidFill>
              </a:rPr>
              <a:t>foliar application of CONFIDOR 200 OD was the most effective against </a:t>
            </a:r>
            <a:r>
              <a:rPr lang="en-US" b="1" i="1" noProof="0" dirty="0">
                <a:solidFill>
                  <a:schemeClr val="tx1"/>
                </a:solidFill>
              </a:rPr>
              <a:t>P. </a:t>
            </a:r>
            <a:r>
              <a:rPr lang="en-US" b="1" i="1" noProof="0" dirty="0" err="1">
                <a:solidFill>
                  <a:schemeClr val="tx1"/>
                </a:solidFill>
              </a:rPr>
              <a:t>spumarius</a:t>
            </a:r>
            <a:r>
              <a:rPr lang="en-US" i="1" noProof="0" dirty="0">
                <a:solidFill>
                  <a:schemeClr val="tx1"/>
                </a:solidFill>
              </a:rPr>
              <a:t>, </a:t>
            </a:r>
            <a:r>
              <a:rPr lang="en-US" noProof="0" dirty="0">
                <a:solidFill>
                  <a:schemeClr val="tx1"/>
                </a:solidFill>
              </a:rPr>
              <a:t>followed by Lambda-cyhalothrin (KARATE ZEON 10 CS) and lastly, sulfoxaflor treatments.</a:t>
            </a:r>
          </a:p>
          <a:p>
            <a:endParaRPr lang="en-US" noProof="0" dirty="0">
              <a:solidFill>
                <a:schemeClr val="tx1"/>
              </a:solidFill>
            </a:endParaRPr>
          </a:p>
          <a:p>
            <a:r>
              <a:rPr lang="en-US" noProof="0" dirty="0">
                <a:solidFill>
                  <a:schemeClr val="tx1"/>
                </a:solidFill>
              </a:rPr>
              <a:t>An</a:t>
            </a:r>
            <a:r>
              <a:rPr lang="en-US" b="1" noProof="0" dirty="0">
                <a:solidFill>
                  <a:schemeClr val="tx1"/>
                </a:solidFill>
              </a:rPr>
              <a:t> application of CONFIDOR 200 OD via trunk injection has no effect on mortality</a:t>
            </a:r>
            <a:r>
              <a:rPr lang="en-US" noProof="0" dirty="0">
                <a:solidFill>
                  <a:schemeClr val="tx1"/>
                </a:solidFill>
              </a:rPr>
              <a:t>.</a:t>
            </a:r>
          </a:p>
          <a:p>
            <a:endParaRPr lang="en-US" noProof="0" dirty="0">
              <a:solidFill>
                <a:schemeClr val="tx1"/>
              </a:solidFill>
            </a:endParaRPr>
          </a:p>
          <a:p>
            <a:r>
              <a:rPr lang="en-US" noProof="0" dirty="0">
                <a:solidFill>
                  <a:schemeClr val="tx1"/>
                </a:solidFill>
              </a:rPr>
              <a:t>There appears to be </a:t>
            </a:r>
            <a:r>
              <a:rPr lang="en-US" b="1" noProof="0" dirty="0">
                <a:solidFill>
                  <a:schemeClr val="tx1"/>
                </a:solidFill>
              </a:rPr>
              <a:t>no significant difference in mortality between sulfoxaflor (GF-2626) treatments</a:t>
            </a:r>
            <a:r>
              <a:rPr lang="en-US" noProof="0" dirty="0">
                <a:solidFill>
                  <a:schemeClr val="tx1"/>
                </a:solidFill>
              </a:rPr>
              <a:t>, regardless of application and rate, but </a:t>
            </a:r>
            <a:r>
              <a:rPr lang="en-US" b="1" noProof="0" dirty="0">
                <a:solidFill>
                  <a:schemeClr val="tx1"/>
                </a:solidFill>
              </a:rPr>
              <a:t>there is a significant difference with respect to control.</a:t>
            </a:r>
            <a:endParaRPr lang="en-US" noProof="0" dirty="0">
              <a:solidFill>
                <a:schemeClr val="tx1"/>
              </a:solidFill>
            </a:endParaRPr>
          </a:p>
        </p:txBody>
      </p:sp>
    </p:spTree>
    <p:extLst>
      <p:ext uri="{BB962C8B-B14F-4D97-AF65-F5344CB8AC3E}">
        <p14:creationId xmlns:p14="http://schemas.microsoft.com/office/powerpoint/2010/main" val="2624683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AFB6D-CAE7-BA31-6D16-DF43FA1155A8}"/>
              </a:ext>
            </a:extLst>
          </p:cNvPr>
          <p:cNvSpPr>
            <a:spLocks noGrp="1"/>
          </p:cNvSpPr>
          <p:nvPr>
            <p:ph type="title"/>
          </p:nvPr>
        </p:nvSpPr>
        <p:spPr>
          <a:xfrm>
            <a:off x="682753" y="733002"/>
            <a:ext cx="8596668" cy="1033934"/>
          </a:xfrm>
        </p:spPr>
        <p:txBody>
          <a:bodyPr>
            <a:noAutofit/>
          </a:bodyPr>
          <a:lstStyle/>
          <a:p>
            <a:r>
              <a:rPr lang="en-US" sz="2800" noProof="0" dirty="0"/>
              <a:t>1.5. Variability between plots (2017)</a:t>
            </a:r>
          </a:p>
        </p:txBody>
      </p:sp>
      <p:pic>
        <p:nvPicPr>
          <p:cNvPr id="5" name="Marcador de contenido 4">
            <a:extLst>
              <a:ext uri="{FF2B5EF4-FFF2-40B4-BE49-F238E27FC236}">
                <a16:creationId xmlns:a16="http://schemas.microsoft.com/office/drawing/2014/main" id="{2615D031-F27B-6A4A-72FD-FCEABB9716D6}"/>
              </a:ext>
            </a:extLst>
          </p:cNvPr>
          <p:cNvPicPr>
            <a:picLocks noGrp="1" noChangeAspect="1"/>
          </p:cNvPicPr>
          <p:nvPr>
            <p:ph idx="1"/>
          </p:nvPr>
        </p:nvPicPr>
        <p:blipFill>
          <a:blip r:embed="rId2"/>
          <a:stretch>
            <a:fillRect/>
          </a:stretch>
        </p:blipFill>
        <p:spPr>
          <a:xfrm>
            <a:off x="796722" y="1766936"/>
            <a:ext cx="7792537" cy="924054"/>
          </a:xfrm>
        </p:spPr>
      </p:pic>
      <p:sp>
        <p:nvSpPr>
          <p:cNvPr id="7" name="CuadroTexto 6">
            <a:extLst>
              <a:ext uri="{FF2B5EF4-FFF2-40B4-BE49-F238E27FC236}">
                <a16:creationId xmlns:a16="http://schemas.microsoft.com/office/drawing/2014/main" id="{8ED5DD04-7727-A498-F4F2-15D003CE4731}"/>
              </a:ext>
            </a:extLst>
          </p:cNvPr>
          <p:cNvSpPr txBox="1"/>
          <p:nvPr/>
        </p:nvSpPr>
        <p:spPr>
          <a:xfrm>
            <a:off x="796722" y="2800870"/>
            <a:ext cx="8839200" cy="2585323"/>
          </a:xfrm>
          <a:prstGeom prst="rect">
            <a:avLst/>
          </a:prstGeom>
          <a:noFill/>
        </p:spPr>
        <p:txBody>
          <a:bodyPr wrap="square" rtlCol="0">
            <a:spAutoFit/>
          </a:bodyPr>
          <a:lstStyle/>
          <a:p>
            <a:r>
              <a:rPr lang="en-US" noProof="0" dirty="0"/>
              <a:t>The </a:t>
            </a:r>
            <a:r>
              <a:rPr lang="en-US" b="1" noProof="0" dirty="0"/>
              <a:t>treatment alone explains nearly all of the variability in the data</a:t>
            </a:r>
            <a:r>
              <a:rPr lang="en-US" noProof="0" dirty="0"/>
              <a:t> that is accounted for by the selected model (</a:t>
            </a:r>
            <a:r>
              <a:rPr lang="en-US" b="1" noProof="0" dirty="0"/>
              <a:t>27.9%</a:t>
            </a:r>
            <a:r>
              <a:rPr lang="en-US" noProof="0" dirty="0"/>
              <a:t> out of 29.08%). This means that 70.92% of the variability remains unexplained by the model — likely due to other variables not included in the analysis, environmental conditions and/or unknown interactions.</a:t>
            </a:r>
          </a:p>
          <a:p>
            <a:endParaRPr lang="en-US" noProof="0" dirty="0"/>
          </a:p>
          <a:p>
            <a:r>
              <a:rPr lang="en-US" noProof="0" dirty="0"/>
              <a:t>The plots (the random effect in the model) explain </a:t>
            </a:r>
            <a:r>
              <a:rPr lang="en-US" b="1" noProof="0" dirty="0"/>
              <a:t>only 1.13% of the variance</a:t>
            </a:r>
            <a:r>
              <a:rPr lang="en-US" noProof="0" dirty="0"/>
              <a:t>, indicating </a:t>
            </a:r>
            <a:r>
              <a:rPr lang="en-US" b="1" noProof="0" dirty="0"/>
              <a:t>that plot-to-plot differences have very little influence on mortality </a:t>
            </a:r>
            <a:r>
              <a:rPr lang="en-US" noProof="0" dirty="0"/>
              <a:t>in this experiment.</a:t>
            </a:r>
          </a:p>
        </p:txBody>
      </p:sp>
    </p:spTree>
    <p:extLst>
      <p:ext uri="{BB962C8B-B14F-4D97-AF65-F5344CB8AC3E}">
        <p14:creationId xmlns:p14="http://schemas.microsoft.com/office/powerpoint/2010/main" val="281775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7EB6B-2C60-314B-9B17-4B67B5AC976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80BC6B0-FDB1-B01C-D5E5-7C8E32D04A33}"/>
              </a:ext>
            </a:extLst>
          </p:cNvPr>
          <p:cNvSpPr>
            <a:spLocks noGrp="1"/>
          </p:cNvSpPr>
          <p:nvPr>
            <p:ph type="title" idx="4294967295"/>
          </p:nvPr>
        </p:nvSpPr>
        <p:spPr>
          <a:xfrm>
            <a:off x="424543" y="130649"/>
            <a:ext cx="9299575" cy="1368425"/>
          </a:xfrm>
        </p:spPr>
        <p:txBody>
          <a:bodyPr>
            <a:normAutofit/>
          </a:bodyPr>
          <a:lstStyle/>
          <a:p>
            <a:r>
              <a:rPr lang="en-US" sz="4000" noProof="0" dirty="0"/>
              <a:t>1. Which insecticide is more effective against </a:t>
            </a:r>
            <a:r>
              <a:rPr lang="en-US" sz="4000" i="1" noProof="0" dirty="0" err="1"/>
              <a:t>Philaenus</a:t>
            </a:r>
            <a:r>
              <a:rPr lang="en-US" sz="4000" i="1" noProof="0" dirty="0"/>
              <a:t> </a:t>
            </a:r>
            <a:r>
              <a:rPr lang="en-US" sz="4000" i="1" noProof="0" dirty="0" err="1"/>
              <a:t>spumarius</a:t>
            </a:r>
            <a:r>
              <a:rPr lang="en-US" sz="4000" noProof="0" dirty="0"/>
              <a:t>? (2018)</a:t>
            </a:r>
          </a:p>
        </p:txBody>
      </p:sp>
      <p:pic>
        <p:nvPicPr>
          <p:cNvPr id="12" name="Imagen 11">
            <a:extLst>
              <a:ext uri="{FF2B5EF4-FFF2-40B4-BE49-F238E27FC236}">
                <a16:creationId xmlns:a16="http://schemas.microsoft.com/office/drawing/2014/main" id="{94571CFC-0DE3-B3D5-3CEA-6928FD93F65A}"/>
              </a:ext>
            </a:extLst>
          </p:cNvPr>
          <p:cNvPicPr>
            <a:picLocks noChangeAspect="1"/>
          </p:cNvPicPr>
          <p:nvPr/>
        </p:nvPicPr>
        <p:blipFill>
          <a:blip r:embed="rId2"/>
          <a:stretch>
            <a:fillRect/>
          </a:stretch>
        </p:blipFill>
        <p:spPr>
          <a:xfrm>
            <a:off x="576943" y="6083251"/>
            <a:ext cx="2499214" cy="661798"/>
          </a:xfrm>
          <a:prstGeom prst="rect">
            <a:avLst/>
          </a:prstGeom>
        </p:spPr>
      </p:pic>
      <p:pic>
        <p:nvPicPr>
          <p:cNvPr id="4" name="Imagen 3">
            <a:extLst>
              <a:ext uri="{FF2B5EF4-FFF2-40B4-BE49-F238E27FC236}">
                <a16:creationId xmlns:a16="http://schemas.microsoft.com/office/drawing/2014/main" id="{C5EDCFD0-B949-5384-CA98-7E0A45DC13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43" y="1505785"/>
            <a:ext cx="7177448" cy="4595687"/>
          </a:xfrm>
          <a:prstGeom prst="rect">
            <a:avLst/>
          </a:prstGeom>
        </p:spPr>
      </p:pic>
      <p:sp>
        <p:nvSpPr>
          <p:cNvPr id="3" name="CuadroTexto 2">
            <a:extLst>
              <a:ext uri="{FF2B5EF4-FFF2-40B4-BE49-F238E27FC236}">
                <a16:creationId xmlns:a16="http://schemas.microsoft.com/office/drawing/2014/main" id="{840A0379-3B42-80B4-0CE7-7AF43E710D41}"/>
              </a:ext>
            </a:extLst>
          </p:cNvPr>
          <p:cNvSpPr txBox="1"/>
          <p:nvPr/>
        </p:nvSpPr>
        <p:spPr>
          <a:xfrm>
            <a:off x="3561879" y="6098718"/>
            <a:ext cx="3722915" cy="646331"/>
          </a:xfrm>
          <a:prstGeom prst="rect">
            <a:avLst/>
          </a:prstGeom>
          <a:noFill/>
        </p:spPr>
        <p:txBody>
          <a:bodyPr wrap="square" rtlCol="0">
            <a:spAutoFit/>
          </a:bodyPr>
          <a:lstStyle/>
          <a:p>
            <a:r>
              <a:rPr lang="en-US" noProof="0" dirty="0"/>
              <a:t>INJ – trunk injection</a:t>
            </a:r>
          </a:p>
          <a:p>
            <a:r>
              <a:rPr lang="en-US" noProof="0" dirty="0"/>
              <a:t>FOL – foliar application</a:t>
            </a:r>
          </a:p>
        </p:txBody>
      </p:sp>
      <p:sp>
        <p:nvSpPr>
          <p:cNvPr id="5" name="Rectángulo 4">
            <a:extLst>
              <a:ext uri="{FF2B5EF4-FFF2-40B4-BE49-F238E27FC236}">
                <a16:creationId xmlns:a16="http://schemas.microsoft.com/office/drawing/2014/main" id="{9365A8BD-6D65-8B02-8157-2CB6014FF276}"/>
              </a:ext>
            </a:extLst>
          </p:cNvPr>
          <p:cNvSpPr/>
          <p:nvPr/>
        </p:nvSpPr>
        <p:spPr>
          <a:xfrm>
            <a:off x="7770517" y="1648640"/>
            <a:ext cx="4262698" cy="4595687"/>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noProof="0" dirty="0">
                <a:solidFill>
                  <a:schemeClr val="tx1"/>
                </a:solidFill>
              </a:rPr>
              <a:t>We can see that, among all treatments in 2018, a </a:t>
            </a:r>
            <a:r>
              <a:rPr lang="en-US" b="1" noProof="0" dirty="0">
                <a:solidFill>
                  <a:schemeClr val="tx1"/>
                </a:solidFill>
              </a:rPr>
              <a:t>foliar application of CONFIDOR 200 OD or EPIK (regardless of dosage or application) </a:t>
            </a:r>
            <a:r>
              <a:rPr lang="en-US" noProof="0" dirty="0">
                <a:solidFill>
                  <a:schemeClr val="tx1"/>
                </a:solidFill>
              </a:rPr>
              <a:t>have the biggest impact on mortality as shown in the graph, compared to sulfoxaflor treatments (regardless of application).</a:t>
            </a:r>
          </a:p>
          <a:p>
            <a:endParaRPr lang="en-US" noProof="0" dirty="0">
              <a:solidFill>
                <a:schemeClr val="tx1"/>
              </a:solidFill>
            </a:endParaRPr>
          </a:p>
          <a:p>
            <a:r>
              <a:rPr lang="en-US" noProof="0" dirty="0">
                <a:solidFill>
                  <a:schemeClr val="tx1"/>
                </a:solidFill>
              </a:rPr>
              <a:t>There are </a:t>
            </a:r>
            <a:r>
              <a:rPr lang="en-US" b="1" noProof="0" dirty="0">
                <a:solidFill>
                  <a:schemeClr val="tx1"/>
                </a:solidFill>
              </a:rPr>
              <a:t>two groups of treatments</a:t>
            </a:r>
            <a:r>
              <a:rPr lang="en-US" noProof="0" dirty="0">
                <a:solidFill>
                  <a:schemeClr val="tx1"/>
                </a:solidFill>
              </a:rPr>
              <a:t>, a group consisting of </a:t>
            </a:r>
            <a:r>
              <a:rPr lang="en-US" b="1" noProof="0" dirty="0">
                <a:solidFill>
                  <a:schemeClr val="tx1"/>
                </a:solidFill>
              </a:rPr>
              <a:t>the three ones previously described</a:t>
            </a:r>
            <a:r>
              <a:rPr lang="en-US" noProof="0" dirty="0">
                <a:solidFill>
                  <a:schemeClr val="tx1"/>
                </a:solidFill>
              </a:rPr>
              <a:t>, which are statistically different to the control and </a:t>
            </a:r>
            <a:r>
              <a:rPr lang="en-US" b="1" noProof="0" dirty="0">
                <a:solidFill>
                  <a:schemeClr val="tx1"/>
                </a:solidFill>
              </a:rPr>
              <a:t>another group consisting on the sulfoxaflor treatments</a:t>
            </a:r>
            <a:r>
              <a:rPr lang="en-US" noProof="0" dirty="0">
                <a:solidFill>
                  <a:schemeClr val="tx1"/>
                </a:solidFill>
              </a:rPr>
              <a:t>, which are not significantly different to the control.</a:t>
            </a:r>
            <a:endParaRPr lang="en-US" b="1" noProof="0" dirty="0">
              <a:solidFill>
                <a:schemeClr val="tx1"/>
              </a:solidFill>
            </a:endParaRPr>
          </a:p>
        </p:txBody>
      </p:sp>
    </p:spTree>
    <p:extLst>
      <p:ext uri="{BB962C8B-B14F-4D97-AF65-F5344CB8AC3E}">
        <p14:creationId xmlns:p14="http://schemas.microsoft.com/office/powerpoint/2010/main" val="258093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C43E9-8AD0-27E6-4BC7-FD5C3F3051F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8A541ED-F4BD-8712-6C31-9C608E9BFC79}"/>
              </a:ext>
            </a:extLst>
          </p:cNvPr>
          <p:cNvSpPr>
            <a:spLocks noGrp="1"/>
          </p:cNvSpPr>
          <p:nvPr>
            <p:ph type="title"/>
          </p:nvPr>
        </p:nvSpPr>
        <p:spPr>
          <a:xfrm>
            <a:off x="682753" y="733002"/>
            <a:ext cx="8596668" cy="1033934"/>
          </a:xfrm>
        </p:spPr>
        <p:txBody>
          <a:bodyPr>
            <a:noAutofit/>
          </a:bodyPr>
          <a:lstStyle/>
          <a:p>
            <a:r>
              <a:rPr lang="en-US" sz="2800" noProof="0" dirty="0"/>
              <a:t>1.5. Variability between plots (2018)</a:t>
            </a:r>
          </a:p>
        </p:txBody>
      </p:sp>
      <p:sp>
        <p:nvSpPr>
          <p:cNvPr id="7" name="CuadroTexto 6">
            <a:extLst>
              <a:ext uri="{FF2B5EF4-FFF2-40B4-BE49-F238E27FC236}">
                <a16:creationId xmlns:a16="http://schemas.microsoft.com/office/drawing/2014/main" id="{58DE1251-7C7B-158E-818D-122B8AE2323B}"/>
              </a:ext>
            </a:extLst>
          </p:cNvPr>
          <p:cNvSpPr txBox="1"/>
          <p:nvPr/>
        </p:nvSpPr>
        <p:spPr>
          <a:xfrm>
            <a:off x="796722" y="2800870"/>
            <a:ext cx="8839200" cy="2031325"/>
          </a:xfrm>
          <a:prstGeom prst="rect">
            <a:avLst/>
          </a:prstGeom>
          <a:noFill/>
        </p:spPr>
        <p:txBody>
          <a:bodyPr wrap="square" rtlCol="0">
            <a:spAutoFit/>
          </a:bodyPr>
          <a:lstStyle/>
          <a:p>
            <a:r>
              <a:rPr lang="en-US" noProof="0" dirty="0"/>
              <a:t>The </a:t>
            </a:r>
            <a:r>
              <a:rPr lang="en-US" b="1" noProof="0" dirty="0"/>
              <a:t>treatment alone explains most all of the variability in the data</a:t>
            </a:r>
            <a:r>
              <a:rPr lang="en-US" noProof="0" dirty="0"/>
              <a:t> that is accounted for by the selected model (</a:t>
            </a:r>
            <a:r>
              <a:rPr lang="en-US" b="1" noProof="0" dirty="0"/>
              <a:t>54.36%</a:t>
            </a:r>
            <a:r>
              <a:rPr lang="en-US" noProof="0" dirty="0"/>
              <a:t> out of 69.73%). </a:t>
            </a:r>
          </a:p>
          <a:p>
            <a:endParaRPr lang="en-US" noProof="0" dirty="0"/>
          </a:p>
          <a:p>
            <a:r>
              <a:rPr lang="en-US" noProof="0" dirty="0"/>
              <a:t>The plots (the random effect in the model) in this experiment in 2018 explain </a:t>
            </a:r>
            <a:r>
              <a:rPr lang="en-US" b="1" noProof="0" dirty="0"/>
              <a:t>about 15.38% of the variance</a:t>
            </a:r>
            <a:r>
              <a:rPr lang="en-US" noProof="0" dirty="0"/>
              <a:t>, indicating </a:t>
            </a:r>
            <a:r>
              <a:rPr lang="en-US" b="1" noProof="0" dirty="0"/>
              <a:t>that plot-to-plot differences have some influence on mortality, yet it is negligible compared to the influence the treatment has on mortality.</a:t>
            </a:r>
            <a:endParaRPr lang="en-US" noProof="0" dirty="0"/>
          </a:p>
        </p:txBody>
      </p:sp>
      <p:pic>
        <p:nvPicPr>
          <p:cNvPr id="8" name="Imagen 7">
            <a:extLst>
              <a:ext uri="{FF2B5EF4-FFF2-40B4-BE49-F238E27FC236}">
                <a16:creationId xmlns:a16="http://schemas.microsoft.com/office/drawing/2014/main" id="{7F1CD4B8-6F67-D91D-3ECD-FF38334BD4CF}"/>
              </a:ext>
            </a:extLst>
          </p:cNvPr>
          <p:cNvPicPr>
            <a:picLocks noChangeAspect="1"/>
          </p:cNvPicPr>
          <p:nvPr/>
        </p:nvPicPr>
        <p:blipFill>
          <a:blip r:embed="rId2"/>
          <a:stretch>
            <a:fillRect/>
          </a:stretch>
        </p:blipFill>
        <p:spPr>
          <a:xfrm>
            <a:off x="905579" y="1898086"/>
            <a:ext cx="7649643" cy="771633"/>
          </a:xfrm>
          <a:prstGeom prst="rect">
            <a:avLst/>
          </a:prstGeom>
        </p:spPr>
      </p:pic>
    </p:spTree>
    <p:extLst>
      <p:ext uri="{BB962C8B-B14F-4D97-AF65-F5344CB8AC3E}">
        <p14:creationId xmlns:p14="http://schemas.microsoft.com/office/powerpoint/2010/main" val="241887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6DECC-56BF-6FF1-A061-F5F4D8A2778F}"/>
              </a:ext>
            </a:extLst>
          </p:cNvPr>
          <p:cNvSpPr>
            <a:spLocks noGrp="1"/>
          </p:cNvSpPr>
          <p:nvPr>
            <p:ph type="title"/>
          </p:nvPr>
        </p:nvSpPr>
        <p:spPr>
          <a:xfrm>
            <a:off x="762000" y="94801"/>
            <a:ext cx="8869437" cy="1320800"/>
          </a:xfrm>
        </p:spPr>
        <p:txBody>
          <a:bodyPr>
            <a:normAutofit/>
          </a:bodyPr>
          <a:lstStyle/>
          <a:p>
            <a:r>
              <a:rPr lang="en-US" noProof="0" dirty="0"/>
              <a:t>2. Is foliar application or trunk injection more efficient for each treatment? (2017)</a:t>
            </a:r>
          </a:p>
        </p:txBody>
      </p:sp>
      <p:pic>
        <p:nvPicPr>
          <p:cNvPr id="6" name="Imagen 5">
            <a:extLst>
              <a:ext uri="{FF2B5EF4-FFF2-40B4-BE49-F238E27FC236}">
                <a16:creationId xmlns:a16="http://schemas.microsoft.com/office/drawing/2014/main" id="{373DB967-8D15-D0B0-6172-9E9C079E59AC}"/>
              </a:ext>
            </a:extLst>
          </p:cNvPr>
          <p:cNvPicPr>
            <a:picLocks noChangeAspect="1"/>
          </p:cNvPicPr>
          <p:nvPr/>
        </p:nvPicPr>
        <p:blipFill>
          <a:blip r:embed="rId2"/>
          <a:stretch>
            <a:fillRect/>
          </a:stretch>
        </p:blipFill>
        <p:spPr>
          <a:xfrm>
            <a:off x="1306285" y="6211669"/>
            <a:ext cx="2296887" cy="608221"/>
          </a:xfrm>
          <a:prstGeom prst="rect">
            <a:avLst/>
          </a:prstGeom>
        </p:spPr>
      </p:pic>
      <p:sp>
        <p:nvSpPr>
          <p:cNvPr id="3" name="CuadroTexto 2">
            <a:extLst>
              <a:ext uri="{FF2B5EF4-FFF2-40B4-BE49-F238E27FC236}">
                <a16:creationId xmlns:a16="http://schemas.microsoft.com/office/drawing/2014/main" id="{FC3786AF-FE33-B007-9FB9-D3F89A63C14D}"/>
              </a:ext>
            </a:extLst>
          </p:cNvPr>
          <p:cNvSpPr txBox="1"/>
          <p:nvPr/>
        </p:nvSpPr>
        <p:spPr>
          <a:xfrm>
            <a:off x="3973286" y="6211669"/>
            <a:ext cx="3418114" cy="646331"/>
          </a:xfrm>
          <a:prstGeom prst="rect">
            <a:avLst/>
          </a:prstGeom>
          <a:noFill/>
        </p:spPr>
        <p:txBody>
          <a:bodyPr wrap="square" rtlCol="0">
            <a:spAutoFit/>
          </a:bodyPr>
          <a:lstStyle/>
          <a:p>
            <a:r>
              <a:rPr lang="en-US" noProof="0" dirty="0"/>
              <a:t>INJ – trunk injection</a:t>
            </a:r>
          </a:p>
          <a:p>
            <a:r>
              <a:rPr lang="en-US" noProof="0" dirty="0"/>
              <a:t>FOL – foliar application</a:t>
            </a:r>
          </a:p>
        </p:txBody>
      </p:sp>
      <p:sp>
        <p:nvSpPr>
          <p:cNvPr id="11" name="Rectángulo 10">
            <a:extLst>
              <a:ext uri="{FF2B5EF4-FFF2-40B4-BE49-F238E27FC236}">
                <a16:creationId xmlns:a16="http://schemas.microsoft.com/office/drawing/2014/main" id="{1C955879-F8B5-2F4F-D248-4BFCF5365A66}"/>
              </a:ext>
            </a:extLst>
          </p:cNvPr>
          <p:cNvSpPr/>
          <p:nvPr/>
        </p:nvSpPr>
        <p:spPr>
          <a:xfrm>
            <a:off x="9263744" y="1641585"/>
            <a:ext cx="2764972" cy="4570084"/>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noProof="0" dirty="0">
                <a:ln w="0"/>
                <a:solidFill>
                  <a:schemeClr val="tx1"/>
                </a:solidFill>
                <a:effectLst>
                  <a:outerShdw blurRad="38100" dist="19050" dir="2700000" algn="tl" rotWithShape="0">
                    <a:schemeClr val="dk1">
                      <a:alpha val="40000"/>
                    </a:schemeClr>
                  </a:outerShdw>
                </a:effectLst>
              </a:rPr>
              <a:t>We can conclude that determining whether a foliar application or a trunk injection is better </a:t>
            </a:r>
            <a:r>
              <a:rPr lang="en-US" b="1" noProof="0" dirty="0">
                <a:ln w="0"/>
                <a:solidFill>
                  <a:schemeClr val="tx1"/>
                </a:solidFill>
                <a:effectLst>
                  <a:outerShdw blurRad="38100" dist="19050" dir="2700000" algn="tl" rotWithShape="0">
                    <a:schemeClr val="dk1">
                      <a:alpha val="40000"/>
                    </a:schemeClr>
                  </a:outerShdw>
                </a:effectLst>
              </a:rPr>
              <a:t>depends on the treatment applied in 2017</a:t>
            </a:r>
            <a:r>
              <a:rPr lang="en-US" noProof="0" dirty="0">
                <a:ln w="0"/>
                <a:solidFill>
                  <a:schemeClr val="tx1"/>
                </a:solidFill>
                <a:effectLst>
                  <a:outerShdw blurRad="38100" dist="19050" dir="2700000" algn="tl" rotWithShape="0">
                    <a:schemeClr val="dk1">
                      <a:alpha val="40000"/>
                    </a:schemeClr>
                  </a:outerShdw>
                </a:effectLst>
              </a:rPr>
              <a:t>. </a:t>
            </a:r>
          </a:p>
          <a:p>
            <a:endParaRPr lang="en-US" noProof="0" dirty="0">
              <a:ln w="0"/>
              <a:solidFill>
                <a:schemeClr val="tx1"/>
              </a:solidFill>
              <a:effectLst>
                <a:outerShdw blurRad="38100" dist="19050" dir="2700000" algn="tl" rotWithShape="0">
                  <a:schemeClr val="dk1">
                    <a:alpha val="40000"/>
                  </a:schemeClr>
                </a:outerShdw>
              </a:effectLst>
            </a:endParaRPr>
          </a:p>
          <a:p>
            <a:r>
              <a:rPr lang="en-US" noProof="0" dirty="0">
                <a:ln w="0"/>
                <a:solidFill>
                  <a:schemeClr val="tx1"/>
                </a:solidFill>
                <a:effectLst>
                  <a:outerShdw blurRad="38100" dist="19050" dir="2700000" algn="tl" rotWithShape="0">
                    <a:schemeClr val="dk1">
                      <a:alpha val="40000"/>
                    </a:schemeClr>
                  </a:outerShdw>
                </a:effectLst>
              </a:rPr>
              <a:t>For the </a:t>
            </a:r>
            <a:r>
              <a:rPr lang="en-US" b="1" noProof="0" dirty="0">
                <a:ln w="0"/>
                <a:solidFill>
                  <a:schemeClr val="tx1"/>
                </a:solidFill>
                <a:effectLst>
                  <a:outerShdw blurRad="38100" dist="19050" dir="2700000" algn="tl" rotWithShape="0">
                    <a:schemeClr val="dk1">
                      <a:alpha val="40000"/>
                    </a:schemeClr>
                  </a:outerShdw>
                </a:effectLst>
              </a:rPr>
              <a:t>SULFOXAFLOR treatment, this has no statistical effect at all</a:t>
            </a:r>
            <a:r>
              <a:rPr lang="en-US" noProof="0" dirty="0">
                <a:ln w="0"/>
                <a:solidFill>
                  <a:schemeClr val="tx1"/>
                </a:solidFill>
                <a:effectLst>
                  <a:outerShdw blurRad="38100" dist="19050" dir="2700000" algn="tl" rotWithShape="0">
                    <a:schemeClr val="dk1">
                      <a:alpha val="40000"/>
                    </a:schemeClr>
                  </a:outerShdw>
                </a:effectLst>
              </a:rPr>
              <a:t>, while </a:t>
            </a:r>
            <a:r>
              <a:rPr lang="en-US" b="1" noProof="0" dirty="0">
                <a:ln w="0"/>
                <a:solidFill>
                  <a:schemeClr val="tx1"/>
                </a:solidFill>
                <a:effectLst>
                  <a:outerShdw blurRad="38100" dist="19050" dir="2700000" algn="tl" rotWithShape="0">
                    <a:schemeClr val="dk1">
                      <a:alpha val="40000"/>
                    </a:schemeClr>
                  </a:outerShdw>
                </a:effectLst>
              </a:rPr>
              <a:t>it is best to apply the CONFIDOR treatment </a:t>
            </a:r>
            <a:r>
              <a:rPr lang="en-US" b="1" noProof="0" dirty="0" err="1">
                <a:ln w="0"/>
                <a:solidFill>
                  <a:schemeClr val="tx1"/>
                </a:solidFill>
                <a:effectLst>
                  <a:outerShdw blurRad="38100" dist="19050" dir="2700000" algn="tl" rotWithShape="0">
                    <a:schemeClr val="dk1">
                      <a:alpha val="40000"/>
                    </a:schemeClr>
                  </a:outerShdw>
                </a:effectLst>
              </a:rPr>
              <a:t>foliarly</a:t>
            </a:r>
            <a:r>
              <a:rPr lang="en-US" noProof="0" dirty="0">
                <a:ln w="0"/>
                <a:solidFill>
                  <a:schemeClr val="tx1"/>
                </a:solidFill>
                <a:effectLst>
                  <a:outerShdw blurRad="38100" dist="19050" dir="2700000" algn="tl" rotWithShape="0">
                    <a:schemeClr val="dk1">
                      <a:alpha val="40000"/>
                    </a:schemeClr>
                  </a:outerShdw>
                </a:effectLst>
              </a:rPr>
              <a:t>.</a:t>
            </a:r>
          </a:p>
        </p:txBody>
      </p:sp>
      <p:pic>
        <p:nvPicPr>
          <p:cNvPr id="15" name="Marcador de contenido 14">
            <a:extLst>
              <a:ext uri="{FF2B5EF4-FFF2-40B4-BE49-F238E27FC236}">
                <a16:creationId xmlns:a16="http://schemas.microsoft.com/office/drawing/2014/main" id="{6DFBD85C-51BD-233A-E0CE-36E1EF3074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3463" y="1415601"/>
            <a:ext cx="7858394" cy="4688778"/>
          </a:xfrm>
        </p:spPr>
      </p:pic>
    </p:spTree>
    <p:extLst>
      <p:ext uri="{BB962C8B-B14F-4D97-AF65-F5344CB8AC3E}">
        <p14:creationId xmlns:p14="http://schemas.microsoft.com/office/powerpoint/2010/main" val="1976488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E3BAE-2F93-46F5-CB01-E5C80F0FE65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D5E7BD0-7C18-29CF-C0A9-0AC195D51150}"/>
              </a:ext>
            </a:extLst>
          </p:cNvPr>
          <p:cNvSpPr>
            <a:spLocks noGrp="1"/>
          </p:cNvSpPr>
          <p:nvPr>
            <p:ph type="title"/>
          </p:nvPr>
        </p:nvSpPr>
        <p:spPr>
          <a:xfrm>
            <a:off x="655563" y="252263"/>
            <a:ext cx="8869437" cy="1320800"/>
          </a:xfrm>
        </p:spPr>
        <p:txBody>
          <a:bodyPr>
            <a:normAutofit/>
          </a:bodyPr>
          <a:lstStyle/>
          <a:p>
            <a:r>
              <a:rPr lang="en-US" noProof="0" dirty="0"/>
              <a:t>2. Is foliar application or trunk injection more efficient for each treatment? (2018)</a:t>
            </a:r>
          </a:p>
        </p:txBody>
      </p:sp>
      <p:pic>
        <p:nvPicPr>
          <p:cNvPr id="6" name="Imagen 5">
            <a:extLst>
              <a:ext uri="{FF2B5EF4-FFF2-40B4-BE49-F238E27FC236}">
                <a16:creationId xmlns:a16="http://schemas.microsoft.com/office/drawing/2014/main" id="{40376781-1BFE-CE0C-9888-12283AE68325}"/>
              </a:ext>
            </a:extLst>
          </p:cNvPr>
          <p:cNvPicPr>
            <a:picLocks noChangeAspect="1"/>
          </p:cNvPicPr>
          <p:nvPr/>
        </p:nvPicPr>
        <p:blipFill>
          <a:blip r:embed="rId2"/>
          <a:stretch>
            <a:fillRect/>
          </a:stretch>
        </p:blipFill>
        <p:spPr>
          <a:xfrm>
            <a:off x="783771" y="6165839"/>
            <a:ext cx="2560565" cy="678044"/>
          </a:xfrm>
          <a:prstGeom prst="rect">
            <a:avLst/>
          </a:prstGeom>
        </p:spPr>
      </p:pic>
      <p:sp>
        <p:nvSpPr>
          <p:cNvPr id="3" name="CuadroTexto 2">
            <a:extLst>
              <a:ext uri="{FF2B5EF4-FFF2-40B4-BE49-F238E27FC236}">
                <a16:creationId xmlns:a16="http://schemas.microsoft.com/office/drawing/2014/main" id="{1008A915-B0A0-2CC8-D116-F83261F3EED8}"/>
              </a:ext>
            </a:extLst>
          </p:cNvPr>
          <p:cNvSpPr txBox="1"/>
          <p:nvPr/>
        </p:nvSpPr>
        <p:spPr>
          <a:xfrm>
            <a:off x="3537856" y="6197552"/>
            <a:ext cx="3722915" cy="646331"/>
          </a:xfrm>
          <a:prstGeom prst="rect">
            <a:avLst/>
          </a:prstGeom>
          <a:noFill/>
        </p:spPr>
        <p:txBody>
          <a:bodyPr wrap="square" rtlCol="0">
            <a:spAutoFit/>
          </a:bodyPr>
          <a:lstStyle/>
          <a:p>
            <a:r>
              <a:rPr lang="en-US" noProof="0" dirty="0"/>
              <a:t>INJ – trunk injection</a:t>
            </a:r>
          </a:p>
          <a:p>
            <a:r>
              <a:rPr lang="en-US" noProof="0" dirty="0"/>
              <a:t>FOL – foliar application</a:t>
            </a:r>
          </a:p>
        </p:txBody>
      </p:sp>
      <p:sp>
        <p:nvSpPr>
          <p:cNvPr id="15" name="Rectángulo 14">
            <a:extLst>
              <a:ext uri="{FF2B5EF4-FFF2-40B4-BE49-F238E27FC236}">
                <a16:creationId xmlns:a16="http://schemas.microsoft.com/office/drawing/2014/main" id="{25789CE6-AECF-5E5E-1535-D45967283EF8}"/>
              </a:ext>
            </a:extLst>
          </p:cNvPr>
          <p:cNvSpPr/>
          <p:nvPr/>
        </p:nvSpPr>
        <p:spPr>
          <a:xfrm>
            <a:off x="8510205" y="1709057"/>
            <a:ext cx="3594709" cy="480712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noProof="0" dirty="0">
                <a:solidFill>
                  <a:schemeClr val="tx1"/>
                </a:solidFill>
              </a:rPr>
              <a:t>We conclude that </a:t>
            </a:r>
            <a:r>
              <a:rPr lang="en-US" b="1" noProof="0" dirty="0">
                <a:solidFill>
                  <a:schemeClr val="tx1"/>
                </a:solidFill>
              </a:rPr>
              <a:t>it is irrelevant (at least statistically) if we make a foliar application or a trunk injection for treatments applied in 2018 regarding mortality</a:t>
            </a:r>
            <a:r>
              <a:rPr lang="en-US" noProof="0" dirty="0">
                <a:solidFill>
                  <a:schemeClr val="tx1"/>
                </a:solidFill>
              </a:rPr>
              <a:t>. </a:t>
            </a:r>
          </a:p>
          <a:p>
            <a:endParaRPr lang="en-US" noProof="0" dirty="0">
              <a:solidFill>
                <a:schemeClr val="tx1"/>
              </a:solidFill>
            </a:endParaRPr>
          </a:p>
          <a:p>
            <a:r>
              <a:rPr lang="en-US" noProof="0" dirty="0">
                <a:solidFill>
                  <a:schemeClr val="tx1"/>
                </a:solidFill>
              </a:rPr>
              <a:t>Overall, we have found that, </a:t>
            </a:r>
            <a:r>
              <a:rPr lang="en-US" b="1" noProof="0" dirty="0">
                <a:solidFill>
                  <a:schemeClr val="tx1"/>
                </a:solidFill>
              </a:rPr>
              <a:t>unless CONFIDOR 200 OD is applied, the method of application has no effect on mortality</a:t>
            </a:r>
            <a:r>
              <a:rPr lang="en-US" noProof="0" dirty="0">
                <a:solidFill>
                  <a:schemeClr val="tx1"/>
                </a:solidFill>
              </a:rPr>
              <a:t>. However, there appears to be a general, non-statistical trend suggesting </a:t>
            </a:r>
            <a:r>
              <a:rPr lang="en-US" b="1" noProof="0" dirty="0">
                <a:solidFill>
                  <a:schemeClr val="tx1"/>
                </a:solidFill>
              </a:rPr>
              <a:t>that foliar application tends to be the most effective</a:t>
            </a:r>
            <a:r>
              <a:rPr lang="en-US" noProof="0" dirty="0">
                <a:solidFill>
                  <a:schemeClr val="tx1"/>
                </a:solidFill>
              </a:rPr>
              <a:t>.</a:t>
            </a:r>
          </a:p>
        </p:txBody>
      </p:sp>
      <p:pic>
        <p:nvPicPr>
          <p:cNvPr id="19" name="Marcador de contenido 18">
            <a:extLst>
              <a:ext uri="{FF2B5EF4-FFF2-40B4-BE49-F238E27FC236}">
                <a16:creationId xmlns:a16="http://schemas.microsoft.com/office/drawing/2014/main" id="{6D98502B-CAD8-31E6-82E0-3ABE5A1DAC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033" y="1425624"/>
            <a:ext cx="7782196" cy="4807128"/>
          </a:xfrm>
        </p:spPr>
      </p:pic>
    </p:spTree>
    <p:extLst>
      <p:ext uri="{BB962C8B-B14F-4D97-AF65-F5344CB8AC3E}">
        <p14:creationId xmlns:p14="http://schemas.microsoft.com/office/powerpoint/2010/main" val="3379292936"/>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3821</TotalTime>
  <Words>1863</Words>
  <Application>Microsoft Office PowerPoint</Application>
  <PresentationFormat>Panorámica</PresentationFormat>
  <Paragraphs>251</Paragraphs>
  <Slides>23</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Calibri</vt:lpstr>
      <vt:lpstr>Times New Roman</vt:lpstr>
      <vt:lpstr>Trebuchet MS</vt:lpstr>
      <vt:lpstr>Wingdings 3</vt:lpstr>
      <vt:lpstr>Faceta</vt:lpstr>
      <vt:lpstr>Efficacy evaluation of ISOCLAST against Philaenus spumarius on weeds in semi-field, Italy, 2017.</vt:lpstr>
      <vt:lpstr>INTRODUCTION (BACKGROUND)</vt:lpstr>
      <vt:lpstr>INTRODUCTION (OBJECTIVES OF THE STUDY)</vt:lpstr>
      <vt:lpstr>1. Which insecticide is more effective against Philaenus spumarius? (2017)</vt:lpstr>
      <vt:lpstr>1.5. Variability between plots (2017)</vt:lpstr>
      <vt:lpstr>1. Which insecticide is more effective against Philaenus spumarius? (2018)</vt:lpstr>
      <vt:lpstr>1.5. Variability between plots (2018)</vt:lpstr>
      <vt:lpstr>2. Is foliar application or trunk injection more efficient for each treatment? (2017)</vt:lpstr>
      <vt:lpstr>2. Is foliar application or trunk injection more efficient for each treatment? (2018)</vt:lpstr>
      <vt:lpstr>3. How persistent is each treatment and which of them is more persistent on time?</vt:lpstr>
      <vt:lpstr>3. How persistent is each treatment and which of them is more persistent on time?</vt:lpstr>
      <vt:lpstr>3. How persistent is each treatment and which of them is more persistent on time?</vt:lpstr>
      <vt:lpstr>3. How persistent is each treatment and which of them is more persistent on time?</vt:lpstr>
      <vt:lpstr>3. How persistent is each treatment and which of them is more persistent on time?</vt:lpstr>
      <vt:lpstr>3. How persistent is each treatment and which of them is more persistent on time?</vt:lpstr>
      <vt:lpstr>3. How persistent is each treatment and which of them is more persistent on time?</vt:lpstr>
      <vt:lpstr>3. How persistent is each treatment and which of them is more persistent on time?</vt:lpstr>
      <vt:lpstr>3. How persistent is each treatment and which of them is more persistent on time?</vt:lpstr>
      <vt:lpstr>3. How persistent is each treatment and which of them is more persistent on time?</vt:lpstr>
      <vt:lpstr>Final conclusions</vt:lpstr>
      <vt:lpstr>Final conclusions</vt:lpstr>
      <vt:lpstr>APPENDIX: TABLE AND CODES OF TREATMENTS IN 2017</vt:lpstr>
      <vt:lpstr>APPENDIX: TABLE AND CODES OF TREATMENTS IN 2018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Francisco Valcarcel Martínez</dc:creator>
  <cp:lastModifiedBy>Francisco Valcarcel Martínez</cp:lastModifiedBy>
  <cp:revision>101</cp:revision>
  <dcterms:created xsi:type="dcterms:W3CDTF">2025-07-16T18:03:05Z</dcterms:created>
  <dcterms:modified xsi:type="dcterms:W3CDTF">2025-07-29T14:03:18Z</dcterms:modified>
</cp:coreProperties>
</file>