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70" r:id="rId12"/>
    <p:sldId id="267" r:id="rId13"/>
    <p:sldId id="271" r:id="rId14"/>
    <p:sldId id="272" r:id="rId15"/>
    <p:sldId id="268" r:id="rId16"/>
    <p:sldId id="273" r:id="rId17"/>
    <p:sldId id="274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873F-A153-400B-8BBF-B1FB1702B4E2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44E8-808A-47F8-A707-B5EF8A5CAB3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58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344E8-808A-47F8-A707-B5EF8A5CAB3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70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7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31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0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36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32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2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46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0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5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1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9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0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5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6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B0829-03B9-4296-89DC-99C9BCC77691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69DA-3702-4B4C-ADB0-490D7CB8D72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0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F821D8C8-7CCE-047A-4923-E3068E41B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DC7ED1-363A-7AEE-9018-F2986559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noProof="0" dirty="0"/>
              <a:t>Total monthly expenditure on food services in Australia,</a:t>
            </a:r>
            <a:br>
              <a:rPr lang="en-GB" sz="5600" noProof="0" dirty="0"/>
            </a:br>
            <a:r>
              <a:rPr lang="en-GB" sz="5600" noProof="0" dirty="0"/>
              <a:t>April 1980 – April 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94488-D029-DB93-C9D9-12FDAFBE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98" y="5280352"/>
            <a:ext cx="8671951" cy="18896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Time Series Project by: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Daniel Sánchez Pagán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Bravo Pérez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Valcárcel Herrera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87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&#10;&#10;El contenido generado por IA puede ser incorrecto.">
            <a:extLst>
              <a:ext uri="{FF2B5EF4-FFF2-40B4-BE49-F238E27FC236}">
                <a16:creationId xmlns:a16="http://schemas.microsoft.com/office/drawing/2014/main" id="{237A1478-1A1B-8EAB-69BE-7EB8A300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" y="1853248"/>
            <a:ext cx="6741444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FCE7D0-D8F4-72A2-7AE9-E92B6AE90B94}"/>
              </a:ext>
            </a:extLst>
          </p:cNvPr>
          <p:cNvSpPr txBox="1"/>
          <p:nvPr/>
        </p:nvSpPr>
        <p:spPr>
          <a:xfrm>
            <a:off x="7546693" y="1930410"/>
            <a:ext cx="3906598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first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1F6E-AACD-8F74-7317-0541775B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0E45D-7EB1-3F03-6416-BAB76FF1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Regular: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suggests</a:t>
            </a:r>
            <a:r>
              <a:rPr lang="es-ES" sz="2000" dirty="0"/>
              <a:t> MA(1)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Because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have</a:t>
            </a:r>
            <a:r>
              <a:rPr lang="es-ES" sz="2000" dirty="0"/>
              <a:t> 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err="1"/>
              <a:t>Seasonal</a:t>
            </a:r>
            <a:r>
              <a:rPr lang="es-E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coefficients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suggest</a:t>
            </a:r>
            <a:r>
              <a:rPr lang="es-ES" sz="2000" dirty="0"/>
              <a:t> MA(3)</a:t>
            </a:r>
          </a:p>
        </p:txBody>
      </p:sp>
    </p:spTree>
    <p:extLst>
      <p:ext uri="{BB962C8B-B14F-4D97-AF65-F5344CB8AC3E}">
        <p14:creationId xmlns:p14="http://schemas.microsoft.com/office/powerpoint/2010/main" val="321057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057E375D-714C-DB17-E143-4FD43BD7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6573"/>
            <a:ext cx="7207377" cy="388143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50AAA8-3ED0-8CAA-ED7C-229F49011375}"/>
              </a:ext>
            </a:extLst>
          </p:cNvPr>
          <p:cNvSpPr txBox="1"/>
          <p:nvPr/>
        </p:nvSpPr>
        <p:spPr>
          <a:xfrm>
            <a:off x="8097535" y="1842903"/>
            <a:ext cx="3906598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/ sinusoidal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five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a </a:t>
            </a:r>
            <a:r>
              <a:rPr lang="es-ES" sz="2000" dirty="0" err="1">
                <a:solidFill>
                  <a:srgbClr val="00B0F0"/>
                </a:solidFill>
              </a:rPr>
              <a:t>geometrical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 err="1">
                <a:solidFill>
                  <a:srgbClr val="00B0F0"/>
                </a:solidFill>
              </a:rPr>
              <a:t>decrease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6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4F7A-C835-E085-29A9-6735349E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B4EFC-CFDE-2B30-86B1-0778677B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Regular: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first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coefficient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different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from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zero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/>
              <a:t>suggests</a:t>
            </a:r>
            <a:r>
              <a:rPr lang="es-ES" dirty="0"/>
              <a:t> AR(1)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MA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geometrical</a:t>
            </a:r>
            <a:r>
              <a:rPr lang="es-ES" dirty="0">
                <a:solidFill>
                  <a:srgbClr val="FFFF00"/>
                </a:solidFill>
              </a:rPr>
              <a:t> / sinusoidal </a:t>
            </a:r>
            <a:r>
              <a:rPr lang="es-ES" dirty="0" err="1">
                <a:solidFill>
                  <a:srgbClr val="FFFF00"/>
                </a:solidFill>
              </a:rPr>
              <a:t>decrease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/>
              <a:t>Seasonal</a:t>
            </a:r>
            <a:r>
              <a:rPr lang="es-ES" dirty="0"/>
              <a:t>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00B050"/>
                </a:solidFill>
              </a:rPr>
              <a:t>five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coefficients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different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from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zero</a:t>
            </a:r>
            <a:r>
              <a:rPr lang="es-ES" dirty="0"/>
              <a:t> </a:t>
            </a:r>
            <a:r>
              <a:rPr lang="es-ES" dirty="0" err="1"/>
              <a:t>suggest</a:t>
            </a:r>
            <a:r>
              <a:rPr lang="es-ES" dirty="0"/>
              <a:t> AR(5)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geometrical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decrease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165916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64BC9-EBFE-355F-5DE6-19FA353F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B3AF-C84A-81EA-E64E-A0424EC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1: ARIMA(3,1,1)₁₂x(2,1,1)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2: ARIMA(5,1,1)₁₂x(2,1,1)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3: ARIMA(3,1,1)₁₂x(3,1,1)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4: ARIMA(2,1,2)₁₂x(0,1,1)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5: ARIMA(3,1,1)₁₂x(0,1,1)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6: ARIMA(3,1,2)₁₂x(0,1,1)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7: ARIMA(3,1,1)₁₂x(1,1,0)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093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89AD-A7EC-8ACA-F33B-63DD0397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Search of best models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B3BB84F-1F0D-1458-E81D-3A2C7799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600" y="2598909"/>
            <a:ext cx="3981691" cy="20411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Choosing the best models for each metric, we select models 2, 3 and 5.</a:t>
            </a:r>
            <a:endParaRPr lang="en-GB" noProof="0" dirty="0"/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0564177E-C9A5-8958-FE43-F7902231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1666"/>
            <a:ext cx="5825701" cy="51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BBA60C2-70D8-373E-DA65-57233F223190}"/>
              </a:ext>
            </a:extLst>
          </p:cNvPr>
          <p:cNvSpPr/>
          <p:nvPr/>
        </p:nvSpPr>
        <p:spPr>
          <a:xfrm>
            <a:off x="2580335" y="1562295"/>
            <a:ext cx="5809930" cy="839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ED1041-FF85-7652-9CB2-72AD44A773A7}"/>
              </a:ext>
            </a:extLst>
          </p:cNvPr>
          <p:cNvSpPr/>
          <p:nvPr/>
        </p:nvSpPr>
        <p:spPr>
          <a:xfrm>
            <a:off x="1249226" y="2403270"/>
            <a:ext cx="9095867" cy="2651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8D708-B857-452E-1D67-EBA0B9F0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244"/>
          </a:xfrm>
        </p:spPr>
        <p:txBody>
          <a:bodyPr/>
          <a:lstStyle/>
          <a:p>
            <a:r>
              <a:rPr lang="es-ES" dirty="0"/>
              <a:t>Diagnosis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6C6C61-E534-8429-7AED-12A55D4AD201}"/>
              </a:ext>
            </a:extLst>
          </p:cNvPr>
          <p:cNvSpPr/>
          <p:nvPr/>
        </p:nvSpPr>
        <p:spPr>
          <a:xfrm>
            <a:off x="8390265" y="2020587"/>
            <a:ext cx="1954785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Google Shape;185;p30">
            <a:extLst>
              <a:ext uri="{FF2B5EF4-FFF2-40B4-BE49-F238E27FC236}">
                <a16:creationId xmlns:a16="http://schemas.microsoft.com/office/drawing/2014/main" id="{B79F6291-F51C-7568-3794-307B86D1D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296317"/>
              </p:ext>
            </p:extLst>
          </p:nvPr>
        </p:nvGraphicFramePr>
        <p:xfrm>
          <a:off x="1249225" y="2402148"/>
          <a:ext cx="9095868" cy="2651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0.03922624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0.96871001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1.79853241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0.07209268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0.26016592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0.79473579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28.940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0.0106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0.4314887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0.6661131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0.4282220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0.6684895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0.2267368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0.8206284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 30.522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0.0101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0.6668462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0.5048704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0.0856444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0.9317491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0.1671457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0.8672554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43.139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0.0007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86;p30">
            <a:extLst>
              <a:ext uri="{FF2B5EF4-FFF2-40B4-BE49-F238E27FC236}">
                <a16:creationId xmlns:a16="http://schemas.microsoft.com/office/drawing/2014/main" id="{F3E1C494-9AFD-BD61-7FCB-001E55F34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962250"/>
              </p:ext>
            </p:extLst>
          </p:nvPr>
        </p:nvGraphicFramePr>
        <p:xfrm>
          <a:off x="2580336" y="1549818"/>
          <a:ext cx="582354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Non Parametric Tests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187;p30">
            <a:extLst>
              <a:ext uri="{FF2B5EF4-FFF2-40B4-BE49-F238E27FC236}">
                <a16:creationId xmlns:a16="http://schemas.microsoft.com/office/drawing/2014/main" id="{69535E3B-FE35-556F-F89C-2171E6F20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867346"/>
              </p:ext>
            </p:extLst>
          </p:nvPr>
        </p:nvGraphicFramePr>
        <p:xfrm>
          <a:off x="2580334" y="2020587"/>
          <a:ext cx="7764757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Turning Point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>
                          <a:solidFill>
                            <a:schemeClr val="bg1"/>
                          </a:solidFill>
                        </a:rPr>
                        <a:t>Difference-sign test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Rank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100" b="1" dirty="0">
                          <a:solidFill>
                            <a:schemeClr val="bg1"/>
                          </a:solidFill>
                        </a:rPr>
                        <a:t>Ljung-Box Test (k=24)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392071C-AB83-4A9A-5B9C-CB74182A7F1A}"/>
              </a:ext>
            </a:extLst>
          </p:cNvPr>
          <p:cNvSpPr txBox="1"/>
          <p:nvPr/>
        </p:nvSpPr>
        <p:spPr>
          <a:xfrm>
            <a:off x="963038" y="5535038"/>
            <a:ext cx="1033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p-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Ljung</a:t>
            </a:r>
            <a:r>
              <a:rPr lang="es-ES" dirty="0"/>
              <a:t>-Box Test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5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. Non 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1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F83C-5F5C-8207-C8BE-F8D33800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28470-4BF0-95FD-0B08-87ECDAE0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2" y="202616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3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E6C87F-2A48-C76B-B442-FB0E9229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78" y="1701025"/>
            <a:ext cx="6129495" cy="1647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737CA-F0C2-B9B4-4AD4-3D70F83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80" y="3348822"/>
            <a:ext cx="6129495" cy="148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CDABF4-E4B7-36E2-33FB-BB033735D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79" y="4831835"/>
            <a:ext cx="6129495" cy="15734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9F3F8D-3000-ADC7-C716-CCDCA7AEF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651" y="1696132"/>
            <a:ext cx="3724795" cy="8287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173B98-4A98-483D-5D29-3A435FE79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651" y="3439697"/>
            <a:ext cx="3715268" cy="7525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7C8F27-C41D-5795-7A7E-0A6F5C20E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651" y="4831835"/>
            <a:ext cx="36295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6736-1D68-396E-A098-ED45AAEA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ACF Test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4C23C72-5523-707A-D490-619CBFA8C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1F304-BEF4-7899-9C84-F636719C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2" y="1833663"/>
            <a:ext cx="7335881" cy="382841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CF9381-CF5A-1918-5DE5-53CEAF63A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61971"/>
              </p:ext>
            </p:extLst>
          </p:nvPr>
        </p:nvGraphicFramePr>
        <p:xfrm>
          <a:off x="7976679" y="3747869"/>
          <a:ext cx="3492231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64077">
                  <a:extLst>
                    <a:ext uri="{9D8B030D-6E8A-4147-A177-3AD203B41FA5}">
                      <a16:colId xmlns:a16="http://schemas.microsoft.com/office/drawing/2014/main" val="1424387581"/>
                    </a:ext>
                  </a:extLst>
                </a:gridCol>
                <a:gridCol w="1164077">
                  <a:extLst>
                    <a:ext uri="{9D8B030D-6E8A-4147-A177-3AD203B41FA5}">
                      <a16:colId xmlns:a16="http://schemas.microsoft.com/office/drawing/2014/main" val="586769254"/>
                    </a:ext>
                  </a:extLst>
                </a:gridCol>
                <a:gridCol w="1164077">
                  <a:extLst>
                    <a:ext uri="{9D8B030D-6E8A-4147-A177-3AD203B41FA5}">
                      <a16:colId xmlns:a16="http://schemas.microsoft.com/office/drawing/2014/main" val="160264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9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9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123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F34978-686C-CCAF-536C-9C3E1052830B}"/>
              </a:ext>
            </a:extLst>
          </p:cNvPr>
          <p:cNvSpPr txBox="1"/>
          <p:nvPr/>
        </p:nvSpPr>
        <p:spPr>
          <a:xfrm>
            <a:off x="7976679" y="1833663"/>
            <a:ext cx="288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n=408</a:t>
            </a:r>
          </a:p>
          <a:p>
            <a:r>
              <a:rPr lang="es-ES" dirty="0"/>
              <a:t>h=n/4=102</a:t>
            </a:r>
          </a:p>
          <a:p>
            <a:r>
              <a:rPr lang="es-ES" dirty="0" err="1"/>
              <a:t>Bound</a:t>
            </a:r>
            <a:r>
              <a:rPr lang="es-ES" dirty="0"/>
              <a:t>=+-0,099</a:t>
            </a:r>
          </a:p>
        </p:txBody>
      </p:sp>
    </p:spTree>
    <p:extLst>
      <p:ext uri="{BB962C8B-B14F-4D97-AF65-F5344CB8AC3E}">
        <p14:creationId xmlns:p14="http://schemas.microsoft.com/office/powerpoint/2010/main" val="45868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5A15-747A-199F-C55F-FA0343F8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err="1"/>
                  <a:t>By</a:t>
                </a:r>
                <a:r>
                  <a:rPr lang="es-ES" dirty="0"/>
                  <a:t> </a:t>
                </a:r>
                <a:r>
                  <a:rPr lang="es-ES" dirty="0" err="1"/>
                  <a:t>Ljung</a:t>
                </a:r>
                <a:r>
                  <a:rPr lang="es-ES" dirty="0"/>
                  <a:t>-Box Test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discard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5, so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two</a:t>
                </a:r>
                <a:r>
                  <a:rPr lang="es-ES" dirty="0"/>
                  <a:t> final </a:t>
                </a:r>
                <a:r>
                  <a:rPr lang="es-ES" dirty="0" err="1"/>
                  <a:t>models</a:t>
                </a:r>
                <a:r>
                  <a:rPr lang="es-ES" dirty="0"/>
                  <a:t> are </a:t>
                </a:r>
                <a:r>
                  <a:rPr lang="es-ES" dirty="0" err="1"/>
                  <a:t>model</a:t>
                </a:r>
                <a:r>
                  <a:rPr lang="es-ES" dirty="0"/>
                  <a:t> 2 and </a:t>
                </a:r>
                <a:r>
                  <a:rPr lang="es-ES" dirty="0" err="1"/>
                  <a:t>model</a:t>
                </a:r>
                <a:r>
                  <a:rPr lang="es-ES" dirty="0"/>
                  <a:t> 3.</a:t>
                </a:r>
              </a:p>
              <a:p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only</a:t>
                </a:r>
                <a:r>
                  <a:rPr lang="es-ES" dirty="0"/>
                  <a:t> </a:t>
                </a:r>
                <a:r>
                  <a:rPr lang="es-ES" dirty="0" err="1"/>
                  <a:t>one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passes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ACF </a:t>
                </a:r>
                <a:r>
                  <a:rPr lang="es-ES" dirty="0" err="1"/>
                  <a:t>sample</a:t>
                </a:r>
                <a:r>
                  <a:rPr lang="es-ES" dirty="0"/>
                  <a:t> test</a:t>
                </a:r>
              </a:p>
              <a:p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dirty="0" err="1"/>
                  <a:t>parameters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is</a:t>
                </a:r>
                <a:r>
                  <a:rPr lang="es-ES" dirty="0"/>
                  <a:t> a </a:t>
                </a:r>
                <a:r>
                  <a:rPr lang="es-ES" dirty="0" err="1"/>
                  <a:t>lot</a:t>
                </a:r>
                <a:r>
                  <a:rPr lang="es-ES" dirty="0"/>
                  <a:t> more </a:t>
                </a:r>
                <a:r>
                  <a:rPr lang="es-ES" dirty="0" err="1"/>
                  <a:t>complex</a:t>
                </a:r>
                <a:r>
                  <a:rPr lang="es-ES" dirty="0"/>
                  <a:t> </a:t>
                </a:r>
                <a:r>
                  <a:rPr lang="es-ES" dirty="0" err="1"/>
                  <a:t>than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3, </a:t>
                </a:r>
                <a:r>
                  <a:rPr lang="es-ES" dirty="0" err="1"/>
                  <a:t>with</a:t>
                </a:r>
                <a:r>
                  <a:rPr lang="es-ES" dirty="0"/>
                  <a:t> a </a:t>
                </a:r>
                <a:r>
                  <a:rPr lang="es-ES" dirty="0" err="1"/>
                  <a:t>high</a:t>
                </a:r>
                <a:r>
                  <a:rPr lang="es-ES" dirty="0"/>
                  <a:t> </a:t>
                </a:r>
                <a:r>
                  <a:rPr lang="es-ES" dirty="0" err="1"/>
                  <a:t>computational</a:t>
                </a:r>
                <a:r>
                  <a:rPr lang="es-ES" dirty="0"/>
                  <a:t> </a:t>
                </a:r>
                <a:r>
                  <a:rPr lang="es-ES" dirty="0" err="1"/>
                  <a:t>complexity</a:t>
                </a:r>
                <a:r>
                  <a:rPr lang="es-ES" dirty="0"/>
                  <a:t>.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in </a:t>
                </a:r>
                <a:r>
                  <a:rPr lang="es-ES" dirty="0" err="1"/>
                  <a:t>mind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3 has a performance </a:t>
                </a:r>
                <a:r>
                  <a:rPr lang="es-ES" dirty="0" err="1"/>
                  <a:t>very</a:t>
                </a:r>
                <a:r>
                  <a:rPr lang="es-ES" dirty="0"/>
                  <a:t> similar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but</a:t>
                </a:r>
                <a:r>
                  <a:rPr lang="es-ES" dirty="0"/>
                  <a:t> has a </a:t>
                </a:r>
                <a:r>
                  <a:rPr lang="es-ES" dirty="0" err="1"/>
                  <a:t>structure</a:t>
                </a:r>
                <a:r>
                  <a:rPr lang="es-ES" dirty="0"/>
                  <a:t> </a:t>
                </a:r>
                <a:r>
                  <a:rPr lang="es-ES" dirty="0" err="1"/>
                  <a:t>much</a:t>
                </a:r>
                <a:r>
                  <a:rPr lang="es-ES" dirty="0"/>
                  <a:t> </a:t>
                </a:r>
                <a:r>
                  <a:rPr lang="es-ES" dirty="0" err="1"/>
                  <a:t>simpler</a:t>
                </a:r>
                <a:r>
                  <a:rPr lang="es-ES" dirty="0"/>
                  <a:t>.</a:t>
                </a:r>
              </a:p>
              <a:p>
                <a:r>
                  <a:rPr lang="es-ES" dirty="0" err="1"/>
                  <a:t>The</a:t>
                </a:r>
                <a:r>
                  <a:rPr lang="es-ES" dirty="0"/>
                  <a:t> final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</a:t>
                </a:r>
                <a:r>
                  <a:rPr lang="es-ES" dirty="0" err="1"/>
                  <a:t>will</a:t>
                </a:r>
                <a:r>
                  <a:rPr lang="es-ES" dirty="0"/>
                  <a:t> be </a:t>
                </a:r>
                <a:r>
                  <a:rPr lang="es-ES" dirty="0" err="1"/>
                  <a:t>model</a:t>
                </a:r>
                <a:r>
                  <a:rPr lang="es-ES" dirty="0"/>
                  <a:t> 3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(3,1,1)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ES" dirty="0"/>
                  <a:t>x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(3,1,1)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represented</a:t>
                </a:r>
                <a:r>
                  <a:rPr lang="es-ES" dirty="0"/>
                  <a:t> 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0.0057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−0.1352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−0.1772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1+0.1896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+0.0776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+0.1275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(1−0.5273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)(1−0.7237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b="-27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75618-1956-FA47-4DEA-A7EA446C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exploration</a:t>
            </a:r>
          </a:p>
        </p:txBody>
      </p:sp>
      <p:pic>
        <p:nvPicPr>
          <p:cNvPr id="25" name="Marcador de contenido 2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BC57DF02-1D4B-9575-08EC-05FC569B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" y="1853248"/>
            <a:ext cx="6526217" cy="3633152"/>
          </a:xfr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1EDC4DE-A236-A341-888A-FA28252F78FD}"/>
              </a:ext>
            </a:extLst>
          </p:cNvPr>
          <p:cNvSpPr txBox="1"/>
          <p:nvPr/>
        </p:nvSpPr>
        <p:spPr>
          <a:xfrm>
            <a:off x="7330633" y="2296414"/>
            <a:ext cx="4861367" cy="226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is a trend</a:t>
            </a:r>
            <a:r>
              <a:rPr lang="en-GB" sz="2000" dirty="0"/>
              <a:t> component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 variance is not constant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are signs of seasonality</a:t>
            </a:r>
          </a:p>
        </p:txBody>
      </p:sp>
    </p:spTree>
    <p:extLst>
      <p:ext uri="{BB962C8B-B14F-4D97-AF65-F5344CB8AC3E}">
        <p14:creationId xmlns:p14="http://schemas.microsoft.com/office/powerpoint/2010/main" val="355720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0025-6484-74D7-9D7C-2D4BF4E3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B5F3D10-B7F1-C273-C755-73AFEA18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" y="2112059"/>
            <a:ext cx="10285795" cy="4379175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791F585-9D52-E50A-EECB-6A187AE0A9C6}"/>
              </a:ext>
            </a:extLst>
          </p:cNvPr>
          <p:cNvSpPr/>
          <p:nvPr/>
        </p:nvSpPr>
        <p:spPr>
          <a:xfrm>
            <a:off x="8375514" y="1541274"/>
            <a:ext cx="2325279" cy="1293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28CAC-35F3-64C9-24C9-905263AF3C4C}"/>
              </a:ext>
            </a:extLst>
          </p:cNvPr>
          <p:cNvSpPr txBox="1"/>
          <p:nvPr/>
        </p:nvSpPr>
        <p:spPr>
          <a:xfrm>
            <a:off x="8511702" y="1788893"/>
            <a:ext cx="23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Observations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Fitted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7EDF5-DD9D-EE7A-515E-3C15561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endParaRPr lang="es-ES" dirty="0"/>
          </a:p>
        </p:txBody>
      </p:sp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7C4A124-9B97-F16F-46E0-506AAF07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1" y="1499979"/>
            <a:ext cx="8820658" cy="5047780"/>
          </a:xfrm>
        </p:spPr>
      </p:pic>
    </p:spTree>
    <p:extLst>
      <p:ext uri="{BB962C8B-B14F-4D97-AF65-F5344CB8AC3E}">
        <p14:creationId xmlns:p14="http://schemas.microsoft.com/office/powerpoint/2010/main" val="33318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D5332-6CC8-97D0-BBA8-C95598C2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of the data</a:t>
            </a:r>
            <a:endParaRPr lang="en-GB" noProof="0" dirty="0"/>
          </a:p>
        </p:txBody>
      </p:sp>
      <p:pic>
        <p:nvPicPr>
          <p:cNvPr id="6" name="Marcador de contenido 5" descr="Gráfico&#10;&#10;El contenido generado por IA puede ser incorrecto.">
            <a:extLst>
              <a:ext uri="{FF2B5EF4-FFF2-40B4-BE49-F238E27FC236}">
                <a16:creationId xmlns:a16="http://schemas.microsoft.com/office/drawing/2014/main" id="{748510D7-4D24-28C9-3639-514DBB27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5" y="1853248"/>
            <a:ext cx="6209603" cy="405490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3EFEBD-D0EA-B710-8B38-4983A091CE31}"/>
              </a:ext>
            </a:extLst>
          </p:cNvPr>
          <p:cNvSpPr txBox="1"/>
          <p:nvPr/>
        </p:nvSpPr>
        <p:spPr>
          <a:xfrm>
            <a:off x="7054911" y="2017145"/>
            <a:ext cx="4606724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</a:t>
            </a:r>
            <a:r>
              <a:rPr lang="es-ES" sz="2000" dirty="0" err="1"/>
              <a:t>the</a:t>
            </a:r>
            <a:r>
              <a:rPr lang="es-ES" sz="2000" dirty="0"/>
              <a:t> data </a:t>
            </a:r>
            <a:r>
              <a:rPr lang="es-ES" sz="2000" dirty="0" err="1"/>
              <a:t>consist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monthly</a:t>
            </a:r>
            <a:r>
              <a:rPr lang="es-ES" sz="2000" dirty="0"/>
              <a:t> </a:t>
            </a:r>
            <a:r>
              <a:rPr lang="es-ES" sz="2000" dirty="0" err="1"/>
              <a:t>observations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assume</a:t>
            </a:r>
            <a:r>
              <a:rPr lang="es-ES" sz="2000" dirty="0"/>
              <a:t> a </a:t>
            </a:r>
            <a:r>
              <a:rPr lang="es-ES" sz="2000" dirty="0" err="1"/>
              <a:t>yearly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. </a:t>
            </a:r>
            <a:r>
              <a:rPr lang="es-ES" sz="2000" dirty="0" err="1"/>
              <a:t>Then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Period</a:t>
            </a:r>
            <a:r>
              <a:rPr lang="es-ES" sz="2000" dirty="0"/>
              <a:t> s=12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increases</a:t>
            </a:r>
            <a:r>
              <a:rPr lang="es-ES" sz="2000" dirty="0"/>
              <a:t> </a:t>
            </a:r>
            <a:r>
              <a:rPr lang="es-ES" sz="2000" dirty="0" err="1"/>
              <a:t>over</a:t>
            </a:r>
            <a:r>
              <a:rPr lang="es-ES" sz="2000" dirty="0"/>
              <a:t>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Trend</a:t>
            </a:r>
            <a:r>
              <a:rPr lang="es-ES" sz="2000" dirty="0"/>
              <a:t> </a:t>
            </a:r>
            <a:r>
              <a:rPr lang="es-ES" sz="2000" dirty="0" err="1"/>
              <a:t>component</a:t>
            </a:r>
            <a:r>
              <a:rPr lang="es-ES" sz="2000" dirty="0"/>
              <a:t>, </a:t>
            </a:r>
            <a:r>
              <a:rPr lang="es-ES" sz="2000" dirty="0" err="1"/>
              <a:t>higher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 </a:t>
            </a:r>
            <a:r>
              <a:rPr lang="es-ES" sz="2000" dirty="0" err="1"/>
              <a:t>every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7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F9F2-A8A2-9C0F-BF2E-997A801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Box-Cox transformation</a:t>
            </a:r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085F06B5-49F5-737D-8A0D-F43E00BE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3" y="1853248"/>
            <a:ext cx="6249575" cy="388143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5EAE9C-CE97-78A8-ED45-C3827AC59F52}"/>
              </a:ext>
            </a:extLst>
          </p:cNvPr>
          <p:cNvSpPr txBox="1"/>
          <p:nvPr/>
        </p:nvSpPr>
        <p:spPr>
          <a:xfrm>
            <a:off x="6933235" y="2622908"/>
            <a:ext cx="4964519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a linear </a:t>
            </a:r>
            <a:r>
              <a:rPr lang="es-ES" sz="2000" dirty="0" err="1"/>
              <a:t>relationship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standard </a:t>
            </a:r>
            <a:r>
              <a:rPr lang="es-ES" sz="2000" dirty="0" err="1"/>
              <a:t>deviation</a:t>
            </a:r>
            <a:r>
              <a:rPr lang="es-ES" sz="2000" dirty="0"/>
              <a:t> and mean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, so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apply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Box-Cox </a:t>
            </a:r>
            <a:r>
              <a:rPr lang="es-ES" sz="2000" dirty="0" err="1"/>
              <a:t>transformation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23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</p:spPr>
            <p:txBody>
              <a:bodyPr/>
              <a:lstStyle/>
              <a:p>
                <a:r>
                  <a:rPr lang="en-GB" noProof="0" dirty="0"/>
                  <a:t>Transformed </a:t>
                </a:r>
                <a:r>
                  <a:rPr lang="en-GB" dirty="0"/>
                  <a:t>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−1)/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  <a:blipFill>
                <a:blip r:embed="rId2"/>
                <a:stretch>
                  <a:fillRect l="-2340" t="-6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49907CF0-5055-5CA6-DAD5-B4543D0E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8" y="1853248"/>
            <a:ext cx="6975063" cy="413086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23946E-7A01-8F2F-74D3-ED993C9A3CE9}"/>
              </a:ext>
            </a:extLst>
          </p:cNvPr>
          <p:cNvSpPr txBox="1"/>
          <p:nvPr/>
        </p:nvSpPr>
        <p:spPr>
          <a:xfrm>
            <a:off x="7720316" y="2305965"/>
            <a:ext cx="3414531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lambda = 0.2, </a:t>
            </a:r>
            <a:r>
              <a:rPr lang="es-ES" sz="2000" dirty="0" err="1"/>
              <a:t>it’s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close</a:t>
            </a:r>
            <a:r>
              <a:rPr lang="es-ES" sz="2000" dirty="0"/>
              <a:t> </a:t>
            </a:r>
            <a:r>
              <a:rPr lang="es-ES" sz="2000" dirty="0" err="1"/>
              <a:t>enough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zero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time series.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series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now</a:t>
            </a:r>
            <a:r>
              <a:rPr lang="es-ES" sz="2000" dirty="0"/>
              <a:t> </a:t>
            </a:r>
            <a:r>
              <a:rPr lang="es-ES" sz="2000" dirty="0" err="1"/>
              <a:t>stabilized</a:t>
            </a:r>
            <a:r>
              <a:rPr lang="es-ES" sz="2000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047141-7BB1-DEA0-3270-155A2255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λ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F9BE-B185-EDC1-6318-25014765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ACF of the transformed series</a:t>
            </a:r>
          </a:p>
        </p:txBody>
      </p:sp>
      <p:pic>
        <p:nvPicPr>
          <p:cNvPr id="5" name="Marcador de contenido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B9D41F1-6592-2BF9-CCA6-30F5C790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8" y="1853248"/>
            <a:ext cx="6592871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298147-C23D-5366-268E-DF4DAB55B8AF}"/>
              </a:ext>
            </a:extLst>
          </p:cNvPr>
          <p:cNvSpPr txBox="1"/>
          <p:nvPr/>
        </p:nvSpPr>
        <p:spPr>
          <a:xfrm>
            <a:off x="7627716" y="2578158"/>
            <a:ext cx="3507130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decrease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coefficients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ACF </a:t>
            </a:r>
            <a:r>
              <a:rPr lang="es-ES" sz="2000" dirty="0" err="1"/>
              <a:t>suggests</a:t>
            </a:r>
            <a:r>
              <a:rPr lang="es-ES" sz="2000" dirty="0"/>
              <a:t> </a:t>
            </a:r>
            <a:r>
              <a:rPr lang="es-ES" sz="2000" dirty="0" err="1"/>
              <a:t>us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regular </a:t>
            </a:r>
            <a:r>
              <a:rPr lang="es-ES" sz="2000" dirty="0" err="1"/>
              <a:t>differentation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2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Marcador de contenido 1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65775B67-D11E-0976-13E9-0B0426331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8" y="1853248"/>
            <a:ext cx="7470361" cy="3697156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596E786-D88F-A9BB-2ABB-D716C7421CA3}"/>
              </a:ext>
            </a:extLst>
          </p:cNvPr>
          <p:cNvSpPr txBox="1"/>
          <p:nvPr/>
        </p:nvSpPr>
        <p:spPr>
          <a:xfrm>
            <a:off x="8299048" y="2370408"/>
            <a:ext cx="304414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Now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mean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 and </a:t>
            </a:r>
            <a:r>
              <a:rPr lang="es-ES" sz="2000" dirty="0" err="1"/>
              <a:t>zero</a:t>
            </a:r>
            <a:r>
              <a:rPr lang="es-ES" sz="2000" dirty="0"/>
              <a:t> (0.005809344). So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no </a:t>
            </a:r>
            <a:r>
              <a:rPr lang="es-ES" sz="2000" dirty="0" err="1"/>
              <a:t>need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keep</a:t>
            </a:r>
            <a:r>
              <a:rPr lang="es-ES" sz="2000" dirty="0"/>
              <a:t> </a:t>
            </a:r>
            <a:r>
              <a:rPr lang="es-ES" sz="2000" dirty="0" err="1"/>
              <a:t>differentiating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82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Marcador de contenido 12" descr="Gráfico&#10;&#10;El contenido generado por IA puede ser incorrecto.">
            <a:extLst>
              <a:ext uri="{FF2B5EF4-FFF2-40B4-BE49-F238E27FC236}">
                <a16:creationId xmlns:a16="http://schemas.microsoft.com/office/drawing/2014/main" id="{18C0CDC0-5227-CAF9-E09D-789DD573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9" y="1853248"/>
            <a:ext cx="6087525" cy="3881437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BC39334-09C5-5699-0130-7197E11878E5}"/>
              </a:ext>
            </a:extLst>
          </p:cNvPr>
          <p:cNvSpPr txBox="1"/>
          <p:nvPr/>
        </p:nvSpPr>
        <p:spPr>
          <a:xfrm>
            <a:off x="7176303" y="2392075"/>
            <a:ext cx="4166886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effect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lags</a:t>
            </a:r>
            <a:r>
              <a:rPr lang="es-ES" sz="2000" dirty="0"/>
              <a:t> 12, 24, 36,…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</a:t>
            </a:r>
            <a:r>
              <a:rPr lang="es-ES" sz="2000" dirty="0" err="1"/>
              <a:t>seasonal</a:t>
            </a:r>
            <a:r>
              <a:rPr lang="es-ES" sz="2000" dirty="0"/>
              <a:t> </a:t>
            </a:r>
            <a:r>
              <a:rPr lang="es-ES" sz="2000" dirty="0" err="1"/>
              <a:t>differentation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02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</p:spPr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noProof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noProof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  <a:blipFill>
                <a:blip r:embed="rId2"/>
                <a:stretch>
                  <a:fillRect l="-2157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Marcador de contenido 18" descr="Gráfico de líneas&#10;&#10;El contenido generado por IA puede ser incorrecto.">
            <a:extLst>
              <a:ext uri="{FF2B5EF4-FFF2-40B4-BE49-F238E27FC236}">
                <a16:creationId xmlns:a16="http://schemas.microsoft.com/office/drawing/2014/main" id="{33DC7E73-84A6-485B-819A-58AAA397F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853248"/>
            <a:ext cx="6457550" cy="38814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/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Now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series </a:t>
                </a:r>
                <a:r>
                  <a:rPr lang="en-GB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} is stationary (mean zero and constant variance).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will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proceed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analyze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ACF and PACF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determine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possible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models</a:t>
                </a:r>
                <a:r>
                  <a:rPr lang="es-ES" sz="2000" dirty="0"/>
                  <a:t>.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blipFill>
                <a:blip r:embed="rId4"/>
                <a:stretch>
                  <a:fillRect l="-1534" b="-24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4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803</Words>
  <Application>Microsoft Office PowerPoint</Application>
  <PresentationFormat>Widescreen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Arial Unicode MS</vt:lpstr>
      <vt:lpstr>Cambria Math</vt:lpstr>
      <vt:lpstr>Century Gothic</vt:lpstr>
      <vt:lpstr>Wingdings 3</vt:lpstr>
      <vt:lpstr>Ion</vt:lpstr>
      <vt:lpstr>Total monthly expenditure on food services in Australia, April 1980 – April 2015</vt:lpstr>
      <vt:lpstr>Data exploration</vt:lpstr>
      <vt:lpstr>Seasonality of the data</vt:lpstr>
      <vt:lpstr>Box-Cox transformation</vt:lpstr>
      <vt:lpstr>Transformed series {X ̃_t }=(X_t^λ-1)/λ</vt:lpstr>
      <vt:lpstr>ACF of the transformed series</vt:lpstr>
      <vt:lpstr>Series {W_t}={∇X ̃_t }={X ̃_t-X ̃_(t-1)}</vt:lpstr>
      <vt:lpstr>ACF of series {W_t}</vt:lpstr>
      <vt:lpstr>Series {W ̃_t}=〖{∇〗_12 W_t}, where ∇_12=1-B^12</vt:lpstr>
      <vt:lpstr>ACF of series {W ̃_t}</vt:lpstr>
      <vt:lpstr>Possibilities from ACF</vt:lpstr>
      <vt:lpstr>PACF of series {W ̃_t}</vt:lpstr>
      <vt:lpstr>Possibilities from PACF</vt:lpstr>
      <vt:lpstr>Suggested models</vt:lpstr>
      <vt:lpstr>Search of best models</vt:lpstr>
      <vt:lpstr>Diagnosis of residuals</vt:lpstr>
      <vt:lpstr>Normality of residuals</vt:lpstr>
      <vt:lpstr>Sample ACF Test</vt:lpstr>
      <vt:lpstr>Conclusions</vt:lpstr>
      <vt:lpstr>Validation of the model</vt:lpstr>
      <vt:lpstr>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SÁNCHEZ PAGÁN</dc:creator>
  <cp:lastModifiedBy>David Bravo Pérez</cp:lastModifiedBy>
  <cp:revision>13</cp:revision>
  <dcterms:created xsi:type="dcterms:W3CDTF">2025-06-04T16:59:10Z</dcterms:created>
  <dcterms:modified xsi:type="dcterms:W3CDTF">2025-06-05T18:49:17Z</dcterms:modified>
</cp:coreProperties>
</file>