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Josefin Slab"/>
      <p:regular r:id="rId13"/>
      <p:bold r:id="rId14"/>
      <p:italic r:id="rId15"/>
      <p:boldItalic r:id="rId16"/>
    </p:embeddedFont>
    <p:embeddedFont>
      <p:font typeface="Flamenco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JosefinSlab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JosefinSlab-italic.fntdata"/><Relationship Id="rId14" Type="http://schemas.openxmlformats.org/officeDocument/2006/relationships/font" Target="fonts/JosefinSlab-bold.fntdata"/><Relationship Id="rId17" Type="http://schemas.openxmlformats.org/officeDocument/2006/relationships/font" Target="fonts/Flamenco-regular.fntdata"/><Relationship Id="rId16" Type="http://schemas.openxmlformats.org/officeDocument/2006/relationships/font" Target="fonts/JosefinSlab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74100" y="0"/>
            <a:ext cx="9218100" cy="5143500"/>
          </a:xfrm>
          <a:prstGeom prst="rect">
            <a:avLst/>
          </a:prstGeom>
          <a:solidFill>
            <a:srgbClr val="EA4C8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2487450" y="2205750"/>
            <a:ext cx="4169100" cy="732000"/>
          </a:xfrm>
          <a:prstGeom prst="ribbon2">
            <a:avLst>
              <a:gd fmla="val 16667" name="adj1"/>
              <a:gd fmla="val 50000" name="adj2"/>
            </a:avLst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pt-BR" sz="3600">
                <a:solidFill>
                  <a:srgbClr val="FFFFFF"/>
                </a:solidFill>
                <a:latin typeface="Flamenco"/>
                <a:ea typeface="Flamenco"/>
                <a:cs typeface="Flamenco"/>
                <a:sym typeface="Flamenco"/>
              </a:rPr>
              <a:t>Ada</a:t>
            </a:r>
          </a:p>
        </p:txBody>
      </p:sp>
      <p:sp>
        <p:nvSpPr>
          <p:cNvPr id="56" name="Shape 56"/>
          <p:cNvSpPr/>
          <p:nvPr/>
        </p:nvSpPr>
        <p:spPr>
          <a:xfrm>
            <a:off x="978700" y="2510100"/>
            <a:ext cx="123300" cy="12330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488800" y="2510100"/>
            <a:ext cx="123300" cy="12330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1946000" y="2510100"/>
            <a:ext cx="123300" cy="12330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074700" y="2510100"/>
            <a:ext cx="123300" cy="12330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584800" y="2510100"/>
            <a:ext cx="123300" cy="12330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042000" y="2510100"/>
            <a:ext cx="123300" cy="12330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2341950" y="740075"/>
            <a:ext cx="4460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2400">
                <a:solidFill>
                  <a:srgbClr val="EFEFEF"/>
                </a:solidFill>
                <a:latin typeface="Josefin Slab"/>
                <a:ea typeface="Josefin Slab"/>
                <a:cs typeface="Josefin Slab"/>
                <a:sym typeface="Josefin Slab"/>
              </a:rPr>
              <a:t>Estrutura de Linguagens 2016.2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2859000" y="3549649"/>
            <a:ext cx="34260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pt-BR" sz="2000">
                <a:solidFill>
                  <a:srgbClr val="EFEFEF"/>
                </a:solidFill>
                <a:latin typeface="Josefin Slab"/>
                <a:ea typeface="Josefin Slab"/>
                <a:cs typeface="Josefin Slab"/>
                <a:sym typeface="Josefin Slab"/>
              </a:rPr>
              <a:t>Apresentada por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pt-BR" sz="2000">
                <a:solidFill>
                  <a:srgbClr val="EFEFEF"/>
                </a:solidFill>
                <a:latin typeface="Josefin Slab"/>
                <a:ea typeface="Josefin Slab"/>
                <a:cs typeface="Josefin Slab"/>
                <a:sym typeface="Josefin Slab"/>
              </a:rPr>
              <a:t>Deborah Vancelotte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da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525" y="2207874"/>
            <a:ext cx="2510949" cy="32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/>
          <p:nvPr/>
        </p:nvSpPr>
        <p:spPr>
          <a:xfrm>
            <a:off x="3316500" y="960725"/>
            <a:ext cx="2511000" cy="197400"/>
          </a:xfrm>
          <a:prstGeom prst="rect">
            <a:avLst/>
          </a:prstGeom>
          <a:solidFill>
            <a:srgbClr val="EA4C8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826425" y="3996400"/>
            <a:ext cx="19323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Flamenco"/>
              <a:ea typeface="Flamenco"/>
              <a:cs typeface="Flamenco"/>
              <a:sym typeface="Flamenco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3316500" y="1158125"/>
            <a:ext cx="2511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1600">
                <a:solidFill>
                  <a:srgbClr val="FFFFFF"/>
                </a:solidFill>
                <a:latin typeface="Flamenco"/>
                <a:ea typeface="Flamenco"/>
                <a:cs typeface="Flamenco"/>
                <a:sym typeface="Flamenco"/>
              </a:rPr>
              <a:t>Criada na década de 70 pelo Departamento de Defesa dos Estados Unidos.</a:t>
            </a:r>
          </a:p>
        </p:txBody>
      </p:sp>
      <p:sp>
        <p:nvSpPr>
          <p:cNvPr id="73" name="Shape 73"/>
          <p:cNvSpPr/>
          <p:nvPr/>
        </p:nvSpPr>
        <p:spPr>
          <a:xfrm>
            <a:off x="1034175" y="2408525"/>
            <a:ext cx="2511000" cy="197400"/>
          </a:xfrm>
          <a:prstGeom prst="rect">
            <a:avLst/>
          </a:prstGeom>
          <a:solidFill>
            <a:srgbClr val="EA4C8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034175" y="2537925"/>
            <a:ext cx="2511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1600">
                <a:solidFill>
                  <a:srgbClr val="FFFFFF"/>
                </a:solidFill>
                <a:latin typeface="Flamenco"/>
                <a:ea typeface="Flamenco"/>
                <a:cs typeface="Flamenco"/>
                <a:sym typeface="Flamenco"/>
              </a:rPr>
              <a:t>Tem origem de Pascal, Simula, Fortran 77 e outras linguagens.</a:t>
            </a:r>
          </a:p>
        </p:txBody>
      </p:sp>
      <p:sp>
        <p:nvSpPr>
          <p:cNvPr id="75" name="Shape 75"/>
          <p:cNvSpPr/>
          <p:nvPr/>
        </p:nvSpPr>
        <p:spPr>
          <a:xfrm>
            <a:off x="319425" y="3917725"/>
            <a:ext cx="2511000" cy="197400"/>
          </a:xfrm>
          <a:prstGeom prst="rect">
            <a:avLst/>
          </a:prstGeom>
          <a:solidFill>
            <a:srgbClr val="EA4C8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319425" y="4013975"/>
            <a:ext cx="2511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1600">
                <a:solidFill>
                  <a:srgbClr val="FFFFFF"/>
                </a:solidFill>
                <a:latin typeface="Flamenco"/>
                <a:ea typeface="Flamenco"/>
                <a:cs typeface="Flamenco"/>
                <a:sym typeface="Flamenco"/>
              </a:rPr>
              <a:t>Utilizada em sistemas de controle de tráfego aéreo, aviônicos, dispositivos médicos e etc</a:t>
            </a:r>
          </a:p>
        </p:txBody>
      </p:sp>
      <p:sp>
        <p:nvSpPr>
          <p:cNvPr id="77" name="Shape 77"/>
          <p:cNvSpPr/>
          <p:nvPr/>
        </p:nvSpPr>
        <p:spPr>
          <a:xfrm>
            <a:off x="5606175" y="2408525"/>
            <a:ext cx="2511000" cy="197400"/>
          </a:xfrm>
          <a:prstGeom prst="rect">
            <a:avLst/>
          </a:prstGeom>
          <a:solidFill>
            <a:srgbClr val="EA4C8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5529975" y="2568650"/>
            <a:ext cx="26376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pt-BR" sz="1600">
                <a:solidFill>
                  <a:srgbClr val="FFFFFF"/>
                </a:solidFill>
                <a:latin typeface="Flamenco"/>
                <a:ea typeface="Flamenco"/>
                <a:cs typeface="Flamenco"/>
                <a:sym typeface="Flamenco"/>
              </a:rPr>
              <a:t>Foi primeira linguagem de programação orientada ao objeto padronizada internacionalmente.</a:t>
            </a:r>
          </a:p>
        </p:txBody>
      </p:sp>
      <p:sp>
        <p:nvSpPr>
          <p:cNvPr id="79" name="Shape 79"/>
          <p:cNvSpPr/>
          <p:nvPr/>
        </p:nvSpPr>
        <p:spPr>
          <a:xfrm>
            <a:off x="6520575" y="3932525"/>
            <a:ext cx="2511000" cy="197400"/>
          </a:xfrm>
          <a:prstGeom prst="rect">
            <a:avLst/>
          </a:prstGeom>
          <a:solidFill>
            <a:srgbClr val="EA4C8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6491625" y="4090175"/>
            <a:ext cx="2511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1600">
                <a:solidFill>
                  <a:srgbClr val="FFFFFF"/>
                </a:solidFill>
                <a:latin typeface="Flamenco"/>
                <a:ea typeface="Flamenco"/>
                <a:cs typeface="Flamenco"/>
                <a:sym typeface="Flamenco"/>
              </a:rPr>
              <a:t>Nome Ada é uma homenagem a condessa Ada Lovelace.</a:t>
            </a:r>
          </a:p>
        </p:txBody>
      </p:sp>
      <p:sp>
        <p:nvSpPr>
          <p:cNvPr id="81" name="Shape 81"/>
          <p:cNvSpPr/>
          <p:nvPr/>
        </p:nvSpPr>
        <p:spPr>
          <a:xfrm>
            <a:off x="0" y="721675"/>
            <a:ext cx="1775100" cy="426600"/>
          </a:xfrm>
          <a:prstGeom prst="homePlat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pt-BR"/>
              <a:t>Origem</a:t>
            </a:r>
          </a:p>
        </p:txBody>
      </p:sp>
      <p:sp>
        <p:nvSpPr>
          <p:cNvPr id="82" name="Shape 82"/>
          <p:cNvSpPr/>
          <p:nvPr/>
        </p:nvSpPr>
        <p:spPr>
          <a:xfrm>
            <a:off x="0" y="645475"/>
            <a:ext cx="1775100" cy="426600"/>
          </a:xfrm>
          <a:prstGeom prst="homePlat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1800">
                <a:latin typeface="Flamenco"/>
                <a:ea typeface="Flamenco"/>
                <a:cs typeface="Flamenco"/>
                <a:sym typeface="Flamenco"/>
              </a:rPr>
              <a:t>Origem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0" y="721675"/>
            <a:ext cx="1775100" cy="426600"/>
          </a:xfrm>
          <a:prstGeom prst="homePlat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/>
              <a:t>Origem</a:t>
            </a:r>
          </a:p>
        </p:txBody>
      </p:sp>
      <p:sp>
        <p:nvSpPr>
          <p:cNvPr id="89" name="Shape 89"/>
          <p:cNvSpPr/>
          <p:nvPr/>
        </p:nvSpPr>
        <p:spPr>
          <a:xfrm>
            <a:off x="0" y="645475"/>
            <a:ext cx="1775100" cy="426600"/>
          </a:xfrm>
          <a:prstGeom prst="homePlat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1800">
                <a:latin typeface="Flamenco"/>
                <a:ea typeface="Flamenco"/>
                <a:cs typeface="Flamenco"/>
                <a:sym typeface="Flamenco"/>
              </a:rPr>
              <a:t>Classificação</a:t>
            </a:r>
          </a:p>
        </p:txBody>
      </p:sp>
      <p:sp>
        <p:nvSpPr>
          <p:cNvPr id="90" name="Shape 90"/>
          <p:cNvSpPr/>
          <p:nvPr/>
        </p:nvSpPr>
        <p:spPr>
          <a:xfrm>
            <a:off x="1874850" y="1095478"/>
            <a:ext cx="5834100" cy="3720300"/>
          </a:xfrm>
          <a:prstGeom prst="bracePair">
            <a:avLst/>
          </a:prstGeom>
          <a:noFill/>
          <a:ln cap="flat" cmpd="sng" w="38100">
            <a:solidFill>
              <a:srgbClr val="EA4C8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3000200" y="1149700"/>
            <a:ext cx="32652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2200">
                <a:solidFill>
                  <a:srgbClr val="FFFFFF"/>
                </a:solidFill>
                <a:latin typeface="Flamenco"/>
                <a:ea typeface="Flamenco"/>
                <a:cs typeface="Flamenco"/>
                <a:sym typeface="Flamenco"/>
              </a:rPr>
              <a:t>Programação Estruturada</a:t>
            </a:r>
          </a:p>
        </p:txBody>
      </p:sp>
      <p:cxnSp>
        <p:nvCxnSpPr>
          <p:cNvPr id="92" name="Shape 92"/>
          <p:cNvCxnSpPr/>
          <p:nvPr/>
        </p:nvCxnSpPr>
        <p:spPr>
          <a:xfrm rot="10800000">
            <a:off x="2817650" y="1633025"/>
            <a:ext cx="3823800" cy="0"/>
          </a:xfrm>
          <a:prstGeom prst="straightConnector1">
            <a:avLst/>
          </a:prstGeom>
          <a:noFill/>
          <a:ln cap="flat" cmpd="sng" w="28575">
            <a:solidFill>
              <a:srgbClr val="FF6CA8"/>
            </a:solidFill>
            <a:prstDash val="dot"/>
            <a:round/>
            <a:headEnd len="lg" w="lg" type="diamond"/>
            <a:tailEnd len="lg" w="lg" type="oval"/>
          </a:ln>
        </p:spPr>
      </p:cxnSp>
      <p:sp>
        <p:nvSpPr>
          <p:cNvPr id="93" name="Shape 93"/>
          <p:cNvSpPr txBox="1"/>
          <p:nvPr/>
        </p:nvSpPr>
        <p:spPr>
          <a:xfrm>
            <a:off x="3000200" y="1897525"/>
            <a:ext cx="32652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200">
                <a:solidFill>
                  <a:srgbClr val="FFFFFF"/>
                </a:solidFill>
                <a:latin typeface="Flamenco"/>
                <a:ea typeface="Flamenco"/>
                <a:cs typeface="Flamenco"/>
                <a:sym typeface="Flamenco"/>
              </a:rPr>
              <a:t>Tipagem Estática</a:t>
            </a:r>
          </a:p>
        </p:txBody>
      </p:sp>
      <p:cxnSp>
        <p:nvCxnSpPr>
          <p:cNvPr id="94" name="Shape 94"/>
          <p:cNvCxnSpPr/>
          <p:nvPr/>
        </p:nvCxnSpPr>
        <p:spPr>
          <a:xfrm rot="10800000">
            <a:off x="2817650" y="2389800"/>
            <a:ext cx="3823800" cy="0"/>
          </a:xfrm>
          <a:prstGeom prst="straightConnector1">
            <a:avLst/>
          </a:prstGeom>
          <a:noFill/>
          <a:ln cap="flat" cmpd="sng" w="28575">
            <a:solidFill>
              <a:srgbClr val="FF6CA8"/>
            </a:solidFill>
            <a:prstDash val="dot"/>
            <a:round/>
            <a:headEnd len="lg" w="lg" type="diamond"/>
            <a:tailEnd len="lg" w="lg" type="oval"/>
          </a:ln>
        </p:spPr>
      </p:cxnSp>
      <p:sp>
        <p:nvSpPr>
          <p:cNvPr id="95" name="Shape 95"/>
          <p:cNvSpPr txBox="1"/>
          <p:nvPr/>
        </p:nvSpPr>
        <p:spPr>
          <a:xfrm>
            <a:off x="3000200" y="2642950"/>
            <a:ext cx="32652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200">
                <a:solidFill>
                  <a:srgbClr val="FFFFFF"/>
                </a:solidFill>
                <a:latin typeface="Flamenco"/>
                <a:ea typeface="Flamenco"/>
                <a:cs typeface="Flamenco"/>
                <a:sym typeface="Flamenco"/>
              </a:rPr>
              <a:t>Linguagem Imperativa</a:t>
            </a:r>
          </a:p>
        </p:txBody>
      </p:sp>
      <p:cxnSp>
        <p:nvCxnSpPr>
          <p:cNvPr id="96" name="Shape 96"/>
          <p:cNvCxnSpPr/>
          <p:nvPr/>
        </p:nvCxnSpPr>
        <p:spPr>
          <a:xfrm rot="10800000">
            <a:off x="2833175" y="3109100"/>
            <a:ext cx="3823800" cy="0"/>
          </a:xfrm>
          <a:prstGeom prst="straightConnector1">
            <a:avLst/>
          </a:prstGeom>
          <a:noFill/>
          <a:ln cap="flat" cmpd="sng" w="28575">
            <a:solidFill>
              <a:srgbClr val="FF6CA8"/>
            </a:solidFill>
            <a:prstDash val="dot"/>
            <a:round/>
            <a:headEnd len="lg" w="lg" type="diamond"/>
            <a:tailEnd len="lg" w="lg" type="oval"/>
          </a:ln>
        </p:spPr>
      </p:cxnSp>
      <p:sp>
        <p:nvSpPr>
          <p:cNvPr id="97" name="Shape 97"/>
          <p:cNvSpPr txBox="1"/>
          <p:nvPr/>
        </p:nvSpPr>
        <p:spPr>
          <a:xfrm>
            <a:off x="3000200" y="3388375"/>
            <a:ext cx="32652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200">
                <a:solidFill>
                  <a:srgbClr val="FFFFFF"/>
                </a:solidFill>
                <a:latin typeface="Flamenco"/>
                <a:ea typeface="Flamenco"/>
                <a:cs typeface="Flamenco"/>
                <a:sym typeface="Flamenco"/>
              </a:rPr>
              <a:t>Orientada a Objeto</a:t>
            </a:r>
          </a:p>
        </p:txBody>
      </p:sp>
      <p:cxnSp>
        <p:nvCxnSpPr>
          <p:cNvPr id="98" name="Shape 98"/>
          <p:cNvCxnSpPr/>
          <p:nvPr/>
        </p:nvCxnSpPr>
        <p:spPr>
          <a:xfrm rot="10800000">
            <a:off x="2833175" y="3854525"/>
            <a:ext cx="3823800" cy="0"/>
          </a:xfrm>
          <a:prstGeom prst="straightConnector1">
            <a:avLst/>
          </a:prstGeom>
          <a:noFill/>
          <a:ln cap="flat" cmpd="sng" w="28575">
            <a:solidFill>
              <a:srgbClr val="FF6CA8"/>
            </a:solidFill>
            <a:prstDash val="dot"/>
            <a:round/>
            <a:headEnd len="lg" w="lg" type="diamond"/>
            <a:tailEnd len="lg" w="lg" type="oval"/>
          </a:ln>
        </p:spPr>
      </p:cxnSp>
      <p:sp>
        <p:nvSpPr>
          <p:cNvPr id="99" name="Shape 99"/>
          <p:cNvSpPr txBox="1"/>
          <p:nvPr/>
        </p:nvSpPr>
        <p:spPr>
          <a:xfrm>
            <a:off x="3000200" y="4074175"/>
            <a:ext cx="32652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200">
                <a:solidFill>
                  <a:srgbClr val="FFFFFF"/>
                </a:solidFill>
                <a:latin typeface="Flamenco"/>
                <a:ea typeface="Flamenco"/>
                <a:cs typeface="Flamenco"/>
                <a:sym typeface="Flamenco"/>
              </a:rPr>
              <a:t>Alto Nível</a:t>
            </a:r>
          </a:p>
        </p:txBody>
      </p:sp>
      <p:cxnSp>
        <p:nvCxnSpPr>
          <p:cNvPr id="100" name="Shape 100"/>
          <p:cNvCxnSpPr/>
          <p:nvPr/>
        </p:nvCxnSpPr>
        <p:spPr>
          <a:xfrm rot="10800000">
            <a:off x="2833175" y="4540325"/>
            <a:ext cx="3823800" cy="0"/>
          </a:xfrm>
          <a:prstGeom prst="straightConnector1">
            <a:avLst/>
          </a:prstGeom>
          <a:noFill/>
          <a:ln cap="flat" cmpd="sng" w="28575">
            <a:solidFill>
              <a:srgbClr val="FF6CA8"/>
            </a:solidFill>
            <a:prstDash val="dot"/>
            <a:round/>
            <a:headEnd len="lg" w="lg" type="diamond"/>
            <a:tailEnd len="lg" w="lg" type="oval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0" y="721675"/>
            <a:ext cx="1899600" cy="426600"/>
          </a:xfrm>
          <a:prstGeom prst="homePlat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/>
              <a:t>Origem</a:t>
            </a:r>
          </a:p>
        </p:txBody>
      </p:sp>
      <p:sp>
        <p:nvSpPr>
          <p:cNvPr id="107" name="Shape 107"/>
          <p:cNvSpPr/>
          <p:nvPr/>
        </p:nvSpPr>
        <p:spPr>
          <a:xfrm>
            <a:off x="0" y="645475"/>
            <a:ext cx="1899600" cy="426600"/>
          </a:xfrm>
          <a:prstGeom prst="homePlat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1800">
                <a:latin typeface="Flamenco"/>
                <a:ea typeface="Flamenco"/>
                <a:cs typeface="Flamenco"/>
                <a:sym typeface="Flamenco"/>
              </a:rPr>
              <a:t>Estrutura básica</a:t>
            </a:r>
          </a:p>
        </p:txBody>
      </p:sp>
      <p:sp>
        <p:nvSpPr>
          <p:cNvPr id="108" name="Shape 108"/>
          <p:cNvSpPr/>
          <p:nvPr/>
        </p:nvSpPr>
        <p:spPr>
          <a:xfrm>
            <a:off x="2019400" y="1628275"/>
            <a:ext cx="4965300" cy="3219000"/>
          </a:xfrm>
          <a:prstGeom prst="horizontalScroll">
            <a:avLst>
              <a:gd fmla="val 12500" name="adj"/>
            </a:avLst>
          </a:prstGeom>
          <a:solidFill>
            <a:srgbClr val="F8F9FA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39890" l="15299" r="56440" t="43386"/>
          <a:stretch/>
        </p:blipFill>
        <p:spPr>
          <a:xfrm>
            <a:off x="2470775" y="2554800"/>
            <a:ext cx="4513926" cy="15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3765550" y="860075"/>
            <a:ext cx="1575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3600">
                <a:solidFill>
                  <a:srgbClr val="24292E"/>
                </a:solidFill>
                <a:latin typeface="Flamenco"/>
                <a:ea typeface="Flamenco"/>
                <a:cs typeface="Flamenco"/>
                <a:sym typeface="Flamenco"/>
              </a:rPr>
              <a:t>Ada 95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714250" y="812450"/>
            <a:ext cx="1575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solidFill>
                  <a:srgbClr val="FF6CA8"/>
                </a:solidFill>
                <a:latin typeface="Flamenco"/>
                <a:ea typeface="Flamenco"/>
                <a:cs typeface="Flamenco"/>
                <a:sym typeface="Flamenco"/>
              </a:rPr>
              <a:t>Ada 95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0" y="721675"/>
            <a:ext cx="1775100" cy="426600"/>
          </a:xfrm>
          <a:prstGeom prst="homePlat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/>
              <a:t>Origem</a:t>
            </a:r>
          </a:p>
        </p:txBody>
      </p:sp>
      <p:sp>
        <p:nvSpPr>
          <p:cNvPr id="118" name="Shape 118"/>
          <p:cNvSpPr/>
          <p:nvPr/>
        </p:nvSpPr>
        <p:spPr>
          <a:xfrm>
            <a:off x="0" y="645475"/>
            <a:ext cx="1775100" cy="426600"/>
          </a:xfrm>
          <a:prstGeom prst="homePlat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1800">
                <a:latin typeface="Flamenco"/>
                <a:ea typeface="Flamenco"/>
                <a:cs typeface="Flamenco"/>
                <a:sym typeface="Flamenco"/>
              </a:rPr>
              <a:t>Python vs Ada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151925" y="4167050"/>
            <a:ext cx="26727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  <a:buFont typeface="Flamenco"/>
              <a:buChar char="-"/>
            </a:pPr>
            <a:r>
              <a:rPr b="1" lang="pt-BR" sz="3600">
                <a:latin typeface="Flamenco"/>
                <a:ea typeface="Flamenco"/>
                <a:cs typeface="Flamenco"/>
                <a:sym typeface="Flamenco"/>
              </a:rPr>
              <a:t>Writability</a:t>
            </a:r>
          </a:p>
        </p:txBody>
      </p:sp>
      <p:sp>
        <p:nvSpPr>
          <p:cNvPr id="120" name="Shape 120"/>
          <p:cNvSpPr/>
          <p:nvPr/>
        </p:nvSpPr>
        <p:spPr>
          <a:xfrm>
            <a:off x="3370900" y="700875"/>
            <a:ext cx="5658000" cy="3194700"/>
          </a:xfrm>
          <a:prstGeom prst="horizontalScroll">
            <a:avLst>
              <a:gd fmla="val 8630" name="adj"/>
            </a:avLst>
          </a:prstGeom>
          <a:solidFill>
            <a:srgbClr val="F6F8F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3396375" y="3989150"/>
            <a:ext cx="5530200" cy="1047900"/>
          </a:xfrm>
          <a:prstGeom prst="horizontalScroll">
            <a:avLst>
              <a:gd fmla="val 25000" name="adj"/>
            </a:avLst>
          </a:prstGeom>
          <a:solidFill>
            <a:srgbClr val="F6F8F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3721000" y="319375"/>
            <a:ext cx="9621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3000">
                <a:latin typeface="Flamenco"/>
                <a:ea typeface="Flamenco"/>
                <a:cs typeface="Flamenco"/>
                <a:sym typeface="Flamenco"/>
              </a:rPr>
              <a:t>Ada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721000" y="3618850"/>
            <a:ext cx="14598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000">
                <a:latin typeface="Flamenco"/>
                <a:ea typeface="Flamenco"/>
                <a:cs typeface="Flamenco"/>
                <a:sym typeface="Flamenco"/>
              </a:rPr>
              <a:t>Python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-127975" y="1900550"/>
            <a:ext cx="3705000" cy="22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00"/>
              </a:buClr>
              <a:buSzPct val="100000"/>
              <a:buFont typeface="Flamenco"/>
              <a:buChar char="★"/>
            </a:pPr>
            <a:r>
              <a:rPr lang="pt-BR" sz="1800">
                <a:solidFill>
                  <a:srgbClr val="F3F3F3"/>
                </a:solidFill>
                <a:latin typeface="Flamenco"/>
                <a:ea typeface="Flamenco"/>
                <a:cs typeface="Flamenco"/>
                <a:sym typeface="Flamenco"/>
              </a:rPr>
              <a:t>Obrigatoriedade do ponto e vírgula</a:t>
            </a:r>
          </a:p>
          <a:p>
            <a:pPr indent="-342900" lvl="0" marL="457200" rtl="0">
              <a:spcBef>
                <a:spcPts val="0"/>
              </a:spcBef>
              <a:buClr>
                <a:srgbClr val="FFFF00"/>
              </a:buClr>
              <a:buSzPct val="100000"/>
              <a:buFont typeface="Flamenco"/>
              <a:buChar char="★"/>
            </a:pPr>
            <a:r>
              <a:rPr lang="pt-BR" sz="1800">
                <a:solidFill>
                  <a:srgbClr val="F3F3F3"/>
                </a:solidFill>
                <a:latin typeface="Flamenco"/>
                <a:ea typeface="Flamenco"/>
                <a:cs typeface="Flamenco"/>
                <a:sym typeface="Flamenco"/>
              </a:rPr>
              <a:t>Declaração do inicio/fim do programa principal</a:t>
            </a:r>
          </a:p>
          <a:p>
            <a:pPr indent="-342900" lvl="0" marL="457200">
              <a:spcBef>
                <a:spcPts val="0"/>
              </a:spcBef>
              <a:buClr>
                <a:srgbClr val="FFFF00"/>
              </a:buClr>
              <a:buSzPct val="100000"/>
              <a:buFont typeface="Flamenco"/>
              <a:buChar char="★"/>
            </a:pPr>
            <a:r>
              <a:rPr lang="pt-BR" sz="1800">
                <a:solidFill>
                  <a:srgbClr val="F3F3F3"/>
                </a:solidFill>
                <a:latin typeface="Flamenco"/>
                <a:ea typeface="Flamenco"/>
                <a:cs typeface="Flamenco"/>
                <a:sym typeface="Flamenco"/>
              </a:rPr>
              <a:t>Indicação de onde os comandos termina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51925" y="4136625"/>
            <a:ext cx="26727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00"/>
              </a:buClr>
              <a:buSzPct val="100000"/>
              <a:buFont typeface="Flamenco"/>
              <a:buChar char="-"/>
            </a:pPr>
            <a:r>
              <a:rPr b="1" lang="pt-BR" sz="3600">
                <a:solidFill>
                  <a:srgbClr val="FFFF00"/>
                </a:solidFill>
                <a:latin typeface="Flamenco"/>
                <a:ea typeface="Flamenco"/>
                <a:cs typeface="Flamenco"/>
                <a:sym typeface="Flamenco"/>
              </a:rPr>
              <a:t>Writability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721000" y="3596250"/>
            <a:ext cx="14598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000">
                <a:solidFill>
                  <a:srgbClr val="EA4C88"/>
                </a:solidFill>
                <a:latin typeface="Flamenco"/>
                <a:ea typeface="Flamenco"/>
                <a:cs typeface="Flamenco"/>
                <a:sym typeface="Flamenco"/>
              </a:rPr>
              <a:t>Python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721000" y="296000"/>
            <a:ext cx="9621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000">
                <a:solidFill>
                  <a:srgbClr val="FF6CA8"/>
                </a:solidFill>
                <a:latin typeface="Flamenco"/>
                <a:ea typeface="Flamenco"/>
                <a:cs typeface="Flamenco"/>
                <a:sym typeface="Flamenco"/>
              </a:rPr>
              <a:t>Ada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59632" l="17402" r="50898" t="34609"/>
          <a:stretch/>
        </p:blipFill>
        <p:spPr>
          <a:xfrm>
            <a:off x="3721000" y="4254212"/>
            <a:ext cx="5069953" cy="51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4">
            <a:alphaModFix/>
          </a:blip>
          <a:srcRect b="23970" l="17789" r="36241" t="49878"/>
          <a:stretch/>
        </p:blipFill>
        <p:spPr>
          <a:xfrm>
            <a:off x="3713412" y="1294250"/>
            <a:ext cx="5237524" cy="200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0" y="721675"/>
            <a:ext cx="1775100" cy="426600"/>
          </a:xfrm>
          <a:prstGeom prst="homePlat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/>
              <a:t>Origem</a:t>
            </a:r>
          </a:p>
        </p:txBody>
      </p:sp>
      <p:sp>
        <p:nvSpPr>
          <p:cNvPr id="136" name="Shape 136"/>
          <p:cNvSpPr/>
          <p:nvPr/>
        </p:nvSpPr>
        <p:spPr>
          <a:xfrm>
            <a:off x="0" y="645475"/>
            <a:ext cx="1775100" cy="426600"/>
          </a:xfrm>
          <a:prstGeom prst="homePlat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1800">
                <a:latin typeface="Flamenco"/>
                <a:ea typeface="Flamenco"/>
                <a:cs typeface="Flamenco"/>
                <a:sym typeface="Flamenco"/>
              </a:rPr>
              <a:t>Python vs Ada</a:t>
            </a:r>
          </a:p>
        </p:txBody>
      </p:sp>
      <p:sp>
        <p:nvSpPr>
          <p:cNvPr id="137" name="Shape 137"/>
          <p:cNvSpPr/>
          <p:nvPr/>
        </p:nvSpPr>
        <p:spPr>
          <a:xfrm>
            <a:off x="4233400" y="542050"/>
            <a:ext cx="4662900" cy="3000000"/>
          </a:xfrm>
          <a:prstGeom prst="horizontalScroll">
            <a:avLst>
              <a:gd fmla="val 8216" name="adj"/>
            </a:avLst>
          </a:prstGeom>
          <a:solidFill>
            <a:srgbClr val="F8F9FA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34405" l="18707" r="53232" t="34402"/>
          <a:stretch/>
        </p:blipFill>
        <p:spPr>
          <a:xfrm>
            <a:off x="4593975" y="892562"/>
            <a:ext cx="3678299" cy="22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4295000" y="3914425"/>
            <a:ext cx="4601400" cy="1159200"/>
          </a:xfrm>
          <a:prstGeom prst="horizontalScroll">
            <a:avLst>
              <a:gd fmla="val 12500" name="adj"/>
            </a:avLst>
          </a:prstGeom>
          <a:solidFill>
            <a:srgbClr val="F8F9FA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300000" y="4127900"/>
            <a:ext cx="3000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  <a:buFont typeface="Flamenco"/>
              <a:buChar char="+"/>
            </a:pPr>
            <a:r>
              <a:rPr b="1" lang="pt-BR" sz="3600">
                <a:latin typeface="Flamenco"/>
                <a:ea typeface="Flamenco"/>
                <a:cs typeface="Flamenco"/>
                <a:sym typeface="Flamenco"/>
              </a:rPr>
              <a:t>Legibilidade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4387075" y="123325"/>
            <a:ext cx="9621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000">
                <a:latin typeface="Flamenco"/>
                <a:ea typeface="Flamenco"/>
                <a:cs typeface="Flamenco"/>
                <a:sym typeface="Flamenco"/>
              </a:rPr>
              <a:t>Ada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4387075" y="100175"/>
            <a:ext cx="9621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000">
                <a:solidFill>
                  <a:srgbClr val="FF6CA8"/>
                </a:solidFill>
                <a:latin typeface="Flamenco"/>
                <a:ea typeface="Flamenco"/>
                <a:cs typeface="Flamenco"/>
                <a:sym typeface="Flamenco"/>
              </a:rPr>
              <a:t>Ada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4295000" y="3422575"/>
            <a:ext cx="14532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000">
                <a:solidFill>
                  <a:srgbClr val="FF6CA8"/>
                </a:solidFill>
                <a:latin typeface="Flamenco"/>
                <a:ea typeface="Flamenco"/>
                <a:cs typeface="Flamenco"/>
                <a:sym typeface="Flamenco"/>
              </a:rPr>
              <a:t>Python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300000" y="4086025"/>
            <a:ext cx="3000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00"/>
              </a:buClr>
              <a:buSzPct val="100000"/>
              <a:buFont typeface="Flamenco"/>
              <a:buChar char="+"/>
            </a:pPr>
            <a:r>
              <a:rPr b="1" lang="pt-BR" sz="3600">
                <a:solidFill>
                  <a:srgbClr val="FFFF00"/>
                </a:solidFill>
                <a:latin typeface="Flamenco"/>
                <a:ea typeface="Flamenco"/>
                <a:cs typeface="Flamenco"/>
                <a:sym typeface="Flamenco"/>
              </a:rPr>
              <a:t>Legibilidade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161900" y="1734025"/>
            <a:ext cx="3705000" cy="22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00"/>
              </a:buClr>
              <a:buSzPct val="100000"/>
              <a:buFont typeface="Flamenco"/>
              <a:buChar char="★"/>
            </a:pPr>
            <a:r>
              <a:rPr lang="pt-BR" sz="1800">
                <a:solidFill>
                  <a:srgbClr val="F3F3F3"/>
                </a:solidFill>
                <a:latin typeface="Flamenco"/>
                <a:ea typeface="Flamenco"/>
                <a:cs typeface="Flamenco"/>
                <a:sym typeface="Flamenco"/>
              </a:rPr>
              <a:t> Garantia que em todo o programa a variável A será somente números inteiros.</a:t>
            </a:r>
          </a:p>
          <a:p>
            <a:pPr indent="-342900" lvl="0" marL="457200" rtl="0">
              <a:spcBef>
                <a:spcPts val="0"/>
              </a:spcBef>
              <a:buClr>
                <a:srgbClr val="FFFF00"/>
              </a:buClr>
              <a:buSzPct val="100000"/>
              <a:buFont typeface="Flamenco"/>
              <a:buChar char="★"/>
            </a:pPr>
            <a:r>
              <a:rPr lang="pt-BR" sz="1800">
                <a:solidFill>
                  <a:srgbClr val="F3F3F3"/>
                </a:solidFill>
                <a:latin typeface="Flamenco"/>
                <a:ea typeface="Flamenco"/>
                <a:cs typeface="Flamenco"/>
                <a:sym typeface="Flamenco"/>
              </a:rPr>
              <a:t>Facilidade de compreender outras operações envolvendo a variável A.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4">
            <a:alphaModFix/>
          </a:blip>
          <a:srcRect b="46098" l="17402" r="63911" t="45723"/>
          <a:stretch/>
        </p:blipFill>
        <p:spPr>
          <a:xfrm>
            <a:off x="4544625" y="4115874"/>
            <a:ext cx="2949825" cy="7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0" y="721675"/>
            <a:ext cx="1775100" cy="426600"/>
          </a:xfrm>
          <a:prstGeom prst="homePlat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/>
              <a:t>Origem</a:t>
            </a:r>
          </a:p>
        </p:txBody>
      </p:sp>
      <p:sp>
        <p:nvSpPr>
          <p:cNvPr id="153" name="Shape 153"/>
          <p:cNvSpPr/>
          <p:nvPr/>
        </p:nvSpPr>
        <p:spPr>
          <a:xfrm>
            <a:off x="0" y="645475"/>
            <a:ext cx="1775100" cy="426600"/>
          </a:xfrm>
          <a:prstGeom prst="homePlat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Flamenco"/>
                <a:ea typeface="Flamenco"/>
                <a:cs typeface="Flamenco"/>
                <a:sym typeface="Flamenco"/>
              </a:rPr>
              <a:t>Python vs Ada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414875" y="4151975"/>
            <a:ext cx="33933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  <a:buFont typeface="Flamenco"/>
              <a:buChar char="+"/>
            </a:pPr>
            <a:r>
              <a:rPr b="1" lang="pt-BR" sz="3600">
                <a:latin typeface="Flamenco"/>
                <a:ea typeface="Flamenco"/>
                <a:cs typeface="Flamenco"/>
                <a:sym typeface="Flamenco"/>
              </a:rPr>
              <a:t>Expressividade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200000" y="1471175"/>
            <a:ext cx="5029200" cy="2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00"/>
              </a:buClr>
              <a:buSzPct val="100000"/>
              <a:buFont typeface="Flamenco"/>
              <a:buChar char="★"/>
            </a:pPr>
            <a:r>
              <a:rPr lang="pt-BR" sz="1800">
                <a:solidFill>
                  <a:srgbClr val="F3F3F3"/>
                </a:solidFill>
                <a:latin typeface="Flamenco"/>
                <a:ea typeface="Flamenco"/>
                <a:cs typeface="Flamenco"/>
                <a:sym typeface="Flamenco"/>
              </a:rPr>
              <a:t>O Ada fornece um extenso conjunto de recursos para criar programas com módulos de código simultâneos. </a:t>
            </a:r>
          </a:p>
          <a:p>
            <a:pPr indent="-342900" lvl="0" marL="457200" rtl="0">
              <a:spcBef>
                <a:spcPts val="0"/>
              </a:spcBef>
              <a:buClr>
                <a:srgbClr val="FFFF00"/>
              </a:buClr>
              <a:buSzPct val="100000"/>
              <a:buFont typeface="Flamenco"/>
              <a:buChar char="★"/>
            </a:pPr>
            <a:r>
              <a:rPr lang="pt-BR" sz="1800">
                <a:solidFill>
                  <a:srgbClr val="F3F3F3"/>
                </a:solidFill>
                <a:latin typeface="Flamenco"/>
                <a:ea typeface="Flamenco"/>
                <a:cs typeface="Flamenco"/>
                <a:sym typeface="Flamenco"/>
              </a:rPr>
              <a:t>Um módulo de código concorrente Ada é chamado uma task.</a:t>
            </a:r>
          </a:p>
          <a:p>
            <a:pPr indent="-342900" lvl="0" marL="457200" rtl="0">
              <a:spcBef>
                <a:spcPts val="0"/>
              </a:spcBef>
              <a:buClr>
                <a:srgbClr val="FFFF00"/>
              </a:buClr>
              <a:buSzPct val="100000"/>
              <a:buFont typeface="Flamenco"/>
              <a:buChar char="★"/>
            </a:pPr>
            <a:r>
              <a:rPr lang="pt-BR" sz="1800">
                <a:solidFill>
                  <a:srgbClr val="F3F3F3"/>
                </a:solidFill>
                <a:latin typeface="Flamenco"/>
                <a:ea typeface="Flamenco"/>
                <a:cs typeface="Flamenco"/>
                <a:sym typeface="Flamenco"/>
              </a:rPr>
              <a:t>Em Python não é possível fazer essa operação com thread de forma paralela pois existe a limitação do Global Interpreter Lock ou GIL. </a:t>
            </a:r>
          </a:p>
        </p:txBody>
      </p:sp>
      <p:sp>
        <p:nvSpPr>
          <p:cNvPr id="156" name="Shape 156"/>
          <p:cNvSpPr/>
          <p:nvPr/>
        </p:nvSpPr>
        <p:spPr>
          <a:xfrm>
            <a:off x="5257875" y="365325"/>
            <a:ext cx="3286500" cy="4398300"/>
          </a:xfrm>
          <a:prstGeom prst="horizontalScroll">
            <a:avLst>
              <a:gd fmla="val 12500" name="adj"/>
            </a:avLst>
          </a:prstGeom>
          <a:solidFill>
            <a:srgbClr val="F8F9FA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414875" y="4102725"/>
            <a:ext cx="33933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00"/>
              </a:buClr>
              <a:buSzPct val="100000"/>
              <a:buFont typeface="Flamenco"/>
              <a:buChar char="+"/>
            </a:pPr>
            <a:r>
              <a:rPr b="1" lang="pt-BR" sz="3600">
                <a:solidFill>
                  <a:srgbClr val="FFFF00"/>
                </a:solidFill>
                <a:latin typeface="Flamenco"/>
                <a:ea typeface="Flamenco"/>
                <a:cs typeface="Flamenco"/>
                <a:sym typeface="Flamenco"/>
              </a:rPr>
              <a:t>Expressividade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12638" l="18017" r="52067" t="19152"/>
          <a:stretch/>
        </p:blipFill>
        <p:spPr>
          <a:xfrm>
            <a:off x="5684700" y="818525"/>
            <a:ext cx="2735476" cy="350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-74100" y="0"/>
            <a:ext cx="9218100" cy="5143500"/>
          </a:xfrm>
          <a:prstGeom prst="rect">
            <a:avLst/>
          </a:prstGeom>
          <a:solidFill>
            <a:srgbClr val="EA4C8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2487450" y="2205750"/>
            <a:ext cx="4169100" cy="732000"/>
          </a:xfrm>
          <a:prstGeom prst="ribbon2">
            <a:avLst>
              <a:gd fmla="val 16667" name="adj1"/>
              <a:gd fmla="val 50000" name="adj2"/>
            </a:avLst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3600">
                <a:solidFill>
                  <a:srgbClr val="FFFFFF"/>
                </a:solidFill>
                <a:latin typeface="Flamenco"/>
                <a:ea typeface="Flamenco"/>
                <a:cs typeface="Flamenco"/>
                <a:sym typeface="Flamenco"/>
              </a:rPr>
              <a:t>Fim</a:t>
            </a:r>
          </a:p>
        </p:txBody>
      </p:sp>
      <p:sp>
        <p:nvSpPr>
          <p:cNvPr id="165" name="Shape 165"/>
          <p:cNvSpPr/>
          <p:nvPr/>
        </p:nvSpPr>
        <p:spPr>
          <a:xfrm>
            <a:off x="978700" y="2510100"/>
            <a:ext cx="123300" cy="12330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488800" y="2510100"/>
            <a:ext cx="123300" cy="12330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946000" y="2510100"/>
            <a:ext cx="123300" cy="12330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7074700" y="2510100"/>
            <a:ext cx="123300" cy="12330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584800" y="2510100"/>
            <a:ext cx="123300" cy="12330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8042000" y="2510100"/>
            <a:ext cx="123300" cy="12330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2544750" y="3549650"/>
            <a:ext cx="40545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2000">
                <a:solidFill>
                  <a:srgbClr val="EFEFEF"/>
                </a:solidFill>
                <a:latin typeface="Josefin Slab"/>
                <a:ea typeface="Josefin Slab"/>
                <a:cs typeface="Josefin Slab"/>
                <a:sym typeface="Josefin Slab"/>
              </a:rPr>
              <a:t>https://github.com/dvancelotte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