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Josefin Slab"/>
      <p:regular r:id="rId13"/>
      <p:bold r:id="rId14"/>
      <p:italic r:id="rId15"/>
      <p:boldItalic r:id="rId16"/>
    </p:embeddedFont>
    <p:embeddedFont>
      <p:font typeface="Flamenc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Josefin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osefinSlab-italic.fntdata"/><Relationship Id="rId14" Type="http://schemas.openxmlformats.org/officeDocument/2006/relationships/font" Target="fonts/JosefinSlab-bold.fntdata"/><Relationship Id="rId17" Type="http://schemas.openxmlformats.org/officeDocument/2006/relationships/font" Target="fonts/Flamenco-regular.fntdata"/><Relationship Id="rId16" Type="http://schemas.openxmlformats.org/officeDocument/2006/relationships/font" Target="fonts/JosefinSla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74100" y="0"/>
            <a:ext cx="9218100" cy="5143500"/>
          </a:xfrm>
          <a:prstGeom prst="rect">
            <a:avLst/>
          </a:prstGeom>
          <a:solidFill>
            <a:srgbClr val="EA4C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487450" y="2205750"/>
            <a:ext cx="4169100" cy="7320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3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Ada</a:t>
            </a:r>
          </a:p>
        </p:txBody>
      </p:sp>
      <p:sp>
        <p:nvSpPr>
          <p:cNvPr id="56" name="Shape 56"/>
          <p:cNvSpPr/>
          <p:nvPr/>
        </p:nvSpPr>
        <p:spPr>
          <a:xfrm>
            <a:off x="978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488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946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074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584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042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341950" y="740075"/>
            <a:ext cx="446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Estrutura de Linguagens 2016.2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859000" y="3549649"/>
            <a:ext cx="3426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20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Apresentada por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 sz="20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Deborah Vancelotte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a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525" y="2207874"/>
            <a:ext cx="2510949" cy="32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3316500" y="9607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826425" y="3996400"/>
            <a:ext cx="19323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Flamenco"/>
              <a:ea typeface="Flamenco"/>
              <a:cs typeface="Flamenco"/>
              <a:sym typeface="Flamenc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316500" y="115812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Criada na década de 70 pelo Departamento de Defesa dos Estados Unidos.</a:t>
            </a:r>
          </a:p>
        </p:txBody>
      </p:sp>
      <p:sp>
        <p:nvSpPr>
          <p:cNvPr id="73" name="Shape 73"/>
          <p:cNvSpPr/>
          <p:nvPr/>
        </p:nvSpPr>
        <p:spPr>
          <a:xfrm>
            <a:off x="1034175" y="24085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034175" y="2644850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Tem origem de Pascal, Simula, Fortran 77 e outras linguagens.</a:t>
            </a:r>
          </a:p>
        </p:txBody>
      </p:sp>
      <p:sp>
        <p:nvSpPr>
          <p:cNvPr id="75" name="Shape 75"/>
          <p:cNvSpPr/>
          <p:nvPr/>
        </p:nvSpPr>
        <p:spPr>
          <a:xfrm>
            <a:off x="319425" y="39177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19425" y="401397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Utilizada em sistemas de controle de tráfego aéreo, aviônicos, dispositivos médicos e etc</a:t>
            </a:r>
          </a:p>
        </p:txBody>
      </p:sp>
      <p:sp>
        <p:nvSpPr>
          <p:cNvPr id="77" name="Shape 77"/>
          <p:cNvSpPr/>
          <p:nvPr/>
        </p:nvSpPr>
        <p:spPr>
          <a:xfrm>
            <a:off x="5606175" y="24085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529975" y="2568650"/>
            <a:ext cx="26376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Foi primeira linguagem de programação orientada ao objeto padronizada internacionalmente.</a:t>
            </a:r>
          </a:p>
        </p:txBody>
      </p:sp>
      <p:sp>
        <p:nvSpPr>
          <p:cNvPr id="79" name="Shape 79"/>
          <p:cNvSpPr/>
          <p:nvPr/>
        </p:nvSpPr>
        <p:spPr>
          <a:xfrm>
            <a:off x="6520575" y="3932525"/>
            <a:ext cx="2511000" cy="197400"/>
          </a:xfrm>
          <a:prstGeom prst="rect">
            <a:avLst/>
          </a:prstGeom>
          <a:solidFill>
            <a:srgbClr val="EA4C8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491625" y="4090175"/>
            <a:ext cx="2511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Nome Ada é uma homenagem a condessa Ada Lovelace.</a:t>
            </a:r>
          </a:p>
        </p:txBody>
      </p:sp>
      <p:sp>
        <p:nvSpPr>
          <p:cNvPr id="81" name="Shape 81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82" name="Shape 82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Origem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Classificação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000200" y="1225900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Programação Estruturada</a:t>
            </a:r>
          </a:p>
        </p:txBody>
      </p:sp>
      <p:cxnSp>
        <p:nvCxnSpPr>
          <p:cNvPr id="91" name="Shape 91"/>
          <p:cNvCxnSpPr/>
          <p:nvPr/>
        </p:nvCxnSpPr>
        <p:spPr>
          <a:xfrm rot="10800000">
            <a:off x="2817650" y="1709225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2" name="Shape 92"/>
          <p:cNvSpPr txBox="1"/>
          <p:nvPr/>
        </p:nvSpPr>
        <p:spPr>
          <a:xfrm>
            <a:off x="3000200" y="1973725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Tipagem Estática</a:t>
            </a:r>
          </a:p>
        </p:txBody>
      </p:sp>
      <p:cxnSp>
        <p:nvCxnSpPr>
          <p:cNvPr id="93" name="Shape 93"/>
          <p:cNvCxnSpPr/>
          <p:nvPr/>
        </p:nvCxnSpPr>
        <p:spPr>
          <a:xfrm rot="10800000">
            <a:off x="2817650" y="2466000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4" name="Shape 94"/>
          <p:cNvSpPr txBox="1"/>
          <p:nvPr/>
        </p:nvSpPr>
        <p:spPr>
          <a:xfrm>
            <a:off x="3000200" y="2719150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Linguagem Imperativa</a:t>
            </a:r>
          </a:p>
        </p:txBody>
      </p:sp>
      <p:cxnSp>
        <p:nvCxnSpPr>
          <p:cNvPr id="95" name="Shape 95"/>
          <p:cNvCxnSpPr/>
          <p:nvPr/>
        </p:nvCxnSpPr>
        <p:spPr>
          <a:xfrm rot="10800000">
            <a:off x="2833175" y="3185300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6" name="Shape 96"/>
          <p:cNvSpPr txBox="1"/>
          <p:nvPr/>
        </p:nvSpPr>
        <p:spPr>
          <a:xfrm>
            <a:off x="3000200" y="3464575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Orientada a Objeto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2833175" y="3930725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98" name="Shape 98"/>
          <p:cNvSpPr txBox="1"/>
          <p:nvPr/>
        </p:nvSpPr>
        <p:spPr>
          <a:xfrm>
            <a:off x="3000200" y="4150375"/>
            <a:ext cx="3265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Alto Nível</a:t>
            </a:r>
          </a:p>
        </p:txBody>
      </p:sp>
      <p:cxnSp>
        <p:nvCxnSpPr>
          <p:cNvPr id="99" name="Shape 99"/>
          <p:cNvCxnSpPr/>
          <p:nvPr/>
        </p:nvCxnSpPr>
        <p:spPr>
          <a:xfrm rot="10800000">
            <a:off x="2833175" y="4616525"/>
            <a:ext cx="3823800" cy="0"/>
          </a:xfrm>
          <a:prstGeom prst="straightConnector1">
            <a:avLst/>
          </a:prstGeom>
          <a:noFill/>
          <a:ln cap="flat" cmpd="sng" w="28575">
            <a:solidFill>
              <a:srgbClr val="FF6CA8"/>
            </a:solidFill>
            <a:prstDash val="dot"/>
            <a:round/>
            <a:headEnd len="lg" w="lg" type="diamond"/>
            <a:tailEnd len="lg" w="lg" type="oval"/>
          </a:ln>
        </p:spPr>
      </p:cxnSp>
      <p:sp>
        <p:nvSpPr>
          <p:cNvPr id="100" name="Shape 100"/>
          <p:cNvSpPr/>
          <p:nvPr/>
        </p:nvSpPr>
        <p:spPr>
          <a:xfrm>
            <a:off x="1874850" y="1225900"/>
            <a:ext cx="5834100" cy="3720300"/>
          </a:xfrm>
          <a:prstGeom prst="bracePair">
            <a:avLst/>
          </a:prstGeom>
          <a:noFill/>
          <a:ln cap="flat" cmpd="sng" w="38100">
            <a:solidFill>
              <a:srgbClr val="EA4C8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721675"/>
            <a:ext cx="18996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07" name="Shape 107"/>
          <p:cNvSpPr/>
          <p:nvPr/>
        </p:nvSpPr>
        <p:spPr>
          <a:xfrm>
            <a:off x="0" y="645475"/>
            <a:ext cx="18996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Estrutura básica</a:t>
            </a:r>
          </a:p>
        </p:txBody>
      </p:sp>
      <p:sp>
        <p:nvSpPr>
          <p:cNvPr id="108" name="Shape 108"/>
          <p:cNvSpPr/>
          <p:nvPr/>
        </p:nvSpPr>
        <p:spPr>
          <a:xfrm>
            <a:off x="2019400" y="1247275"/>
            <a:ext cx="4965300" cy="32190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9890" l="15299" r="56440" t="43386"/>
          <a:stretch/>
        </p:blipFill>
        <p:spPr>
          <a:xfrm>
            <a:off x="2470775" y="2173800"/>
            <a:ext cx="4513926" cy="1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765550" y="783875"/>
            <a:ext cx="1116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Ada 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Python vs Ada</a:t>
            </a:r>
          </a:p>
        </p:txBody>
      </p:sp>
      <p:sp>
        <p:nvSpPr>
          <p:cNvPr id="118" name="Shape 118"/>
          <p:cNvSpPr/>
          <p:nvPr/>
        </p:nvSpPr>
        <p:spPr>
          <a:xfrm>
            <a:off x="4879375" y="1072075"/>
            <a:ext cx="3657900" cy="3337800"/>
          </a:xfrm>
          <a:prstGeom prst="horizontalScroll">
            <a:avLst>
              <a:gd fmla="val 12500" name="adj"/>
            </a:avLst>
          </a:prstGeom>
          <a:solidFill>
            <a:srgbClr val="F6F8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061800" y="1686553"/>
            <a:ext cx="2852100" cy="986400"/>
          </a:xfrm>
          <a:prstGeom prst="horizontalScroll">
            <a:avLst>
              <a:gd fmla="val 12500" name="adj"/>
            </a:avLst>
          </a:prstGeom>
          <a:solidFill>
            <a:srgbClr val="F6F8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916675" y="3079650"/>
            <a:ext cx="2672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Flamenco"/>
              <a:buChar char="-"/>
            </a:pPr>
            <a:r>
              <a:rPr b="1" lang="pt-BR" sz="3600">
                <a:latin typeface="Flamenco"/>
                <a:ea typeface="Flamenco"/>
                <a:cs typeface="Flamenco"/>
                <a:sym typeface="Flamenco"/>
              </a:rPr>
              <a:t>Writability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16675" y="3020250"/>
            <a:ext cx="2672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6CA8"/>
              </a:buClr>
              <a:buSzPct val="100000"/>
              <a:buFont typeface="Flamenco"/>
              <a:buChar char="-"/>
            </a:pPr>
            <a:r>
              <a:rPr b="1" lang="pt-BR" sz="36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Writability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62824" l="18232" r="67074" t="33478"/>
          <a:stretch/>
        </p:blipFill>
        <p:spPr>
          <a:xfrm>
            <a:off x="1241200" y="2005425"/>
            <a:ext cx="2464974" cy="3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35073" l="12217" r="55044" t="35097"/>
          <a:stretch/>
        </p:blipFill>
        <p:spPr>
          <a:xfrm>
            <a:off x="5342524" y="1974250"/>
            <a:ext cx="2993448" cy="15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latin typeface="Flamenco"/>
                <a:ea typeface="Flamenco"/>
                <a:cs typeface="Flamenco"/>
                <a:sym typeface="Flamenco"/>
              </a:rPr>
              <a:t>Python vs Ada</a:t>
            </a:r>
          </a:p>
        </p:txBody>
      </p:sp>
      <p:sp>
        <p:nvSpPr>
          <p:cNvPr id="131" name="Shape 131"/>
          <p:cNvSpPr/>
          <p:nvPr/>
        </p:nvSpPr>
        <p:spPr>
          <a:xfrm>
            <a:off x="4110050" y="706650"/>
            <a:ext cx="4662900" cy="38724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34405" l="18707" r="53232" t="34402"/>
          <a:stretch/>
        </p:blipFill>
        <p:spPr>
          <a:xfrm>
            <a:off x="4734350" y="1529275"/>
            <a:ext cx="3678299" cy="22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85000" y="1875000"/>
            <a:ext cx="3138000" cy="15222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14260" l="18598" r="64772" t="75572"/>
          <a:stretch/>
        </p:blipFill>
        <p:spPr>
          <a:xfrm>
            <a:off x="783975" y="2206249"/>
            <a:ext cx="2540199" cy="8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85000" y="2660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Flamenco"/>
              <a:buChar char="+"/>
            </a:pPr>
            <a:r>
              <a:rPr b="1" lang="pt-BR" sz="3600">
                <a:latin typeface="Flamenco"/>
                <a:ea typeface="Flamenco"/>
                <a:cs typeface="Flamenco"/>
                <a:sym typeface="Flamenco"/>
              </a:rPr>
              <a:t>Legibilidade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85000" y="2601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6CA8"/>
              </a:buClr>
              <a:buSzPct val="100000"/>
              <a:buFont typeface="Flamenco"/>
              <a:buChar char="+"/>
            </a:pPr>
            <a:r>
              <a:rPr b="1" lang="pt-BR" sz="36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Legibilidade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0" y="7216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Origem</a:t>
            </a:r>
          </a:p>
        </p:txBody>
      </p:sp>
      <p:sp>
        <p:nvSpPr>
          <p:cNvPr id="143" name="Shape 143"/>
          <p:cNvSpPr/>
          <p:nvPr/>
        </p:nvSpPr>
        <p:spPr>
          <a:xfrm>
            <a:off x="0" y="645475"/>
            <a:ext cx="1775100" cy="4266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Flamenco"/>
                <a:ea typeface="Flamenco"/>
                <a:cs typeface="Flamenco"/>
                <a:sym typeface="Flamenco"/>
              </a:rPr>
              <a:t>Python vs Ada</a:t>
            </a:r>
          </a:p>
        </p:txBody>
      </p:sp>
      <p:sp>
        <p:nvSpPr>
          <p:cNvPr id="144" name="Shape 144"/>
          <p:cNvSpPr/>
          <p:nvPr/>
        </p:nvSpPr>
        <p:spPr>
          <a:xfrm>
            <a:off x="4058500" y="1186575"/>
            <a:ext cx="4791300" cy="30780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39023" l="17408" r="54531" t="34635"/>
          <a:stretch/>
        </p:blipFill>
        <p:spPr>
          <a:xfrm>
            <a:off x="4677074" y="1665962"/>
            <a:ext cx="3792500" cy="20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713600" y="2027400"/>
            <a:ext cx="2330400" cy="1522200"/>
          </a:xfrm>
          <a:prstGeom prst="horizontalScroll">
            <a:avLst>
              <a:gd fmla="val 12500" name="adj"/>
            </a:avLst>
          </a:prstGeom>
          <a:solidFill>
            <a:srgbClr val="F8F9F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22117" l="18338" r="70878" t="71412"/>
          <a:stretch/>
        </p:blipFill>
        <p:spPr>
          <a:xfrm>
            <a:off x="1202675" y="2528612"/>
            <a:ext cx="1722423" cy="5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67237" y="3881325"/>
            <a:ext cx="3393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Flamenco"/>
              <a:buChar char="-"/>
            </a:pPr>
            <a:r>
              <a:rPr b="1" lang="pt-BR" sz="3600">
                <a:latin typeface="Flamenco"/>
                <a:ea typeface="Flamenco"/>
                <a:cs typeface="Flamenco"/>
                <a:sym typeface="Flamenco"/>
              </a:rPr>
              <a:t>Expressividade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67237" y="3821912"/>
            <a:ext cx="3393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6CA8"/>
              </a:buClr>
              <a:buSzPct val="100000"/>
              <a:buFont typeface="Flamenco"/>
              <a:buChar char="-"/>
            </a:pPr>
            <a:r>
              <a:rPr b="1" lang="pt-BR" sz="3600">
                <a:solidFill>
                  <a:srgbClr val="FF6CA8"/>
                </a:solidFill>
                <a:latin typeface="Flamenco"/>
                <a:ea typeface="Flamenco"/>
                <a:cs typeface="Flamenco"/>
                <a:sym typeface="Flamenco"/>
              </a:rPr>
              <a:t>Expressividade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74100" y="0"/>
            <a:ext cx="9218100" cy="5143500"/>
          </a:xfrm>
          <a:prstGeom prst="rect">
            <a:avLst/>
          </a:prstGeom>
          <a:solidFill>
            <a:srgbClr val="EA4C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487450" y="2205750"/>
            <a:ext cx="4169100" cy="7320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600">
                <a:solidFill>
                  <a:srgbClr val="FFFFFF"/>
                </a:solidFill>
                <a:latin typeface="Flamenco"/>
                <a:ea typeface="Flamenco"/>
                <a:cs typeface="Flamenco"/>
                <a:sym typeface="Flamenco"/>
              </a:rPr>
              <a:t>Fim</a:t>
            </a:r>
          </a:p>
        </p:txBody>
      </p:sp>
      <p:sp>
        <p:nvSpPr>
          <p:cNvPr id="156" name="Shape 156"/>
          <p:cNvSpPr/>
          <p:nvPr/>
        </p:nvSpPr>
        <p:spPr>
          <a:xfrm>
            <a:off x="978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488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946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747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5848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8042000" y="2510100"/>
            <a:ext cx="123300" cy="12330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544750" y="3549650"/>
            <a:ext cx="40545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000">
                <a:solidFill>
                  <a:srgbClr val="EFEFEF"/>
                </a:solidFill>
                <a:latin typeface="Josefin Slab"/>
                <a:ea typeface="Josefin Slab"/>
                <a:cs typeface="Josefin Slab"/>
                <a:sym typeface="Josefin Slab"/>
              </a:rPr>
              <a:t>https://github.com/dvancelotte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