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61" r:id="rId8"/>
    <p:sldId id="260" r:id="rId9"/>
    <p:sldId id="266" r:id="rId10"/>
    <p:sldId id="262" r:id="rId11"/>
    <p:sldId id="263" r:id="rId12"/>
    <p:sldId id="265" r:id="rId13"/>
    <p:sldId id="267" r:id="rId14"/>
    <p:sldId id="268" r:id="rId15"/>
    <p:sldId id="272" r:id="rId16"/>
    <p:sldId id="277" r:id="rId17"/>
    <p:sldId id="274" r:id="rId18"/>
    <p:sldId id="273" r:id="rId19"/>
    <p:sldId id="271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12" autoAdjust="0"/>
  </p:normalViewPr>
  <p:slideViewPr>
    <p:cSldViewPr snapToGrid="0" snapToObjects="1">
      <p:cViewPr varScale="1">
        <p:scale>
          <a:sx n="93" d="100"/>
          <a:sy n="93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1489-2295-A547-B64C-888A9FFF43C6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3540-52CC-0140-BCA0-C848F011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Final Monthly Forecast: April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By: Deepak Vanjani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63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 smtClean="0">
                <a:solidFill>
                  <a:srgbClr val="17375E"/>
                </a:solidFill>
              </a:rPr>
              <a:t>VAR</a:t>
            </a:r>
            <a:r>
              <a:rPr lang="en-US" sz="3500" dirty="0">
                <a:solidFill>
                  <a:srgbClr val="17375E"/>
                </a:solidFill>
              </a:rPr>
              <a:t>(1 – 5) by </a:t>
            </a:r>
            <a:r>
              <a:rPr lang="en-US" sz="3500" dirty="0" smtClean="0">
                <a:solidFill>
                  <a:srgbClr val="17375E"/>
                </a:solidFill>
              </a:rPr>
              <a:t>minimizing additive square loss – </a:t>
            </a:r>
            <a:r>
              <a:rPr lang="en-US" sz="3500" i="1" dirty="0" err="1" smtClean="0">
                <a:solidFill>
                  <a:srgbClr val="17375E"/>
                </a:solidFill>
              </a:rPr>
              <a:t>Unrate</a:t>
            </a:r>
            <a:endParaRPr lang="en-US" sz="3500" i="1" dirty="0">
              <a:solidFill>
                <a:srgbClr val="1737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7" y="1644423"/>
            <a:ext cx="7956026" cy="49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7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17375E"/>
                </a:solidFill>
              </a:rPr>
              <a:t>VAR(1 – 5) by minimizing additive square loss – </a:t>
            </a:r>
            <a:r>
              <a:rPr lang="en-US" sz="3500" i="1" dirty="0" err="1" smtClean="0">
                <a:solidFill>
                  <a:srgbClr val="17375E"/>
                </a:solidFill>
              </a:rPr>
              <a:t>Payems</a:t>
            </a:r>
            <a:endParaRPr lang="en-US" sz="3500" i="1" dirty="0">
              <a:solidFill>
                <a:srgbClr val="17375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6" y="1509296"/>
            <a:ext cx="7956026" cy="49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1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17375E"/>
                </a:solidFill>
              </a:rPr>
              <a:t>VAR(1 – 5) by minimizing additive square loss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24402"/>
              </p:ext>
            </p:extLst>
          </p:nvPr>
        </p:nvGraphicFramePr>
        <p:xfrm>
          <a:off x="1009910" y="2139252"/>
          <a:ext cx="6822408" cy="17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68"/>
                <a:gridCol w="1137068"/>
                <a:gridCol w="1137068"/>
                <a:gridCol w="1137068"/>
                <a:gridCol w="1137068"/>
                <a:gridCol w="1137068"/>
              </a:tblGrid>
              <a:tr h="6319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VAR(5)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r>
                        <a:rPr lang="en-US" dirty="0" smtClean="0"/>
                        <a:t>AIC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5062.369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4950.203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4925.694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4906.418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4863.024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r>
                        <a:rPr lang="en-US" dirty="0" smtClean="0"/>
                        <a:t>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5205.281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5215.259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5312.568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5414.778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5492.54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2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9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17375E"/>
                </a:solidFill>
              </a:rPr>
              <a:t>Bayesian: AR(6) with Laplace </a:t>
            </a:r>
            <a:r>
              <a:rPr lang="en-US" sz="3500" dirty="0" smtClean="0">
                <a:solidFill>
                  <a:srgbClr val="17375E"/>
                </a:solidFill>
              </a:rPr>
              <a:t>priors - </a:t>
            </a:r>
            <a:r>
              <a:rPr lang="en-US" sz="3500" i="1" dirty="0" err="1" smtClean="0">
                <a:solidFill>
                  <a:srgbClr val="17375E"/>
                </a:solidFill>
              </a:rPr>
              <a:t>Unrate</a:t>
            </a:r>
            <a:endParaRPr lang="en-US" sz="35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7" y="1186511"/>
            <a:ext cx="8234183" cy="50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8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9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>
                <a:solidFill>
                  <a:srgbClr val="17375E"/>
                </a:solidFill>
              </a:rPr>
              <a:t>Bayesian: </a:t>
            </a:r>
            <a:r>
              <a:rPr lang="en-US" sz="3400" dirty="0">
                <a:solidFill>
                  <a:srgbClr val="17375E"/>
                </a:solidFill>
              </a:rPr>
              <a:t>AR(6) with Laplace </a:t>
            </a:r>
            <a:r>
              <a:rPr lang="en-US" sz="3400" dirty="0" smtClean="0">
                <a:solidFill>
                  <a:srgbClr val="17375E"/>
                </a:solidFill>
              </a:rPr>
              <a:t>priors - </a:t>
            </a:r>
            <a:r>
              <a:rPr lang="en-US" sz="3400" i="1" dirty="0" err="1" smtClean="0">
                <a:solidFill>
                  <a:srgbClr val="17375E"/>
                </a:solidFill>
              </a:rPr>
              <a:t>Payems</a:t>
            </a:r>
            <a:endParaRPr lang="en-US" sz="3400" dirty="0">
              <a:solidFill>
                <a:srgbClr val="17375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6693"/>
            <a:ext cx="8160776" cy="50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4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5997" y="11998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>
                <a:solidFill>
                  <a:srgbClr val="17375E"/>
                </a:solidFill>
              </a:rPr>
              <a:t>Bayesian: </a:t>
            </a:r>
            <a:r>
              <a:rPr lang="en-US" sz="3400" dirty="0">
                <a:solidFill>
                  <a:srgbClr val="17375E"/>
                </a:solidFill>
              </a:rPr>
              <a:t>AR(6) with Laplace </a:t>
            </a:r>
            <a:r>
              <a:rPr lang="en-US" sz="3400" dirty="0" smtClean="0">
                <a:solidFill>
                  <a:srgbClr val="17375E"/>
                </a:solidFill>
              </a:rPr>
              <a:t>priors </a:t>
            </a:r>
            <a:endParaRPr lang="en-US" sz="3400" dirty="0">
              <a:solidFill>
                <a:srgbClr val="17375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8445"/>
          <a:stretch/>
        </p:blipFill>
        <p:spPr>
          <a:xfrm>
            <a:off x="305997" y="2140177"/>
            <a:ext cx="4018408" cy="32267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997" y="1474637"/>
            <a:ext cx="1254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 smtClean="0">
                <a:solidFill>
                  <a:srgbClr val="17375E"/>
                </a:solidFill>
              </a:rPr>
              <a:t>Unrate</a:t>
            </a:r>
            <a:endParaRPr lang="en-US" sz="2500" b="1" i="1" dirty="0">
              <a:solidFill>
                <a:srgbClr val="17375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7797" y="1474637"/>
            <a:ext cx="1254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 smtClean="0">
                <a:solidFill>
                  <a:srgbClr val="17375E"/>
                </a:solidFill>
              </a:rPr>
              <a:t>Payems</a:t>
            </a:r>
            <a:endParaRPr lang="en-US" sz="2500" b="1" i="1" dirty="0">
              <a:solidFill>
                <a:srgbClr val="17375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12796"/>
          <a:stretch/>
        </p:blipFill>
        <p:spPr>
          <a:xfrm>
            <a:off x="4907797" y="2140177"/>
            <a:ext cx="3979789" cy="32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3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9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>
                <a:solidFill>
                  <a:srgbClr val="17375E"/>
                </a:solidFill>
              </a:rPr>
              <a:t>ML Methods: Tree, Random Forrest, Boost</a:t>
            </a:r>
            <a:endParaRPr lang="en-US" sz="3400" dirty="0">
              <a:solidFill>
                <a:srgbClr val="17375E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Created dataset with 11 predictors: </a:t>
            </a:r>
          </a:p>
          <a:p>
            <a:pPr lvl="1"/>
            <a:r>
              <a:rPr lang="en-US" dirty="0" smtClean="0">
                <a:solidFill>
                  <a:srgbClr val="17375E"/>
                </a:solidFill>
              </a:rPr>
              <a:t>lagged values for </a:t>
            </a:r>
            <a:r>
              <a:rPr lang="en-US" dirty="0" err="1" smtClean="0">
                <a:solidFill>
                  <a:srgbClr val="17375E"/>
                </a:solidFill>
              </a:rPr>
              <a:t>unrate</a:t>
            </a:r>
            <a:r>
              <a:rPr lang="en-US" dirty="0" smtClean="0">
                <a:solidFill>
                  <a:srgbClr val="17375E"/>
                </a:solidFill>
              </a:rPr>
              <a:t>/</a:t>
            </a:r>
            <a:r>
              <a:rPr lang="en-US" dirty="0" err="1" smtClean="0">
                <a:solidFill>
                  <a:srgbClr val="17375E"/>
                </a:solidFill>
              </a:rPr>
              <a:t>payems</a:t>
            </a:r>
            <a:r>
              <a:rPr lang="en-US" dirty="0" smtClean="0">
                <a:solidFill>
                  <a:srgbClr val="17375E"/>
                </a:solidFill>
              </a:rPr>
              <a:t> (lag1 </a:t>
            </a:r>
            <a:r>
              <a:rPr lang="is-IS" dirty="0" smtClean="0">
                <a:solidFill>
                  <a:srgbClr val="17375E"/>
                </a:solidFill>
              </a:rPr>
              <a:t>… lag6)</a:t>
            </a:r>
          </a:p>
          <a:p>
            <a:pPr lvl="1"/>
            <a:r>
              <a:rPr lang="is-IS" dirty="0" smtClean="0">
                <a:solidFill>
                  <a:srgbClr val="17375E"/>
                </a:solidFill>
              </a:rPr>
              <a:t> lag1 values for payems/unrate, </a:t>
            </a:r>
            <a:r>
              <a:rPr lang="en-US" dirty="0" smtClean="0">
                <a:solidFill>
                  <a:srgbClr val="17375E"/>
                </a:solidFill>
              </a:rPr>
              <a:t>NASDAQ prices, US Retail Gas Prices, CPI, and effective Federal Funds Rate</a:t>
            </a:r>
          </a:p>
          <a:p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8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9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>
                <a:solidFill>
                  <a:srgbClr val="17375E"/>
                </a:solidFill>
              </a:rPr>
              <a:t>ML Methods: Tree, Random Forrest, Boost - </a:t>
            </a:r>
            <a:r>
              <a:rPr lang="en-US" sz="3400" i="1" dirty="0" err="1" smtClean="0">
                <a:solidFill>
                  <a:srgbClr val="17375E"/>
                </a:solidFill>
              </a:rPr>
              <a:t>Unrate</a:t>
            </a:r>
            <a:endParaRPr lang="en-US" sz="3400" dirty="0">
              <a:solidFill>
                <a:srgbClr val="17375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112"/>
            <a:ext cx="8160776" cy="5042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5781" y="2781750"/>
            <a:ext cx="300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dirty="0" smtClean="0"/>
              <a:t>Tree</a:t>
            </a:r>
          </a:p>
          <a:p>
            <a:r>
              <a:rPr lang="en-US" b="1" dirty="0" smtClean="0">
                <a:solidFill>
                  <a:srgbClr val="FF00FF"/>
                </a:solidFill>
              </a:rPr>
              <a:t>Magenta: </a:t>
            </a:r>
            <a:r>
              <a:rPr lang="en-US" dirty="0" smtClean="0"/>
              <a:t>Random Forrest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Green: </a:t>
            </a:r>
            <a:r>
              <a:rPr lang="en-US" dirty="0" smtClean="0"/>
              <a:t>Boosting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93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>
                <a:solidFill>
                  <a:srgbClr val="17375E"/>
                </a:solidFill>
              </a:rPr>
              <a:t>ML Methods: Tree, Random Forrest, Boost - </a:t>
            </a:r>
            <a:r>
              <a:rPr lang="en-US" sz="3400" i="1" dirty="0" err="1" smtClean="0">
                <a:solidFill>
                  <a:srgbClr val="17375E"/>
                </a:solidFill>
              </a:rPr>
              <a:t>Payems</a:t>
            </a:r>
            <a:endParaRPr lang="en-US" sz="3400" i="1" dirty="0">
              <a:solidFill>
                <a:srgbClr val="1737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3" y="1296693"/>
            <a:ext cx="8153727" cy="50378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0902" y="4021444"/>
            <a:ext cx="3008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dirty="0" smtClean="0"/>
              <a:t>Tree</a:t>
            </a:r>
          </a:p>
          <a:p>
            <a:r>
              <a:rPr lang="en-US" b="1" dirty="0" smtClean="0">
                <a:solidFill>
                  <a:srgbClr val="FF00FF"/>
                </a:solidFill>
              </a:rPr>
              <a:t>Magenta: </a:t>
            </a:r>
            <a:r>
              <a:rPr lang="en-US" dirty="0" smtClean="0"/>
              <a:t>Random Forrest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Green: </a:t>
            </a:r>
            <a:r>
              <a:rPr lang="en-US" dirty="0" smtClean="0"/>
              <a:t>Boosting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17375E"/>
                </a:solidFill>
              </a:rPr>
              <a:t>ML Methods: Tree, Random Forrest, Boost</a:t>
            </a:r>
            <a:endParaRPr lang="en-US" sz="3500" dirty="0">
              <a:solidFill>
                <a:srgbClr val="17375E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84739"/>
              </p:ext>
            </p:extLst>
          </p:nvPr>
        </p:nvGraphicFramePr>
        <p:xfrm>
          <a:off x="1009910" y="2018306"/>
          <a:ext cx="6474636" cy="17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659"/>
                <a:gridCol w="1618659"/>
                <a:gridCol w="1618659"/>
                <a:gridCol w="1618659"/>
              </a:tblGrid>
              <a:tr h="631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Boosting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0.503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0.222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0.553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09910" y="1417638"/>
            <a:ext cx="1254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 smtClean="0">
                <a:solidFill>
                  <a:srgbClr val="17375E"/>
                </a:solidFill>
              </a:rPr>
              <a:t>Unrate</a:t>
            </a:r>
            <a:endParaRPr lang="en-US" sz="2500" b="1" i="1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910" y="4034307"/>
            <a:ext cx="1254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 smtClean="0">
                <a:solidFill>
                  <a:srgbClr val="17375E"/>
                </a:solidFill>
              </a:rPr>
              <a:t>Payems</a:t>
            </a:r>
            <a:endParaRPr lang="en-US" sz="2500" b="1" i="1" dirty="0">
              <a:solidFill>
                <a:srgbClr val="17375E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1363"/>
              </p:ext>
            </p:extLst>
          </p:nvPr>
        </p:nvGraphicFramePr>
        <p:xfrm>
          <a:off x="1009910" y="4511361"/>
          <a:ext cx="6474636" cy="172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659"/>
                <a:gridCol w="1618659"/>
                <a:gridCol w="1618659"/>
                <a:gridCol w="1618659"/>
              </a:tblGrid>
              <a:tr h="6319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Boosting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150.650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121.062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137.800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158.877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82.916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7375E"/>
                </a:solidFill>
              </a:rPr>
              <a:t>April Forecast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Unemployment Rate: </a:t>
            </a:r>
            <a:r>
              <a:rPr lang="en-US" u="sng" dirty="0" smtClean="0">
                <a:solidFill>
                  <a:srgbClr val="17375E"/>
                </a:solidFill>
              </a:rPr>
              <a:t>3.79%</a:t>
            </a:r>
          </a:p>
          <a:p>
            <a:r>
              <a:rPr lang="en-US" dirty="0" smtClean="0">
                <a:solidFill>
                  <a:srgbClr val="17375E"/>
                </a:solidFill>
              </a:rPr>
              <a:t>Nonfarm Payrolls Employment Growth: </a:t>
            </a:r>
            <a:r>
              <a:rPr lang="en-US" u="sng" dirty="0" smtClean="0">
                <a:solidFill>
                  <a:srgbClr val="17375E"/>
                </a:solidFill>
              </a:rPr>
              <a:t>170K</a:t>
            </a:r>
            <a:endParaRPr lang="en-US" u="sng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15" y="-133684"/>
            <a:ext cx="8072958" cy="100584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rgbClr val="17375E"/>
                </a:solidFill>
              </a:rPr>
              <a:t>Equal-Weighted Averaging for </a:t>
            </a:r>
            <a:r>
              <a:rPr lang="en-US" sz="3000" u="sng" dirty="0" smtClean="0">
                <a:solidFill>
                  <a:srgbClr val="17375E"/>
                </a:solidFill>
              </a:rPr>
              <a:t>UNRATE</a:t>
            </a:r>
            <a:endParaRPr lang="en-US" sz="3000" u="sng" dirty="0">
              <a:solidFill>
                <a:srgbClr val="17375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95065"/>
              </p:ext>
            </p:extLst>
          </p:nvPr>
        </p:nvGraphicFramePr>
        <p:xfrm>
          <a:off x="1123220" y="872156"/>
          <a:ext cx="658047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43"/>
                <a:gridCol w="2041240"/>
                <a:gridCol w="892098"/>
                <a:gridCol w="892097"/>
              </a:tblGrid>
              <a:tr h="303739">
                <a:tc>
                  <a:txBody>
                    <a:bodyPr/>
                    <a:lstStyle/>
                    <a:p>
                      <a:pPr algn="ctr"/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AR(1)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 dirty="0" smtClean="0">
                          <a:solidFill>
                            <a:srgbClr val="FF0000"/>
                          </a:solidFill>
                        </a:rPr>
                        <a:t>3.79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4.20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 dirty="0" smtClean="0">
                          <a:solidFill>
                            <a:srgbClr val="FF0000"/>
                          </a:solidFill>
                        </a:rPr>
                        <a:t>3.79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4.20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3.74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4.13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3.76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4.14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4.16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4.04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4.06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4.02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4.01</a:t>
                      </a:r>
                      <a:endParaRPr lang="en-US" dirty="0"/>
                    </a:p>
                  </a:txBody>
                  <a:tcPr/>
                </a:tc>
              </a:tr>
              <a:tr h="3553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3.73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dirty="0" smtClean="0"/>
                        <a:t>3.97</a:t>
                      </a:r>
                      <a:endParaRPr lang="en-US" dirty="0"/>
                    </a:p>
                  </a:txBody>
                  <a:tcPr/>
                </a:tc>
              </a:tr>
              <a:tr h="3236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Bayesian</a:t>
                      </a:r>
                      <a:r>
                        <a:rPr lang="en-US" baseline="0" dirty="0" smtClean="0"/>
                        <a:t> AR(6) w/ Laplace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4.25</a:t>
                      </a:r>
                      <a:endParaRPr lang="en-US" dirty="0"/>
                    </a:p>
                  </a:txBody>
                  <a:tcPr/>
                </a:tc>
              </a:tr>
              <a:tr h="3236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dirty="0" smtClean="0">
                          <a:solidFill>
                            <a:srgbClr val="FF0000"/>
                          </a:solidFill>
                        </a:rPr>
                        <a:t>4.52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58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724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724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AVERAGE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3.79%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4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11" y="-860"/>
            <a:ext cx="8086326" cy="741947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rgbClr val="17375E"/>
                </a:solidFill>
              </a:rPr>
              <a:t>Equal-Weighted Averaging for </a:t>
            </a:r>
            <a:r>
              <a:rPr lang="en-US" sz="3000" u="sng" dirty="0" smtClean="0">
                <a:solidFill>
                  <a:srgbClr val="17375E"/>
                </a:solidFill>
              </a:rPr>
              <a:t>PAYEMS</a:t>
            </a:r>
            <a:endParaRPr lang="en-US" sz="3000" u="sng" dirty="0">
              <a:solidFill>
                <a:srgbClr val="17375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38820"/>
              </p:ext>
            </p:extLst>
          </p:nvPr>
        </p:nvGraphicFramePr>
        <p:xfrm>
          <a:off x="1109852" y="855578"/>
          <a:ext cx="658047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43"/>
                <a:gridCol w="2041240"/>
                <a:gridCol w="892098"/>
                <a:gridCol w="892097"/>
              </a:tblGrid>
              <a:tr h="292233">
                <a:tc>
                  <a:txBody>
                    <a:bodyPr/>
                    <a:lstStyle/>
                    <a:p>
                      <a:pPr algn="ctr"/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AR(1)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124.85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263.76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513.48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88.02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-268.18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444.24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133.81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214.82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482.45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142.49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204.38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489.36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144.12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201.20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489.45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170.51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fi-FI" dirty="0" smtClean="0"/>
                        <a:t>84.40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425.43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b="1" dirty="0" smtClean="0">
                          <a:solidFill>
                            <a:srgbClr val="FF0000"/>
                          </a:solidFill>
                        </a:rPr>
                        <a:t>101.02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hr-HR" dirty="0" smtClean="0"/>
                        <a:t>135.49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337.54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133.24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hr-HR" dirty="0" smtClean="0"/>
                        <a:t>99.33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365.81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152.97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hr-HR" dirty="0" smtClean="0"/>
                        <a:t>78.346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384.29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114.50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nb-NO" dirty="0" smtClean="0"/>
                        <a:t>114.67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343.68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Bayesian</a:t>
                      </a:r>
                      <a:r>
                        <a:rPr lang="en-US" baseline="0" dirty="0" smtClean="0"/>
                        <a:t> AR(6) w/ Laplace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194.10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154.92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540.12</a:t>
                      </a:r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146.75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 Forrest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213.27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246.33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56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AVERAGE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170K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27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b="1" dirty="0" smtClean="0">
                <a:solidFill>
                  <a:srgbClr val="17375E"/>
                </a:solidFill>
              </a:rPr>
              <a:t>Method: Equal-Weighted Average of the Most Reliable Models</a:t>
            </a:r>
            <a:endParaRPr lang="en-US" sz="3500" b="1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Explored </a:t>
            </a:r>
            <a:r>
              <a:rPr lang="en-US" dirty="0">
                <a:solidFill>
                  <a:srgbClr val="17375E"/>
                </a:solidFill>
              </a:rPr>
              <a:t>b</a:t>
            </a:r>
            <a:r>
              <a:rPr lang="en-US" dirty="0" smtClean="0">
                <a:solidFill>
                  <a:srgbClr val="17375E"/>
                </a:solidFill>
              </a:rPr>
              <a:t>aseline methods, determined which methods were the most reliable using RMSE &amp; diagnostics, checked expert forecasts, and averaged forecasts  </a:t>
            </a:r>
          </a:p>
          <a:p>
            <a:r>
              <a:rPr lang="en-US" dirty="0" smtClean="0">
                <a:solidFill>
                  <a:srgbClr val="17375E"/>
                </a:solidFill>
              </a:rPr>
              <a:t>Reasons: </a:t>
            </a:r>
          </a:p>
          <a:p>
            <a:pPr lvl="1"/>
            <a:r>
              <a:rPr lang="en-US" dirty="0" smtClean="0">
                <a:solidFill>
                  <a:srgbClr val="17375E"/>
                </a:solidFill>
              </a:rPr>
              <a:t>Minimizes risk </a:t>
            </a:r>
          </a:p>
          <a:p>
            <a:pPr lvl="1"/>
            <a:r>
              <a:rPr lang="en-US" dirty="0" smtClean="0">
                <a:solidFill>
                  <a:srgbClr val="17375E"/>
                </a:solidFill>
              </a:rPr>
              <a:t>Reduces chance of over fitting, since the procedure isn’t dependent on data</a:t>
            </a:r>
          </a:p>
          <a:p>
            <a:pPr lvl="1"/>
            <a:r>
              <a:rPr lang="en-US" dirty="0" smtClean="0">
                <a:solidFill>
                  <a:srgbClr val="17375E"/>
                </a:solidFill>
              </a:rPr>
              <a:t>If forecasts have low bias, the increase in precision improves square loss risk</a:t>
            </a:r>
          </a:p>
          <a:p>
            <a:pPr lvl="1"/>
            <a:r>
              <a:rPr lang="en-US" dirty="0" smtClean="0">
                <a:solidFill>
                  <a:srgbClr val="17375E"/>
                </a:solidFill>
              </a:rPr>
              <a:t>If all methods are performing similarly, it allows all methods to contribute to the forecast</a:t>
            </a:r>
          </a:p>
          <a:p>
            <a:pPr lvl="1"/>
            <a:endParaRPr lang="en-US" dirty="0" smtClean="0">
              <a:solidFill>
                <a:srgbClr val="17375E"/>
              </a:solidFill>
            </a:endParaRPr>
          </a:p>
          <a:p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1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7375E"/>
                </a:solidFill>
              </a:rPr>
              <a:t>Previous Forecasts</a:t>
            </a:r>
            <a:endParaRPr lang="en-US" dirty="0">
              <a:solidFill>
                <a:srgbClr val="17375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4167"/>
              </p:ext>
            </p:extLst>
          </p:nvPr>
        </p:nvGraphicFramePr>
        <p:xfrm>
          <a:off x="1508880" y="1474637"/>
          <a:ext cx="56127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10"/>
                <a:gridCol w="937458"/>
                <a:gridCol w="997940"/>
                <a:gridCol w="2661172"/>
              </a:tblGrid>
              <a:tr h="572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UNRATE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3.7%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February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Equal-weighted Average (Less Selective)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Equal-weighted Average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(More</a:t>
                      </a:r>
                      <a:r>
                        <a:rPr lang="en-US" baseline="0" dirty="0" smtClean="0"/>
                        <a:t> Selective)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79561"/>
              </p:ext>
            </p:extLst>
          </p:nvPr>
        </p:nvGraphicFramePr>
        <p:xfrm>
          <a:off x="1524000" y="4173740"/>
          <a:ext cx="559766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10"/>
                <a:gridCol w="937458"/>
                <a:gridCol w="1043301"/>
                <a:gridCol w="2600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PAYEMS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Expert </a:t>
                      </a:r>
                      <a:endParaRPr lang="en-US" dirty="0"/>
                    </a:p>
                  </a:txBody>
                  <a:tcPr/>
                </a:tc>
              </a:tr>
              <a:tr h="439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February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Equal-weighted Average (Less Selective)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155K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Equal-weighted Average (More Selective)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0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17375E"/>
                </a:solidFill>
              </a:rPr>
              <a:t>Baseline Methods Explored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AR(1 – 5) by ERM with respect to square </a:t>
            </a:r>
            <a:r>
              <a:rPr lang="en-US" dirty="0">
                <a:solidFill>
                  <a:srgbClr val="17375E"/>
                </a:solidFill>
              </a:rPr>
              <a:t>l</a:t>
            </a:r>
            <a:r>
              <a:rPr lang="en-US" dirty="0" smtClean="0">
                <a:solidFill>
                  <a:srgbClr val="17375E"/>
                </a:solidFill>
              </a:rPr>
              <a:t>oss</a:t>
            </a:r>
          </a:p>
          <a:p>
            <a:r>
              <a:rPr lang="en-US" dirty="0" smtClean="0">
                <a:solidFill>
                  <a:srgbClr val="17375E"/>
                </a:solidFill>
              </a:rPr>
              <a:t>VAR(1 – 5) by minimizing additive square loss</a:t>
            </a:r>
          </a:p>
          <a:p>
            <a:r>
              <a:rPr lang="en-US" dirty="0" smtClean="0">
                <a:solidFill>
                  <a:srgbClr val="17375E"/>
                </a:solidFill>
              </a:rPr>
              <a:t>VAR(5) by Penalized ERM: 4 different penalties </a:t>
            </a:r>
          </a:p>
          <a:p>
            <a:r>
              <a:rPr lang="en-US" dirty="0" smtClean="0">
                <a:solidFill>
                  <a:srgbClr val="17375E"/>
                </a:solidFill>
              </a:rPr>
              <a:t>Bayesian: AR(6) with Laplace priors, mean = 0, default scale set by </a:t>
            </a:r>
            <a:r>
              <a:rPr lang="en-US" dirty="0" err="1" smtClean="0">
                <a:solidFill>
                  <a:srgbClr val="17375E"/>
                </a:solidFill>
              </a:rPr>
              <a:t>stan_glm</a:t>
            </a:r>
            <a:endParaRPr lang="en-US" dirty="0">
              <a:solidFill>
                <a:srgbClr val="17375E"/>
              </a:solidFill>
            </a:endParaRPr>
          </a:p>
          <a:p>
            <a:r>
              <a:rPr lang="en-US" dirty="0" smtClean="0">
                <a:solidFill>
                  <a:srgbClr val="17375E"/>
                </a:solidFill>
              </a:rPr>
              <a:t>Machine Learning Methods: Tree, Random Forrest, Boosting</a:t>
            </a:r>
          </a:p>
          <a:p>
            <a:endParaRPr lang="en-US" dirty="0" smtClean="0">
              <a:solidFill>
                <a:srgbClr val="17375E"/>
              </a:solidFill>
            </a:endParaRPr>
          </a:p>
          <a:p>
            <a:endParaRPr lang="en-US" dirty="0" smtClean="0">
              <a:solidFill>
                <a:srgbClr val="17375E"/>
              </a:solidFill>
            </a:endParaRPr>
          </a:p>
          <a:p>
            <a:endParaRPr lang="en-US" dirty="0" smtClean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17375E"/>
              </a:solidFill>
            </a:endParaRPr>
          </a:p>
          <a:p>
            <a:endParaRPr lang="en-US" dirty="0" smtClean="0">
              <a:solidFill>
                <a:srgbClr val="17375E"/>
              </a:solidFill>
            </a:endParaRPr>
          </a:p>
          <a:p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17375E"/>
                </a:solidFill>
              </a:rPr>
              <a:t>AR(1 – 5) by ERM with respect to Square </a:t>
            </a:r>
            <a:r>
              <a:rPr lang="en-US" sz="3500" dirty="0" smtClean="0">
                <a:solidFill>
                  <a:srgbClr val="17375E"/>
                </a:solidFill>
              </a:rPr>
              <a:t>Loss – </a:t>
            </a:r>
            <a:r>
              <a:rPr lang="en-US" sz="3500" i="1" dirty="0" err="1" smtClean="0">
                <a:solidFill>
                  <a:srgbClr val="17375E"/>
                </a:solidFill>
              </a:rPr>
              <a:t>Unrate</a:t>
            </a:r>
            <a:endParaRPr lang="en-US" sz="3500" i="1" dirty="0">
              <a:solidFill>
                <a:srgbClr val="17375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12" y="1564466"/>
            <a:ext cx="7916088" cy="48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1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17375E"/>
                </a:solidFill>
              </a:rPr>
              <a:t>AR(1 – 5) by ERM with respect to Square </a:t>
            </a:r>
            <a:r>
              <a:rPr lang="en-US" sz="3500" dirty="0" smtClean="0">
                <a:solidFill>
                  <a:srgbClr val="17375E"/>
                </a:solidFill>
              </a:rPr>
              <a:t>Loss – </a:t>
            </a:r>
            <a:r>
              <a:rPr lang="en-US" sz="3500" i="1" dirty="0" err="1" smtClean="0">
                <a:solidFill>
                  <a:srgbClr val="17375E"/>
                </a:solidFill>
              </a:rPr>
              <a:t>Payems</a:t>
            </a:r>
            <a:endParaRPr lang="en-US" sz="3500" i="1" dirty="0">
              <a:solidFill>
                <a:srgbClr val="1737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5" y="1553702"/>
            <a:ext cx="7597994" cy="46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>
                <a:solidFill>
                  <a:srgbClr val="17375E"/>
                </a:solidFill>
              </a:rPr>
              <a:t>AR(1 – 5) by ERM with respect to Square Loss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88996"/>
              </p:ext>
            </p:extLst>
          </p:nvPr>
        </p:nvGraphicFramePr>
        <p:xfrm>
          <a:off x="1009910" y="2139252"/>
          <a:ext cx="6822408" cy="17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68"/>
                <a:gridCol w="1137068"/>
                <a:gridCol w="1137068"/>
                <a:gridCol w="1137068"/>
                <a:gridCol w="1137068"/>
                <a:gridCol w="1137068"/>
              </a:tblGrid>
              <a:tr h="6319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AR(5)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rgbClr val="FF0000"/>
                          </a:solidFill>
                        </a:rPr>
                        <a:t>0.208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b="1" dirty="0" smtClean="0">
                          <a:solidFill>
                            <a:srgbClr val="FF0000"/>
                          </a:solidFill>
                        </a:rPr>
                        <a:t>0.207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0.196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0.195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r>
                        <a:rPr lang="en-US" dirty="0" smtClean="0"/>
                        <a:t>AIC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-243.67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-253.53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-318.02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-343.01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-347.54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09910" y="1613042"/>
            <a:ext cx="1254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 smtClean="0">
                <a:solidFill>
                  <a:srgbClr val="17375E"/>
                </a:solidFill>
              </a:rPr>
              <a:t>Unrate</a:t>
            </a:r>
            <a:endParaRPr lang="en-US" sz="2500" b="1" i="1" dirty="0">
              <a:solidFill>
                <a:srgbClr val="17375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910" y="4199474"/>
            <a:ext cx="12549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err="1" smtClean="0">
                <a:solidFill>
                  <a:srgbClr val="17375E"/>
                </a:solidFill>
              </a:rPr>
              <a:t>Payems</a:t>
            </a:r>
            <a:endParaRPr lang="en-US" sz="2500" b="1" i="1" dirty="0">
              <a:solidFill>
                <a:srgbClr val="17375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7077"/>
              </p:ext>
            </p:extLst>
          </p:nvPr>
        </p:nvGraphicFramePr>
        <p:xfrm>
          <a:off x="1009910" y="4706634"/>
          <a:ext cx="6822408" cy="172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068"/>
                <a:gridCol w="1137068"/>
                <a:gridCol w="1137068"/>
                <a:gridCol w="1137068"/>
                <a:gridCol w="1137068"/>
                <a:gridCol w="1137068"/>
              </a:tblGrid>
              <a:tr h="6319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AR(5)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198.1784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>
                          <a:solidFill>
                            <a:srgbClr val="FF0000"/>
                          </a:solidFill>
                        </a:rPr>
                        <a:t>181.5567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177.6057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176.6125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175.7327</a:t>
                      </a:r>
                      <a:endParaRPr lang="en-US" dirty="0"/>
                    </a:p>
                  </a:txBody>
                  <a:tcPr/>
                </a:tc>
              </a:tr>
              <a:tr h="544255">
                <a:tc>
                  <a:txBody>
                    <a:bodyPr/>
                    <a:lstStyle/>
                    <a:p>
                      <a:r>
                        <a:rPr lang="en-US" dirty="0" smtClean="0"/>
                        <a:t>AIC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b="1" dirty="0" smtClean="0">
                          <a:solidFill>
                            <a:srgbClr val="FF0000"/>
                          </a:solidFill>
                        </a:rPr>
                        <a:t>12910.92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b="1" dirty="0" smtClean="0">
                          <a:solidFill>
                            <a:srgbClr val="FF0000"/>
                          </a:solidFill>
                        </a:rPr>
                        <a:t>12744.72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12704.52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12695.78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12688.22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9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500" dirty="0" smtClean="0">
                <a:solidFill>
                  <a:srgbClr val="17375E"/>
                </a:solidFill>
              </a:rPr>
              <a:t>VAR</a:t>
            </a:r>
            <a:r>
              <a:rPr lang="en-US" sz="3500" dirty="0">
                <a:solidFill>
                  <a:srgbClr val="17375E"/>
                </a:solidFill>
              </a:rPr>
              <a:t>(1 – 5) by </a:t>
            </a:r>
            <a:r>
              <a:rPr lang="en-US" sz="3500" dirty="0" smtClean="0">
                <a:solidFill>
                  <a:srgbClr val="17375E"/>
                </a:solidFill>
              </a:rPr>
              <a:t>minimizing additive square loss </a:t>
            </a:r>
            <a:endParaRPr lang="en-US" sz="3500" i="1" dirty="0">
              <a:solidFill>
                <a:srgbClr val="17375E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Created Vector </a:t>
            </a:r>
            <a:r>
              <a:rPr lang="en-US" dirty="0" err="1" smtClean="0">
                <a:solidFill>
                  <a:srgbClr val="17375E"/>
                </a:solidFill>
              </a:rPr>
              <a:t>Autoregressions</a:t>
            </a:r>
            <a:r>
              <a:rPr lang="en-US" dirty="0" smtClean="0">
                <a:solidFill>
                  <a:srgbClr val="17375E"/>
                </a:solidFill>
              </a:rPr>
              <a:t> jointly in </a:t>
            </a:r>
            <a:r>
              <a:rPr lang="en-US" dirty="0" err="1" smtClean="0">
                <a:solidFill>
                  <a:srgbClr val="17375E"/>
                </a:solidFill>
              </a:rPr>
              <a:t>unrate</a:t>
            </a:r>
            <a:r>
              <a:rPr lang="en-US" dirty="0" smtClean="0">
                <a:solidFill>
                  <a:srgbClr val="17375E"/>
                </a:solidFill>
              </a:rPr>
              <a:t>, </a:t>
            </a:r>
            <a:r>
              <a:rPr lang="en-US" dirty="0" err="1" smtClean="0">
                <a:solidFill>
                  <a:srgbClr val="17375E"/>
                </a:solidFill>
              </a:rPr>
              <a:t>payems</a:t>
            </a:r>
            <a:r>
              <a:rPr lang="en-US" dirty="0" smtClean="0">
                <a:solidFill>
                  <a:srgbClr val="17375E"/>
                </a:solidFill>
              </a:rPr>
              <a:t>, NASDAQ prices, US Retail Gas Prices, CPI, and effective Federal Funds </a:t>
            </a:r>
            <a:r>
              <a:rPr lang="en-US" dirty="0" smtClean="0">
                <a:solidFill>
                  <a:srgbClr val="17375E"/>
                </a:solidFill>
              </a:rPr>
              <a:t>Rate</a:t>
            </a:r>
          </a:p>
          <a:p>
            <a:pPr marL="0" indent="0">
              <a:buNone/>
            </a:pPr>
            <a:endParaRPr lang="en-US" dirty="0" smtClean="0">
              <a:solidFill>
                <a:srgbClr val="17375E"/>
              </a:solidFill>
            </a:endParaRPr>
          </a:p>
          <a:p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843</Words>
  <Application>Microsoft Macintosh PowerPoint</Application>
  <PresentationFormat>On-screen Show (4:3)</PresentationFormat>
  <Paragraphs>276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Final Monthly Forecast: April </vt:lpstr>
      <vt:lpstr>April Forecast</vt:lpstr>
      <vt:lpstr>Method: Equal-Weighted Average of the Most Reliable Models</vt:lpstr>
      <vt:lpstr>Previous Forecasts</vt:lpstr>
      <vt:lpstr>Baseline Methods Explored</vt:lpstr>
      <vt:lpstr>AR(1 – 5) by ERM with respect to Square Loss – Unrate</vt:lpstr>
      <vt:lpstr>AR(1 – 5) by ERM with respect to Square Loss – Payems</vt:lpstr>
      <vt:lpstr>AR(1 – 5) by ERM with respect to Square Loss</vt:lpstr>
      <vt:lpstr>VAR(1 – 5) by minimizing additive square loss </vt:lpstr>
      <vt:lpstr>VAR(1 – 5) by minimizing additive square loss – Unrate</vt:lpstr>
      <vt:lpstr>VAR(1 – 5) by minimizing additive square loss – Payems</vt:lpstr>
      <vt:lpstr>VAR(1 – 5) by minimizing additive square loss </vt:lpstr>
      <vt:lpstr>Bayesian: AR(6) with Laplace priors - Unrate</vt:lpstr>
      <vt:lpstr>Bayesian: AR(6) with Laplace priors - Payems</vt:lpstr>
      <vt:lpstr>Bayesian: AR(6) with Laplace priors </vt:lpstr>
      <vt:lpstr>ML Methods: Tree, Random Forrest, Boost</vt:lpstr>
      <vt:lpstr>ML Methods: Tree, Random Forrest, Boost - Unrate</vt:lpstr>
      <vt:lpstr>ML Methods: Tree, Random Forrest, Boost - Payems</vt:lpstr>
      <vt:lpstr>ML Methods: Tree, Random Forrest, Boost</vt:lpstr>
      <vt:lpstr>Equal-Weighted Averaging for UNRATE</vt:lpstr>
      <vt:lpstr>Equal-Weighted Averaging for PAYEMS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28</cp:revision>
  <dcterms:created xsi:type="dcterms:W3CDTF">2019-04-29T22:14:32Z</dcterms:created>
  <dcterms:modified xsi:type="dcterms:W3CDTF">2019-05-02T17:52:51Z</dcterms:modified>
</cp:coreProperties>
</file>