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898" y="1035844"/>
            <a:ext cx="482203" cy="4286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785519" y="1921669"/>
            <a:ext cx="56444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Flight Delay Prediction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1920246" y="2921794"/>
            <a:ext cx="537491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Using Machine Learning and Network Analysis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3380724" y="3536156"/>
            <a:ext cx="245399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Science Capstone Project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3380724" y="3850481"/>
            <a:ext cx="245399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June 2025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578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Conclusions &amp; Recommendations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71563"/>
            <a:ext cx="4071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Findings: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85800" y="1500188"/>
            <a:ext cx="38433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analysis provides valuable insights into flight delay patterns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685800" y="2043113"/>
            <a:ext cx="38433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Time-based features are particularly important for prediction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685800" y="2586038"/>
            <a:ext cx="38433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 engineering significantly enhances model performance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685800" y="3128963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Multiple feature selection methods provide robust rankings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4686300" y="1071563"/>
            <a:ext cx="4071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Recommendations: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4914900" y="1500188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 feature persistence in data pipeline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4914900" y="1828800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real-world data from BTS and NOAA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4914900" y="2157413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Expand feature engineering for network characteristics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4914900" y="2486025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 API for real-time flight delay predictions</a:t>
            </a:r>
            <a:endParaRPr lang="en-US" sz="1125" dirty="0"/>
          </a:p>
        </p:txBody>
      </p:sp>
      <p:sp>
        <p:nvSpPr>
          <p:cNvPr id="14" name="Shape 11"/>
          <p:cNvSpPr/>
          <p:nvPr/>
        </p:nvSpPr>
        <p:spPr>
          <a:xfrm>
            <a:off x="2428875" y="3571875"/>
            <a:ext cx="4286250" cy="1428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3686175"/>
            <a:ext cx="4057650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435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Problem Statement &amp; Objectives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71563"/>
            <a:ext cx="4071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Challenge: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85800" y="1500188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Flight delays cost airlines billions annually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685800" y="1828800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Negative impact on passenger experience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685800" y="2157413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Resource optimization challenges for airports and airlines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685800" y="2486025"/>
            <a:ext cx="38433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Complex interplay between weather, network structure, and operational factors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4686300" y="1071563"/>
            <a:ext cx="4071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Project Objectives: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4914900" y="1500188"/>
            <a:ext cx="38433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 a binary classification model to predict flight delays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4914900" y="2043113"/>
            <a:ext cx="38433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Apply network analysis to understand airport connectivity impacts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4914900" y="2586038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Engineer features from time, network, and weather data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4914900" y="2914650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Identify the most predictive factors for flight delays</a:t>
            </a:r>
            <a:endParaRPr lang="en-US" sz="1125" dirty="0"/>
          </a:p>
        </p:txBody>
      </p:sp>
      <p:sp>
        <p:nvSpPr>
          <p:cNvPr id="14" name="Shape 11"/>
          <p:cNvSpPr/>
          <p:nvPr/>
        </p:nvSpPr>
        <p:spPr>
          <a:xfrm>
            <a:off x="2428875" y="3357563"/>
            <a:ext cx="4286250" cy="1428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3471863"/>
            <a:ext cx="4057650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Project Methodology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1714500" y="1071563"/>
            <a:ext cx="5715000" cy="21431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85863"/>
            <a:ext cx="5486400" cy="19145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57200" y="3443288"/>
            <a:ext cx="4071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Science Workflow: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685800" y="3814763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Acquisition &amp; Preparation</a:t>
            </a:r>
            <a:endParaRPr lang="en-US" sz="1125" dirty="0"/>
          </a:p>
        </p:txBody>
      </p:sp>
      <p:sp>
        <p:nvSpPr>
          <p:cNvPr id="8" name="Text 4"/>
          <p:cNvSpPr/>
          <p:nvPr/>
        </p:nvSpPr>
        <p:spPr>
          <a:xfrm>
            <a:off x="685800" y="4114800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Exploratory Data Analysis</a:t>
            </a:r>
            <a:endParaRPr lang="en-US" sz="1125" dirty="0"/>
          </a:p>
        </p:txBody>
      </p:sp>
      <p:sp>
        <p:nvSpPr>
          <p:cNvPr id="9" name="Text 5"/>
          <p:cNvSpPr/>
          <p:nvPr/>
        </p:nvSpPr>
        <p:spPr>
          <a:xfrm>
            <a:off x="685800" y="4414838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Analysis</a:t>
            </a:r>
            <a:endParaRPr lang="en-US" sz="1125" dirty="0"/>
          </a:p>
        </p:txBody>
      </p:sp>
      <p:sp>
        <p:nvSpPr>
          <p:cNvPr id="10" name="Text 6"/>
          <p:cNvSpPr/>
          <p:nvPr/>
        </p:nvSpPr>
        <p:spPr>
          <a:xfrm>
            <a:off x="4686300" y="3443288"/>
            <a:ext cx="4071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Modeling Approach:</a:t>
            </a:r>
            <a:endParaRPr lang="en-US" sz="1350" dirty="0"/>
          </a:p>
        </p:txBody>
      </p:sp>
      <p:sp>
        <p:nvSpPr>
          <p:cNvPr id="11" name="Text 7"/>
          <p:cNvSpPr/>
          <p:nvPr/>
        </p:nvSpPr>
        <p:spPr>
          <a:xfrm>
            <a:off x="4914900" y="3814763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 Engineering</a:t>
            </a:r>
            <a:endParaRPr lang="en-US" sz="1125" dirty="0"/>
          </a:p>
        </p:txBody>
      </p:sp>
      <p:sp>
        <p:nvSpPr>
          <p:cNvPr id="12" name="Text 8"/>
          <p:cNvSpPr/>
          <p:nvPr/>
        </p:nvSpPr>
        <p:spPr>
          <a:xfrm>
            <a:off x="4914900" y="4114800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 Selection</a:t>
            </a:r>
            <a:endParaRPr lang="en-US" sz="1125" dirty="0"/>
          </a:p>
        </p:txBody>
      </p:sp>
      <p:sp>
        <p:nvSpPr>
          <p:cNvPr id="13" name="Text 9"/>
          <p:cNvSpPr/>
          <p:nvPr/>
        </p:nvSpPr>
        <p:spPr>
          <a:xfrm>
            <a:off x="4914900" y="4414838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 Development &amp; Evaluation</a:t>
            </a:r>
            <a:endParaRPr lang="en-US" sz="11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Acquisition &amp; Preparation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71563"/>
            <a:ext cx="4071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Sources: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85800" y="1500188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Synthetic airline data for 15 major US airports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685800" y="1828800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 airlines across different seasons (2023-2024)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685800" y="2157413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Simulated weather conditions at airports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685800" y="2486025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Generated airport network connectivity data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4686300" y="1071563"/>
            <a:ext cx="4071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Preprocessing Steps: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4914900" y="1500188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Cleaning and handling missing values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4914900" y="1828800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Converting timestamps to datetime formats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4914900" y="2157413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Creating delay indicators (&gt;15 min = delayed)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4914900" y="2486025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Joining flight data with weather conditions</a:t>
            </a:r>
            <a:endParaRPr lang="en-US" sz="1125" dirty="0"/>
          </a:p>
        </p:txBody>
      </p:sp>
      <p:sp>
        <p:nvSpPr>
          <p:cNvPr id="14" name="Shape 11"/>
          <p:cNvSpPr/>
          <p:nvPr/>
        </p:nvSpPr>
        <p:spPr>
          <a:xfrm>
            <a:off x="2428875" y="3257550"/>
            <a:ext cx="4286250" cy="1428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3371850"/>
            <a:ext cx="4057650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863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Analysis Approach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1714500" y="1071563"/>
            <a:ext cx="5715000" cy="21431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85863"/>
            <a:ext cx="5486400" cy="19145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57200" y="3443288"/>
            <a:ext cx="4071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Representation: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685800" y="3814763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Airports as nodes</a:t>
            </a:r>
            <a:endParaRPr lang="en-US" sz="1125" dirty="0"/>
          </a:p>
        </p:txBody>
      </p:sp>
      <p:sp>
        <p:nvSpPr>
          <p:cNvPr id="8" name="Text 4"/>
          <p:cNvSpPr/>
          <p:nvPr/>
        </p:nvSpPr>
        <p:spPr>
          <a:xfrm>
            <a:off x="685800" y="4114800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Flights as edges</a:t>
            </a:r>
            <a:endParaRPr lang="en-US" sz="1125" dirty="0"/>
          </a:p>
        </p:txBody>
      </p:sp>
      <p:sp>
        <p:nvSpPr>
          <p:cNvPr id="9" name="Text 5"/>
          <p:cNvSpPr/>
          <p:nvPr/>
        </p:nvSpPr>
        <p:spPr>
          <a:xfrm>
            <a:off x="685800" y="4414838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Edge weights based on flight frequency</a:t>
            </a:r>
            <a:endParaRPr lang="en-US" sz="1125" dirty="0"/>
          </a:p>
        </p:txBody>
      </p:sp>
      <p:sp>
        <p:nvSpPr>
          <p:cNvPr id="10" name="Text 6"/>
          <p:cNvSpPr/>
          <p:nvPr/>
        </p:nvSpPr>
        <p:spPr>
          <a:xfrm>
            <a:off x="685800" y="4714875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Matrix representations (adjacency, incidence)</a:t>
            </a:r>
            <a:endParaRPr lang="en-US" sz="1125" dirty="0"/>
          </a:p>
        </p:txBody>
      </p:sp>
      <p:sp>
        <p:nvSpPr>
          <p:cNvPr id="11" name="Text 7"/>
          <p:cNvSpPr/>
          <p:nvPr/>
        </p:nvSpPr>
        <p:spPr>
          <a:xfrm>
            <a:off x="4686300" y="3443288"/>
            <a:ext cx="4071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Metrics:</a:t>
            </a:r>
            <a:endParaRPr lang="en-US" sz="1350" dirty="0"/>
          </a:p>
        </p:txBody>
      </p:sp>
      <p:sp>
        <p:nvSpPr>
          <p:cNvPr id="12" name="Text 8"/>
          <p:cNvSpPr/>
          <p:nvPr/>
        </p:nvSpPr>
        <p:spPr>
          <a:xfrm>
            <a:off x="4914900" y="3814763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Centrality measures (degree, betweenness)</a:t>
            </a:r>
            <a:endParaRPr lang="en-US" sz="1125" dirty="0"/>
          </a:p>
        </p:txBody>
      </p:sp>
      <p:sp>
        <p:nvSpPr>
          <p:cNvPr id="13" name="Text 9"/>
          <p:cNvSpPr/>
          <p:nvPr/>
        </p:nvSpPr>
        <p:spPr>
          <a:xfrm>
            <a:off x="4914900" y="4114800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Community detection</a:t>
            </a:r>
            <a:endParaRPr lang="en-US" sz="1125" dirty="0"/>
          </a:p>
        </p:txBody>
      </p:sp>
      <p:sp>
        <p:nvSpPr>
          <p:cNvPr id="14" name="Text 10"/>
          <p:cNvSpPr/>
          <p:nvPr/>
        </p:nvSpPr>
        <p:spPr>
          <a:xfrm>
            <a:off x="4914900" y="4414838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Hub-and-spoke identification</a:t>
            </a:r>
            <a:endParaRPr lang="en-US" sz="1125" dirty="0"/>
          </a:p>
        </p:txBody>
      </p:sp>
      <p:sp>
        <p:nvSpPr>
          <p:cNvPr id="15" name="Text 11"/>
          <p:cNvSpPr/>
          <p:nvPr/>
        </p:nvSpPr>
        <p:spPr>
          <a:xfrm>
            <a:off x="4914900" y="4714875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Route importance scoring</a:t>
            </a:r>
            <a:endParaRPr lang="en-US" sz="11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578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 Engineering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71563"/>
            <a:ext cx="4071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 Categories: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85800" y="1500188"/>
            <a:ext cx="38433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Time-based features (74) - time of day, day of week, holidays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685800" y="2043113"/>
            <a:ext cx="38433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Network-based features (45) - centrality measures, community structure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685800" y="2586038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Weather features (40) - temperature, precipitation, visibility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685800" y="2914650"/>
            <a:ext cx="38433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Interaction features (25) - combinations of time, network, weather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4686300" y="1071563"/>
            <a:ext cx="4071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Engineering Techniques: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4914900" y="1500188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Cyclical encoding for time variables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4914900" y="1828800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metrics extraction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4914900" y="2157413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Weather condition classification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4914900" y="2486025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 interaction creation</a:t>
            </a:r>
            <a:endParaRPr lang="en-US" sz="1125" dirty="0"/>
          </a:p>
        </p:txBody>
      </p:sp>
      <p:sp>
        <p:nvSpPr>
          <p:cNvPr id="14" name="Shape 11"/>
          <p:cNvSpPr/>
          <p:nvPr/>
        </p:nvSpPr>
        <p:spPr>
          <a:xfrm>
            <a:off x="2428875" y="3571875"/>
            <a:ext cx="4286250" cy="1428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3686175"/>
            <a:ext cx="4057650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 Selection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1714500" y="1071563"/>
            <a:ext cx="5715000" cy="21431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85863"/>
            <a:ext cx="5486400" cy="19145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57200" y="3443288"/>
            <a:ext cx="4071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Selection Methods: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685800" y="3814763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Statistical tests (F-tests, mutual information)</a:t>
            </a:r>
            <a:endParaRPr lang="en-US" sz="1125" dirty="0"/>
          </a:p>
        </p:txBody>
      </p:sp>
      <p:sp>
        <p:nvSpPr>
          <p:cNvPr id="8" name="Text 4"/>
          <p:cNvSpPr/>
          <p:nvPr/>
        </p:nvSpPr>
        <p:spPr>
          <a:xfrm>
            <a:off x="685800" y="4114800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Tree-based models (Random Forest, Gradient Boosting)</a:t>
            </a:r>
            <a:endParaRPr lang="en-US" sz="1125" dirty="0"/>
          </a:p>
        </p:txBody>
      </p:sp>
      <p:sp>
        <p:nvSpPr>
          <p:cNvPr id="9" name="Text 5"/>
          <p:cNvSpPr/>
          <p:nvPr/>
        </p:nvSpPr>
        <p:spPr>
          <a:xfrm>
            <a:off x="685800" y="4414838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Advanced techniques (Permutation, SHAP values)</a:t>
            </a:r>
            <a:endParaRPr lang="en-US" sz="1125" dirty="0"/>
          </a:p>
        </p:txBody>
      </p:sp>
      <p:sp>
        <p:nvSpPr>
          <p:cNvPr id="10" name="Text 6"/>
          <p:cNvSpPr/>
          <p:nvPr/>
        </p:nvSpPr>
        <p:spPr>
          <a:xfrm>
            <a:off x="4686300" y="3443288"/>
            <a:ext cx="4071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Findings:</a:t>
            </a:r>
            <a:endParaRPr lang="en-US" sz="1350" dirty="0"/>
          </a:p>
        </p:txBody>
      </p:sp>
      <p:sp>
        <p:nvSpPr>
          <p:cNvPr id="11" name="Text 7"/>
          <p:cNvSpPr/>
          <p:nvPr/>
        </p:nvSpPr>
        <p:spPr>
          <a:xfrm>
            <a:off x="4914900" y="3814763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Time-based features most predictive (46%)</a:t>
            </a:r>
            <a:endParaRPr lang="en-US" sz="1125" dirty="0"/>
          </a:p>
        </p:txBody>
      </p:sp>
      <p:sp>
        <p:nvSpPr>
          <p:cNvPr id="12" name="Text 8"/>
          <p:cNvSpPr/>
          <p:nvPr/>
        </p:nvSpPr>
        <p:spPr>
          <a:xfrm>
            <a:off x="4914900" y="4114800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metrics highly important (18%)</a:t>
            </a:r>
            <a:endParaRPr lang="en-US" sz="1125" dirty="0"/>
          </a:p>
        </p:txBody>
      </p:sp>
      <p:sp>
        <p:nvSpPr>
          <p:cNvPr id="13" name="Text 9"/>
          <p:cNvSpPr/>
          <p:nvPr/>
        </p:nvSpPr>
        <p:spPr>
          <a:xfrm>
            <a:off x="4914900" y="4414838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Selected top 50 features from 184 candidates</a:t>
            </a:r>
            <a:endParaRPr lang="en-US" sz="11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 Development &amp; Evaluation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71563"/>
            <a:ext cx="4071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Models Developed: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85800" y="1500188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Logistic Regression (with L1/L2 regularization)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685800" y="1828800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Random Forest (ensemble of decision trees)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685800" y="2157413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Gradient Boosting (sequential tree building)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685800" y="2486025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Support Vector Machine (optimal hyperplane)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4686300" y="1071563"/>
            <a:ext cx="4071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Training Approach: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4914900" y="1500188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Grid search for hyperparameter tuning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4914900" y="1828800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5-fold cross-validation to prevent overfitting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4914900" y="2157413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ROC AUC as optimization metric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4914900" y="2486025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 availability challenge (only 6 of 50)</a:t>
            </a:r>
            <a:endParaRPr lang="en-US" sz="1125" dirty="0"/>
          </a:p>
        </p:txBody>
      </p:sp>
      <p:sp>
        <p:nvSpPr>
          <p:cNvPr id="14" name="Shape 11"/>
          <p:cNvSpPr/>
          <p:nvPr/>
        </p:nvSpPr>
        <p:spPr>
          <a:xfrm>
            <a:off x="2428875" y="3257550"/>
            <a:ext cx="4286250" cy="1428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3371850"/>
            <a:ext cx="4057650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Limitations &amp; Challenges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71563"/>
            <a:ext cx="4071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Limitations: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85800" y="1500188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of synthetic data rather than real-world data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685800" y="1828800"/>
            <a:ext cx="38433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Limited number of airports and airlines (15 airports, 10 airlines)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685800" y="2371725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Simplified weather conditions and network structures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685800" y="2700338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Restricted time period (2023-2024)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4686300" y="1071563"/>
            <a:ext cx="4071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Methodological Challenges: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4914900" y="1500188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Limited feature availability for model training (6 of 50)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4914900" y="1828800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Lack of feature persistence in data pipeline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4914900" y="2157413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Perfect model performance indicating potential data issues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4914900" y="2486025"/>
            <a:ext cx="38433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Computational constraints for advanced feature selection</a:t>
            </a:r>
            <a:endParaRPr lang="en-US" sz="1125" dirty="0"/>
          </a:p>
        </p:txBody>
      </p:sp>
      <p:sp>
        <p:nvSpPr>
          <p:cNvPr id="14" name="Shape 11"/>
          <p:cNvSpPr/>
          <p:nvPr/>
        </p:nvSpPr>
        <p:spPr>
          <a:xfrm>
            <a:off x="2428875" y="3257550"/>
            <a:ext cx="4286250" cy="1428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3371850"/>
            <a:ext cx="4057650" cy="1200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2025-06-19T20:28:43Z</dcterms:created>
  <dcterms:modified xsi:type="dcterms:W3CDTF">2025-06-19T20:28:43Z</dcterms:modified>
</cp:coreProperties>
</file>