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35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ACED9-02A6-4679-9F68-B180415C648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199E03-B6C0-433F-920F-12834AB825CD}">
      <dgm:prSet/>
      <dgm:spPr/>
      <dgm:t>
        <a:bodyPr/>
        <a:lstStyle/>
        <a:p>
          <a:r>
            <a:rPr lang="en-US"/>
            <a:t>Objective: Predict presence and severity of heart disease using clinical features.</a:t>
          </a:r>
        </a:p>
      </dgm:t>
    </dgm:pt>
    <dgm:pt modelId="{B3FB9785-A91E-4190-9598-423B629198BB}" type="parTrans" cxnId="{ABFDB8B8-57CA-48FD-9340-2A8D2D62FF15}">
      <dgm:prSet/>
      <dgm:spPr/>
      <dgm:t>
        <a:bodyPr/>
        <a:lstStyle/>
        <a:p>
          <a:endParaRPr lang="en-US"/>
        </a:p>
      </dgm:t>
    </dgm:pt>
    <dgm:pt modelId="{DC1162AC-0814-4482-93EC-D46A5F05EA76}" type="sibTrans" cxnId="{ABFDB8B8-57CA-48FD-9340-2A8D2D62FF15}">
      <dgm:prSet/>
      <dgm:spPr/>
      <dgm:t>
        <a:bodyPr/>
        <a:lstStyle/>
        <a:p>
          <a:endParaRPr lang="en-US"/>
        </a:p>
      </dgm:t>
    </dgm:pt>
    <dgm:pt modelId="{137B8728-325E-4935-A59F-B2B585495766}">
      <dgm:prSet/>
      <dgm:spPr/>
      <dgm:t>
        <a:bodyPr/>
        <a:lstStyle/>
        <a:p>
          <a:r>
            <a:rPr lang="en-US"/>
            <a:t>Dataset: UCI Heart Disease dataset (Cleveland subset).</a:t>
          </a:r>
        </a:p>
      </dgm:t>
    </dgm:pt>
    <dgm:pt modelId="{75734FB1-4283-4006-94EE-E29CEAB78F7C}" type="parTrans" cxnId="{880C5D0F-1B4A-4069-8E4C-D01B4DA22F55}">
      <dgm:prSet/>
      <dgm:spPr/>
      <dgm:t>
        <a:bodyPr/>
        <a:lstStyle/>
        <a:p>
          <a:endParaRPr lang="en-US"/>
        </a:p>
      </dgm:t>
    </dgm:pt>
    <dgm:pt modelId="{C2F8A68A-9994-49A1-B829-F823799C0F95}" type="sibTrans" cxnId="{880C5D0F-1B4A-4069-8E4C-D01B4DA22F55}">
      <dgm:prSet/>
      <dgm:spPr/>
      <dgm:t>
        <a:bodyPr/>
        <a:lstStyle/>
        <a:p>
          <a:endParaRPr lang="en-US"/>
        </a:p>
      </dgm:t>
    </dgm:pt>
    <dgm:pt modelId="{01B561C7-E194-4C47-B831-FA230A824F51}">
      <dgm:prSet/>
      <dgm:spPr/>
      <dgm:t>
        <a:bodyPr/>
        <a:lstStyle/>
        <a:p>
          <a:r>
            <a:rPr lang="en-US"/>
            <a:t>Features: 13 clinical attributes (age, sex, cp, trestbps, chol, etc.).</a:t>
          </a:r>
        </a:p>
      </dgm:t>
    </dgm:pt>
    <dgm:pt modelId="{F35131F3-4E4D-4DCD-ADE1-3D596B3BE05B}" type="parTrans" cxnId="{62A5E0C6-956D-443A-9239-D34B5A103667}">
      <dgm:prSet/>
      <dgm:spPr/>
      <dgm:t>
        <a:bodyPr/>
        <a:lstStyle/>
        <a:p>
          <a:endParaRPr lang="en-US"/>
        </a:p>
      </dgm:t>
    </dgm:pt>
    <dgm:pt modelId="{F70022F5-8323-4F5B-8C17-929449BD9D11}" type="sibTrans" cxnId="{62A5E0C6-956D-443A-9239-D34B5A103667}">
      <dgm:prSet/>
      <dgm:spPr/>
      <dgm:t>
        <a:bodyPr/>
        <a:lstStyle/>
        <a:p>
          <a:endParaRPr lang="en-US"/>
        </a:p>
      </dgm:t>
    </dgm:pt>
    <dgm:pt modelId="{EDC718B6-D8D0-4686-8832-D19B84316F6A}">
      <dgm:prSet/>
      <dgm:spPr/>
      <dgm:t>
        <a:bodyPr/>
        <a:lstStyle/>
        <a:p>
          <a:r>
            <a:rPr lang="en-US"/>
            <a:t>Target: 'num' (0 = no disease, 1-4 = varying severity).</a:t>
          </a:r>
        </a:p>
      </dgm:t>
    </dgm:pt>
    <dgm:pt modelId="{C946AA60-AEC5-4519-B01F-F7D416494BA5}" type="parTrans" cxnId="{CD13FA3B-C403-43F9-9195-0FDB6B166820}">
      <dgm:prSet/>
      <dgm:spPr/>
      <dgm:t>
        <a:bodyPr/>
        <a:lstStyle/>
        <a:p>
          <a:endParaRPr lang="en-US"/>
        </a:p>
      </dgm:t>
    </dgm:pt>
    <dgm:pt modelId="{25F28D49-D6C2-4BA5-958F-E713751A844E}" type="sibTrans" cxnId="{CD13FA3B-C403-43F9-9195-0FDB6B166820}">
      <dgm:prSet/>
      <dgm:spPr/>
      <dgm:t>
        <a:bodyPr/>
        <a:lstStyle/>
        <a:p>
          <a:endParaRPr lang="en-US"/>
        </a:p>
      </dgm:t>
    </dgm:pt>
    <dgm:pt modelId="{1CB0E2F0-17A7-4D84-82A7-9D64AC5974AF}" type="pres">
      <dgm:prSet presAssocID="{E7DACED9-02A6-4679-9F68-B180415C648E}" presName="matrix" presStyleCnt="0">
        <dgm:presLayoutVars>
          <dgm:chMax val="1"/>
          <dgm:dir/>
          <dgm:resizeHandles val="exact"/>
        </dgm:presLayoutVars>
      </dgm:prSet>
      <dgm:spPr/>
    </dgm:pt>
    <dgm:pt modelId="{DFA4D181-0A55-4007-A510-6361437FAEBE}" type="pres">
      <dgm:prSet presAssocID="{E7DACED9-02A6-4679-9F68-B180415C648E}" presName="diamond" presStyleLbl="bgShp" presStyleIdx="0" presStyleCnt="1"/>
      <dgm:spPr/>
    </dgm:pt>
    <dgm:pt modelId="{09B45D7C-8140-4A2E-9567-AE75F8921FFF}" type="pres">
      <dgm:prSet presAssocID="{E7DACED9-02A6-4679-9F68-B180415C648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3DE687-6D37-431F-A0A6-DBE4A2C3E481}" type="pres">
      <dgm:prSet presAssocID="{E7DACED9-02A6-4679-9F68-B180415C648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59D9FF-0596-4DD0-B562-E7B19AD619BF}" type="pres">
      <dgm:prSet presAssocID="{E7DACED9-02A6-4679-9F68-B180415C648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E949C6C-2E9A-472B-9622-4431EFDE047B}" type="pres">
      <dgm:prSet presAssocID="{E7DACED9-02A6-4679-9F68-B180415C648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0C5D0F-1B4A-4069-8E4C-D01B4DA22F55}" srcId="{E7DACED9-02A6-4679-9F68-B180415C648E}" destId="{137B8728-325E-4935-A59F-B2B585495766}" srcOrd="1" destOrd="0" parTransId="{75734FB1-4283-4006-94EE-E29CEAB78F7C}" sibTransId="{C2F8A68A-9994-49A1-B829-F823799C0F95}"/>
    <dgm:cxn modelId="{A392C828-D291-451D-9D65-B0188508FE00}" type="presOf" srcId="{137B8728-325E-4935-A59F-B2B585495766}" destId="{EE3DE687-6D37-431F-A0A6-DBE4A2C3E481}" srcOrd="0" destOrd="0" presId="urn:microsoft.com/office/officeart/2005/8/layout/matrix3"/>
    <dgm:cxn modelId="{B86DB72B-3C93-4CF8-B913-3D7543E56C14}" type="presOf" srcId="{E7DACED9-02A6-4679-9F68-B180415C648E}" destId="{1CB0E2F0-17A7-4D84-82A7-9D64AC5974AF}" srcOrd="0" destOrd="0" presId="urn:microsoft.com/office/officeart/2005/8/layout/matrix3"/>
    <dgm:cxn modelId="{1F3E5E39-CE10-41C8-B7BA-2BD6D3413392}" type="presOf" srcId="{01B561C7-E194-4C47-B831-FA230A824F51}" destId="{F559D9FF-0596-4DD0-B562-E7B19AD619BF}" srcOrd="0" destOrd="0" presId="urn:microsoft.com/office/officeart/2005/8/layout/matrix3"/>
    <dgm:cxn modelId="{CD13FA3B-C403-43F9-9195-0FDB6B166820}" srcId="{E7DACED9-02A6-4679-9F68-B180415C648E}" destId="{EDC718B6-D8D0-4686-8832-D19B84316F6A}" srcOrd="3" destOrd="0" parTransId="{C946AA60-AEC5-4519-B01F-F7D416494BA5}" sibTransId="{25F28D49-D6C2-4BA5-958F-E713751A844E}"/>
    <dgm:cxn modelId="{9F684560-27E4-47F6-B775-A8287D62EA1C}" type="presOf" srcId="{9A199E03-B6C0-433F-920F-12834AB825CD}" destId="{09B45D7C-8140-4A2E-9567-AE75F8921FFF}" srcOrd="0" destOrd="0" presId="urn:microsoft.com/office/officeart/2005/8/layout/matrix3"/>
    <dgm:cxn modelId="{ABFDB8B8-57CA-48FD-9340-2A8D2D62FF15}" srcId="{E7DACED9-02A6-4679-9F68-B180415C648E}" destId="{9A199E03-B6C0-433F-920F-12834AB825CD}" srcOrd="0" destOrd="0" parTransId="{B3FB9785-A91E-4190-9598-423B629198BB}" sibTransId="{DC1162AC-0814-4482-93EC-D46A5F05EA76}"/>
    <dgm:cxn modelId="{62A5E0C6-956D-443A-9239-D34B5A103667}" srcId="{E7DACED9-02A6-4679-9F68-B180415C648E}" destId="{01B561C7-E194-4C47-B831-FA230A824F51}" srcOrd="2" destOrd="0" parTransId="{F35131F3-4E4D-4DCD-ADE1-3D596B3BE05B}" sibTransId="{F70022F5-8323-4F5B-8C17-929449BD9D11}"/>
    <dgm:cxn modelId="{6F022EE0-17EC-4EBE-B755-74998CB4C4AF}" type="presOf" srcId="{EDC718B6-D8D0-4686-8832-D19B84316F6A}" destId="{AE949C6C-2E9A-472B-9622-4431EFDE047B}" srcOrd="0" destOrd="0" presId="urn:microsoft.com/office/officeart/2005/8/layout/matrix3"/>
    <dgm:cxn modelId="{D91076BA-D186-44CA-9E64-D120398DA4D7}" type="presParOf" srcId="{1CB0E2F0-17A7-4D84-82A7-9D64AC5974AF}" destId="{DFA4D181-0A55-4007-A510-6361437FAEBE}" srcOrd="0" destOrd="0" presId="urn:microsoft.com/office/officeart/2005/8/layout/matrix3"/>
    <dgm:cxn modelId="{3C805573-CCBA-4B89-A8A4-5853911238CC}" type="presParOf" srcId="{1CB0E2F0-17A7-4D84-82A7-9D64AC5974AF}" destId="{09B45D7C-8140-4A2E-9567-AE75F8921FFF}" srcOrd="1" destOrd="0" presId="urn:microsoft.com/office/officeart/2005/8/layout/matrix3"/>
    <dgm:cxn modelId="{38D9F669-D0AB-4C87-BB0E-30BB7C215DEF}" type="presParOf" srcId="{1CB0E2F0-17A7-4D84-82A7-9D64AC5974AF}" destId="{EE3DE687-6D37-431F-A0A6-DBE4A2C3E481}" srcOrd="2" destOrd="0" presId="urn:microsoft.com/office/officeart/2005/8/layout/matrix3"/>
    <dgm:cxn modelId="{7E84950C-4882-482B-B8F0-B85FEC0A41D5}" type="presParOf" srcId="{1CB0E2F0-17A7-4D84-82A7-9D64AC5974AF}" destId="{F559D9FF-0596-4DD0-B562-E7B19AD619BF}" srcOrd="3" destOrd="0" presId="urn:microsoft.com/office/officeart/2005/8/layout/matrix3"/>
    <dgm:cxn modelId="{25A9798C-6CC9-4B56-83BE-2A0341BD370A}" type="presParOf" srcId="{1CB0E2F0-17A7-4D84-82A7-9D64AC5974AF}" destId="{AE949C6C-2E9A-472B-9622-4431EFDE047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D181-0A55-4007-A510-6361437FAEBE}">
      <dsp:nvSpPr>
        <dsp:cNvPr id="0" name=""/>
        <dsp:cNvSpPr/>
      </dsp:nvSpPr>
      <dsp:spPr>
        <a:xfrm>
          <a:off x="36909" y="0"/>
          <a:ext cx="3919538" cy="39195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45D7C-8140-4A2E-9567-AE75F8921FFF}">
      <dsp:nvSpPr>
        <dsp:cNvPr id="0" name=""/>
        <dsp:cNvSpPr/>
      </dsp:nvSpPr>
      <dsp:spPr>
        <a:xfrm>
          <a:off x="409265" y="372356"/>
          <a:ext cx="1528619" cy="1528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Objective: Predict presence and severity of heart disease using clinical features.</a:t>
          </a:r>
        </a:p>
      </dsp:txBody>
      <dsp:txXfrm>
        <a:off x="483886" y="446977"/>
        <a:ext cx="1379377" cy="1379377"/>
      </dsp:txXfrm>
    </dsp:sp>
    <dsp:sp modelId="{EE3DE687-6D37-431F-A0A6-DBE4A2C3E481}">
      <dsp:nvSpPr>
        <dsp:cNvPr id="0" name=""/>
        <dsp:cNvSpPr/>
      </dsp:nvSpPr>
      <dsp:spPr>
        <a:xfrm>
          <a:off x="2055471" y="372356"/>
          <a:ext cx="1528619" cy="15286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Dataset: UCI Heart Disease dataset (Cleveland subset).</a:t>
          </a:r>
        </a:p>
      </dsp:txBody>
      <dsp:txXfrm>
        <a:off x="2130092" y="446977"/>
        <a:ext cx="1379377" cy="1379377"/>
      </dsp:txXfrm>
    </dsp:sp>
    <dsp:sp modelId="{F559D9FF-0596-4DD0-B562-E7B19AD619BF}">
      <dsp:nvSpPr>
        <dsp:cNvPr id="0" name=""/>
        <dsp:cNvSpPr/>
      </dsp:nvSpPr>
      <dsp:spPr>
        <a:xfrm>
          <a:off x="409265" y="2018562"/>
          <a:ext cx="1528619" cy="15286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Features: 13 clinical attributes (age, sex, cp, trestbps, chol, etc.).</a:t>
          </a:r>
        </a:p>
      </dsp:txBody>
      <dsp:txXfrm>
        <a:off x="483886" y="2093183"/>
        <a:ext cx="1379377" cy="1379377"/>
      </dsp:txXfrm>
    </dsp:sp>
    <dsp:sp modelId="{AE949C6C-2E9A-472B-9622-4431EFDE047B}">
      <dsp:nvSpPr>
        <dsp:cNvPr id="0" name=""/>
        <dsp:cNvSpPr/>
      </dsp:nvSpPr>
      <dsp:spPr>
        <a:xfrm>
          <a:off x="2055471" y="2018562"/>
          <a:ext cx="1528619" cy="1528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Target: 'num' (0 = no disease, 1-4 = varying severity).</a:t>
          </a:r>
        </a:p>
      </dsp:txBody>
      <dsp:txXfrm>
        <a:off x="2130092" y="2093183"/>
        <a:ext cx="1379377" cy="137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4DC56C13-DF13-C106-A6B2-26571F67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0" r="4779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Heart Disease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/>
              <a:t>Based on UCI Heart Disease Dataset</a:t>
            </a:r>
          </a:p>
          <a:p>
            <a:pPr algn="l">
              <a:lnSpc>
                <a:spcPct val="90000"/>
              </a:lnSpc>
            </a:pPr>
            <a:r>
              <a:rPr lang="en-US" sz="1600"/>
              <a:t>Capstone Two Modeling Case Story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67327-D054-7621-42AB-17455E34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73" r="25869" b="-2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9FB5F-C98A-3308-F14A-DF6FCF163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50476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200"/>
              <a:t>Data Preprocessing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Key steps taken to prepare the data:</a:t>
            </a:r>
          </a:p>
          <a:p>
            <a:pPr lvl="1"/>
            <a:r>
              <a:rPr lang="en-US" sz="1700"/>
              <a:t>Missing Value Handling: Identified in 'ca' and 'thal' features (Note: Imputation method not specified in notebook).</a:t>
            </a:r>
          </a:p>
          <a:p>
            <a:pPr lvl="1"/>
            <a:r>
              <a:rPr lang="en-US" sz="1700"/>
              <a:t>Feature Scaling: Min-Max scaling applied to normalize numerical features.</a:t>
            </a:r>
          </a:p>
          <a:p>
            <a:pPr lvl="1"/>
            <a:r>
              <a:rPr lang="en-US" sz="1700"/>
              <a:t>Categorical Encoding: Features like 'sex', 'cp', 'thal' converted using one-hot encoding.</a:t>
            </a:r>
          </a:p>
          <a:p>
            <a:pPr lvl="1"/>
            <a:r>
              <a:rPr lang="en-US" sz="1700"/>
              <a:t>Data Splitting: Dataset split into 80% training and 20% testing 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 -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Histograms show the distribution of numerical features.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apstone Two - Modeling - Heart Disease Data Case Story_14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550889"/>
            <a:ext cx="4806627" cy="3604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 -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Correlation matrix heatmap reveals linear relationships between features.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apstone Two - Modeling - Heart Disease Data Case Story_16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628996"/>
            <a:ext cx="4806627" cy="3448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 - Pairplot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Pairplot visualizes pairwise relationships (subset shown due to size).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apstone Two - Modeling - Heart Disease Data Case Story_18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869329"/>
            <a:ext cx="4806627" cy="49680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Modeling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Three classification models were trained on the preprocessed training data:</a:t>
            </a:r>
          </a:p>
          <a:p>
            <a:pPr lvl="1"/>
            <a:r>
              <a:rPr lang="en-US" sz="1700"/>
              <a:t>Logistic Regression: Baseline linear model.</a:t>
            </a:r>
          </a:p>
          <a:p>
            <a:pPr lvl="1"/>
            <a:r>
              <a:rPr lang="en-US" sz="1700"/>
              <a:t>Random Forest Classifier: Ensemble tree-based model.</a:t>
            </a:r>
          </a:p>
          <a:p>
            <a:pPr lvl="1"/>
            <a:r>
              <a:rPr lang="en-US" sz="1700"/>
              <a:t>Support Vector Classifier (SVC): Model finding optimal separating hyperplane.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Model Performance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Accuracy on Test Set:</a:t>
            </a:r>
          </a:p>
          <a:p>
            <a:pPr lvl="1"/>
            <a:r>
              <a:rPr lang="en-US" sz="1700"/>
              <a:t>Logistic Regression: 54%</a:t>
            </a:r>
          </a:p>
          <a:p>
            <a:pPr lvl="1"/>
            <a:r>
              <a:rPr lang="en-US" sz="1700"/>
              <a:t>Random Forest: 49%</a:t>
            </a:r>
          </a:p>
          <a:p>
            <a:pPr lvl="1"/>
            <a:r>
              <a:rPr lang="en-US" sz="1700"/>
              <a:t>Support Vector Classifier (SVC): 54%</a:t>
            </a:r>
          </a:p>
          <a:p>
            <a:r>
              <a:rPr lang="en-US" sz="1700"/>
              <a:t>Key Observation from Classification Reports:</a:t>
            </a:r>
          </a:p>
          <a:p>
            <a:pPr lvl="1"/>
            <a:r>
              <a:rPr lang="en-US" sz="1700"/>
              <a:t>All models performed well predicting absence of disease (Class 0).</a:t>
            </a:r>
          </a:p>
          <a:p>
            <a:pPr lvl="1"/>
            <a:r>
              <a:rPr lang="en-US" sz="1700"/>
              <a:t>Poor performance (low precision/recall) for predicting presence/severity (Classes 1-4).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Conclusion &amp; Next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Best Performing Models (Accuracy): Logistic Regression &amp; SVC (54%).</a:t>
            </a:r>
          </a:p>
          <a:p>
            <a:r>
              <a:rPr lang="en-US" sz="1700"/>
              <a:t>Limitation: Models struggle to distinguish between different levels of heart disease presence.</a:t>
            </a:r>
          </a:p>
          <a:p>
            <a:r>
              <a:rPr lang="en-US" sz="1700"/>
              <a:t>Potential Reasons: Class imbalance, need for better features or models.</a:t>
            </a:r>
          </a:p>
          <a:p>
            <a:r>
              <a:rPr lang="en-US" sz="1700"/>
              <a:t>Recommendations / Next Steps:</a:t>
            </a:r>
          </a:p>
          <a:p>
            <a:pPr lvl="1"/>
            <a:r>
              <a:rPr lang="en-US" sz="1700"/>
              <a:t>Address class imbalance (e.g., SMOTE).</a:t>
            </a:r>
          </a:p>
          <a:p>
            <a:pPr lvl="1"/>
            <a:r>
              <a:rPr lang="en-US" sz="1700"/>
              <a:t>Perform hyperparameter tuning.</a:t>
            </a:r>
          </a:p>
          <a:p>
            <a:pPr lvl="1"/>
            <a:r>
              <a:rPr lang="en-US" sz="1700"/>
              <a:t>Explore more advanced models or feature engineering.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Heart Disease Prediction Analysis</vt:lpstr>
      <vt:lpstr>Introduction</vt:lpstr>
      <vt:lpstr>Data Preprocessing</vt:lpstr>
      <vt:lpstr>Exploratory Data Analysis (EDA) - Distributions</vt:lpstr>
      <vt:lpstr>Exploratory Data Analysis (EDA) - Correlation</vt:lpstr>
      <vt:lpstr>Exploratory Data Analysis (EDA) - Pairplot</vt:lpstr>
      <vt:lpstr>Modeling Approach</vt:lpstr>
      <vt:lpstr>Model Performance Results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Daud Ahmed</cp:lastModifiedBy>
  <cp:revision>2</cp:revision>
  <dcterms:created xsi:type="dcterms:W3CDTF">2013-01-27T09:14:16Z</dcterms:created>
  <dcterms:modified xsi:type="dcterms:W3CDTF">2025-05-01T07:33:02Z</dcterms:modified>
  <cp:category/>
</cp:coreProperties>
</file>