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7"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4" d="100"/>
          <a:sy n="94" d="100"/>
        </p:scale>
        <p:origin x="24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1E3D4-E6F6-4833-A805-582ECE247592}" type="datetimeFigureOut">
              <a:rPr lang="en-AE" smtClean="0"/>
              <a:t>30/04/2025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69846-9932-4006-8E72-21A100F7C4BD}" type="slidenum">
              <a:rPr lang="en-AE" smtClean="0"/>
              <a:t>‹#›</a:t>
            </a:fld>
            <a:endParaRPr lang="en-AE"/>
          </a:p>
        </p:txBody>
      </p:sp>
    </p:spTree>
    <p:extLst>
      <p:ext uri="{BB962C8B-B14F-4D97-AF65-F5344CB8AC3E}">
        <p14:creationId xmlns:p14="http://schemas.microsoft.com/office/powerpoint/2010/main" val="801932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E"/>
              <a:t>This slide serves as the introductory point of the presentation. It highlights the main focus of the analysis, which is to understand the factors contributing to heart disease and to develop predictive models based on patient health metrics. The aim is to convert data into meaningful insights that can help in making informed health decisions.</a:t>
            </a:r>
          </a:p>
        </p:txBody>
      </p:sp>
      <p:sp>
        <p:nvSpPr>
          <p:cNvPr id="4" name="Slide Number Placeholder 3"/>
          <p:cNvSpPr>
            <a:spLocks noGrp="1"/>
          </p:cNvSpPr>
          <p:nvPr>
            <p:ph type="sldNum" sz="quarter" idx="5"/>
          </p:nvPr>
        </p:nvSpPr>
        <p:spPr/>
        <p:txBody>
          <a:bodyPr/>
          <a:lstStyle/>
          <a:p>
            <a:fld id="{07269846-9932-4006-8E72-21A100F7C4BD}" type="slidenum">
              <a:rPr lang="en-AE" smtClean="0"/>
              <a:t>1</a:t>
            </a:fld>
            <a:endParaRPr lang="en-AE"/>
          </a:p>
        </p:txBody>
      </p:sp>
    </p:spTree>
    <p:extLst>
      <p:ext uri="{BB962C8B-B14F-4D97-AF65-F5344CB8AC3E}">
        <p14:creationId xmlns:p14="http://schemas.microsoft.com/office/powerpoint/2010/main" val="2902428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E"/>
              <a:t>For future work, we recommend enhancing feature engineering techniques, expanding the dataset for robustness, and considering implementation of the predictive model in clinical environments for real-time predictions.</a:t>
            </a:r>
          </a:p>
        </p:txBody>
      </p:sp>
      <p:sp>
        <p:nvSpPr>
          <p:cNvPr id="4" name="Slide Number Placeholder 3"/>
          <p:cNvSpPr>
            <a:spLocks noGrp="1"/>
          </p:cNvSpPr>
          <p:nvPr>
            <p:ph type="sldNum" sz="quarter" idx="5"/>
          </p:nvPr>
        </p:nvSpPr>
        <p:spPr/>
        <p:txBody>
          <a:bodyPr/>
          <a:lstStyle/>
          <a:p>
            <a:fld id="{43B7045C-8F99-4C98-827E-CFCCBEE88264}" type="slidenum">
              <a:rPr lang="en-AE" smtClean="0"/>
              <a:t>10</a:t>
            </a:fld>
            <a:endParaRPr lang="en-AE"/>
          </a:p>
        </p:txBody>
      </p:sp>
    </p:spTree>
    <p:extLst>
      <p:ext uri="{BB962C8B-B14F-4D97-AF65-F5344CB8AC3E}">
        <p14:creationId xmlns:p14="http://schemas.microsoft.com/office/powerpoint/2010/main" val="1837908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E"/>
              <a:t>We now open the floor for any questions or discussions regarding the findings of our analysis. We welcome your insights and feedback on our methodology and results.</a:t>
            </a:r>
          </a:p>
        </p:txBody>
      </p:sp>
      <p:sp>
        <p:nvSpPr>
          <p:cNvPr id="4" name="Slide Number Placeholder 3"/>
          <p:cNvSpPr>
            <a:spLocks noGrp="1"/>
          </p:cNvSpPr>
          <p:nvPr>
            <p:ph type="sldNum" sz="quarter" idx="5"/>
          </p:nvPr>
        </p:nvSpPr>
        <p:spPr/>
        <p:txBody>
          <a:bodyPr/>
          <a:lstStyle/>
          <a:p>
            <a:fld id="{43B7045C-8F99-4C98-827E-CFCCBEE88264}" type="slidenum">
              <a:rPr lang="en-AE" smtClean="0"/>
              <a:t>11</a:t>
            </a:fld>
            <a:endParaRPr lang="en-AE"/>
          </a:p>
        </p:txBody>
      </p:sp>
    </p:spTree>
    <p:extLst>
      <p:ext uri="{BB962C8B-B14F-4D97-AF65-F5344CB8AC3E}">
        <p14:creationId xmlns:p14="http://schemas.microsoft.com/office/powerpoint/2010/main" val="3810701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E"/>
              <a:t>This title slide introduces the Heart Disease Data Analysis Report. It sets the stage for discussing key factors affecting heart disease and highlights the importance of building predictive models to understand these factors better.</a:t>
            </a:r>
          </a:p>
        </p:txBody>
      </p:sp>
      <p:sp>
        <p:nvSpPr>
          <p:cNvPr id="4" name="Slide Number Placeholder 3"/>
          <p:cNvSpPr>
            <a:spLocks noGrp="1"/>
          </p:cNvSpPr>
          <p:nvPr>
            <p:ph type="sldNum" sz="quarter" idx="5"/>
          </p:nvPr>
        </p:nvSpPr>
        <p:spPr/>
        <p:txBody>
          <a:bodyPr/>
          <a:lstStyle/>
          <a:p>
            <a:fld id="{43B7045C-8F99-4C98-827E-CFCCBEE88264}" type="slidenum">
              <a:rPr lang="en-AE" smtClean="0"/>
              <a:t>2</a:t>
            </a:fld>
            <a:endParaRPr lang="en-AE"/>
          </a:p>
        </p:txBody>
      </p:sp>
    </p:spTree>
    <p:extLst>
      <p:ext uri="{BB962C8B-B14F-4D97-AF65-F5344CB8AC3E}">
        <p14:creationId xmlns:p14="http://schemas.microsoft.com/office/powerpoint/2010/main" val="1712420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E"/>
              <a:t>The objective of this analysis is to understand the underlying factors that contribute to heart disease and to develop a predictive model that can classify patients based on health metrics.</a:t>
            </a:r>
          </a:p>
        </p:txBody>
      </p:sp>
      <p:sp>
        <p:nvSpPr>
          <p:cNvPr id="4" name="Slide Number Placeholder 3"/>
          <p:cNvSpPr>
            <a:spLocks noGrp="1"/>
          </p:cNvSpPr>
          <p:nvPr>
            <p:ph type="sldNum" sz="quarter" idx="5"/>
          </p:nvPr>
        </p:nvSpPr>
        <p:spPr/>
        <p:txBody>
          <a:bodyPr/>
          <a:lstStyle/>
          <a:p>
            <a:fld id="{43B7045C-8F99-4C98-827E-CFCCBEE88264}" type="slidenum">
              <a:rPr lang="en-AE" smtClean="0"/>
              <a:t>3</a:t>
            </a:fld>
            <a:endParaRPr lang="en-AE"/>
          </a:p>
        </p:txBody>
      </p:sp>
    </p:spTree>
    <p:extLst>
      <p:ext uri="{BB962C8B-B14F-4D97-AF65-F5344CB8AC3E}">
        <p14:creationId xmlns:p14="http://schemas.microsoft.com/office/powerpoint/2010/main" val="3077748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E"/>
              <a:t>The dataset comprises various patient health metrics including age, sex, and cholesterol levels, alongside a target variable that indicates the presence of heart disease. A total of 13 features are analyzed.</a:t>
            </a:r>
          </a:p>
        </p:txBody>
      </p:sp>
      <p:sp>
        <p:nvSpPr>
          <p:cNvPr id="4" name="Slide Number Placeholder 3"/>
          <p:cNvSpPr>
            <a:spLocks noGrp="1"/>
          </p:cNvSpPr>
          <p:nvPr>
            <p:ph type="sldNum" sz="quarter" idx="5"/>
          </p:nvPr>
        </p:nvSpPr>
        <p:spPr/>
        <p:txBody>
          <a:bodyPr/>
          <a:lstStyle/>
          <a:p>
            <a:fld id="{43B7045C-8F99-4C98-827E-CFCCBEE88264}" type="slidenum">
              <a:rPr lang="en-AE" smtClean="0"/>
              <a:t>4</a:t>
            </a:fld>
            <a:endParaRPr lang="en-AE"/>
          </a:p>
        </p:txBody>
      </p:sp>
    </p:spTree>
    <p:extLst>
      <p:ext uri="{BB962C8B-B14F-4D97-AF65-F5344CB8AC3E}">
        <p14:creationId xmlns:p14="http://schemas.microsoft.com/office/powerpoint/2010/main" val="3667513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E"/>
              <a:t>Our methodology involves preprocessing the data to handle missing values, conducting exploratory data analysis to visualize relationships, and selecting appropriate models such as Logistic Regression and Random Forest.</a:t>
            </a:r>
          </a:p>
        </p:txBody>
      </p:sp>
      <p:sp>
        <p:nvSpPr>
          <p:cNvPr id="4" name="Slide Number Placeholder 3"/>
          <p:cNvSpPr>
            <a:spLocks noGrp="1"/>
          </p:cNvSpPr>
          <p:nvPr>
            <p:ph type="sldNum" sz="quarter" idx="5"/>
          </p:nvPr>
        </p:nvSpPr>
        <p:spPr/>
        <p:txBody>
          <a:bodyPr/>
          <a:lstStyle/>
          <a:p>
            <a:fld id="{43B7045C-8F99-4C98-827E-CFCCBEE88264}" type="slidenum">
              <a:rPr lang="en-AE" smtClean="0"/>
              <a:t>5</a:t>
            </a:fld>
            <a:endParaRPr lang="en-AE"/>
          </a:p>
        </p:txBody>
      </p:sp>
    </p:spTree>
    <p:extLst>
      <p:ext uri="{BB962C8B-B14F-4D97-AF65-F5344CB8AC3E}">
        <p14:creationId xmlns:p14="http://schemas.microsoft.com/office/powerpoint/2010/main" val="4290809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E"/>
              <a:t>Through exploratory data analysis, we identify crucial relationships between health metrics and heart disease presence. Visualizations like scatter plots and heatmaps help us assess feature importance.</a:t>
            </a:r>
          </a:p>
        </p:txBody>
      </p:sp>
      <p:sp>
        <p:nvSpPr>
          <p:cNvPr id="4" name="Slide Number Placeholder 3"/>
          <p:cNvSpPr>
            <a:spLocks noGrp="1"/>
          </p:cNvSpPr>
          <p:nvPr>
            <p:ph type="sldNum" sz="quarter" idx="5"/>
          </p:nvPr>
        </p:nvSpPr>
        <p:spPr/>
        <p:txBody>
          <a:bodyPr/>
          <a:lstStyle/>
          <a:p>
            <a:fld id="{43B7045C-8F99-4C98-827E-CFCCBEE88264}" type="slidenum">
              <a:rPr lang="en-AE" smtClean="0"/>
              <a:t>6</a:t>
            </a:fld>
            <a:endParaRPr lang="en-AE"/>
          </a:p>
        </p:txBody>
      </p:sp>
    </p:spTree>
    <p:extLst>
      <p:ext uri="{BB962C8B-B14F-4D97-AF65-F5344CB8AC3E}">
        <p14:creationId xmlns:p14="http://schemas.microsoft.com/office/powerpoint/2010/main" val="782791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E"/>
              <a:t>We evaluate several models, including Logistic Regression for baseline accuracy, Random Forest for its ability to capture complex relationships, and SVM for its robust classification performance.</a:t>
            </a:r>
          </a:p>
        </p:txBody>
      </p:sp>
      <p:sp>
        <p:nvSpPr>
          <p:cNvPr id="4" name="Slide Number Placeholder 3"/>
          <p:cNvSpPr>
            <a:spLocks noGrp="1"/>
          </p:cNvSpPr>
          <p:nvPr>
            <p:ph type="sldNum" sz="quarter" idx="5"/>
          </p:nvPr>
        </p:nvSpPr>
        <p:spPr/>
        <p:txBody>
          <a:bodyPr/>
          <a:lstStyle/>
          <a:p>
            <a:fld id="{43B7045C-8F99-4C98-827E-CFCCBEE88264}" type="slidenum">
              <a:rPr lang="en-AE" smtClean="0"/>
              <a:t>7</a:t>
            </a:fld>
            <a:endParaRPr lang="en-AE"/>
          </a:p>
        </p:txBody>
      </p:sp>
    </p:spTree>
    <p:extLst>
      <p:ext uri="{BB962C8B-B14F-4D97-AF65-F5344CB8AC3E}">
        <p14:creationId xmlns:p14="http://schemas.microsoft.com/office/powerpoint/2010/main" val="3500793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E"/>
              <a:t>The analysis reveals that Random Forest provides the best performance, identifying key predictors such as cholesterol levels and chest pain type as significant factors contributing to heart disease.</a:t>
            </a:r>
          </a:p>
        </p:txBody>
      </p:sp>
      <p:sp>
        <p:nvSpPr>
          <p:cNvPr id="4" name="Slide Number Placeholder 3"/>
          <p:cNvSpPr>
            <a:spLocks noGrp="1"/>
          </p:cNvSpPr>
          <p:nvPr>
            <p:ph type="sldNum" sz="quarter" idx="5"/>
          </p:nvPr>
        </p:nvSpPr>
        <p:spPr/>
        <p:txBody>
          <a:bodyPr/>
          <a:lstStyle/>
          <a:p>
            <a:fld id="{43B7045C-8F99-4C98-827E-CFCCBEE88264}" type="slidenum">
              <a:rPr lang="en-AE" smtClean="0"/>
              <a:t>8</a:t>
            </a:fld>
            <a:endParaRPr lang="en-AE"/>
          </a:p>
        </p:txBody>
      </p:sp>
    </p:spTree>
    <p:extLst>
      <p:ext uri="{BB962C8B-B14F-4D97-AF65-F5344CB8AC3E}">
        <p14:creationId xmlns:p14="http://schemas.microsoft.com/office/powerpoint/2010/main" val="174388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E"/>
              <a:t>In conclusion, we successfully identified key factors associated with heart disease and developed a predictive model that performs satisfactorily. Future directions include exploring advanced modeling techniques.</a:t>
            </a:r>
          </a:p>
        </p:txBody>
      </p:sp>
      <p:sp>
        <p:nvSpPr>
          <p:cNvPr id="4" name="Slide Number Placeholder 3"/>
          <p:cNvSpPr>
            <a:spLocks noGrp="1"/>
          </p:cNvSpPr>
          <p:nvPr>
            <p:ph type="sldNum" sz="quarter" idx="5"/>
          </p:nvPr>
        </p:nvSpPr>
        <p:spPr/>
        <p:txBody>
          <a:bodyPr/>
          <a:lstStyle/>
          <a:p>
            <a:fld id="{43B7045C-8F99-4C98-827E-CFCCBEE88264}" type="slidenum">
              <a:rPr lang="en-AE" smtClean="0"/>
              <a:t>9</a:t>
            </a:fld>
            <a:endParaRPr lang="en-AE"/>
          </a:p>
        </p:txBody>
      </p:sp>
    </p:spTree>
    <p:extLst>
      <p:ext uri="{BB962C8B-B14F-4D97-AF65-F5344CB8AC3E}">
        <p14:creationId xmlns:p14="http://schemas.microsoft.com/office/powerpoint/2010/main" val="1156365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3090-6C80-4BAF-B916-F6E7751D18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68EE2C5B-B3F7-C5E3-40D0-1C685C1B1F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EC47B09C-9F9D-625F-EF10-755FC899264B}"/>
              </a:ext>
            </a:extLst>
          </p:cNvPr>
          <p:cNvSpPr>
            <a:spLocks noGrp="1"/>
          </p:cNvSpPr>
          <p:nvPr>
            <p:ph type="dt" sz="half" idx="10"/>
          </p:nvPr>
        </p:nvSpPr>
        <p:spPr/>
        <p:txBody>
          <a:bodyPr/>
          <a:lstStyle/>
          <a:p>
            <a:fld id="{E8EB256C-AFE5-4EDA-B230-BEE1BFF280F9}" type="datetimeFigureOut">
              <a:rPr lang="en-AE" smtClean="0"/>
              <a:t>30/04/2025</a:t>
            </a:fld>
            <a:endParaRPr lang="en-AE"/>
          </a:p>
        </p:txBody>
      </p:sp>
      <p:sp>
        <p:nvSpPr>
          <p:cNvPr id="5" name="Footer Placeholder 4">
            <a:extLst>
              <a:ext uri="{FF2B5EF4-FFF2-40B4-BE49-F238E27FC236}">
                <a16:creationId xmlns:a16="http://schemas.microsoft.com/office/drawing/2014/main" id="{F35C508A-7367-C867-F4E8-EBCDFDD15F6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4DCCCEC5-2906-A570-3C98-DD41D573064C}"/>
              </a:ext>
            </a:extLst>
          </p:cNvPr>
          <p:cNvSpPr>
            <a:spLocks noGrp="1"/>
          </p:cNvSpPr>
          <p:nvPr>
            <p:ph type="sldNum" sz="quarter" idx="12"/>
          </p:nvPr>
        </p:nvSpPr>
        <p:spPr/>
        <p:txBody>
          <a:bodyPr/>
          <a:lstStyle/>
          <a:p>
            <a:fld id="{1CB99D5C-7C9E-4B64-A3E9-D473A4FDD77A}" type="slidenum">
              <a:rPr lang="en-AE" smtClean="0"/>
              <a:t>‹#›</a:t>
            </a:fld>
            <a:endParaRPr lang="en-AE"/>
          </a:p>
        </p:txBody>
      </p:sp>
    </p:spTree>
    <p:extLst>
      <p:ext uri="{BB962C8B-B14F-4D97-AF65-F5344CB8AC3E}">
        <p14:creationId xmlns:p14="http://schemas.microsoft.com/office/powerpoint/2010/main" val="62954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EE4B-756A-AF1B-F2DD-D928E337A4A2}"/>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E559EEC-F688-B2D7-20C0-6EC8E29F78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A7B852A7-E186-B722-E8C7-731816335599}"/>
              </a:ext>
            </a:extLst>
          </p:cNvPr>
          <p:cNvSpPr>
            <a:spLocks noGrp="1"/>
          </p:cNvSpPr>
          <p:nvPr>
            <p:ph type="dt" sz="half" idx="10"/>
          </p:nvPr>
        </p:nvSpPr>
        <p:spPr/>
        <p:txBody>
          <a:bodyPr/>
          <a:lstStyle/>
          <a:p>
            <a:fld id="{E8EB256C-AFE5-4EDA-B230-BEE1BFF280F9}" type="datetimeFigureOut">
              <a:rPr lang="en-AE" smtClean="0"/>
              <a:t>30/04/2025</a:t>
            </a:fld>
            <a:endParaRPr lang="en-AE"/>
          </a:p>
        </p:txBody>
      </p:sp>
      <p:sp>
        <p:nvSpPr>
          <p:cNvPr id="5" name="Footer Placeholder 4">
            <a:extLst>
              <a:ext uri="{FF2B5EF4-FFF2-40B4-BE49-F238E27FC236}">
                <a16:creationId xmlns:a16="http://schemas.microsoft.com/office/drawing/2014/main" id="{DED654F4-F226-1975-39F8-95A9C161E202}"/>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2FE9364F-BC85-9F20-63C3-DA0B3D3789FF}"/>
              </a:ext>
            </a:extLst>
          </p:cNvPr>
          <p:cNvSpPr>
            <a:spLocks noGrp="1"/>
          </p:cNvSpPr>
          <p:nvPr>
            <p:ph type="sldNum" sz="quarter" idx="12"/>
          </p:nvPr>
        </p:nvSpPr>
        <p:spPr/>
        <p:txBody>
          <a:bodyPr/>
          <a:lstStyle/>
          <a:p>
            <a:fld id="{1CB99D5C-7C9E-4B64-A3E9-D473A4FDD77A}" type="slidenum">
              <a:rPr lang="en-AE" smtClean="0"/>
              <a:t>‹#›</a:t>
            </a:fld>
            <a:endParaRPr lang="en-AE"/>
          </a:p>
        </p:txBody>
      </p:sp>
    </p:spTree>
    <p:extLst>
      <p:ext uri="{BB962C8B-B14F-4D97-AF65-F5344CB8AC3E}">
        <p14:creationId xmlns:p14="http://schemas.microsoft.com/office/powerpoint/2010/main" val="204032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4C1B3A-8BF9-603C-FB8E-9FAE5E53EB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C9915302-77C4-0696-2BBA-5C4270B27B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766E817B-FB90-570C-3C66-F49C51A425FD}"/>
              </a:ext>
            </a:extLst>
          </p:cNvPr>
          <p:cNvSpPr>
            <a:spLocks noGrp="1"/>
          </p:cNvSpPr>
          <p:nvPr>
            <p:ph type="dt" sz="half" idx="10"/>
          </p:nvPr>
        </p:nvSpPr>
        <p:spPr/>
        <p:txBody>
          <a:bodyPr/>
          <a:lstStyle/>
          <a:p>
            <a:fld id="{E8EB256C-AFE5-4EDA-B230-BEE1BFF280F9}" type="datetimeFigureOut">
              <a:rPr lang="en-AE" smtClean="0"/>
              <a:t>30/04/2025</a:t>
            </a:fld>
            <a:endParaRPr lang="en-AE"/>
          </a:p>
        </p:txBody>
      </p:sp>
      <p:sp>
        <p:nvSpPr>
          <p:cNvPr id="5" name="Footer Placeholder 4">
            <a:extLst>
              <a:ext uri="{FF2B5EF4-FFF2-40B4-BE49-F238E27FC236}">
                <a16:creationId xmlns:a16="http://schemas.microsoft.com/office/drawing/2014/main" id="{DE117380-99D1-5BFD-5B65-6A9F06F2456E}"/>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C0B5433E-E989-855F-0370-3C99DAD05EAD}"/>
              </a:ext>
            </a:extLst>
          </p:cNvPr>
          <p:cNvSpPr>
            <a:spLocks noGrp="1"/>
          </p:cNvSpPr>
          <p:nvPr>
            <p:ph type="sldNum" sz="quarter" idx="12"/>
          </p:nvPr>
        </p:nvSpPr>
        <p:spPr/>
        <p:txBody>
          <a:bodyPr/>
          <a:lstStyle/>
          <a:p>
            <a:fld id="{1CB99D5C-7C9E-4B64-A3E9-D473A4FDD77A}" type="slidenum">
              <a:rPr lang="en-AE" smtClean="0"/>
              <a:t>‹#›</a:t>
            </a:fld>
            <a:endParaRPr lang="en-AE"/>
          </a:p>
        </p:txBody>
      </p:sp>
    </p:spTree>
    <p:extLst>
      <p:ext uri="{BB962C8B-B14F-4D97-AF65-F5344CB8AC3E}">
        <p14:creationId xmlns:p14="http://schemas.microsoft.com/office/powerpoint/2010/main" val="142580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B0A0-52DE-546D-2AE1-51FA38EEB307}"/>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9498D525-4CC0-E23D-8BCA-A96D5F5CA4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47FD8925-BC30-0464-CE0A-5E9071B74B46}"/>
              </a:ext>
            </a:extLst>
          </p:cNvPr>
          <p:cNvSpPr>
            <a:spLocks noGrp="1"/>
          </p:cNvSpPr>
          <p:nvPr>
            <p:ph type="dt" sz="half" idx="10"/>
          </p:nvPr>
        </p:nvSpPr>
        <p:spPr/>
        <p:txBody>
          <a:bodyPr/>
          <a:lstStyle/>
          <a:p>
            <a:fld id="{E8EB256C-AFE5-4EDA-B230-BEE1BFF280F9}" type="datetimeFigureOut">
              <a:rPr lang="en-AE" smtClean="0"/>
              <a:t>30/04/2025</a:t>
            </a:fld>
            <a:endParaRPr lang="en-AE"/>
          </a:p>
        </p:txBody>
      </p:sp>
      <p:sp>
        <p:nvSpPr>
          <p:cNvPr id="5" name="Footer Placeholder 4">
            <a:extLst>
              <a:ext uri="{FF2B5EF4-FFF2-40B4-BE49-F238E27FC236}">
                <a16:creationId xmlns:a16="http://schemas.microsoft.com/office/drawing/2014/main" id="{5DEB5928-AF29-048C-8DE0-D0BACBBD77A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141B85F0-B9A9-0BE2-1B6E-8C5E953EFCEE}"/>
              </a:ext>
            </a:extLst>
          </p:cNvPr>
          <p:cNvSpPr>
            <a:spLocks noGrp="1"/>
          </p:cNvSpPr>
          <p:nvPr>
            <p:ph type="sldNum" sz="quarter" idx="12"/>
          </p:nvPr>
        </p:nvSpPr>
        <p:spPr/>
        <p:txBody>
          <a:bodyPr/>
          <a:lstStyle/>
          <a:p>
            <a:fld id="{1CB99D5C-7C9E-4B64-A3E9-D473A4FDD77A}" type="slidenum">
              <a:rPr lang="en-AE" smtClean="0"/>
              <a:t>‹#›</a:t>
            </a:fld>
            <a:endParaRPr lang="en-AE"/>
          </a:p>
        </p:txBody>
      </p:sp>
    </p:spTree>
    <p:extLst>
      <p:ext uri="{BB962C8B-B14F-4D97-AF65-F5344CB8AC3E}">
        <p14:creationId xmlns:p14="http://schemas.microsoft.com/office/powerpoint/2010/main" val="1313448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8665-AB04-2F5F-4A5D-A37E8B326E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40BDE83E-CA21-D147-8C99-B754A9CF46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40E6ED-28C4-BDF7-8E44-9E61DD06E808}"/>
              </a:ext>
            </a:extLst>
          </p:cNvPr>
          <p:cNvSpPr>
            <a:spLocks noGrp="1"/>
          </p:cNvSpPr>
          <p:nvPr>
            <p:ph type="dt" sz="half" idx="10"/>
          </p:nvPr>
        </p:nvSpPr>
        <p:spPr/>
        <p:txBody>
          <a:bodyPr/>
          <a:lstStyle/>
          <a:p>
            <a:fld id="{E8EB256C-AFE5-4EDA-B230-BEE1BFF280F9}" type="datetimeFigureOut">
              <a:rPr lang="en-AE" smtClean="0"/>
              <a:t>30/04/2025</a:t>
            </a:fld>
            <a:endParaRPr lang="en-AE"/>
          </a:p>
        </p:txBody>
      </p:sp>
      <p:sp>
        <p:nvSpPr>
          <p:cNvPr id="5" name="Footer Placeholder 4">
            <a:extLst>
              <a:ext uri="{FF2B5EF4-FFF2-40B4-BE49-F238E27FC236}">
                <a16:creationId xmlns:a16="http://schemas.microsoft.com/office/drawing/2014/main" id="{180F07F5-C8CD-19E2-8BF0-DA96186668B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400D370F-444A-C2F0-BFE1-16D3C5F50E6D}"/>
              </a:ext>
            </a:extLst>
          </p:cNvPr>
          <p:cNvSpPr>
            <a:spLocks noGrp="1"/>
          </p:cNvSpPr>
          <p:nvPr>
            <p:ph type="sldNum" sz="quarter" idx="12"/>
          </p:nvPr>
        </p:nvSpPr>
        <p:spPr/>
        <p:txBody>
          <a:bodyPr/>
          <a:lstStyle/>
          <a:p>
            <a:fld id="{1CB99D5C-7C9E-4B64-A3E9-D473A4FDD77A}" type="slidenum">
              <a:rPr lang="en-AE" smtClean="0"/>
              <a:t>‹#›</a:t>
            </a:fld>
            <a:endParaRPr lang="en-AE"/>
          </a:p>
        </p:txBody>
      </p:sp>
    </p:spTree>
    <p:extLst>
      <p:ext uri="{BB962C8B-B14F-4D97-AF65-F5344CB8AC3E}">
        <p14:creationId xmlns:p14="http://schemas.microsoft.com/office/powerpoint/2010/main" val="291699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5FE7-1871-4BC6-C9C8-D0C00C78904C}"/>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90AB689C-52F5-8FA2-1593-BFC6D9357A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51AAA36E-B968-BC0B-8739-F2A4788294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D17A2CD4-2997-CFD0-EBCD-6EE8FFFEB96D}"/>
              </a:ext>
            </a:extLst>
          </p:cNvPr>
          <p:cNvSpPr>
            <a:spLocks noGrp="1"/>
          </p:cNvSpPr>
          <p:nvPr>
            <p:ph type="dt" sz="half" idx="10"/>
          </p:nvPr>
        </p:nvSpPr>
        <p:spPr/>
        <p:txBody>
          <a:bodyPr/>
          <a:lstStyle/>
          <a:p>
            <a:fld id="{E8EB256C-AFE5-4EDA-B230-BEE1BFF280F9}" type="datetimeFigureOut">
              <a:rPr lang="en-AE" smtClean="0"/>
              <a:t>30/04/2025</a:t>
            </a:fld>
            <a:endParaRPr lang="en-AE"/>
          </a:p>
        </p:txBody>
      </p:sp>
      <p:sp>
        <p:nvSpPr>
          <p:cNvPr id="6" name="Footer Placeholder 5">
            <a:extLst>
              <a:ext uri="{FF2B5EF4-FFF2-40B4-BE49-F238E27FC236}">
                <a16:creationId xmlns:a16="http://schemas.microsoft.com/office/drawing/2014/main" id="{07CDFCDD-2B15-292D-7352-25A89C4ABA71}"/>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E266A3BA-FE31-B546-18D3-4BCEAD6D1806}"/>
              </a:ext>
            </a:extLst>
          </p:cNvPr>
          <p:cNvSpPr>
            <a:spLocks noGrp="1"/>
          </p:cNvSpPr>
          <p:nvPr>
            <p:ph type="sldNum" sz="quarter" idx="12"/>
          </p:nvPr>
        </p:nvSpPr>
        <p:spPr/>
        <p:txBody>
          <a:bodyPr/>
          <a:lstStyle/>
          <a:p>
            <a:fld id="{1CB99D5C-7C9E-4B64-A3E9-D473A4FDD77A}" type="slidenum">
              <a:rPr lang="en-AE" smtClean="0"/>
              <a:t>‹#›</a:t>
            </a:fld>
            <a:endParaRPr lang="en-AE"/>
          </a:p>
        </p:txBody>
      </p:sp>
    </p:spTree>
    <p:extLst>
      <p:ext uri="{BB962C8B-B14F-4D97-AF65-F5344CB8AC3E}">
        <p14:creationId xmlns:p14="http://schemas.microsoft.com/office/powerpoint/2010/main" val="117758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A17D-B738-7D42-2BC8-F34CD99D139F}"/>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209B8306-70CD-953B-3B6C-1FE1B54273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132943-624E-3AE3-5466-164EBF02F3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A64EF2B3-E88C-FAAC-7AB9-A503BA2789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E19A6F-62AD-CE53-E667-A6B2A648CD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E446F749-6D45-2A81-7B43-C3B0C2AB0AFE}"/>
              </a:ext>
            </a:extLst>
          </p:cNvPr>
          <p:cNvSpPr>
            <a:spLocks noGrp="1"/>
          </p:cNvSpPr>
          <p:nvPr>
            <p:ph type="dt" sz="half" idx="10"/>
          </p:nvPr>
        </p:nvSpPr>
        <p:spPr/>
        <p:txBody>
          <a:bodyPr/>
          <a:lstStyle/>
          <a:p>
            <a:fld id="{E8EB256C-AFE5-4EDA-B230-BEE1BFF280F9}" type="datetimeFigureOut">
              <a:rPr lang="en-AE" smtClean="0"/>
              <a:t>30/04/2025</a:t>
            </a:fld>
            <a:endParaRPr lang="en-AE"/>
          </a:p>
        </p:txBody>
      </p:sp>
      <p:sp>
        <p:nvSpPr>
          <p:cNvPr id="8" name="Footer Placeholder 7">
            <a:extLst>
              <a:ext uri="{FF2B5EF4-FFF2-40B4-BE49-F238E27FC236}">
                <a16:creationId xmlns:a16="http://schemas.microsoft.com/office/drawing/2014/main" id="{3D4D07E0-9147-922C-5A60-8325DF225F67}"/>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B45F8F71-BD8C-DEEA-F951-E921D3FBDC26}"/>
              </a:ext>
            </a:extLst>
          </p:cNvPr>
          <p:cNvSpPr>
            <a:spLocks noGrp="1"/>
          </p:cNvSpPr>
          <p:nvPr>
            <p:ph type="sldNum" sz="quarter" idx="12"/>
          </p:nvPr>
        </p:nvSpPr>
        <p:spPr/>
        <p:txBody>
          <a:bodyPr/>
          <a:lstStyle/>
          <a:p>
            <a:fld id="{1CB99D5C-7C9E-4B64-A3E9-D473A4FDD77A}" type="slidenum">
              <a:rPr lang="en-AE" smtClean="0"/>
              <a:t>‹#›</a:t>
            </a:fld>
            <a:endParaRPr lang="en-AE"/>
          </a:p>
        </p:txBody>
      </p:sp>
    </p:spTree>
    <p:extLst>
      <p:ext uri="{BB962C8B-B14F-4D97-AF65-F5344CB8AC3E}">
        <p14:creationId xmlns:p14="http://schemas.microsoft.com/office/powerpoint/2010/main" val="5348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7F1E-0802-8064-7DEE-8B7A78F1903D}"/>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AA6DA731-B893-031A-6C93-80DBA303A1FE}"/>
              </a:ext>
            </a:extLst>
          </p:cNvPr>
          <p:cNvSpPr>
            <a:spLocks noGrp="1"/>
          </p:cNvSpPr>
          <p:nvPr>
            <p:ph type="dt" sz="half" idx="10"/>
          </p:nvPr>
        </p:nvSpPr>
        <p:spPr/>
        <p:txBody>
          <a:bodyPr/>
          <a:lstStyle/>
          <a:p>
            <a:fld id="{E8EB256C-AFE5-4EDA-B230-BEE1BFF280F9}" type="datetimeFigureOut">
              <a:rPr lang="en-AE" smtClean="0"/>
              <a:t>30/04/2025</a:t>
            </a:fld>
            <a:endParaRPr lang="en-AE"/>
          </a:p>
        </p:txBody>
      </p:sp>
      <p:sp>
        <p:nvSpPr>
          <p:cNvPr id="4" name="Footer Placeholder 3">
            <a:extLst>
              <a:ext uri="{FF2B5EF4-FFF2-40B4-BE49-F238E27FC236}">
                <a16:creationId xmlns:a16="http://schemas.microsoft.com/office/drawing/2014/main" id="{D81598A2-6987-FF14-8A98-AC3B2F507C05}"/>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0E73678A-0120-4014-E0A2-09D7B8C98C01}"/>
              </a:ext>
            </a:extLst>
          </p:cNvPr>
          <p:cNvSpPr>
            <a:spLocks noGrp="1"/>
          </p:cNvSpPr>
          <p:nvPr>
            <p:ph type="sldNum" sz="quarter" idx="12"/>
          </p:nvPr>
        </p:nvSpPr>
        <p:spPr/>
        <p:txBody>
          <a:bodyPr/>
          <a:lstStyle/>
          <a:p>
            <a:fld id="{1CB99D5C-7C9E-4B64-A3E9-D473A4FDD77A}" type="slidenum">
              <a:rPr lang="en-AE" smtClean="0"/>
              <a:t>‹#›</a:t>
            </a:fld>
            <a:endParaRPr lang="en-AE"/>
          </a:p>
        </p:txBody>
      </p:sp>
    </p:spTree>
    <p:extLst>
      <p:ext uri="{BB962C8B-B14F-4D97-AF65-F5344CB8AC3E}">
        <p14:creationId xmlns:p14="http://schemas.microsoft.com/office/powerpoint/2010/main" val="167181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41DE16-844F-DD14-4A08-EFB117B3D13A}"/>
              </a:ext>
            </a:extLst>
          </p:cNvPr>
          <p:cNvSpPr>
            <a:spLocks noGrp="1"/>
          </p:cNvSpPr>
          <p:nvPr>
            <p:ph type="dt" sz="half" idx="10"/>
          </p:nvPr>
        </p:nvSpPr>
        <p:spPr/>
        <p:txBody>
          <a:bodyPr/>
          <a:lstStyle/>
          <a:p>
            <a:fld id="{E8EB256C-AFE5-4EDA-B230-BEE1BFF280F9}" type="datetimeFigureOut">
              <a:rPr lang="en-AE" smtClean="0"/>
              <a:t>30/04/2025</a:t>
            </a:fld>
            <a:endParaRPr lang="en-AE"/>
          </a:p>
        </p:txBody>
      </p:sp>
      <p:sp>
        <p:nvSpPr>
          <p:cNvPr id="3" name="Footer Placeholder 2">
            <a:extLst>
              <a:ext uri="{FF2B5EF4-FFF2-40B4-BE49-F238E27FC236}">
                <a16:creationId xmlns:a16="http://schemas.microsoft.com/office/drawing/2014/main" id="{AD9AEE34-F0A9-3866-25BD-1A1BC8699CFE}"/>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56D76810-419D-A230-6211-8BCEDF83965E}"/>
              </a:ext>
            </a:extLst>
          </p:cNvPr>
          <p:cNvSpPr>
            <a:spLocks noGrp="1"/>
          </p:cNvSpPr>
          <p:nvPr>
            <p:ph type="sldNum" sz="quarter" idx="12"/>
          </p:nvPr>
        </p:nvSpPr>
        <p:spPr/>
        <p:txBody>
          <a:bodyPr/>
          <a:lstStyle/>
          <a:p>
            <a:fld id="{1CB99D5C-7C9E-4B64-A3E9-D473A4FDD77A}" type="slidenum">
              <a:rPr lang="en-AE" smtClean="0"/>
              <a:t>‹#›</a:t>
            </a:fld>
            <a:endParaRPr lang="en-AE"/>
          </a:p>
        </p:txBody>
      </p:sp>
    </p:spTree>
    <p:extLst>
      <p:ext uri="{BB962C8B-B14F-4D97-AF65-F5344CB8AC3E}">
        <p14:creationId xmlns:p14="http://schemas.microsoft.com/office/powerpoint/2010/main" val="2247591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683A-070C-3A73-1017-D4B03F596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83B5ABCD-0059-7232-DF10-B5D053A0F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0E91D0FB-3F64-D314-B3A7-4F893A143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D04A19-DD3F-D375-336A-5D6B1851F73C}"/>
              </a:ext>
            </a:extLst>
          </p:cNvPr>
          <p:cNvSpPr>
            <a:spLocks noGrp="1"/>
          </p:cNvSpPr>
          <p:nvPr>
            <p:ph type="dt" sz="half" idx="10"/>
          </p:nvPr>
        </p:nvSpPr>
        <p:spPr/>
        <p:txBody>
          <a:bodyPr/>
          <a:lstStyle/>
          <a:p>
            <a:fld id="{E8EB256C-AFE5-4EDA-B230-BEE1BFF280F9}" type="datetimeFigureOut">
              <a:rPr lang="en-AE" smtClean="0"/>
              <a:t>30/04/2025</a:t>
            </a:fld>
            <a:endParaRPr lang="en-AE"/>
          </a:p>
        </p:txBody>
      </p:sp>
      <p:sp>
        <p:nvSpPr>
          <p:cNvPr id="6" name="Footer Placeholder 5">
            <a:extLst>
              <a:ext uri="{FF2B5EF4-FFF2-40B4-BE49-F238E27FC236}">
                <a16:creationId xmlns:a16="http://schemas.microsoft.com/office/drawing/2014/main" id="{01F9EB38-F45B-C88F-B7C7-608883B2A3D2}"/>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5F4E62E6-80A7-930B-F552-32CE94FFFDDE}"/>
              </a:ext>
            </a:extLst>
          </p:cNvPr>
          <p:cNvSpPr>
            <a:spLocks noGrp="1"/>
          </p:cNvSpPr>
          <p:nvPr>
            <p:ph type="sldNum" sz="quarter" idx="12"/>
          </p:nvPr>
        </p:nvSpPr>
        <p:spPr/>
        <p:txBody>
          <a:bodyPr/>
          <a:lstStyle/>
          <a:p>
            <a:fld id="{1CB99D5C-7C9E-4B64-A3E9-D473A4FDD77A}" type="slidenum">
              <a:rPr lang="en-AE" smtClean="0"/>
              <a:t>‹#›</a:t>
            </a:fld>
            <a:endParaRPr lang="en-AE"/>
          </a:p>
        </p:txBody>
      </p:sp>
    </p:spTree>
    <p:extLst>
      <p:ext uri="{BB962C8B-B14F-4D97-AF65-F5344CB8AC3E}">
        <p14:creationId xmlns:p14="http://schemas.microsoft.com/office/powerpoint/2010/main" val="1214572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141D-50D2-D480-0128-C98A30BAA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37AD01E3-83DD-4AED-C247-A8E61F8DE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4B2959FA-9147-9D78-48BA-F77CA71DF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81C705-48B7-4086-404A-E2564BE674E0}"/>
              </a:ext>
            </a:extLst>
          </p:cNvPr>
          <p:cNvSpPr>
            <a:spLocks noGrp="1"/>
          </p:cNvSpPr>
          <p:nvPr>
            <p:ph type="dt" sz="half" idx="10"/>
          </p:nvPr>
        </p:nvSpPr>
        <p:spPr/>
        <p:txBody>
          <a:bodyPr/>
          <a:lstStyle/>
          <a:p>
            <a:fld id="{E8EB256C-AFE5-4EDA-B230-BEE1BFF280F9}" type="datetimeFigureOut">
              <a:rPr lang="en-AE" smtClean="0"/>
              <a:t>30/04/2025</a:t>
            </a:fld>
            <a:endParaRPr lang="en-AE"/>
          </a:p>
        </p:txBody>
      </p:sp>
      <p:sp>
        <p:nvSpPr>
          <p:cNvPr id="6" name="Footer Placeholder 5">
            <a:extLst>
              <a:ext uri="{FF2B5EF4-FFF2-40B4-BE49-F238E27FC236}">
                <a16:creationId xmlns:a16="http://schemas.microsoft.com/office/drawing/2014/main" id="{1C21A35E-1638-6ED9-1C42-810E46DCAB48}"/>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A073D72A-A388-8CA2-6A3A-F1D0A2D846E7}"/>
              </a:ext>
            </a:extLst>
          </p:cNvPr>
          <p:cNvSpPr>
            <a:spLocks noGrp="1"/>
          </p:cNvSpPr>
          <p:nvPr>
            <p:ph type="sldNum" sz="quarter" idx="12"/>
          </p:nvPr>
        </p:nvSpPr>
        <p:spPr/>
        <p:txBody>
          <a:bodyPr/>
          <a:lstStyle/>
          <a:p>
            <a:fld id="{1CB99D5C-7C9E-4B64-A3E9-D473A4FDD77A}" type="slidenum">
              <a:rPr lang="en-AE" smtClean="0"/>
              <a:t>‹#›</a:t>
            </a:fld>
            <a:endParaRPr lang="en-AE"/>
          </a:p>
        </p:txBody>
      </p:sp>
    </p:spTree>
    <p:extLst>
      <p:ext uri="{BB962C8B-B14F-4D97-AF65-F5344CB8AC3E}">
        <p14:creationId xmlns:p14="http://schemas.microsoft.com/office/powerpoint/2010/main" val="3781213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E71463-A9D0-10D6-0887-AE22534347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3A8E6527-DE8F-147F-2583-87640A62CB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4CB017F6-2CF3-292A-8B8D-AD06553759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EB256C-AFE5-4EDA-B230-BEE1BFF280F9}" type="datetimeFigureOut">
              <a:rPr lang="en-AE" smtClean="0"/>
              <a:t>30/04/2025</a:t>
            </a:fld>
            <a:endParaRPr lang="en-AE"/>
          </a:p>
        </p:txBody>
      </p:sp>
      <p:sp>
        <p:nvSpPr>
          <p:cNvPr id="5" name="Footer Placeholder 4">
            <a:extLst>
              <a:ext uri="{FF2B5EF4-FFF2-40B4-BE49-F238E27FC236}">
                <a16:creationId xmlns:a16="http://schemas.microsoft.com/office/drawing/2014/main" id="{42F38EDB-F7EB-95C9-02CA-F7FF64AA6C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E"/>
          </a:p>
        </p:txBody>
      </p:sp>
      <p:sp>
        <p:nvSpPr>
          <p:cNvPr id="6" name="Slide Number Placeholder 5">
            <a:extLst>
              <a:ext uri="{FF2B5EF4-FFF2-40B4-BE49-F238E27FC236}">
                <a16:creationId xmlns:a16="http://schemas.microsoft.com/office/drawing/2014/main" id="{E1A86AAB-DFD6-EDE0-F3B2-B5174D3DE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CB99D5C-7C9E-4B64-A3E9-D473A4FDD77A}" type="slidenum">
              <a:rPr lang="en-AE" smtClean="0"/>
              <a:t>‹#›</a:t>
            </a:fld>
            <a:endParaRPr lang="en-AE"/>
          </a:p>
        </p:txBody>
      </p:sp>
    </p:spTree>
    <p:extLst>
      <p:ext uri="{BB962C8B-B14F-4D97-AF65-F5344CB8AC3E}">
        <p14:creationId xmlns:p14="http://schemas.microsoft.com/office/powerpoint/2010/main" val="218238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B1BDC-E0B4-159E-6D17-B1E274686CC2}"/>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4200" b="1"/>
              <a:t>Heart Disease Data Analysis Report</a:t>
            </a:r>
          </a:p>
        </p:txBody>
      </p:sp>
      <p:sp>
        <p:nvSpPr>
          <p:cNvPr id="1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9B6F604-A1F9-8DB5-961E-FBB160B08644}"/>
              </a:ext>
            </a:extLst>
          </p:cNvPr>
          <p:cNvSpPr>
            <a:spLocks noGrp="1"/>
          </p:cNvSpPr>
          <p:nvPr>
            <p:ph sz="half" idx="2"/>
          </p:nvPr>
        </p:nvSpPr>
        <p:spPr>
          <a:xfrm>
            <a:off x="640080" y="2872899"/>
            <a:ext cx="4243589" cy="3320668"/>
          </a:xfrm>
        </p:spPr>
        <p:txBody>
          <a:bodyPr vert="horz" lIns="91440" tIns="45720" rIns="91440" bIns="45720" rtlCol="0">
            <a:normAutofit/>
          </a:bodyPr>
          <a:lstStyle/>
          <a:p>
            <a:r>
              <a:rPr lang="en-US" sz="2200"/>
              <a:t>Understanding Factors and Building Predictive Models</a:t>
            </a:r>
          </a:p>
          <a:p>
            <a:r>
              <a:rPr lang="en-US" sz="2200"/>
              <a:t>Exploring patient health metrics</a:t>
            </a:r>
          </a:p>
          <a:p>
            <a:r>
              <a:rPr lang="en-US" sz="2200"/>
              <a:t>Turning data into actionable insights</a:t>
            </a:r>
          </a:p>
        </p:txBody>
      </p:sp>
      <p:pic>
        <p:nvPicPr>
          <p:cNvPr id="5" name="Content Placeholder 4" descr="A picture of an electromagnetic radiation">
            <a:extLst>
              <a:ext uri="{FF2B5EF4-FFF2-40B4-BE49-F238E27FC236}">
                <a16:creationId xmlns:a16="http://schemas.microsoft.com/office/drawing/2014/main" id="{AB7B41FA-1233-47B6-80A4-D9E3CE2F47F5}"/>
              </a:ext>
            </a:extLst>
          </p:cNvPr>
          <p:cNvPicPr>
            <a:picLocks noGrp="1" noChangeAspect="1"/>
          </p:cNvPicPr>
          <p:nvPr>
            <p:ph sz="half" idx="1"/>
          </p:nvPr>
        </p:nvPicPr>
        <p:blipFill>
          <a:blip r:embed="rId3"/>
          <a:srcRect l="14835" r="17963"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722952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03B32F-F1C9-2761-8B12-A1BC7DCC8DAB}"/>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3800" b="1"/>
              <a:t>Recommendations for Future Work</a:t>
            </a:r>
          </a:p>
        </p:txBody>
      </p:sp>
      <p:sp>
        <p:nvSpPr>
          <p:cNvPr id="1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8449B8C3-95A2-CFE8-C14C-68FD5AAF7756}"/>
              </a:ext>
            </a:extLst>
          </p:cNvPr>
          <p:cNvSpPr>
            <a:spLocks noGrp="1"/>
          </p:cNvSpPr>
          <p:nvPr>
            <p:ph sz="half" idx="2"/>
          </p:nvPr>
        </p:nvSpPr>
        <p:spPr>
          <a:xfrm>
            <a:off x="640080" y="2872899"/>
            <a:ext cx="4243589" cy="3320668"/>
          </a:xfrm>
        </p:spPr>
        <p:txBody>
          <a:bodyPr vert="horz" lIns="91440" tIns="45720" rIns="91440" bIns="45720" rtlCol="0">
            <a:normAutofit/>
          </a:bodyPr>
          <a:lstStyle/>
          <a:p>
            <a:r>
              <a:rPr lang="en-US" sz="2200"/>
              <a:t>Enhance feature engineering for better predictions.</a:t>
            </a:r>
          </a:p>
          <a:p>
            <a:r>
              <a:rPr lang="en-US" sz="2200"/>
              <a:t>Expand data collection for more robust models.</a:t>
            </a:r>
          </a:p>
          <a:p>
            <a:r>
              <a:rPr lang="en-US" sz="2200"/>
              <a:t>Implement model deployment in clinical settings.</a:t>
            </a:r>
          </a:p>
        </p:txBody>
      </p:sp>
      <p:pic>
        <p:nvPicPr>
          <p:cNvPr id="5" name="Content Placeholder 4" descr="Cloud shaped hard drive with cables">
            <a:extLst>
              <a:ext uri="{FF2B5EF4-FFF2-40B4-BE49-F238E27FC236}">
                <a16:creationId xmlns:a16="http://schemas.microsoft.com/office/drawing/2014/main" id="{DB3A849E-763B-4A56-A9B5-8B732C74FD91}"/>
              </a:ext>
            </a:extLst>
          </p:cNvPr>
          <p:cNvPicPr>
            <a:picLocks noGrp="1" noChangeAspect="1"/>
          </p:cNvPicPr>
          <p:nvPr>
            <p:ph sz="half" idx="1"/>
          </p:nvPr>
        </p:nvPicPr>
        <p:blipFill>
          <a:blip r:embed="rId3"/>
          <a:srcRect l="13207" r="2962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610610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83118-09F1-8423-83B3-2F478034D206}"/>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b="1"/>
              <a:t>Q&amp;A Session</a:t>
            </a:r>
          </a:p>
        </p:txBody>
      </p:sp>
      <p:sp>
        <p:nvSpPr>
          <p:cNvPr id="1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39545AB-BB02-A3A2-D787-D584D7F3A24E}"/>
              </a:ext>
            </a:extLst>
          </p:cNvPr>
          <p:cNvSpPr>
            <a:spLocks noGrp="1"/>
          </p:cNvSpPr>
          <p:nvPr>
            <p:ph sz="half" idx="2"/>
          </p:nvPr>
        </p:nvSpPr>
        <p:spPr>
          <a:xfrm>
            <a:off x="640080" y="2872899"/>
            <a:ext cx="4243589" cy="3320668"/>
          </a:xfrm>
        </p:spPr>
        <p:txBody>
          <a:bodyPr vert="horz" lIns="91440" tIns="45720" rIns="91440" bIns="45720" rtlCol="0">
            <a:normAutofit/>
          </a:bodyPr>
          <a:lstStyle/>
          <a:p>
            <a:r>
              <a:rPr lang="en-US" sz="2200"/>
              <a:t>Open floor for audience questions.</a:t>
            </a:r>
          </a:p>
          <a:p>
            <a:r>
              <a:rPr lang="en-US" sz="2200"/>
              <a:t>Encourage discussion about findings.</a:t>
            </a:r>
          </a:p>
          <a:p>
            <a:r>
              <a:rPr lang="en-US" sz="2200"/>
              <a:t>Invite feedback on analysis methodology.</a:t>
            </a:r>
          </a:p>
        </p:txBody>
      </p:sp>
      <p:pic>
        <p:nvPicPr>
          <p:cNvPr id="5" name="Content Placeholder 4" descr="Yellow question mark">
            <a:extLst>
              <a:ext uri="{FF2B5EF4-FFF2-40B4-BE49-F238E27FC236}">
                <a16:creationId xmlns:a16="http://schemas.microsoft.com/office/drawing/2014/main" id="{8F94AE88-ED11-4DD7-AFC8-D8B057C78393}"/>
              </a:ext>
            </a:extLst>
          </p:cNvPr>
          <p:cNvPicPr>
            <a:picLocks noGrp="1" noChangeAspect="1"/>
          </p:cNvPicPr>
          <p:nvPr>
            <p:ph sz="half" idx="1"/>
          </p:nvPr>
        </p:nvPicPr>
        <p:blipFill>
          <a:blip r:embed="rId3"/>
          <a:srcRect l="36968" r="285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0423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1C534D-0A86-FBAE-24CC-CCE716E23AEF}"/>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4200" b="1" dirty="0"/>
              <a:t>Heart Disease Data Analysis Report</a:t>
            </a:r>
          </a:p>
        </p:txBody>
      </p:sp>
      <p:sp>
        <p:nvSpPr>
          <p:cNvPr id="2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4188D97-B466-1D79-CB34-39238EC4F22E}"/>
              </a:ext>
            </a:extLst>
          </p:cNvPr>
          <p:cNvSpPr>
            <a:spLocks noGrp="1"/>
          </p:cNvSpPr>
          <p:nvPr>
            <p:ph sz="half" idx="2"/>
          </p:nvPr>
        </p:nvSpPr>
        <p:spPr>
          <a:xfrm>
            <a:off x="640080" y="2872899"/>
            <a:ext cx="4243589" cy="3320668"/>
          </a:xfrm>
        </p:spPr>
        <p:txBody>
          <a:bodyPr vert="horz" lIns="91440" tIns="45720" rIns="91440" bIns="45720" rtlCol="0">
            <a:normAutofit/>
          </a:bodyPr>
          <a:lstStyle/>
          <a:p>
            <a:r>
              <a:rPr lang="en-US" sz="2200"/>
              <a:t>Understanding health metrics and predictive modeling.</a:t>
            </a:r>
          </a:p>
          <a:p>
            <a:r>
              <a:rPr lang="en-US" sz="2200"/>
              <a:t>Focus on heart disease factors and outcomes.</a:t>
            </a:r>
          </a:p>
          <a:p>
            <a:r>
              <a:rPr lang="en-US" sz="2200"/>
              <a:t>Data-driven insights for better health decisions.</a:t>
            </a:r>
          </a:p>
        </p:txBody>
      </p:sp>
      <p:pic>
        <p:nvPicPr>
          <p:cNvPr id="5" name="Content Placeholder 4" descr="Create an image that matches slide number 2 of the Heart Disease Data Analysis Report. The image should focus on the objectives of the analysis, highlighting the identification of factors contributing to heart disease, building an effective predictive classification model, and utilizing patient health data for insights. Use a professional and informative style with relevant graphical elements such as icons representing data analysis, heart health, and predictive modeling. Incorporate colors like blue and red to signify health and urgency. The mood should be analytical and insightful, with clear and readable font styles.">
            <a:extLst>
              <a:ext uri="{FF2B5EF4-FFF2-40B4-BE49-F238E27FC236}">
                <a16:creationId xmlns:a16="http://schemas.microsoft.com/office/drawing/2014/main" id="{D555FE38-2AD6-D93B-06CB-BDAABBC5670E}"/>
              </a:ext>
            </a:extLst>
          </p:cNvPr>
          <p:cNvPicPr>
            <a:picLocks noGrp="1" noChangeAspect="1"/>
          </p:cNvPicPr>
          <p:nvPr>
            <p:ph sz="half" idx="1"/>
          </p:nvPr>
        </p:nvPicPr>
        <p:blipFill>
          <a:blip r:embed="rId3"/>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32288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97893-E70E-AB02-91C5-A7BC4CCB7636}"/>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b="1"/>
              <a:t>Objectives of the Analysis</a:t>
            </a:r>
          </a:p>
        </p:txBody>
      </p:sp>
      <p:sp>
        <p:nvSpPr>
          <p:cNvPr id="3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85B9AA8-61D6-871E-9E14-3A777D6310A1}"/>
              </a:ext>
            </a:extLst>
          </p:cNvPr>
          <p:cNvSpPr>
            <a:spLocks noGrp="1"/>
          </p:cNvSpPr>
          <p:nvPr>
            <p:ph sz="half" idx="2"/>
          </p:nvPr>
        </p:nvSpPr>
        <p:spPr>
          <a:xfrm>
            <a:off x="640080" y="2872899"/>
            <a:ext cx="4243589" cy="3320668"/>
          </a:xfrm>
        </p:spPr>
        <p:txBody>
          <a:bodyPr vert="horz" lIns="91440" tIns="45720" rIns="91440" bIns="45720" rtlCol="0">
            <a:normAutofit/>
          </a:bodyPr>
          <a:lstStyle/>
          <a:p>
            <a:r>
              <a:rPr lang="en-US" sz="2200"/>
              <a:t>Identify factors contributing to heart disease.</a:t>
            </a:r>
          </a:p>
          <a:p>
            <a:r>
              <a:rPr lang="en-US" sz="2200"/>
              <a:t>Build an effective predictive classification model.</a:t>
            </a:r>
          </a:p>
          <a:p>
            <a:r>
              <a:rPr lang="en-US" sz="2200"/>
              <a:t>Utilize patient health data for insights.</a:t>
            </a:r>
          </a:p>
        </p:txBody>
      </p:sp>
      <p:pic>
        <p:nvPicPr>
          <p:cNvPr id="3" name="Content Placeholder 2" descr="Show the same heart selected in slide 3 but with signs of sickness. The heart should appear unhealthy, with visual indicators such as darkened or discolored areas, cracks, or a distressed texture. Include elements that suggest illness, such as a thermometer, bandages, or a sad expression. Use a somber color palette with shades of gray, dark red, and blue to convey a sense of sickness. The overall mood should be serious and reflective of the health issues being discussed in the Heart Disease Data Analysis Report.">
            <a:extLst>
              <a:ext uri="{FF2B5EF4-FFF2-40B4-BE49-F238E27FC236}">
                <a16:creationId xmlns:a16="http://schemas.microsoft.com/office/drawing/2014/main" id="{317AF9B4-9B40-E761-1BB4-1D50A1BAE396}"/>
              </a:ext>
            </a:extLst>
          </p:cNvPr>
          <p:cNvPicPr>
            <a:picLocks noGrp="1" noChangeAspect="1"/>
          </p:cNvPicPr>
          <p:nvPr>
            <p:ph sz="half" idx="1"/>
          </p:nvPr>
        </p:nvPicPr>
        <p:blipFill>
          <a:blip r:embed="rId3"/>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65609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FB0B3-818A-0FBE-10C5-DB248DFD4C4D}"/>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b="1"/>
              <a:t>Overview of the Dataset</a:t>
            </a:r>
          </a:p>
        </p:txBody>
      </p:sp>
      <p:sp>
        <p:nvSpPr>
          <p:cNvPr id="2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43C19D7-5444-76D2-00B7-F7D2BFCA4666}"/>
              </a:ext>
            </a:extLst>
          </p:cNvPr>
          <p:cNvSpPr>
            <a:spLocks noGrp="1"/>
          </p:cNvSpPr>
          <p:nvPr>
            <p:ph sz="half" idx="2"/>
          </p:nvPr>
        </p:nvSpPr>
        <p:spPr>
          <a:xfrm>
            <a:off x="640080" y="2872899"/>
            <a:ext cx="4243589" cy="3320668"/>
          </a:xfrm>
        </p:spPr>
        <p:txBody>
          <a:bodyPr vert="horz" lIns="91440" tIns="45720" rIns="91440" bIns="45720" rtlCol="0">
            <a:normAutofit/>
          </a:bodyPr>
          <a:lstStyle/>
          <a:p>
            <a:r>
              <a:rPr lang="en-US" sz="2200"/>
              <a:t>Key features include age, sex, and cholesterol.</a:t>
            </a:r>
          </a:p>
          <a:p>
            <a:r>
              <a:rPr lang="en-US" sz="2200"/>
              <a:t>Target variable indicates heart disease presence.</a:t>
            </a:r>
          </a:p>
          <a:p>
            <a:r>
              <a:rPr lang="en-US" sz="2200"/>
              <a:t>A total of 13 features collected.</a:t>
            </a:r>
          </a:p>
        </p:txBody>
      </p:sp>
      <p:pic>
        <p:nvPicPr>
          <p:cNvPr id="5" name="Content Placeholder 4" descr="Vibrant multicolour checkered floor design">
            <a:extLst>
              <a:ext uri="{FF2B5EF4-FFF2-40B4-BE49-F238E27FC236}">
                <a16:creationId xmlns:a16="http://schemas.microsoft.com/office/drawing/2014/main" id="{1E220C30-DF41-40F0-9B5F-670D58E7A531}"/>
              </a:ext>
            </a:extLst>
          </p:cNvPr>
          <p:cNvPicPr>
            <a:picLocks noGrp="1" noChangeAspect="1"/>
          </p:cNvPicPr>
          <p:nvPr>
            <p:ph sz="half" idx="1"/>
          </p:nvPr>
        </p:nvPicPr>
        <p:blipFill>
          <a:blip r:embed="rId3"/>
          <a:srcRect l="15573" r="1672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8461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B489D-36DE-C9E8-4928-7CE3E378173D}"/>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b="1"/>
              <a:t>Analysis Methodology</a:t>
            </a:r>
          </a:p>
        </p:txBody>
      </p:sp>
      <p:sp>
        <p:nvSpPr>
          <p:cNvPr id="1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B951EA1-8E45-5A77-0C1B-4ED90FAF10AF}"/>
              </a:ext>
            </a:extLst>
          </p:cNvPr>
          <p:cNvSpPr>
            <a:spLocks noGrp="1"/>
          </p:cNvSpPr>
          <p:nvPr>
            <p:ph sz="half" idx="2"/>
          </p:nvPr>
        </p:nvSpPr>
        <p:spPr>
          <a:xfrm>
            <a:off x="640080" y="2872899"/>
            <a:ext cx="4243589" cy="3320668"/>
          </a:xfrm>
        </p:spPr>
        <p:txBody>
          <a:bodyPr vert="horz" lIns="91440" tIns="45720" rIns="91440" bIns="45720" rtlCol="0">
            <a:normAutofit/>
          </a:bodyPr>
          <a:lstStyle/>
          <a:p>
            <a:r>
              <a:rPr lang="en-US" sz="2200"/>
              <a:t>Preprocessing to handle missing data.</a:t>
            </a:r>
          </a:p>
          <a:p>
            <a:r>
              <a:rPr lang="en-US" sz="2200"/>
              <a:t>Explore relationships through EDA.</a:t>
            </a:r>
          </a:p>
          <a:p>
            <a:r>
              <a:rPr lang="en-US" sz="2200"/>
              <a:t>Model selection including Logistic Regression.</a:t>
            </a:r>
          </a:p>
        </p:txBody>
      </p:sp>
      <p:pic>
        <p:nvPicPr>
          <p:cNvPr id="5" name="Content Placeholder 4" descr="Female drawing flow chart">
            <a:extLst>
              <a:ext uri="{FF2B5EF4-FFF2-40B4-BE49-F238E27FC236}">
                <a16:creationId xmlns:a16="http://schemas.microsoft.com/office/drawing/2014/main" id="{8F60F467-DEA2-4F78-89EF-E3685CF92CCA}"/>
              </a:ext>
            </a:extLst>
          </p:cNvPr>
          <p:cNvPicPr>
            <a:picLocks noGrp="1" noChangeAspect="1"/>
          </p:cNvPicPr>
          <p:nvPr>
            <p:ph sz="half" idx="1"/>
          </p:nvPr>
        </p:nvPicPr>
        <p:blipFill>
          <a:blip r:embed="rId3"/>
          <a:srcRect l="14969" r="19334"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92054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31F174-B059-A88C-BA6D-5C399DAF9BA2}"/>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4600" b="1"/>
              <a:t>Exploratory Data Analysis Insights</a:t>
            </a:r>
          </a:p>
        </p:txBody>
      </p:sp>
      <p:sp>
        <p:nvSpPr>
          <p:cNvPr id="2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B05D0F6-EBD4-1DD6-497A-86BE7D878AC1}"/>
              </a:ext>
            </a:extLst>
          </p:cNvPr>
          <p:cNvSpPr>
            <a:spLocks noGrp="1"/>
          </p:cNvSpPr>
          <p:nvPr>
            <p:ph sz="half" idx="2"/>
          </p:nvPr>
        </p:nvSpPr>
        <p:spPr>
          <a:xfrm>
            <a:off x="640080" y="2872899"/>
            <a:ext cx="4243589" cy="3320668"/>
          </a:xfrm>
        </p:spPr>
        <p:txBody>
          <a:bodyPr vert="horz" lIns="91440" tIns="45720" rIns="91440" bIns="45720" rtlCol="0">
            <a:normAutofit/>
          </a:bodyPr>
          <a:lstStyle/>
          <a:p>
            <a:r>
              <a:rPr lang="en-US" sz="2200"/>
              <a:t>Identify relationships and correlations.</a:t>
            </a:r>
          </a:p>
          <a:p>
            <a:r>
              <a:rPr lang="en-US" sz="2200"/>
              <a:t>Visualize distributions of health metrics.</a:t>
            </a:r>
          </a:p>
          <a:p>
            <a:r>
              <a:rPr lang="en-US" sz="2200"/>
              <a:t>Assess feature importance for prediction.</a:t>
            </a:r>
          </a:p>
        </p:txBody>
      </p:sp>
      <p:pic>
        <p:nvPicPr>
          <p:cNvPr id="5" name="Content Placeholder 4" descr="Photograph of illuminated red and green balls.">
            <a:extLst>
              <a:ext uri="{FF2B5EF4-FFF2-40B4-BE49-F238E27FC236}">
                <a16:creationId xmlns:a16="http://schemas.microsoft.com/office/drawing/2014/main" id="{8D873E14-CEDC-48C1-A7DA-C53BB5F4CE81}"/>
              </a:ext>
            </a:extLst>
          </p:cNvPr>
          <p:cNvPicPr>
            <a:picLocks noGrp="1" noChangeAspect="1"/>
          </p:cNvPicPr>
          <p:nvPr>
            <p:ph sz="half" idx="1"/>
          </p:nvPr>
        </p:nvPicPr>
        <p:blipFill>
          <a:blip r:embed="rId3"/>
          <a:srcRect l="17960" r="1508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33595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EB71E2-F071-6B91-F7CF-12B4D58E7EB7}"/>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b="1"/>
              <a:t>Evaluation of Models</a:t>
            </a:r>
          </a:p>
        </p:txBody>
      </p:sp>
      <p:sp>
        <p:nvSpPr>
          <p:cNvPr id="1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802B769A-38FC-BC0A-91A0-380B19E7E2E4}"/>
              </a:ext>
            </a:extLst>
          </p:cNvPr>
          <p:cNvSpPr>
            <a:spLocks noGrp="1"/>
          </p:cNvSpPr>
          <p:nvPr>
            <p:ph sz="half" idx="2"/>
          </p:nvPr>
        </p:nvSpPr>
        <p:spPr>
          <a:xfrm>
            <a:off x="640080" y="2872899"/>
            <a:ext cx="4243589" cy="3320668"/>
          </a:xfrm>
        </p:spPr>
        <p:txBody>
          <a:bodyPr vert="horz" lIns="91440" tIns="45720" rIns="91440" bIns="45720" rtlCol="0">
            <a:normAutofit/>
          </a:bodyPr>
          <a:lstStyle/>
          <a:p>
            <a:r>
              <a:rPr lang="en-US" sz="2200"/>
              <a:t>Logistic Regression provides baseline accuracy.</a:t>
            </a:r>
          </a:p>
          <a:p>
            <a:r>
              <a:rPr lang="en-US" sz="2200"/>
              <a:t>Random Forest captures non-linear relationships.</a:t>
            </a:r>
          </a:p>
          <a:p>
            <a:r>
              <a:rPr lang="en-US" sz="2200"/>
              <a:t>SVM shows competitive performance.</a:t>
            </a:r>
          </a:p>
        </p:txBody>
      </p:sp>
      <p:pic>
        <p:nvPicPr>
          <p:cNvPr id="5" name="Content Placeholder 4" descr="Bar graph made up of cubes on white reflective surface.">
            <a:extLst>
              <a:ext uri="{FF2B5EF4-FFF2-40B4-BE49-F238E27FC236}">
                <a16:creationId xmlns:a16="http://schemas.microsoft.com/office/drawing/2014/main" id="{A49135FD-096B-4F38-8620-B9197C281B48}"/>
              </a:ext>
            </a:extLst>
          </p:cNvPr>
          <p:cNvPicPr>
            <a:picLocks noGrp="1" noChangeAspect="1"/>
          </p:cNvPicPr>
          <p:nvPr>
            <p:ph sz="half" idx="1"/>
          </p:nvPr>
        </p:nvPicPr>
        <p:blipFill>
          <a:blip r:embed="rId3"/>
          <a:srcRect t="3070" r="2" b="72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926400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6DF3A0-3573-1CF7-1B92-FA38B0F181BF}"/>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4200" b="1"/>
              <a:t>Key Findings from the Analysis</a:t>
            </a:r>
          </a:p>
        </p:txBody>
      </p:sp>
      <p:sp>
        <p:nvSpPr>
          <p:cNvPr id="1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EB83B25-E8AD-E409-9FB1-34876EEAFBD8}"/>
              </a:ext>
            </a:extLst>
          </p:cNvPr>
          <p:cNvSpPr>
            <a:spLocks noGrp="1"/>
          </p:cNvSpPr>
          <p:nvPr>
            <p:ph sz="half" idx="2"/>
          </p:nvPr>
        </p:nvSpPr>
        <p:spPr>
          <a:xfrm>
            <a:off x="640080" y="2872899"/>
            <a:ext cx="4243589" cy="3320668"/>
          </a:xfrm>
        </p:spPr>
        <p:txBody>
          <a:bodyPr vert="horz" lIns="91440" tIns="45720" rIns="91440" bIns="45720" rtlCol="0">
            <a:normAutofit/>
          </a:bodyPr>
          <a:lstStyle/>
          <a:p>
            <a:r>
              <a:rPr lang="en-US" sz="2200"/>
              <a:t>Random Forest outperforms other models.</a:t>
            </a:r>
          </a:p>
          <a:p>
            <a:r>
              <a:rPr lang="en-US" sz="2200"/>
              <a:t>Cholesterol levels are significant predictors.</a:t>
            </a:r>
          </a:p>
          <a:p>
            <a:r>
              <a:rPr lang="en-US" sz="2200"/>
              <a:t>Feature importance highlights critical factors.</a:t>
            </a:r>
          </a:p>
        </p:txBody>
      </p:sp>
      <p:pic>
        <p:nvPicPr>
          <p:cNvPr id="5" name="Content Placeholder 4" descr="Printout of a production schedule for a manufacturing facility. Note to Inspectors: All product and machine names used are purely ficticious and created for this photograph.">
            <a:extLst>
              <a:ext uri="{FF2B5EF4-FFF2-40B4-BE49-F238E27FC236}">
                <a16:creationId xmlns:a16="http://schemas.microsoft.com/office/drawing/2014/main" id="{E345829A-713E-45D4-972D-7A953932F389}"/>
              </a:ext>
            </a:extLst>
          </p:cNvPr>
          <p:cNvPicPr>
            <a:picLocks noGrp="1" noChangeAspect="1"/>
          </p:cNvPicPr>
          <p:nvPr>
            <p:ph sz="half" idx="1"/>
          </p:nvPr>
        </p:nvPicPr>
        <p:blipFill>
          <a:blip r:embed="rId3"/>
          <a:srcRect l="25242" r="805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35381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B5221-6104-8FB9-FA47-BB52677C86FE}"/>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4600" b="1"/>
              <a:t>Conclusion and Achievements</a:t>
            </a:r>
          </a:p>
        </p:txBody>
      </p:sp>
      <p:sp>
        <p:nvSpPr>
          <p:cNvPr id="1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9776843E-E72B-A15F-F705-22D2245AC8EC}"/>
              </a:ext>
            </a:extLst>
          </p:cNvPr>
          <p:cNvSpPr>
            <a:spLocks noGrp="1"/>
          </p:cNvSpPr>
          <p:nvPr>
            <p:ph sz="half" idx="2"/>
          </p:nvPr>
        </p:nvSpPr>
        <p:spPr>
          <a:xfrm>
            <a:off x="640080" y="2872899"/>
            <a:ext cx="4243589" cy="3320668"/>
          </a:xfrm>
        </p:spPr>
        <p:txBody>
          <a:bodyPr vert="horz" lIns="91440" tIns="45720" rIns="91440" bIns="45720" rtlCol="0">
            <a:normAutofit/>
          </a:bodyPr>
          <a:lstStyle/>
          <a:p>
            <a:r>
              <a:rPr lang="en-US" sz="2200"/>
              <a:t>Identified key factors associated with heart disease.</a:t>
            </a:r>
          </a:p>
          <a:p>
            <a:r>
              <a:rPr lang="en-US" sz="2200"/>
              <a:t>Developed a predictive model demonstrating effectiveness.</a:t>
            </a:r>
          </a:p>
          <a:p>
            <a:r>
              <a:rPr lang="en-US" sz="2200"/>
              <a:t>Future work includes exploring advanced models.</a:t>
            </a:r>
          </a:p>
        </p:txBody>
      </p:sp>
      <p:pic>
        <p:nvPicPr>
          <p:cNvPr id="5" name="Content Placeholder 4" descr="Conceptual image representing modern life and important choices.">
            <a:extLst>
              <a:ext uri="{FF2B5EF4-FFF2-40B4-BE49-F238E27FC236}">
                <a16:creationId xmlns:a16="http://schemas.microsoft.com/office/drawing/2014/main" id="{B1E27317-A5BE-4F18-9F94-7978A47764E4}"/>
              </a:ext>
            </a:extLst>
          </p:cNvPr>
          <p:cNvPicPr>
            <a:picLocks noGrp="1" noChangeAspect="1"/>
          </p:cNvPicPr>
          <p:nvPr>
            <p:ph sz="half" idx="1"/>
          </p:nvPr>
        </p:nvPicPr>
        <p:blipFill>
          <a:blip r:embed="rId3"/>
          <a:srcRect l="12151" r="1262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38740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TotalTime>
  <Words>637</Words>
  <Application>Microsoft Office PowerPoint</Application>
  <PresentationFormat>Widescreen</PresentationFormat>
  <Paragraphs>66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Heart Disease Data Analysis Report</vt:lpstr>
      <vt:lpstr>Heart Disease Data Analysis Report</vt:lpstr>
      <vt:lpstr>Objectives of the Analysis</vt:lpstr>
      <vt:lpstr>Overview of the Dataset</vt:lpstr>
      <vt:lpstr>Analysis Methodology</vt:lpstr>
      <vt:lpstr>Exploratory Data Analysis Insights</vt:lpstr>
      <vt:lpstr>Evaluation of Models</vt:lpstr>
      <vt:lpstr>Key Findings from the Analysis</vt:lpstr>
      <vt:lpstr>Conclusion and Achievements</vt:lpstr>
      <vt:lpstr>Recommendations for Future Work</vt:lpstr>
      <vt:lpstr>Q&amp;A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Daud Ali (Miral)</dc:creator>
  <cp:lastModifiedBy>Daud Ali (Miral)</cp:lastModifiedBy>
  <cp:revision>1</cp:revision>
  <dcterms:created xsi:type="dcterms:W3CDTF">2025-04-30T07:38:29Z</dcterms:created>
  <dcterms:modified xsi:type="dcterms:W3CDTF">2025-04-30T07:58:04Z</dcterms:modified>
</cp:coreProperties>
</file>