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92" r:id="rId4"/>
    <p:sldId id="295" r:id="rId5"/>
    <p:sldId id="296" r:id="rId6"/>
    <p:sldId id="297" r:id="rId7"/>
    <p:sldId id="290" r:id="rId8"/>
    <p:sldId id="291" r:id="rId9"/>
    <p:sldId id="258" r:id="rId10"/>
    <p:sldId id="259" r:id="rId11"/>
    <p:sldId id="302" r:id="rId12"/>
    <p:sldId id="263" r:id="rId13"/>
    <p:sldId id="264" r:id="rId14"/>
    <p:sldId id="265" r:id="rId15"/>
    <p:sldId id="267" r:id="rId16"/>
    <p:sldId id="266" r:id="rId17"/>
    <p:sldId id="270" r:id="rId18"/>
    <p:sldId id="298" r:id="rId19"/>
    <p:sldId id="273" r:id="rId20"/>
    <p:sldId id="299" r:id="rId21"/>
    <p:sldId id="275" r:id="rId22"/>
    <p:sldId id="300" r:id="rId23"/>
    <p:sldId id="276" r:id="rId24"/>
    <p:sldId id="282" r:id="rId25"/>
    <p:sldId id="281" r:id="rId26"/>
    <p:sldId id="293" r:id="rId27"/>
    <p:sldId id="305" r:id="rId28"/>
    <p:sldId id="301" r:id="rId29"/>
    <p:sldId id="304" r:id="rId30"/>
    <p:sldId id="30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61" autoAdjust="0"/>
  </p:normalViewPr>
  <p:slideViewPr>
    <p:cSldViewPr>
      <p:cViewPr>
        <p:scale>
          <a:sx n="75" d="100"/>
          <a:sy n="75" d="100"/>
        </p:scale>
        <p:origin x="-1848" y="-68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0AACEF-20EC-449C-A177-7D7762A9081E}" type="datetimeFigureOut">
              <a:rPr lang="en-US" smtClean="0"/>
              <a:t>6/16/17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CDF86E-C09E-4C73-8798-F0685C098AE7}" type="slidenum">
              <a:rPr lang="en-US" smtClean="0"/>
              <a:t>‹#›</a:t>
            </a:fld>
            <a:endParaRPr lang="en-US"/>
          </a:p>
        </p:txBody>
      </p:sp>
    </p:spTree>
    <p:extLst>
      <p:ext uri="{BB962C8B-B14F-4D97-AF65-F5344CB8AC3E}">
        <p14:creationId xmlns:p14="http://schemas.microsoft.com/office/powerpoint/2010/main" val="690209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mongodb.com/manual/sharding/%23sharding-introduction" TargetMode="External"/><Relationship Id="rId4" Type="http://schemas.openxmlformats.org/officeDocument/2006/relationships/hyperlink" Target="https://docs.mongodb.com/manual/core/zone-sharding/%23zone-sharding" TargetMode="External"/><Relationship Id="rId5" Type="http://schemas.openxmlformats.org/officeDocument/2006/relationships/hyperlink" Target="https://docs.mongodb.com/manual/reference/glossary/%23term-shard-key" TargetMode="External"/><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ongodb.com/manual/reference/glossary/%23term-sharding" TargetMode="External"/><Relationship Id="rId4" Type="http://schemas.openxmlformats.org/officeDocument/2006/relationships/hyperlink" Target="https://docs.mongodb.com/manual/reference/glossary/%23term-sharded-cluster" TargetMode="External"/><Relationship Id="rId5" Type="http://schemas.openxmlformats.org/officeDocument/2006/relationships/hyperlink" Target="https://docs.mongodb.com/manual/core/sharded-cluster-shards/" TargetMode="External"/><Relationship Id="rId6" Type="http://schemas.openxmlformats.org/officeDocument/2006/relationships/hyperlink" Target="https://docs.mongodb.com/manual/reference/glossary/%23term-replica-set" TargetMode="External"/><Relationship Id="rId7" Type="http://schemas.openxmlformats.org/officeDocument/2006/relationships/hyperlink" Target="https://docs.mongodb.com/manual/core/sharded-cluster-query-router/" TargetMode="External"/><Relationship Id="rId8" Type="http://schemas.openxmlformats.org/officeDocument/2006/relationships/hyperlink" Target="https://docs.mongodb.com/manual/core/sharded-cluster-config-servers/" TargetMode="External"/><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NoSQL: flexible</a:t>
            </a:r>
            <a:r>
              <a:rPr lang="en-US" baseline="0" dirty="0" smtClean="0"/>
              <a:t> schema, directly map to </a:t>
            </a:r>
            <a:r>
              <a:rPr lang="en-US" baseline="0" dirty="0" err="1" smtClean="0"/>
              <a:t>datastructures</a:t>
            </a:r>
            <a:r>
              <a:rPr lang="en-US" baseline="0" dirty="0" smtClean="0"/>
              <a:t>, support redundancy, scale up well </a:t>
            </a:r>
          </a:p>
          <a:p>
            <a:endParaRPr lang="en-US" baseline="0" dirty="0" smtClean="0"/>
          </a:p>
          <a:p>
            <a:r>
              <a:rPr lang="en-US" baseline="0" dirty="0" smtClean="0"/>
              <a:t>High performance: MongoDB stores structures documents, not just columns.  Reads/writes by primary key on a table but with structure.</a:t>
            </a:r>
          </a:p>
          <a:p>
            <a:r>
              <a:rPr lang="en-US" sz="1200" b="0" i="0" kern="1200" dirty="0" smtClean="0">
                <a:solidFill>
                  <a:schemeClr val="tx1"/>
                </a:solidFill>
                <a:effectLst/>
                <a:latin typeface="+mn-lt"/>
                <a:ea typeface="+mn-ea"/>
                <a:cs typeface="+mn-cs"/>
              </a:rPr>
              <a:t>- Support for embedded data models reduces I/O activity on database system.</a:t>
            </a:r>
          </a:p>
          <a:p>
            <a:r>
              <a:rPr lang="en-US" sz="1200" b="0" i="0" kern="1200" dirty="0" smtClean="0">
                <a:solidFill>
                  <a:schemeClr val="tx1"/>
                </a:solidFill>
                <a:effectLst/>
                <a:latin typeface="+mn-lt"/>
                <a:ea typeface="+mn-ea"/>
                <a:cs typeface="+mn-cs"/>
              </a:rPr>
              <a:t>- Indexes support faster queries and can include keys from embedded documents and arrays.</a:t>
            </a:r>
          </a:p>
          <a:p>
            <a:endParaRPr lang="en-US" baseline="0" dirty="0" smtClean="0"/>
          </a:p>
          <a:p>
            <a:r>
              <a:rPr lang="en-US" baseline="0" dirty="0" smtClean="0"/>
              <a:t>High availably: structured to replicate data and partition data across servers.</a:t>
            </a:r>
          </a:p>
          <a:p>
            <a:r>
              <a:rPr lang="en-US" sz="1200" b="0" i="1" kern="1200" dirty="0" smtClean="0">
                <a:solidFill>
                  <a:schemeClr val="tx1"/>
                </a:solidFill>
                <a:effectLst/>
                <a:latin typeface="+mn-lt"/>
                <a:ea typeface="+mn-ea"/>
                <a:cs typeface="+mn-cs"/>
              </a:rPr>
              <a:t>- automatic</a:t>
            </a:r>
            <a:r>
              <a:rPr lang="en-US" sz="1200" b="0" i="0" kern="1200" dirty="0" smtClean="0">
                <a:solidFill>
                  <a:schemeClr val="tx1"/>
                </a:solidFill>
                <a:effectLst/>
                <a:latin typeface="+mn-lt"/>
                <a:ea typeface="+mn-ea"/>
                <a:cs typeface="+mn-cs"/>
              </a:rPr>
              <a:t> failover and</a:t>
            </a:r>
          </a:p>
          <a:p>
            <a:r>
              <a:rPr lang="en-US" sz="1200" b="0" i="0" kern="1200" dirty="0" smtClean="0">
                <a:solidFill>
                  <a:schemeClr val="tx1"/>
                </a:solidFill>
                <a:effectLst/>
                <a:latin typeface="+mn-lt"/>
                <a:ea typeface="+mn-ea"/>
                <a:cs typeface="+mn-cs"/>
              </a:rPr>
              <a:t>- data redundancy.</a:t>
            </a:r>
          </a:p>
          <a:p>
            <a:endParaRPr lang="en-US" baseline="0" dirty="0" smtClean="0"/>
          </a:p>
          <a:p>
            <a:r>
              <a:rPr lang="en-US" baseline="0" dirty="0" smtClean="0"/>
              <a:t>Horizontal scaling: documents can be partitioned between servers to distribute the load</a:t>
            </a:r>
          </a:p>
          <a:p>
            <a:r>
              <a:rPr lang="en-US" sz="1200" b="0" i="0" u="none" strike="noStrike" kern="1200" dirty="0" smtClean="0">
                <a:solidFill>
                  <a:schemeClr val="tx1"/>
                </a:solidFill>
                <a:effectLst/>
                <a:latin typeface="+mn-lt"/>
                <a:ea typeface="+mn-ea"/>
                <a:cs typeface="+mn-cs"/>
                <a:hlinkClick r:id="rId3"/>
              </a:rPr>
              <a:t>- </a:t>
            </a:r>
            <a:r>
              <a:rPr lang="en-US" sz="1200" b="0" i="0" u="none" strike="noStrike" kern="1200" dirty="0" err="1" smtClean="0">
                <a:solidFill>
                  <a:schemeClr val="tx1"/>
                </a:solidFill>
                <a:effectLst/>
                <a:latin typeface="+mn-lt"/>
                <a:ea typeface="+mn-ea"/>
                <a:cs typeface="+mn-cs"/>
                <a:hlinkClick r:id="rId3"/>
              </a:rPr>
              <a:t>Sharding</a:t>
            </a:r>
            <a:r>
              <a:rPr lang="en-US" sz="1200" b="0" i="0" kern="1200" dirty="0" smtClean="0">
                <a:solidFill>
                  <a:schemeClr val="tx1"/>
                </a:solidFill>
                <a:effectLst/>
                <a:latin typeface="+mn-lt"/>
                <a:ea typeface="+mn-ea"/>
                <a:cs typeface="+mn-cs"/>
              </a:rPr>
              <a:t> distributes data across a cluster of machines.</a:t>
            </a:r>
          </a:p>
          <a:p>
            <a:r>
              <a:rPr lang="en-US" sz="1200" b="0" i="0" kern="1200" dirty="0" smtClean="0">
                <a:solidFill>
                  <a:schemeClr val="tx1"/>
                </a:solidFill>
                <a:effectLst/>
                <a:latin typeface="+mn-lt"/>
                <a:ea typeface="+mn-ea"/>
                <a:cs typeface="+mn-cs"/>
              </a:rPr>
              <a:t>- MongoDB 3.4 supports creating </a:t>
            </a:r>
            <a:r>
              <a:rPr lang="en-US" sz="1200" b="0" i="0" u="none" strike="noStrike" kern="1200" dirty="0" smtClean="0">
                <a:solidFill>
                  <a:schemeClr val="tx1"/>
                </a:solidFill>
                <a:effectLst/>
                <a:latin typeface="+mn-lt"/>
                <a:ea typeface="+mn-ea"/>
                <a:cs typeface="+mn-cs"/>
                <a:hlinkClick r:id="rId4"/>
              </a:rPr>
              <a:t>zones</a:t>
            </a:r>
            <a:r>
              <a:rPr lang="en-US" sz="1200" b="0" i="0" kern="1200" dirty="0" smtClean="0">
                <a:solidFill>
                  <a:schemeClr val="tx1"/>
                </a:solidFill>
                <a:effectLst/>
                <a:latin typeface="+mn-lt"/>
                <a:ea typeface="+mn-ea"/>
                <a:cs typeface="+mn-cs"/>
              </a:rPr>
              <a:t> of data based on the </a:t>
            </a:r>
            <a:r>
              <a:rPr lang="en-US" sz="1200" b="0" i="0" u="none" strike="noStrike" kern="1200" dirty="0" smtClean="0">
                <a:solidFill>
                  <a:schemeClr val="tx1"/>
                </a:solidFill>
                <a:effectLst/>
                <a:latin typeface="+mn-lt"/>
                <a:ea typeface="+mn-ea"/>
                <a:cs typeface="+mn-cs"/>
                <a:hlinkClick r:id="rId5"/>
              </a:rPr>
              <a:t>shard key</a:t>
            </a:r>
            <a:r>
              <a:rPr lang="en-US" sz="1200" b="0" i="0" kern="1200" dirty="0" smtClean="0">
                <a:solidFill>
                  <a:schemeClr val="tx1"/>
                </a:solidFill>
                <a:effectLst/>
                <a:latin typeface="+mn-lt"/>
                <a:ea typeface="+mn-ea"/>
                <a:cs typeface="+mn-cs"/>
              </a:rPr>
              <a:t>. In a balanced cluster, MongoDB directs reads and writes covered by a zone only to those shards inside the zone. See the </a:t>
            </a:r>
            <a:r>
              <a:rPr lang="en-US" sz="1200" b="0" i="0" u="none" strike="noStrike" kern="1200" dirty="0" smtClean="0">
                <a:solidFill>
                  <a:schemeClr val="tx1"/>
                </a:solidFill>
                <a:effectLst/>
                <a:latin typeface="+mn-lt"/>
                <a:ea typeface="+mn-ea"/>
                <a:cs typeface="+mn-cs"/>
                <a:hlinkClick r:id="rId4"/>
              </a:rPr>
              <a:t>Zones</a:t>
            </a:r>
            <a:r>
              <a:rPr lang="en-US" sz="1200" b="0" i="0" kern="1200" dirty="0" smtClean="0">
                <a:solidFill>
                  <a:schemeClr val="tx1"/>
                </a:solidFill>
                <a:effectLst/>
                <a:latin typeface="+mn-lt"/>
                <a:ea typeface="+mn-ea"/>
                <a:cs typeface="+mn-cs"/>
              </a:rPr>
              <a:t> manual page for more information.</a:t>
            </a:r>
          </a:p>
          <a:p>
            <a:endParaRPr lang="en-US" baseline="0" dirty="0" smtClean="0"/>
          </a:p>
          <a:p>
            <a:r>
              <a:rPr lang="en-US" baseline="0" dirty="0" smtClean="0"/>
              <a:t>BSON: binary JSON.  Simple data structures, associative arrays (key/value pairs), binary objects, </a:t>
            </a:r>
            <a:r>
              <a:rPr lang="en-US" baseline="0" dirty="0" err="1" smtClean="0"/>
              <a:t>javascript</a:t>
            </a:r>
            <a:r>
              <a:rPr lang="en-US" baseline="0" dirty="0" smtClean="0"/>
              <a:t> objects, regex, MD5 binary data.</a:t>
            </a:r>
          </a:p>
          <a:p>
            <a:r>
              <a:rPr lang="en-US" baseline="0" dirty="0" smtClean="0"/>
              <a:t>- Max doc size 16 MB </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that mongo locally will have a server running and we communicate with the server using a shell.</a:t>
            </a:r>
            <a:r>
              <a:rPr lang="en-US" baseline="0" dirty="0" smtClean="0"/>
              <a:t>  To see that everything is ok, open the shell and get the version.</a:t>
            </a:r>
            <a:endParaRPr lang="en-US" dirty="0" smtClean="0"/>
          </a:p>
          <a:p>
            <a:endParaRPr lang="en-US" dirty="0" smtClean="0"/>
          </a:p>
          <a:p>
            <a:r>
              <a:rPr lang="en-US" dirty="0" smtClean="0"/>
              <a:t>This belong</a:t>
            </a:r>
            <a:r>
              <a:rPr lang="en-US" baseline="0" dirty="0" smtClean="0"/>
              <a:t> in </a:t>
            </a:r>
            <a:r>
              <a:rPr lang="en-US" baseline="0" dirty="0" err="1" smtClean="0"/>
              <a:t>github</a:t>
            </a:r>
            <a:r>
              <a:rPr lang="en-US" baseline="0" dirty="0" smtClean="0"/>
              <a:t> or wiki.  Maybe have slides with info – let them get them get off </a:t>
            </a:r>
            <a:r>
              <a:rPr lang="en-US" baseline="0" dirty="0" err="1" smtClean="0"/>
              <a:t>dropbox</a:t>
            </a:r>
            <a:r>
              <a:rPr lang="en-US" baseline="0" dirty="0" smtClean="0"/>
              <a:t> or email in advance since may know who signed up?</a:t>
            </a:r>
          </a:p>
          <a:p>
            <a:endParaRPr lang="en-US" baseline="0" dirty="0" smtClean="0"/>
          </a:p>
          <a:p>
            <a:r>
              <a:rPr lang="en-US" baseline="0" dirty="0" smtClean="0"/>
              <a:t>Explain this slide and stop to make sure people are ready before you start demonstrating things…</a:t>
            </a:r>
          </a:p>
          <a:p>
            <a:endParaRPr lang="en-US" baseline="0" dirty="0" smtClean="0"/>
          </a:p>
          <a:p>
            <a:r>
              <a:rPr lang="en-US" baseline="0" dirty="0" smtClean="0"/>
              <a:t>Go back and forth between slide and demo, finally do some exercises.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11</a:t>
            </a:fld>
            <a:endParaRPr lang="en-US"/>
          </a:p>
        </p:txBody>
      </p:sp>
    </p:spTree>
    <p:extLst>
      <p:ext uri="{BB962C8B-B14F-4D97-AF65-F5344CB8AC3E}">
        <p14:creationId xmlns:p14="http://schemas.microsoft.com/office/powerpoint/2010/main" val="3883698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p>
          <a:p>
            <a:pPr marL="171450" indent="-171450">
              <a:buFontTx/>
              <a:buChar char="-"/>
            </a:pPr>
            <a:r>
              <a:rPr lang="en-US" dirty="0" smtClean="0"/>
              <a:t>selector</a:t>
            </a:r>
            <a:r>
              <a:rPr lang="en-US" baseline="0" dirty="0" smtClean="0"/>
              <a:t> and projection are JSON objects</a:t>
            </a:r>
          </a:p>
          <a:p>
            <a:pPr marL="171450" indent="-171450">
              <a:buFontTx/>
              <a:buChar char="-"/>
            </a:pPr>
            <a:r>
              <a:rPr lang="en-US" baseline="0" dirty="0" smtClean="0"/>
              <a:t>Selector just matches documents.  In it’s simplest form it can be a key and value (we will see more complex selectors later)</a:t>
            </a:r>
          </a:p>
          <a:p>
            <a:pPr marL="171450" indent="-171450">
              <a:buFontTx/>
              <a:buChar char="-"/>
            </a:pPr>
            <a:r>
              <a:rPr lang="en-US" baseline="0" dirty="0" smtClean="0"/>
              <a:t>If left off or you pass an empty document, it will return everything</a:t>
            </a:r>
          </a:p>
          <a:p>
            <a:pPr marL="171450" indent="-171450">
              <a:buFontTx/>
              <a:buChar char="-"/>
            </a:pPr>
            <a:r>
              <a:rPr lang="en-US" baseline="0" dirty="0" smtClean="0"/>
              <a:t>Projection indicates what to return like selecting columns in a select.  </a:t>
            </a:r>
          </a:p>
          <a:p>
            <a:pPr marL="171450" indent="-171450">
              <a:buFontTx/>
              <a:buChar char="-"/>
            </a:pPr>
            <a:r>
              <a:rPr lang="en-US" baseline="0" dirty="0" smtClean="0"/>
              <a:t>Projection is key followed by 0 or 1.  1 displays, 0 removes.  Other than _id, you can’t mix 1’s and 0’s.</a:t>
            </a:r>
          </a:p>
          <a:p>
            <a:pPr marL="171450" indent="-171450">
              <a:buFontTx/>
              <a:buChar char="-"/>
            </a:pPr>
            <a:endParaRPr lang="en-US" baseline="0" dirty="0" smtClean="0"/>
          </a:p>
          <a:p>
            <a:r>
              <a:rPr lang="en-US" dirty="0" smtClean="0"/>
              <a:t>Show: select</a:t>
            </a:r>
            <a:r>
              <a:rPr lang="en-US" baseline="0" dirty="0" smtClean="0"/>
              <a:t> by </a:t>
            </a:r>
            <a:r>
              <a:rPr lang="en-US" baseline="0" dirty="0" err="1" smtClean="0"/>
              <a:t>imdbRating</a:t>
            </a:r>
            <a:r>
              <a:rPr lang="en-US" baseline="0" dirty="0" smtClean="0"/>
              <a:t> </a:t>
            </a:r>
          </a:p>
          <a:p>
            <a:endParaRPr lang="en-US" baseline="0" dirty="0" smtClean="0"/>
          </a:p>
          <a:p>
            <a:r>
              <a:rPr lang="en-US" baseline="0" dirty="0" err="1" smtClean="0"/>
              <a:t>db.movies.find</a:t>
            </a:r>
            <a:r>
              <a:rPr lang="en-US" baseline="0" dirty="0" smtClean="0"/>
              <a:t>({</a:t>
            </a:r>
            <a:r>
              <a:rPr lang="en-US" baseline="0" dirty="0" err="1" smtClean="0"/>
              <a:t>imdbRating</a:t>
            </a:r>
            <a:r>
              <a:rPr lang="en-US" baseline="0" dirty="0" smtClean="0"/>
              <a:t>: 8}).pretty()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then with pretty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db.movies.find</a:t>
            </a:r>
            <a:r>
              <a:rPr lang="en-US" baseline="0" dirty="0" smtClean="0"/>
              <a:t>({</a:t>
            </a:r>
            <a:r>
              <a:rPr lang="en-US" baseline="0" dirty="0" err="1" smtClean="0"/>
              <a:t>imdbRating</a:t>
            </a:r>
            <a:r>
              <a:rPr lang="en-US" baseline="0" dirty="0" smtClean="0"/>
              <a:t>: 8}).pretty()</a:t>
            </a:r>
          </a:p>
          <a:p>
            <a:endParaRPr lang="en-US" baseline="0" dirty="0" smtClean="0"/>
          </a:p>
          <a:p>
            <a:endParaRPr lang="en-US" baseline="0" dirty="0" smtClean="0"/>
          </a:p>
          <a:p>
            <a:r>
              <a:rPr lang="en-US" baseline="0" dirty="0" smtClean="0"/>
              <a:t>Can use dot notation:</a:t>
            </a:r>
          </a:p>
          <a:p>
            <a:r>
              <a:rPr lang="en-US" dirty="0" smtClean="0"/>
              <a:t> </a:t>
            </a:r>
            <a:r>
              <a:rPr lang="en-US" dirty="0" err="1" smtClean="0"/>
              <a:t>db.movies.find</a:t>
            </a:r>
            <a:r>
              <a:rPr lang="en-US" dirty="0" smtClean="0"/>
              <a:t>({"</a:t>
            </a:r>
            <a:r>
              <a:rPr lang="en-US" dirty="0" err="1" smtClean="0"/>
              <a:t>details.rated</a:t>
            </a:r>
            <a:r>
              <a:rPr lang="en-US" dirty="0" smtClean="0"/>
              <a:t>": "PG"})</a:t>
            </a:r>
          </a:p>
          <a:p>
            <a:endParaRPr lang="en-US" dirty="0" smtClean="0"/>
          </a:p>
          <a:p>
            <a:r>
              <a:rPr lang="en-US" dirty="0" smtClean="0"/>
              <a:t>Projection: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db.movies.find</a:t>
            </a:r>
            <a:r>
              <a:rPr lang="en-US" dirty="0" smtClean="0"/>
              <a:t>({"</a:t>
            </a:r>
            <a:r>
              <a:rPr lang="en-US" dirty="0" err="1" smtClean="0"/>
              <a:t>details.rated</a:t>
            </a:r>
            <a:r>
              <a:rPr lang="en-US" dirty="0" smtClean="0"/>
              <a:t>": "PG"}, {title: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_id has to be removed explicitly</a:t>
            </a:r>
            <a:r>
              <a:rPr lang="en-US" baseline="0" dirty="0" smtClean="0"/>
              <a:t> since it is the primary key and is likely to be needed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db.movies.find</a:t>
            </a:r>
            <a:r>
              <a:rPr lang="en-US" dirty="0" smtClean="0"/>
              <a:t>({"</a:t>
            </a:r>
            <a:r>
              <a:rPr lang="en-US" dirty="0" err="1" smtClean="0"/>
              <a:t>details.rated</a:t>
            </a:r>
            <a:r>
              <a:rPr lang="en-US" dirty="0" smtClean="0"/>
              <a:t>": "PG"}, {title: 1, _id: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Really</a:t>
            </a:r>
            <a:r>
              <a:rPr lang="en-US" baseline="0" dirty="0" smtClean="0"/>
              <a:t> cool: show that you can select from an array:</a:t>
            </a:r>
          </a:p>
          <a:p>
            <a:endParaRPr lang="en-US" baseline="0" dirty="0" smtClean="0"/>
          </a:p>
          <a:p>
            <a:r>
              <a:rPr lang="en-US" dirty="0" smtClean="0"/>
              <a:t> </a:t>
            </a:r>
            <a:r>
              <a:rPr lang="en-US" dirty="0" err="1" smtClean="0"/>
              <a:t>db.movies.find</a:t>
            </a:r>
            <a:r>
              <a:rPr lang="en-US" dirty="0" smtClean="0"/>
              <a:t>({actors: "Samuel L. Jackson"}, {title: 1, actors: 1, _id: 0})</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12</a:t>
            </a:fld>
            <a:endParaRPr lang="en-US"/>
          </a:p>
        </p:txBody>
      </p:sp>
    </p:spTree>
    <p:extLst>
      <p:ext uri="{BB962C8B-B14F-4D97-AF65-F5344CB8AC3E}">
        <p14:creationId xmlns:p14="http://schemas.microsoft.com/office/powerpoint/2010/main" val="3077110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Properties can never start with a $</a:t>
            </a:r>
            <a:r>
              <a:rPr lang="en-US" baseline="0" dirty="0" smtClean="0"/>
              <a:t> - that is reserved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13</a:t>
            </a:fld>
            <a:endParaRPr lang="en-US"/>
          </a:p>
        </p:txBody>
      </p:sp>
    </p:spTree>
    <p:extLst>
      <p:ext uri="{BB962C8B-B14F-4D97-AF65-F5344CB8AC3E}">
        <p14:creationId xmlns:p14="http://schemas.microsoft.com/office/powerpoint/2010/main" val="983895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a:t>
            </a:r>
            <a:r>
              <a:rPr lang="en-US" baseline="0" dirty="0" smtClean="0"/>
              <a:t> multiple keys will be an and</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14</a:t>
            </a:fld>
            <a:endParaRPr lang="en-US"/>
          </a:p>
        </p:txBody>
      </p:sp>
    </p:spTree>
    <p:extLst>
      <p:ext uri="{BB962C8B-B14F-4D97-AF65-F5344CB8AC3E}">
        <p14:creationId xmlns:p14="http://schemas.microsoft.com/office/powerpoint/2010/main" val="1961579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15</a:t>
            </a:fld>
            <a:endParaRPr lang="en-US"/>
          </a:p>
        </p:txBody>
      </p:sp>
    </p:spTree>
    <p:extLst>
      <p:ext uri="{BB962C8B-B14F-4D97-AF65-F5344CB8AC3E}">
        <p14:creationId xmlns:p14="http://schemas.microsoft.com/office/powerpoint/2010/main" val="816985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operators are shell operators, but they</a:t>
            </a:r>
            <a:r>
              <a:rPr lang="en-US" baseline="0" dirty="0" smtClean="0"/>
              <a:t> are available in a slightly different form from a mongo client.</a:t>
            </a:r>
          </a:p>
          <a:p>
            <a:r>
              <a:rPr lang="en-US" baseline="0" dirty="0" smtClean="0"/>
              <a:t>T</a:t>
            </a:r>
            <a:r>
              <a:rPr lang="en-US" dirty="0" smtClean="0"/>
              <a:t>here</a:t>
            </a:r>
            <a:r>
              <a:rPr lang="en-US" baseline="0" dirty="0" smtClean="0"/>
              <a:t> are also ways to do aggregation – count, average, sum,  and ways to do pipeline style queries that can even unwind arrays to get each value individually</a:t>
            </a:r>
          </a:p>
        </p:txBody>
      </p:sp>
      <p:sp>
        <p:nvSpPr>
          <p:cNvPr id="4" name="Slide Number Placeholder 3"/>
          <p:cNvSpPr>
            <a:spLocks noGrp="1"/>
          </p:cNvSpPr>
          <p:nvPr>
            <p:ph type="sldNum" sz="quarter" idx="10"/>
          </p:nvPr>
        </p:nvSpPr>
        <p:spPr/>
        <p:txBody>
          <a:bodyPr/>
          <a:lstStyle/>
          <a:p>
            <a:fld id="{7ECDF86E-C09E-4C73-8798-F0685C098AE7}" type="slidenum">
              <a:rPr lang="en-US" smtClean="0"/>
              <a:t>16</a:t>
            </a:fld>
            <a:endParaRPr lang="en-US"/>
          </a:p>
        </p:txBody>
      </p:sp>
    </p:spTree>
    <p:extLst>
      <p:ext uri="{BB962C8B-B14F-4D97-AF65-F5344CB8AC3E}">
        <p14:creationId xmlns:p14="http://schemas.microsoft.com/office/powerpoint/2010/main" val="2423406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17</a:t>
            </a:fld>
            <a:endParaRPr lang="en-US"/>
          </a:p>
        </p:txBody>
      </p:sp>
    </p:spTree>
    <p:extLst>
      <p:ext uri="{BB962C8B-B14F-4D97-AF65-F5344CB8AC3E}">
        <p14:creationId xmlns:p14="http://schemas.microsoft.com/office/powerpoint/2010/main" val="2448117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already seen the selector.</a:t>
            </a:r>
            <a:r>
              <a:rPr lang="en-US" baseline="0" dirty="0" smtClean="0"/>
              <a:t>  The document with operator can just be replacement document.  But it is also possible to operate on sections of a document.  For example, we can set a field in the document.  If you leave off the operator the document will be replaced.  If you try to update multiple documents, it will just update the first document it comes to, although you can add a parameter that updates multiples.</a:t>
            </a:r>
          </a:p>
          <a:p>
            <a:endParaRPr lang="en-US" baseline="0" dirty="0" smtClean="0"/>
          </a:p>
          <a:p>
            <a:r>
              <a:rPr lang="en-US" baseline="0" dirty="0" smtClean="0"/>
              <a:t>Add </a:t>
            </a:r>
            <a:r>
              <a:rPr lang="en-US" baseline="0" dirty="0" err="1" smtClean="0"/>
              <a:t>boxoffice</a:t>
            </a:r>
            <a:r>
              <a:rPr lang="en-US" baseline="0" dirty="0" smtClean="0"/>
              <a:t> to </a:t>
            </a:r>
            <a:r>
              <a:rPr lang="en-US" baseline="0" dirty="0" err="1" smtClean="0"/>
              <a:t>incredibles</a:t>
            </a:r>
            <a:endParaRPr lang="en-US" baseline="0" dirty="0" smtClean="0"/>
          </a:p>
          <a:p>
            <a:r>
              <a:rPr lang="en-US" baseline="0" dirty="0" smtClean="0"/>
              <a:t>Talk about array operators: add “Holly Hunter” to </a:t>
            </a:r>
            <a:r>
              <a:rPr lang="en-US" baseline="0" dirty="0" err="1" smtClean="0"/>
              <a:t>incredibles</a:t>
            </a:r>
            <a:r>
              <a:rPr lang="en-US" baseline="0" dirty="0" smtClean="0"/>
              <a:t> with a push</a:t>
            </a:r>
          </a:p>
          <a:p>
            <a:r>
              <a:rPr lang="en-US" baseline="0" dirty="0" smtClean="0"/>
              <a:t>Mention that if the field has a scalar value, it will turn it into an array!</a:t>
            </a:r>
          </a:p>
          <a:p>
            <a:endParaRPr lang="en-US" baseline="0" dirty="0" smtClean="0"/>
          </a:p>
          <a:p>
            <a:r>
              <a:rPr lang="en-US" baseline="0" dirty="0" smtClean="0"/>
              <a:t>Show the next slide and mention operators</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19</a:t>
            </a:fld>
            <a:endParaRPr lang="en-US"/>
          </a:p>
        </p:txBody>
      </p:sp>
    </p:spTree>
    <p:extLst>
      <p:ext uri="{BB962C8B-B14F-4D97-AF65-F5344CB8AC3E}">
        <p14:creationId xmlns:p14="http://schemas.microsoft.com/office/powerpoint/2010/main" val="2855533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operators</a:t>
            </a:r>
            <a:r>
              <a:rPr lang="en-US" baseline="0" dirty="0" smtClean="0"/>
              <a:t> update an array inside a document.</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20</a:t>
            </a:fld>
            <a:endParaRPr lang="en-US"/>
          </a:p>
        </p:txBody>
      </p:sp>
    </p:spTree>
    <p:extLst>
      <p:ext uri="{BB962C8B-B14F-4D97-AF65-F5344CB8AC3E}">
        <p14:creationId xmlns:p14="http://schemas.microsoft.com/office/powerpoint/2010/main" val="33556496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db.movies.update</a:t>
            </a:r>
            <a:r>
              <a:rPr lang="en-US" dirty="0" smtClean="0"/>
              <a:t>({</a:t>
            </a:r>
            <a:r>
              <a:rPr lang="en-US" dirty="0" err="1" smtClean="0"/>
              <a:t>title:"Batman</a:t>
            </a:r>
            <a:r>
              <a:rPr lang="en-US" dirty="0" smtClean="0"/>
              <a:t>"},{$set: {</a:t>
            </a:r>
            <a:r>
              <a:rPr lang="en-US" dirty="0" err="1" smtClean="0"/>
              <a:t>boxOffice</a:t>
            </a:r>
            <a:r>
              <a:rPr lang="en-US" dirty="0" smtClean="0"/>
              <a:t>: 12331}})</a:t>
            </a:r>
          </a:p>
          <a:p>
            <a:endParaRPr lang="en-US" dirty="0" smtClean="0"/>
          </a:p>
          <a:p>
            <a:r>
              <a:rPr lang="en-US" dirty="0" err="1" smtClean="0"/>
              <a:t>db.movies.update</a:t>
            </a:r>
            <a:r>
              <a:rPr lang="en-US" dirty="0" smtClean="0"/>
              <a:t>({</a:t>
            </a:r>
            <a:r>
              <a:rPr lang="en-US" dirty="0" err="1" smtClean="0"/>
              <a:t>title:"Batman</a:t>
            </a:r>
            <a:r>
              <a:rPr lang="en-US" dirty="0" smtClean="0"/>
              <a:t>"},{$push: {actors: "Jack </a:t>
            </a:r>
            <a:r>
              <a:rPr lang="en-US" dirty="0" err="1" smtClean="0"/>
              <a:t>Palance</a:t>
            </a:r>
            <a:r>
              <a:rPr lang="en-US" dirty="0" smtClean="0"/>
              <a:t>"}})</a:t>
            </a:r>
          </a:p>
          <a:p>
            <a:endParaRPr lang="en-US" dirty="0" smtClean="0"/>
          </a:p>
          <a:p>
            <a:r>
              <a:rPr lang="en-US" dirty="0" err="1" smtClean="0"/>
              <a:t>db.movies.update</a:t>
            </a:r>
            <a:r>
              <a:rPr lang="en-US" dirty="0" smtClean="0"/>
              <a:t>({</a:t>
            </a:r>
            <a:r>
              <a:rPr lang="en-US" dirty="0" err="1" smtClean="0"/>
              <a:t>title:"Batman</a:t>
            </a:r>
            <a:r>
              <a:rPr lang="en-US" dirty="0" smtClean="0"/>
              <a:t>"}, {$push: {"</a:t>
            </a:r>
            <a:r>
              <a:rPr lang="en-US" dirty="0" err="1" smtClean="0"/>
              <a:t>details.genre</a:t>
            </a:r>
            <a:r>
              <a:rPr lang="en-US" smtClean="0"/>
              <a:t>": “Action"}})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21</a:t>
            </a:fld>
            <a:endParaRPr lang="en-US"/>
          </a:p>
        </p:txBody>
      </p:sp>
    </p:spTree>
    <p:extLst>
      <p:ext uri="{BB962C8B-B14F-4D97-AF65-F5344CB8AC3E}">
        <p14:creationId xmlns:p14="http://schemas.microsoft.com/office/powerpoint/2010/main" val="1375703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MongoDB stores something very close to JSON called BSON.  Documents can contain</a:t>
            </a:r>
            <a:r>
              <a:rPr lang="en-US" baseline="0" dirty="0" smtClean="0"/>
              <a:t> sub-documents, arrays, references to another documents and include a primary key that can be assigned by MongoDB which is a GUID.  Although MongoDB does not join documents, documents can contain references to other document, pointing to the “_id” of another document.</a:t>
            </a:r>
          </a:p>
          <a:p>
            <a:endParaRPr lang="en-US" baseline="0" dirty="0" smtClean="0"/>
          </a:p>
          <a:p>
            <a:r>
              <a:rPr lang="en-US" baseline="0" dirty="0" smtClean="0"/>
              <a:t>Sub-portions of documents can be modified directly rather than updating an entire document.  Updates to a document can also be atomic, so although there is not a concept of transaction across documents, an operation against a single document can be atomic.</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22</a:t>
            </a:fld>
            <a:endParaRPr lang="en-US"/>
          </a:p>
        </p:txBody>
      </p:sp>
    </p:spTree>
    <p:extLst>
      <p:ext uri="{BB962C8B-B14F-4D97-AF65-F5344CB8AC3E}">
        <p14:creationId xmlns:p14="http://schemas.microsoft.com/office/powerpoint/2010/main" val="1375703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Atomic updates promise to update the document without allowing another user to corrupt</a:t>
            </a:r>
            <a:r>
              <a:rPr lang="en-US" baseline="0" dirty="0" smtClean="0"/>
              <a:t> the update.  Multiples can operate concurrently without causing problems.</a:t>
            </a:r>
          </a:p>
          <a:p>
            <a:endParaRPr lang="en-US" baseline="0" dirty="0" smtClean="0"/>
          </a:p>
          <a:p>
            <a:r>
              <a:rPr lang="en-US" baseline="0" dirty="0" smtClean="0"/>
              <a:t>Show incrementing </a:t>
            </a:r>
            <a:r>
              <a:rPr lang="en-US" baseline="0" dirty="0" err="1" smtClean="0"/>
              <a:t>copiesRented</a:t>
            </a:r>
            <a:r>
              <a:rPr lang="en-US" baseline="0" dirty="0" smtClean="0"/>
              <a:t> </a:t>
            </a:r>
          </a:p>
          <a:p>
            <a:endParaRPr lang="en-US" baseline="0" dirty="0" smtClean="0"/>
          </a:p>
          <a:p>
            <a:r>
              <a:rPr lang="en-US" baseline="0" dirty="0" smtClean="0"/>
              <a:t>Talk about/show </a:t>
            </a:r>
            <a:r>
              <a:rPr lang="en-US" baseline="0" dirty="0" err="1" smtClean="0"/>
              <a:t>upserts</a:t>
            </a:r>
            <a:r>
              <a:rPr lang="en-US" baseline="0" dirty="0" smtClean="0"/>
              <a:t> if you increment a title that does not exist yet.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23</a:t>
            </a:fld>
            <a:endParaRPr lang="en-US"/>
          </a:p>
        </p:txBody>
      </p:sp>
    </p:spTree>
    <p:extLst>
      <p:ext uri="{BB962C8B-B14F-4D97-AF65-F5344CB8AC3E}">
        <p14:creationId xmlns:p14="http://schemas.microsoft.com/office/powerpoint/2010/main" val="3044033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mongo has no real schema</a:t>
            </a:r>
            <a:r>
              <a:rPr lang="en-US" baseline="0" dirty="0" smtClean="0"/>
              <a:t> validation.</a:t>
            </a:r>
          </a:p>
          <a:p>
            <a:r>
              <a:rPr lang="en-US" baseline="0" dirty="0" smtClean="0"/>
              <a:t>Easy to check a field, no way to stop extra fields</a:t>
            </a:r>
          </a:p>
          <a:p>
            <a:r>
              <a:rPr lang="en-US" baseline="0" dirty="0" smtClean="0"/>
              <a:t>Mongoose does have a schema validation built in</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24</a:t>
            </a:fld>
            <a:endParaRPr lang="en-US"/>
          </a:p>
        </p:txBody>
      </p:sp>
    </p:spTree>
    <p:extLst>
      <p:ext uri="{BB962C8B-B14F-4D97-AF65-F5344CB8AC3E}">
        <p14:creationId xmlns:p14="http://schemas.microsoft.com/office/powerpoint/2010/main" val="194980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r>
              <a:rPr lang="en-US" baseline="0" dirty="0" smtClean="0"/>
              <a:t> should be for movies. </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25</a:t>
            </a:fld>
            <a:endParaRPr lang="en-US"/>
          </a:p>
        </p:txBody>
      </p:sp>
    </p:spTree>
    <p:extLst>
      <p:ext uri="{BB962C8B-B14F-4D97-AF65-F5344CB8AC3E}">
        <p14:creationId xmlns:p14="http://schemas.microsoft.com/office/powerpoint/2010/main" val="4131411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the typical TODO app</a:t>
            </a:r>
            <a:r>
              <a:rPr lang="en-US" baseline="0" dirty="0" smtClean="0"/>
              <a:t> example</a:t>
            </a:r>
          </a:p>
          <a:p>
            <a:r>
              <a:rPr lang="en-US" baseline="0" dirty="0" smtClean="0"/>
              <a:t>Show how it works</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26</a:t>
            </a:fld>
            <a:endParaRPr lang="en-US"/>
          </a:p>
        </p:txBody>
      </p:sp>
    </p:spTree>
    <p:extLst>
      <p:ext uri="{BB962C8B-B14F-4D97-AF65-F5344CB8AC3E}">
        <p14:creationId xmlns:p14="http://schemas.microsoft.com/office/powerpoint/2010/main" val="9292872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are going</a:t>
            </a:r>
            <a:r>
              <a:rPr lang="en-US" baseline="0" dirty="0" smtClean="0"/>
              <a:t> to add a favorite star icon to identify </a:t>
            </a:r>
            <a:r>
              <a:rPr lang="en-US" baseline="0" dirty="0" err="1" smtClean="0"/>
              <a:t>todos</a:t>
            </a:r>
            <a:r>
              <a:rPr lang="en-US" baseline="0" dirty="0" smtClean="0"/>
              <a:t> as high priority.</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27</a:t>
            </a:fld>
            <a:endParaRPr lang="en-US"/>
          </a:p>
        </p:txBody>
      </p:sp>
    </p:spTree>
    <p:extLst>
      <p:ext uri="{BB962C8B-B14F-4D97-AF65-F5344CB8AC3E}">
        <p14:creationId xmlns:p14="http://schemas.microsoft.com/office/powerpoint/2010/main" val="3652462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28</a:t>
            </a:fld>
            <a:endParaRPr lang="en-US"/>
          </a:p>
        </p:txBody>
      </p:sp>
    </p:spTree>
    <p:extLst>
      <p:ext uri="{BB962C8B-B14F-4D97-AF65-F5344CB8AC3E}">
        <p14:creationId xmlns:p14="http://schemas.microsoft.com/office/powerpoint/2010/main" val="9292872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example app uses the </a:t>
            </a:r>
            <a:r>
              <a:rPr lang="en-US" baseline="0" dirty="0" err="1" smtClean="0"/>
              <a:t>mongojs</a:t>
            </a:r>
            <a:r>
              <a:rPr lang="en-US" baseline="0" dirty="0" smtClean="0"/>
              <a:t> node module to talk to </a:t>
            </a:r>
            <a:r>
              <a:rPr lang="en-US" baseline="0" dirty="0" err="1" smtClean="0"/>
              <a:t>MongoDB</a:t>
            </a:r>
            <a:r>
              <a:rPr lang="en-US" baseline="0" dirty="0" smtClean="0"/>
              <a:t>.  It gives you a simple way to execute mongo commands.  You can see the update command looks like you are in the mongo shell.  </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29</a:t>
            </a:fld>
            <a:endParaRPr lang="en-US"/>
          </a:p>
        </p:txBody>
      </p:sp>
    </p:spTree>
    <p:extLst>
      <p:ext uri="{BB962C8B-B14F-4D97-AF65-F5344CB8AC3E}">
        <p14:creationId xmlns:p14="http://schemas.microsoft.com/office/powerpoint/2010/main" val="9120511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only oddity here is that since we are just passing the </a:t>
            </a:r>
            <a:r>
              <a:rPr lang="en-US" baseline="0" dirty="0" err="1" smtClean="0"/>
              <a:t>json</a:t>
            </a:r>
            <a:r>
              <a:rPr lang="en-US" baseline="0" dirty="0" smtClean="0"/>
              <a:t> request on, we remove the _id first.</a:t>
            </a:r>
            <a:endParaRPr lang="en-US"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30</a:t>
            </a:fld>
            <a:endParaRPr lang="en-US"/>
          </a:p>
        </p:txBody>
      </p:sp>
    </p:spTree>
    <p:extLst>
      <p:ext uri="{BB962C8B-B14F-4D97-AF65-F5344CB8AC3E}">
        <p14:creationId xmlns:p14="http://schemas.microsoft.com/office/powerpoint/2010/main" val="912051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MongoDB stores something very close to JSON called BSON.  Documents can contain</a:t>
            </a:r>
            <a:r>
              <a:rPr lang="en-US" baseline="0" dirty="0" smtClean="0"/>
              <a:t> sub-documents, arrays, references to another documents and include a primary key that can be assigned by MongoDB which is a GUID.  Although MongoDB does not join documents, documents can contain references to other document, pointing to the “_id” of another document.</a:t>
            </a:r>
          </a:p>
          <a:p>
            <a:endParaRPr lang="en-US" baseline="0" dirty="0" smtClean="0"/>
          </a:p>
          <a:p>
            <a:r>
              <a:rPr lang="en-US" baseline="0" dirty="0" smtClean="0"/>
              <a:t>Sub-portions of documents can be modified directly rather than updating an entire document.  Updates to a document can also be atomic, so although there is not a concept of transaction across documents, an operation against a single document can be atomic.</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4</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MongoDB stores something very close to JSON called BSON.  Documents can contain</a:t>
            </a:r>
            <a:r>
              <a:rPr lang="en-US" baseline="0" dirty="0" smtClean="0"/>
              <a:t> sub-documents, arrays, references to another documents and include a primary key that can be assigned by MongoDB which is a GUID.  Although MongoDB does not join documents, documents can contain references to other document, pointing to the “_id” of another document.</a:t>
            </a:r>
          </a:p>
          <a:p>
            <a:endParaRPr lang="en-US" baseline="0" dirty="0" smtClean="0"/>
          </a:p>
          <a:p>
            <a:r>
              <a:rPr lang="en-US" baseline="0" dirty="0" smtClean="0"/>
              <a:t>Sub-portions of documents can be modified directly rather than updating an entire document.  Updates to a document can also be atomic, so although there is not a concept of transaction across documents, an operation against a single document can be atomic.</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5</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MongoDB stores something very close to JSON called BSON.  Documents can contain</a:t>
            </a:r>
            <a:r>
              <a:rPr lang="en-US" baseline="0" dirty="0" smtClean="0"/>
              <a:t> sub-documents, arrays, references to another documents and include a primary key that can be assigned by MongoDB which is a GUID.  Although MongoDB does not join documents, documents can contain references to other document, pointing to the “_id” of another document.</a:t>
            </a:r>
          </a:p>
          <a:p>
            <a:endParaRPr lang="en-US" baseline="0" dirty="0" smtClean="0"/>
          </a:p>
          <a:p>
            <a:r>
              <a:rPr lang="en-US" baseline="0" dirty="0" smtClean="0"/>
              <a:t>Sub-portions of documents can be modified directly rather than updating an entire document.  Updates to a document can also be atomic, so although there is not a concept of transaction across documents, an operation against a single document can be atomic.</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6</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 uses replica sets for redundancy</a:t>
            </a:r>
            <a:r>
              <a:rPr lang="en-US" baseline="0" dirty="0" smtClean="0"/>
              <a:t> and data availability.  In this diagram there are three copies of data.  All writes go to the primary, but all three can be used for reads.  There are other configurations possible.  If a primary goes down then the secondary's will detect this and hold an election for a new primary which can take 10 seconds or more.  I guess recent changes make this process much faster.</a:t>
            </a:r>
          </a:p>
          <a:p>
            <a:endParaRPr lang="en-US" baseline="0" dirty="0" smtClean="0"/>
          </a:p>
          <a:p>
            <a:r>
              <a:rPr lang="en-US" baseline="0" dirty="0" smtClean="0"/>
              <a:t>How do you connect to a secondary?</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7</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two methods for addressing system growth: vertical and horizontal scaling.</a:t>
            </a:r>
          </a:p>
          <a:p>
            <a:endParaRPr lang="en-US" sz="1200" b="0" i="1"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Vertical Scaling</a:t>
            </a:r>
            <a:r>
              <a:rPr lang="en-US" sz="1200" b="0" i="0" kern="1200" dirty="0" smtClean="0">
                <a:solidFill>
                  <a:schemeClr val="tx1"/>
                </a:solidFill>
                <a:effectLst/>
                <a:latin typeface="+mn-lt"/>
                <a:ea typeface="+mn-ea"/>
                <a:cs typeface="+mn-cs"/>
              </a:rPr>
              <a:t> involves increasing the capacity of a single server, such as using a more powerful CPU, adding more RAM, or increasing the amount of storage space. Limitations in available technology may restrict a single machine from being sufficiently powerful for a given workload. Additionally, Cloud-based providers have hard ceilings based on available hardware configurations. As a result, there is a practical maximum for vertical scaling.</a:t>
            </a:r>
          </a:p>
          <a:p>
            <a:endParaRPr lang="en-US" sz="1200" b="0" i="1"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Horizontal Scaling</a:t>
            </a:r>
            <a:r>
              <a:rPr lang="en-US" sz="1200" b="0" i="0" kern="1200" dirty="0" smtClean="0">
                <a:solidFill>
                  <a:schemeClr val="tx1"/>
                </a:solidFill>
                <a:effectLst/>
                <a:latin typeface="+mn-lt"/>
                <a:ea typeface="+mn-ea"/>
                <a:cs typeface="+mn-cs"/>
              </a:rPr>
              <a:t> involves dividing the system dataset and load over multiple servers, adding additional servers to increase capacity as required. While the overall speed or capacity of a single machine may not be high, each machine handles a subset of the overall workload, potentially providing better efficiency than a single high-speed high-capacity server. Expanding the capacity of the deployment only requires adding additional servers as needed, which can be a lower overall cost than high-end hardware for a single machine. The trade off is increased complexity in infrastructure and maintenance for the deployment.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MongoDB supports </a:t>
            </a:r>
            <a:r>
              <a:rPr lang="en-US" sz="1200" b="0" i="1" kern="1200" dirty="0" smtClean="0">
                <a:solidFill>
                  <a:schemeClr val="tx1"/>
                </a:solidFill>
                <a:effectLst/>
                <a:latin typeface="+mn-lt"/>
                <a:ea typeface="+mn-ea"/>
                <a:cs typeface="+mn-cs"/>
              </a:rPr>
              <a:t>horizontal scaling</a:t>
            </a:r>
            <a:r>
              <a:rPr lang="en-US" sz="1200" b="0" i="0" kern="1200" dirty="0" smtClean="0">
                <a:solidFill>
                  <a:schemeClr val="tx1"/>
                </a:solidFill>
                <a:effectLst/>
                <a:latin typeface="+mn-lt"/>
                <a:ea typeface="+mn-ea"/>
                <a:cs typeface="+mn-cs"/>
              </a:rPr>
              <a:t> through </a:t>
            </a:r>
            <a:r>
              <a:rPr lang="en-US" sz="1200" b="0" i="0" u="none" strike="noStrike" kern="1200" dirty="0" err="1" smtClean="0">
                <a:solidFill>
                  <a:schemeClr val="tx1"/>
                </a:solidFill>
                <a:effectLst/>
                <a:latin typeface="+mn-lt"/>
                <a:ea typeface="+mn-ea"/>
                <a:cs typeface="+mn-cs"/>
                <a:hlinkClick r:id="rId3"/>
              </a:rPr>
              <a:t>sharding</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Sharded</a:t>
            </a:r>
            <a:r>
              <a:rPr lang="en-US" sz="1200" b="0" i="0" kern="1200" dirty="0" smtClean="0">
                <a:solidFill>
                  <a:schemeClr val="tx1"/>
                </a:solidFill>
                <a:effectLst/>
                <a:latin typeface="+mn-lt"/>
                <a:ea typeface="+mn-ea"/>
                <a:cs typeface="+mn-cs"/>
              </a:rPr>
              <a:t> Cluster</a:t>
            </a:r>
          </a:p>
          <a:p>
            <a:r>
              <a:rPr lang="en-US" sz="1200" b="0" i="0" kern="1200" dirty="0" smtClean="0">
                <a:solidFill>
                  <a:schemeClr val="tx1"/>
                </a:solidFill>
                <a:effectLst/>
                <a:latin typeface="+mn-lt"/>
                <a:ea typeface="+mn-ea"/>
                <a:cs typeface="+mn-cs"/>
              </a:rPr>
              <a:t>A MongoDB </a:t>
            </a:r>
            <a:r>
              <a:rPr lang="en-US" sz="1200" b="0" i="0" u="none" strike="noStrike" kern="1200" dirty="0" err="1" smtClean="0">
                <a:solidFill>
                  <a:schemeClr val="tx1"/>
                </a:solidFill>
                <a:effectLst/>
                <a:latin typeface="+mn-lt"/>
                <a:ea typeface="+mn-ea"/>
                <a:cs typeface="+mn-cs"/>
                <a:hlinkClick r:id="rId4"/>
              </a:rPr>
              <a:t>sharded</a:t>
            </a:r>
            <a:r>
              <a:rPr lang="en-US" sz="1200" b="0" i="0" u="none" strike="noStrike" kern="1200" dirty="0" smtClean="0">
                <a:solidFill>
                  <a:schemeClr val="tx1"/>
                </a:solidFill>
                <a:effectLst/>
                <a:latin typeface="+mn-lt"/>
                <a:ea typeface="+mn-ea"/>
                <a:cs typeface="+mn-cs"/>
                <a:hlinkClick r:id="rId4"/>
              </a:rPr>
              <a:t> cluster</a:t>
            </a:r>
            <a:r>
              <a:rPr lang="en-US" sz="1200" b="0" i="0" kern="1200" dirty="0" smtClean="0">
                <a:solidFill>
                  <a:schemeClr val="tx1"/>
                </a:solidFill>
                <a:effectLst/>
                <a:latin typeface="+mn-lt"/>
                <a:ea typeface="+mn-ea"/>
                <a:cs typeface="+mn-cs"/>
              </a:rPr>
              <a:t> consists of the following components:</a:t>
            </a:r>
          </a:p>
          <a:p>
            <a:r>
              <a:rPr lang="en-US" sz="1200" b="0" i="0" u="none" strike="noStrike" kern="1200" dirty="0" smtClean="0">
                <a:solidFill>
                  <a:schemeClr val="tx1"/>
                </a:solidFill>
                <a:effectLst/>
                <a:latin typeface="+mn-lt"/>
                <a:ea typeface="+mn-ea"/>
                <a:cs typeface="+mn-cs"/>
                <a:hlinkClick r:id="rId5"/>
              </a:rPr>
              <a:t>shard</a:t>
            </a:r>
            <a:r>
              <a:rPr lang="en-US" sz="1200" b="0" i="0" kern="1200" dirty="0" smtClean="0">
                <a:solidFill>
                  <a:schemeClr val="tx1"/>
                </a:solidFill>
                <a:effectLst/>
                <a:latin typeface="+mn-lt"/>
                <a:ea typeface="+mn-ea"/>
                <a:cs typeface="+mn-cs"/>
              </a:rPr>
              <a:t>: Each shard contains a subset of the </a:t>
            </a:r>
            <a:r>
              <a:rPr lang="en-US" sz="1200" b="0" i="0" kern="1200" dirty="0" err="1" smtClean="0">
                <a:solidFill>
                  <a:schemeClr val="tx1"/>
                </a:solidFill>
                <a:effectLst/>
                <a:latin typeface="+mn-lt"/>
                <a:ea typeface="+mn-ea"/>
                <a:cs typeface="+mn-cs"/>
              </a:rPr>
              <a:t>sharded</a:t>
            </a:r>
            <a:r>
              <a:rPr lang="en-US" sz="1200" b="0" i="0" kern="1200" dirty="0" smtClean="0">
                <a:solidFill>
                  <a:schemeClr val="tx1"/>
                </a:solidFill>
                <a:effectLst/>
                <a:latin typeface="+mn-lt"/>
                <a:ea typeface="+mn-ea"/>
                <a:cs typeface="+mn-cs"/>
              </a:rPr>
              <a:t> data. Each shard can be deployed as a </a:t>
            </a:r>
            <a:r>
              <a:rPr lang="en-US" sz="1200" b="0" i="0" u="none" strike="noStrike" kern="1200" dirty="0" smtClean="0">
                <a:solidFill>
                  <a:schemeClr val="tx1"/>
                </a:solidFill>
                <a:effectLst/>
                <a:latin typeface="+mn-lt"/>
                <a:ea typeface="+mn-ea"/>
                <a:cs typeface="+mn-cs"/>
                <a:hlinkClick r:id="rId6"/>
              </a:rPr>
              <a:t>replica set</a:t>
            </a:r>
            <a:r>
              <a:rPr lang="en-US" sz="1200" b="0" i="0" kern="1200" dirty="0" smtClean="0">
                <a:solidFill>
                  <a:schemeClr val="tx1"/>
                </a:solidFill>
                <a:effectLst/>
                <a:latin typeface="+mn-lt"/>
                <a:ea typeface="+mn-ea"/>
                <a:cs typeface="+mn-cs"/>
              </a:rPr>
              <a:t>.</a:t>
            </a:r>
          </a:p>
          <a:p>
            <a:r>
              <a:rPr lang="en-US" sz="1200" b="0" i="0" u="none" strike="noStrike" kern="1200" dirty="0" smtClean="0">
                <a:solidFill>
                  <a:schemeClr val="tx1"/>
                </a:solidFill>
                <a:effectLst/>
                <a:latin typeface="+mn-lt"/>
                <a:ea typeface="+mn-ea"/>
                <a:cs typeface="+mn-cs"/>
                <a:hlinkClick r:id="rId7"/>
              </a:rPr>
              <a:t>mongos</a:t>
            </a:r>
            <a:r>
              <a:rPr lang="en-US" sz="1200" b="0" i="0" kern="1200" dirty="0" smtClean="0">
                <a:solidFill>
                  <a:schemeClr val="tx1"/>
                </a:solidFill>
                <a:effectLst/>
                <a:latin typeface="+mn-lt"/>
                <a:ea typeface="+mn-ea"/>
                <a:cs typeface="+mn-cs"/>
              </a:rPr>
              <a:t>: The mongos acts as a query router, providing an interface between client applications and the </a:t>
            </a:r>
            <a:r>
              <a:rPr lang="en-US" sz="1200" b="0" i="0" kern="1200" dirty="0" err="1" smtClean="0">
                <a:solidFill>
                  <a:schemeClr val="tx1"/>
                </a:solidFill>
                <a:effectLst/>
                <a:latin typeface="+mn-lt"/>
                <a:ea typeface="+mn-ea"/>
                <a:cs typeface="+mn-cs"/>
              </a:rPr>
              <a:t>sharded</a:t>
            </a:r>
            <a:r>
              <a:rPr lang="en-US" sz="1200" b="0" i="0" kern="1200" dirty="0" smtClean="0">
                <a:solidFill>
                  <a:schemeClr val="tx1"/>
                </a:solidFill>
                <a:effectLst/>
                <a:latin typeface="+mn-lt"/>
                <a:ea typeface="+mn-ea"/>
                <a:cs typeface="+mn-cs"/>
              </a:rPr>
              <a:t> cluster.</a:t>
            </a:r>
          </a:p>
          <a:p>
            <a:r>
              <a:rPr lang="en-US" sz="1200" b="0" i="0" u="none" strike="noStrike" kern="1200" dirty="0" err="1" smtClean="0">
                <a:solidFill>
                  <a:schemeClr val="tx1"/>
                </a:solidFill>
                <a:effectLst/>
                <a:latin typeface="+mn-lt"/>
                <a:ea typeface="+mn-ea"/>
                <a:cs typeface="+mn-cs"/>
                <a:hlinkClick r:id="rId8"/>
              </a:rPr>
              <a:t>config</a:t>
            </a:r>
            <a:r>
              <a:rPr lang="en-US" sz="1200" b="0" i="0" u="none" strike="noStrike" kern="1200" dirty="0" smtClean="0">
                <a:solidFill>
                  <a:schemeClr val="tx1"/>
                </a:solidFill>
                <a:effectLst/>
                <a:latin typeface="+mn-lt"/>
                <a:ea typeface="+mn-ea"/>
                <a:cs typeface="+mn-cs"/>
                <a:hlinkClick r:id="rId8"/>
              </a:rPr>
              <a:t> servers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 servers store metadata and configuration settings for the cluster. As of MongoDB 3.4,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 servers must be deployed as a replica set (CSRS).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a:t>
            </a:r>
            <a:r>
              <a:rPr lang="en-US" sz="1200" b="0" i="0" kern="1200" baseline="0" dirty="0" smtClean="0">
                <a:solidFill>
                  <a:schemeClr val="tx1"/>
                </a:solidFill>
                <a:effectLst/>
                <a:latin typeface="+mn-lt"/>
                <a:ea typeface="+mn-ea"/>
                <a:cs typeface="+mn-cs"/>
              </a:rPr>
              <a:t> example, movies could be partitioned into shards by country, or by popularity.</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ECDF86E-C09E-4C73-8798-F0685C098AE7}" type="slidenum">
              <a:rPr lang="en-US" smtClean="0"/>
              <a:t>8</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that mongo locally will have a server running and we communicate with the server using a shell.</a:t>
            </a:r>
            <a:r>
              <a:rPr lang="en-US" baseline="0" dirty="0" smtClean="0"/>
              <a:t>  To see that everything is ok, open the shell and get the version.</a:t>
            </a:r>
            <a:endParaRPr lang="en-US" dirty="0" smtClean="0"/>
          </a:p>
          <a:p>
            <a:endParaRPr lang="en-US" dirty="0" smtClean="0"/>
          </a:p>
          <a:p>
            <a:r>
              <a:rPr lang="en-US" dirty="0" smtClean="0"/>
              <a:t>This belong</a:t>
            </a:r>
            <a:r>
              <a:rPr lang="en-US" baseline="0" dirty="0" smtClean="0"/>
              <a:t> in </a:t>
            </a:r>
            <a:r>
              <a:rPr lang="en-US" baseline="0" dirty="0" err="1" smtClean="0"/>
              <a:t>github</a:t>
            </a:r>
            <a:r>
              <a:rPr lang="en-US" baseline="0" dirty="0" smtClean="0"/>
              <a:t> or wiki.  Maybe have slides with info – let them get them get off </a:t>
            </a:r>
            <a:r>
              <a:rPr lang="en-US" baseline="0" dirty="0" err="1" smtClean="0"/>
              <a:t>dropbox</a:t>
            </a:r>
            <a:r>
              <a:rPr lang="en-US" baseline="0" dirty="0" smtClean="0"/>
              <a:t> or email in advance since may know who signed up?</a:t>
            </a:r>
          </a:p>
          <a:p>
            <a:endParaRPr lang="en-US" baseline="0" dirty="0" smtClean="0"/>
          </a:p>
          <a:p>
            <a:r>
              <a:rPr lang="en-US" baseline="0" dirty="0" smtClean="0"/>
              <a:t>Explain this slide and stop to make sure people are ready before you start demonstrating things…</a:t>
            </a:r>
          </a:p>
          <a:p>
            <a:endParaRPr lang="en-US" baseline="0" dirty="0" smtClean="0"/>
          </a:p>
          <a:p>
            <a:r>
              <a:rPr lang="en-US" baseline="0" dirty="0" smtClean="0"/>
              <a:t>Go back and forth between slide and demo, finally do some exercises.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9</a:t>
            </a:fld>
            <a:endParaRPr lang="en-US"/>
          </a:p>
        </p:txBody>
      </p:sp>
    </p:spTree>
    <p:extLst>
      <p:ext uri="{BB962C8B-B14F-4D97-AF65-F5344CB8AC3E}">
        <p14:creationId xmlns:p14="http://schemas.microsoft.com/office/powerpoint/2010/main" val="3883698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Databases</a:t>
            </a:r>
            <a:r>
              <a:rPr lang="en-US" baseline="0" dirty="0" smtClean="0"/>
              <a:t> – like oracle instances</a:t>
            </a:r>
          </a:p>
          <a:p>
            <a:r>
              <a:rPr lang="en-US" baseline="0" dirty="0" smtClean="0"/>
              <a:t>Collections – like tables</a:t>
            </a:r>
          </a:p>
          <a:p>
            <a:r>
              <a:rPr lang="en-US" baseline="0" dirty="0" smtClean="0"/>
              <a:t>Collections – contain documents</a:t>
            </a:r>
          </a:p>
          <a:p>
            <a:endParaRPr lang="en-US" baseline="0" dirty="0" smtClean="0"/>
          </a:p>
          <a:p>
            <a:r>
              <a:rPr lang="en-US" baseline="0" dirty="0" smtClean="0"/>
              <a:t>When you use a database or collection mongo will create them.</a:t>
            </a:r>
          </a:p>
          <a:p>
            <a:endParaRPr lang="en-US" baseline="0" dirty="0" smtClean="0"/>
          </a:p>
          <a:p>
            <a:r>
              <a:rPr lang="en-US" baseline="0" dirty="0" smtClean="0"/>
              <a:t>Go into shell and demo these.  Finally, “use movies”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10</a:t>
            </a:fld>
            <a:endParaRPr lang="en-US"/>
          </a:p>
        </p:txBody>
      </p:sp>
    </p:spTree>
    <p:extLst>
      <p:ext uri="{BB962C8B-B14F-4D97-AF65-F5344CB8AC3E}">
        <p14:creationId xmlns:p14="http://schemas.microsoft.com/office/powerpoint/2010/main" val="1964589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DC2C9B-E509-4817-BA72-5DA0722D8BF9}" type="datetimeFigureOut">
              <a:rPr lang="en-US" smtClean="0"/>
              <a:t>6/16/17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2271144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C2C9B-E509-4817-BA72-5DA0722D8BF9}" type="datetimeFigureOut">
              <a:rPr lang="en-US" smtClean="0"/>
              <a:t>6/16/17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841347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C2C9B-E509-4817-BA72-5DA0722D8BF9}" type="datetimeFigureOut">
              <a:rPr lang="en-US" smtClean="0"/>
              <a:t>6/16/17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468713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C2C9B-E509-4817-BA72-5DA0722D8BF9}" type="datetimeFigureOut">
              <a:rPr lang="en-US" smtClean="0"/>
              <a:t>6/16/17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639135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DC2C9B-E509-4817-BA72-5DA0722D8BF9}" type="datetimeFigureOut">
              <a:rPr lang="en-US" smtClean="0"/>
              <a:t>6/16/17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629832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DC2C9B-E509-4817-BA72-5DA0722D8BF9}" type="datetimeFigureOut">
              <a:rPr lang="en-US" smtClean="0"/>
              <a:t>6/16/17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103104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DC2C9B-E509-4817-BA72-5DA0722D8BF9}" type="datetimeFigureOut">
              <a:rPr lang="en-US" smtClean="0"/>
              <a:t>6/16/17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427996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DC2C9B-E509-4817-BA72-5DA0722D8BF9}" type="datetimeFigureOut">
              <a:rPr lang="en-US" smtClean="0"/>
              <a:t>6/16/17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80199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DC2C9B-E509-4817-BA72-5DA0722D8BF9}" type="datetimeFigureOut">
              <a:rPr lang="en-US" smtClean="0"/>
              <a:t>6/16/17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2520000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DC2C9B-E509-4817-BA72-5DA0722D8BF9}" type="datetimeFigureOut">
              <a:rPr lang="en-US" smtClean="0"/>
              <a:t>6/16/17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11288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DC2C9B-E509-4817-BA72-5DA0722D8BF9}" type="datetimeFigureOut">
              <a:rPr lang="en-US" smtClean="0"/>
              <a:t>6/16/17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42520556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C2C9B-E509-4817-BA72-5DA0722D8BF9}" type="datetimeFigureOut">
              <a:rPr lang="en-US" smtClean="0"/>
              <a:t>6/16/17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1E310-5F53-4253-935B-4EB16FA46F35}" type="slidenum">
              <a:rPr lang="en-US" smtClean="0"/>
              <a:t>‹#›</a:t>
            </a:fld>
            <a:endParaRPr lang="en-US"/>
          </a:p>
        </p:txBody>
      </p:sp>
    </p:spTree>
    <p:extLst>
      <p:ext uri="{BB962C8B-B14F-4D97-AF65-F5344CB8AC3E}">
        <p14:creationId xmlns:p14="http://schemas.microsoft.com/office/powerpoint/2010/main" val="2755454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ocs.mongodb.com/manual/administration/install-commun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MongoDB</a:t>
            </a:r>
            <a:endParaRPr lang="en-US" b="1" dirty="0"/>
          </a:p>
        </p:txBody>
      </p:sp>
      <p:sp>
        <p:nvSpPr>
          <p:cNvPr id="3" name="Subtitle 2"/>
          <p:cNvSpPr>
            <a:spLocks noGrp="1"/>
          </p:cNvSpPr>
          <p:nvPr>
            <p:ph type="subTitle" idx="1"/>
          </p:nvPr>
        </p:nvSpPr>
        <p:spPr/>
        <p:txBody>
          <a:bodyPr/>
          <a:lstStyle/>
          <a:p>
            <a:r>
              <a:rPr lang="en-US" b="1" dirty="0" smtClean="0"/>
              <a:t>Hands-on test drive</a:t>
            </a:r>
            <a:endParaRPr lang="en-US" b="1" dirty="0"/>
          </a:p>
        </p:txBody>
      </p:sp>
    </p:spTree>
    <p:extLst>
      <p:ext uri="{BB962C8B-B14F-4D97-AF65-F5344CB8AC3E}">
        <p14:creationId xmlns:p14="http://schemas.microsoft.com/office/powerpoint/2010/main" val="650161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Try Out The Shell</a:t>
            </a:r>
            <a:endParaRPr lang="en-US" b="1" dirty="0"/>
          </a:p>
        </p:txBody>
      </p:sp>
      <p:sp>
        <p:nvSpPr>
          <p:cNvPr id="3" name="Content Placeholder 2"/>
          <p:cNvSpPr>
            <a:spLocks noGrp="1"/>
          </p:cNvSpPr>
          <p:nvPr>
            <p:ph idx="1"/>
          </p:nvPr>
        </p:nvSpPr>
        <p:spPr/>
        <p:txBody>
          <a:bodyPr/>
          <a:lstStyle/>
          <a:p>
            <a:pPr marL="0" indent="0">
              <a:buNone/>
            </a:pPr>
            <a:r>
              <a:rPr lang="en-US" dirty="0" smtClean="0"/>
              <a:t>Some Simple  Commands</a:t>
            </a:r>
          </a:p>
          <a:p>
            <a:pPr marL="0" indent="0">
              <a:buNone/>
            </a:pPr>
            <a:r>
              <a:rPr lang="en-US" dirty="0"/>
              <a:t>	</a:t>
            </a:r>
            <a:r>
              <a:rPr lang="en-US" sz="2800" dirty="0" smtClean="0"/>
              <a:t>List your databases:</a:t>
            </a:r>
          </a:p>
          <a:p>
            <a:pPr marL="0" indent="0">
              <a:buNone/>
            </a:pPr>
            <a:r>
              <a:rPr lang="en-US" dirty="0"/>
              <a:t>	</a:t>
            </a:r>
            <a:r>
              <a:rPr lang="en-US" dirty="0" smtClean="0"/>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show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dbs</a:t>
            </a: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dirty="0" smtClean="0"/>
              <a:t>	Start using a database (or create one) :</a:t>
            </a:r>
          </a:p>
          <a:p>
            <a:pPr marL="0" indent="0">
              <a:buNone/>
            </a:pPr>
            <a:r>
              <a:rPr lang="en-US" sz="2800" dirty="0" smtClean="0"/>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use exercises</a:t>
            </a:r>
          </a:p>
          <a:p>
            <a:pPr marL="0" indent="0">
              <a:buNone/>
            </a:pPr>
            <a:r>
              <a:rPr lang="en-US" sz="2800" dirty="0" smtClean="0"/>
              <a:t>	List the collections in the database:</a:t>
            </a:r>
          </a:p>
          <a:p>
            <a:pPr marL="0" indent="0">
              <a:buNone/>
            </a:pPr>
            <a:r>
              <a:rPr lang="en-US" sz="2800" dirty="0" smtClean="0"/>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show collections</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70962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Getting started: insert data</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sz="3800" dirty="0" smtClean="0"/>
              <a:t>Grab slides and run insert script: </a:t>
            </a:r>
          </a:p>
          <a:p>
            <a:pPr lvl="1"/>
            <a:r>
              <a:rPr lang="en-US" dirty="0" smtClean="0">
                <a:ea typeface="Arial Unicode MS" panose="020B0604020202020204" pitchFamily="34" charset="-128"/>
                <a:cs typeface="Arial Unicode MS" panose="020B0604020202020204" pitchFamily="34" charset="-128"/>
              </a:rPr>
              <a:t>From </a:t>
            </a:r>
            <a:r>
              <a:rPr lang="en-US" dirty="0" err="1" smtClean="0">
                <a:ea typeface="Arial Unicode MS" panose="020B0604020202020204" pitchFamily="34" charset="-128"/>
                <a:cs typeface="Arial Unicode MS" panose="020B0604020202020204" pitchFamily="34" charset="-128"/>
              </a:rPr>
              <a:t>Git</a:t>
            </a:r>
            <a:r>
              <a:rPr lang="en-US" dirty="0" smtClean="0">
                <a:ea typeface="Arial Unicode MS" panose="020B0604020202020204" pitchFamily="34" charset="-128"/>
                <a:cs typeface="Arial Unicode MS" panose="020B0604020202020204" pitchFamily="34" charset="-128"/>
              </a:rPr>
              <a:t>:</a:t>
            </a:r>
          </a:p>
          <a:p>
            <a:pPr marL="857250" lvl="2" indent="0">
              <a:buNone/>
            </a:pP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https://</a:t>
            </a:r>
            <a:r>
              <a:rPr lang="en-US" b="1" dirty="0" err="1">
                <a:latin typeface="Arial Unicode MS" panose="020B0604020202020204" pitchFamily="34" charset="-128"/>
                <a:ea typeface="Arial Unicode MS" panose="020B0604020202020204" pitchFamily="34" charset="-128"/>
                <a:cs typeface="Arial Unicode MS" panose="020B0604020202020204" pitchFamily="34" charset="-128"/>
              </a:rPr>
              <a:t>github.com</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b="1" dirty="0" err="1">
                <a:latin typeface="Arial Unicode MS" panose="020B0604020202020204" pitchFamily="34" charset="-128"/>
                <a:ea typeface="Arial Unicode MS" panose="020B0604020202020204" pitchFamily="34" charset="-128"/>
                <a:cs typeface="Arial Unicode MS" panose="020B0604020202020204" pitchFamily="34" charset="-128"/>
              </a:rPr>
              <a:t>dvanvali</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b="1" dirty="0" err="1" smtClean="0">
                <a:latin typeface="Arial Unicode MS" panose="020B0604020202020204" pitchFamily="34" charset="-128"/>
                <a:ea typeface="Arial Unicode MS" panose="020B0604020202020204" pitchFamily="34" charset="-128"/>
                <a:cs typeface="Arial Unicode MS" panose="020B0604020202020204" pitchFamily="34" charset="-128"/>
              </a:rPr>
              <a:t>mongoDbPresentation</a:t>
            </a:r>
            <a:endPar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a:r>
              <a:rPr lang="en-US" dirty="0" smtClean="0">
                <a:ea typeface="Arial Unicode MS" panose="020B0604020202020204" pitchFamily="34" charset="-128"/>
                <a:cs typeface="Arial Unicode MS" panose="020B0604020202020204" pitchFamily="34" charset="-128"/>
              </a:rPr>
              <a:t>From the Wiki:</a:t>
            </a:r>
          </a:p>
          <a:p>
            <a:pPr marL="857250" lvl="2" indent="0">
              <a:buNone/>
            </a:pP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&lt;fill me in&gt;</a:t>
            </a:r>
          </a:p>
          <a:p>
            <a:pPr lvl="1"/>
            <a:r>
              <a:rPr lang="en-US" dirty="0" smtClean="0"/>
              <a:t>Insert data from the </a:t>
            </a:r>
            <a:r>
              <a:rPr lang="en-US" smtClean="0"/>
              <a:t>script </a:t>
            </a:r>
            <a:endParaRPr lang="en-US" dirty="0" smtClean="0"/>
          </a:p>
          <a:p>
            <a:pPr marL="914400" lvl="2" indent="0">
              <a:buNone/>
            </a:pPr>
            <a:r>
              <a:rPr lang="en-US" dirty="0">
                <a:latin typeface="Arial Unicode MS"/>
                <a:cs typeface="Arial Unicode MS"/>
              </a:rPr>
              <a:t>c</a:t>
            </a:r>
            <a:r>
              <a:rPr lang="en-US" dirty="0" smtClean="0">
                <a:latin typeface="Arial Unicode MS"/>
                <a:cs typeface="Arial Unicode MS"/>
              </a:rPr>
              <a:t>d </a:t>
            </a:r>
            <a:r>
              <a:rPr lang="en-US" dirty="0" err="1" smtClean="0">
                <a:latin typeface="Arial Unicode MS"/>
                <a:cs typeface="Arial Unicode MS"/>
              </a:rPr>
              <a:t>mongoDbPresentation</a:t>
            </a:r>
            <a:endParaRPr lang="en-US" dirty="0" smtClean="0">
              <a:latin typeface="Arial Unicode MS"/>
              <a:cs typeface="Arial Unicode MS"/>
            </a:endParaRPr>
          </a:p>
          <a:p>
            <a:pPr marL="914400" lvl="2" indent="0">
              <a:buNone/>
            </a:pPr>
            <a:r>
              <a:rPr lang="en-US" dirty="0">
                <a:latin typeface="Arial Unicode MS"/>
                <a:cs typeface="Arial Unicode MS"/>
              </a:rPr>
              <a:t>m</a:t>
            </a:r>
            <a:r>
              <a:rPr lang="en-US" dirty="0" smtClean="0">
                <a:latin typeface="Arial Unicode MS"/>
                <a:cs typeface="Arial Unicode MS"/>
              </a:rPr>
              <a:t>ongo </a:t>
            </a:r>
            <a:r>
              <a:rPr lang="en-US" dirty="0" err="1" smtClean="0">
                <a:latin typeface="Arial Unicode MS"/>
                <a:cs typeface="Arial Unicode MS"/>
              </a:rPr>
              <a:t>moviesForMongo.js</a:t>
            </a:r>
            <a:endParaRPr lang="en-US" dirty="0" smtClean="0">
              <a:latin typeface="Arial Unicode MS"/>
              <a:cs typeface="Arial Unicode MS"/>
            </a:endParaRPr>
          </a:p>
          <a:p>
            <a:pPr lvl="1"/>
            <a:r>
              <a:rPr lang="en-US" dirty="0" smtClean="0"/>
              <a:t>Check to see that data is there</a:t>
            </a:r>
          </a:p>
          <a:p>
            <a:pPr marL="857250" lvl="2" indent="0">
              <a:buNone/>
            </a:pPr>
            <a:r>
              <a:rPr lang="en-US" dirty="0" smtClean="0">
                <a:latin typeface="Arial Unicode MS"/>
                <a:cs typeface="Arial Unicode MS"/>
              </a:rPr>
              <a:t>$ mongo</a:t>
            </a:r>
          </a:p>
          <a:p>
            <a:pPr marL="857250" lvl="2" indent="0">
              <a:buNone/>
            </a:pPr>
            <a:r>
              <a:rPr lang="en-US" dirty="0" smtClean="0">
                <a:latin typeface="Arial Unicode MS"/>
                <a:cs typeface="Arial Unicode MS"/>
              </a:rPr>
              <a:t>&gt; </a:t>
            </a:r>
            <a:r>
              <a:rPr lang="en-US" dirty="0" err="1" smtClean="0">
                <a:latin typeface="Arial Unicode MS"/>
                <a:cs typeface="Arial Unicode MS"/>
              </a:rPr>
              <a:t>db.movies.find</a:t>
            </a:r>
            <a:r>
              <a:rPr lang="en-US" dirty="0" smtClean="0">
                <a:latin typeface="Arial Unicode MS"/>
                <a:cs typeface="Arial Unicode MS"/>
              </a:rPr>
              <a:t>().count()</a:t>
            </a:r>
          </a:p>
          <a:p>
            <a:pPr marL="857250" lvl="2" indent="0">
              <a:buNone/>
            </a:pPr>
            <a:r>
              <a:rPr lang="en-US" dirty="0" smtClean="0">
                <a:latin typeface="Arial Unicode MS"/>
                <a:cs typeface="Arial Unicode MS"/>
              </a:rPr>
              <a:t>12</a:t>
            </a:r>
          </a:p>
          <a:p>
            <a:pPr marL="914400" lvl="2" indent="0">
              <a:buNone/>
            </a:pPr>
            <a:endParaRPr lang="en-US" dirty="0"/>
          </a:p>
          <a:p>
            <a:pPr marL="914400" lvl="2" indent="0">
              <a:buNone/>
            </a:pPr>
            <a:endParaRPr lang="en-US" dirty="0" smtClean="0"/>
          </a:p>
          <a:p>
            <a:pPr marL="914400" lvl="2" indent="0">
              <a:buNone/>
            </a:pPr>
            <a:endParaRPr lang="en-US" dirty="0" smtClean="0"/>
          </a:p>
          <a:p>
            <a:endParaRPr lang="en-US" dirty="0"/>
          </a:p>
        </p:txBody>
      </p:sp>
    </p:spTree>
    <p:extLst>
      <p:ext uri="{BB962C8B-B14F-4D97-AF65-F5344CB8AC3E}">
        <p14:creationId xmlns:p14="http://schemas.microsoft.com/office/powerpoint/2010/main" val="2055031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Documents</a:t>
            </a:r>
            <a:endParaRPr lang="en-US" b="1" dirty="0"/>
          </a:p>
        </p:txBody>
      </p:sp>
      <p:sp>
        <p:nvSpPr>
          <p:cNvPr id="3" name="Content Placeholder 2"/>
          <p:cNvSpPr>
            <a:spLocks noGrp="1"/>
          </p:cNvSpPr>
          <p:nvPr>
            <p:ph idx="1"/>
          </p:nvPr>
        </p:nvSpPr>
        <p:spPr/>
        <p:txBody>
          <a:bodyPr>
            <a:normAutofit/>
          </a:bodyPr>
          <a:lstStyle/>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db.&lt;collection&gt;.find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p>
          <a:p>
            <a:pPr marL="400050" lvl="1"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queries everything</a:t>
            </a:r>
            <a:endParaRPr 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db.&lt;collection&gt;.find(selector, projection)</a:t>
            </a:r>
          </a:p>
          <a:p>
            <a:pPr lvl="1" indent="-342900"/>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Selects documents and limits fields selected</a:t>
            </a: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({title: “The Incredibles”}, {plot: 1})</a:t>
            </a: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1" indent="-342900"/>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a</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dding .pretty() will format the output</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190111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Selectors</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smtClean="0">
                <a:ea typeface="Arial Unicode MS" panose="020B0604020202020204" pitchFamily="34" charset="-128"/>
                <a:cs typeface="Arial Unicode MS" panose="020B0604020202020204" pitchFamily="34" charset="-128"/>
              </a:rPr>
              <a:t>Search value can also be an operator:</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lt</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less than</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lte</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less than or equal to</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gt</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greater than</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gte</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greater than or equal to</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$ne	</a:t>
            </a:r>
            <a:r>
              <a:rPr lang="en-US" sz="2800" dirty="0" smtClean="0">
                <a:ea typeface="Arial Unicode MS" panose="020B0604020202020204" pitchFamily="34" charset="-128"/>
                <a:cs typeface="Arial Unicode MS" panose="020B0604020202020204" pitchFamily="34" charset="-128"/>
              </a:rPr>
              <a:t>not equal</a:t>
            </a: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imdbRating</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gt</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8 } })</a:t>
            </a: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192308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Documents</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ea typeface="Arial Unicode MS" panose="020B0604020202020204" pitchFamily="34" charset="-128"/>
                <a:cs typeface="Arial Unicode MS" panose="020B0604020202020204" pitchFamily="34" charset="-128"/>
              </a:rPr>
              <a:t>Conjunctions can be used with an array:</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$or	</a:t>
            </a:r>
            <a:endParaRPr lang="en-US" sz="2800" b="1" dirty="0" smtClean="0">
              <a:ea typeface="Arial Unicode MS" panose="020B0604020202020204" pitchFamily="34" charset="-128"/>
              <a:cs typeface="Arial Unicode MS" panose="020B0604020202020204" pitchFamily="34" charset="-128"/>
            </a:endParaRP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$and</a:t>
            </a: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db.&lt;collection&gt;find(</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{$or: [ { </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key1: val1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 </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key1: val1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 } )</a:t>
            </a: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897762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Exercise</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ea typeface="Arial Unicode MS" panose="020B0604020202020204" pitchFamily="34" charset="-128"/>
                <a:cs typeface="Arial Unicode MS" panose="020B0604020202020204" pitchFamily="34" charset="-128"/>
              </a:rPr>
              <a:t>Find all movies in our database with the actor Ian </a:t>
            </a:r>
            <a:r>
              <a:rPr lang="en-US" dirty="0" err="1" smtClean="0">
                <a:ea typeface="Arial Unicode MS" panose="020B0604020202020204" pitchFamily="34" charset="-128"/>
                <a:cs typeface="Arial Unicode MS" panose="020B0604020202020204" pitchFamily="34" charset="-128"/>
              </a:rPr>
              <a:t>McKellen</a:t>
            </a:r>
            <a:endParaRPr lang="en-US" dirty="0" smtClean="0">
              <a:ea typeface="Arial Unicode MS" panose="020B0604020202020204" pitchFamily="34" charset="-128"/>
              <a:cs typeface="Arial Unicode MS" panose="020B0604020202020204" pitchFamily="34" charset="-128"/>
            </a:endParaRPr>
          </a:p>
          <a:p>
            <a:pPr marL="0" indent="0">
              <a:buNone/>
            </a:pPr>
            <a:endParaRPr lang="en-US" dirty="0" smtClean="0">
              <a:ea typeface="Arial Unicode MS" panose="020B0604020202020204" pitchFamily="34" charset="-128"/>
              <a:cs typeface="Arial Unicode MS" panose="020B0604020202020204" pitchFamily="34" charset="-128"/>
            </a:endParaRPr>
          </a:p>
          <a:p>
            <a:pPr marL="0" indent="0">
              <a:buNone/>
            </a:pPr>
            <a:r>
              <a:rPr lang="en-US" dirty="0" smtClean="0">
                <a:ea typeface="Arial Unicode MS" panose="020B0604020202020204" pitchFamily="34" charset="-128"/>
                <a:cs typeface="Arial Unicode MS" panose="020B0604020202020204" pitchFamily="34" charset="-128"/>
              </a:rPr>
              <a:t>List the names of directors for all movies</a:t>
            </a:r>
          </a:p>
          <a:p>
            <a:pPr marL="0" indent="0">
              <a:buNone/>
            </a:pPr>
            <a:endParaRPr lang="en-US" dirty="0" smtClean="0">
              <a:ea typeface="Arial Unicode MS" panose="020B0604020202020204" pitchFamily="34" charset="-128"/>
              <a:cs typeface="Arial Unicode MS" panose="020B0604020202020204" pitchFamily="34" charset="-128"/>
            </a:endParaRPr>
          </a:p>
          <a:p>
            <a:pPr marL="0" indent="0">
              <a:buNone/>
            </a:pPr>
            <a:r>
              <a:rPr lang="en-US" dirty="0" smtClean="0">
                <a:ea typeface="Arial Unicode MS" panose="020B0604020202020204" pitchFamily="34" charset="-128"/>
                <a:cs typeface="Arial Unicode MS" panose="020B0604020202020204" pitchFamily="34" charset="-128"/>
              </a:rPr>
              <a:t>List the title and </a:t>
            </a:r>
            <a:r>
              <a:rPr lang="en-US" dirty="0" err="1" smtClean="0">
                <a:ea typeface="Arial Unicode MS" panose="020B0604020202020204" pitchFamily="34" charset="-128"/>
                <a:cs typeface="Arial Unicode MS" panose="020B0604020202020204" pitchFamily="34" charset="-128"/>
              </a:rPr>
              <a:t>imdbRating</a:t>
            </a:r>
            <a:r>
              <a:rPr lang="en-US" dirty="0" smtClean="0">
                <a:ea typeface="Arial Unicode MS" panose="020B0604020202020204" pitchFamily="34" charset="-128"/>
                <a:cs typeface="Arial Unicode MS" panose="020B0604020202020204" pitchFamily="34" charset="-128"/>
              </a:rPr>
              <a:t> for movies since 2000 or that have a rating great than 8</a:t>
            </a:r>
            <a:endParaRPr lang="en-US" dirty="0">
              <a:ea typeface="Arial Unicode MS" panose="020B0604020202020204" pitchFamily="34" charset="-128"/>
              <a:cs typeface="Arial Unicode MS" panose="020B0604020202020204" pitchFamily="34" charset="-128"/>
            </a:endParaRPr>
          </a:p>
          <a:p>
            <a:pPr marL="0" indent="0">
              <a:buNone/>
            </a:pPr>
            <a:endParaRPr lang="en-US" dirty="0" smtClean="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514350" indent="-514350">
              <a:buAutoNum type="arabicPeriod"/>
            </a:pPr>
            <a:endParaRPr lang="en-US" sz="28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306464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Pipeline Operators</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ea typeface="Arial Unicode MS" panose="020B0604020202020204" pitchFamily="34" charset="-128"/>
                <a:cs typeface="Arial Unicode MS" panose="020B0604020202020204" pitchFamily="34" charset="-128"/>
              </a:rPr>
              <a:t>Find can be followed with pipeline operators in the shell.  Aggregation can be used outside the shell:</a:t>
            </a: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.pretty()</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.limit(rows)</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.skip(rows)</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.sort({“key”: </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order</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order:1 for ascending, -1 for descending</a:t>
            </a: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095010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a:t>
            </a:r>
            <a:endParaRPr lang="en-US" dirty="0"/>
          </a:p>
        </p:txBody>
      </p:sp>
      <p:sp>
        <p:nvSpPr>
          <p:cNvPr id="3" name="Content Placeholder 2"/>
          <p:cNvSpPr>
            <a:spLocks noGrp="1"/>
          </p:cNvSpPr>
          <p:nvPr>
            <p:ph idx="1"/>
          </p:nvPr>
        </p:nvSpPr>
        <p:spPr/>
        <p:txBody>
          <a:bodyPr/>
          <a:lstStyle/>
          <a:p>
            <a:pPr marL="0" indent="0">
              <a:buNone/>
            </a:pPr>
            <a:r>
              <a:rPr lang="en-US" dirty="0" smtClean="0"/>
              <a:t>Save: create or overwrite a document:</a:t>
            </a:r>
          </a:p>
          <a:p>
            <a:pPr marL="0" indent="0">
              <a:buNone/>
            </a:pPr>
            <a:r>
              <a:rPr lang="en-US" dirty="0"/>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db.&lt;collection&gt;.save(document)</a:t>
            </a:r>
            <a:endParaRPr lang="en-US" sz="2400" b="1" dirty="0" smtClean="0"/>
          </a:p>
          <a:p>
            <a:pPr marL="0" indent="0">
              <a:buNone/>
            </a:pPr>
            <a:r>
              <a:rPr lang="en-US" dirty="0" smtClean="0"/>
              <a:t>Update: a portion of a document:</a:t>
            </a:r>
          </a:p>
          <a:p>
            <a:pPr marL="0" indent="0">
              <a:buNone/>
            </a:pPr>
            <a:r>
              <a:rPr lang="en-US" dirty="0"/>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db.&lt;collection&gt;.update(criteria, { op : portion })</a:t>
            </a:r>
            <a:endParaRPr lang="en-US" sz="2400" b="1" dirty="0" smtClean="0"/>
          </a:p>
          <a:p>
            <a:pPr marL="0" indent="0">
              <a:buNone/>
            </a:pPr>
            <a:r>
              <a:rPr lang="en-US" dirty="0" smtClean="0"/>
              <a:t>Remove: remove documents:</a:t>
            </a:r>
          </a:p>
          <a:p>
            <a:pPr marL="0" indent="0">
              <a:buNone/>
            </a:pPr>
            <a:r>
              <a:rPr lang="en-US" dirty="0"/>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db.&lt;collection&gt;.remove(criteria,  </a:t>
            </a: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optional_limit</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2400" b="1" dirty="0"/>
          </a:p>
        </p:txBody>
      </p:sp>
    </p:spTree>
    <p:extLst>
      <p:ext uri="{BB962C8B-B14F-4D97-AF65-F5344CB8AC3E}">
        <p14:creationId xmlns:p14="http://schemas.microsoft.com/office/powerpoint/2010/main" val="4044388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533400"/>
            <a:ext cx="7467600" cy="5632311"/>
          </a:xfrm>
          <a:prstGeom prst="rect">
            <a:avLst/>
          </a:prstGeom>
        </p:spPr>
        <p:txBody>
          <a:bodyPr wrap="square">
            <a:spAutoFit/>
          </a:bodyPr>
          <a:lstStyle/>
          <a:p>
            <a:r>
              <a:rPr lang="en-US" sz="2400" dirty="0" smtClean="0"/>
              <a:t>&gt; </a:t>
            </a:r>
            <a:r>
              <a:rPr lang="en-US" sz="2400" dirty="0" err="1" smtClean="0"/>
              <a:t>db.movies.aggregate</a:t>
            </a:r>
            <a:r>
              <a:rPr lang="en-US" sz="2400" dirty="0" smtClean="0"/>
              <a:t>([</a:t>
            </a:r>
          </a:p>
          <a:p>
            <a:r>
              <a:rPr lang="en-US" sz="2400" dirty="0" smtClean="0"/>
              <a:t>       {$</a:t>
            </a:r>
            <a:r>
              <a:rPr lang="en-US" sz="2400" dirty="0"/>
              <a:t>group: {_id: "$</a:t>
            </a:r>
            <a:r>
              <a:rPr lang="en-US" sz="2400" dirty="0" err="1"/>
              <a:t>details.year</a:t>
            </a:r>
            <a:r>
              <a:rPr lang="en-US" sz="2400" dirty="0" smtClean="0"/>
              <a:t>",</a:t>
            </a:r>
          </a:p>
          <a:p>
            <a:r>
              <a:rPr lang="en-US" sz="2400" dirty="0"/>
              <a:t> </a:t>
            </a:r>
            <a:r>
              <a:rPr lang="en-US" sz="2400" dirty="0" smtClean="0"/>
              <a:t>                       </a:t>
            </a:r>
            <a:r>
              <a:rPr lang="en-US" sz="2400" dirty="0"/>
              <a:t>average: {$</a:t>
            </a:r>
            <a:r>
              <a:rPr lang="en-US" sz="2400" dirty="0" err="1"/>
              <a:t>avg</a:t>
            </a:r>
            <a:r>
              <a:rPr lang="en-US" sz="2400" dirty="0"/>
              <a:t>: "$</a:t>
            </a:r>
            <a:r>
              <a:rPr lang="en-US" sz="2400" dirty="0" err="1" smtClean="0"/>
              <a:t>imdbRating</a:t>
            </a:r>
            <a:r>
              <a:rPr lang="en-US" sz="2400" dirty="0"/>
              <a:t>"}}}, </a:t>
            </a:r>
            <a:endParaRPr lang="en-US" sz="2400" dirty="0" smtClean="0"/>
          </a:p>
          <a:p>
            <a:r>
              <a:rPr lang="en-US" sz="2400" dirty="0"/>
              <a:t> </a:t>
            </a:r>
            <a:r>
              <a:rPr lang="en-US" sz="2400" dirty="0" smtClean="0"/>
              <a:t>      {$</a:t>
            </a:r>
            <a:r>
              <a:rPr lang="en-US" sz="2400" dirty="0"/>
              <a:t>sort: {_id: 1</a:t>
            </a:r>
            <a:r>
              <a:rPr lang="en-US" sz="2400" dirty="0" smtClean="0"/>
              <a:t>}} ])</a:t>
            </a:r>
            <a:endParaRPr lang="en-US" sz="2400" dirty="0"/>
          </a:p>
          <a:p>
            <a:r>
              <a:rPr lang="en-US" sz="2400" dirty="0"/>
              <a:t>{ "_id" : "1977", "average" : 8.7 }</a:t>
            </a:r>
          </a:p>
          <a:p>
            <a:r>
              <a:rPr lang="en-US" sz="2400" dirty="0"/>
              <a:t>{ "_id" : "1989", "average" : 7.6 }</a:t>
            </a:r>
          </a:p>
          <a:p>
            <a:r>
              <a:rPr lang="en-US" sz="2400" dirty="0"/>
              <a:t>{ "_id" : "2000", "average" : 7.4 }</a:t>
            </a:r>
          </a:p>
          <a:p>
            <a:r>
              <a:rPr lang="en-US" sz="2400" dirty="0"/>
              <a:t>{ "_id" : "2001", "average" : 8.8 }</a:t>
            </a:r>
          </a:p>
          <a:p>
            <a:r>
              <a:rPr lang="en-US" sz="2400" dirty="0"/>
              <a:t>{ "_id" : "2002", "average" : 7.3 }</a:t>
            </a:r>
          </a:p>
          <a:p>
            <a:r>
              <a:rPr lang="en-US" sz="2400" dirty="0"/>
              <a:t>{ "_id" : "2004", "average" : 7.55 }</a:t>
            </a:r>
          </a:p>
          <a:p>
            <a:r>
              <a:rPr lang="en-US" sz="2400" dirty="0"/>
              <a:t>{ "_id" : "2005", "average" : 5.7 }</a:t>
            </a:r>
          </a:p>
          <a:p>
            <a:r>
              <a:rPr lang="en-US" sz="2400" dirty="0"/>
              <a:t>{ "_id" : "2008", "average" : null }</a:t>
            </a:r>
          </a:p>
          <a:p>
            <a:r>
              <a:rPr lang="en-US" sz="2400" dirty="0"/>
              <a:t>{ "_id" : "2012", "average" : 8 }</a:t>
            </a:r>
          </a:p>
          <a:p>
            <a:r>
              <a:rPr lang="en-US" sz="2400" dirty="0"/>
              <a:t>{ "_id" : "2017", "average" : 8.4 }</a:t>
            </a:r>
          </a:p>
          <a:p>
            <a:r>
              <a:rPr lang="en-US" sz="2400" dirty="0"/>
              <a:t>&gt;</a:t>
            </a:r>
          </a:p>
        </p:txBody>
      </p:sp>
    </p:spTree>
    <p:extLst>
      <p:ext uri="{BB962C8B-B14F-4D97-AF65-F5344CB8AC3E}">
        <p14:creationId xmlns:p14="http://schemas.microsoft.com/office/powerpoint/2010/main" val="2389872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marL="0" indent="0">
              <a:buNone/>
            </a:pP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db.movies.update</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(selector, document with optional operator)</a:t>
            </a:r>
          </a:p>
          <a:p>
            <a:pPr marL="0" indent="0">
              <a:buNone/>
            </a:pPr>
            <a:endParaRPr 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db.movies.update</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({title: "The Incredibles"}, </a:t>
            </a:r>
            <a:endPar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$set: {</a:t>
            </a:r>
            <a:r>
              <a:rPr lang="en-US" sz="2400" b="1" dirty="0" err="1">
                <a:latin typeface="Arial Unicode MS" panose="020B0604020202020204" pitchFamily="34" charset="-128"/>
                <a:ea typeface="Arial Unicode MS" panose="020B0604020202020204" pitchFamily="34" charset="-128"/>
                <a:cs typeface="Arial Unicode MS" panose="020B0604020202020204" pitchFamily="34" charset="-128"/>
              </a:rPr>
              <a:t>boxOffice</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"$261,441,092</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87331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MongoDB?</a:t>
            </a:r>
            <a:endParaRPr lang="en-US" b="1" dirty="0"/>
          </a:p>
        </p:txBody>
      </p:sp>
      <p:sp>
        <p:nvSpPr>
          <p:cNvPr id="3" name="Content Placeholder 2"/>
          <p:cNvSpPr>
            <a:spLocks noGrp="1"/>
          </p:cNvSpPr>
          <p:nvPr>
            <p:ph idx="1"/>
          </p:nvPr>
        </p:nvSpPr>
        <p:spPr/>
        <p:txBody>
          <a:bodyPr/>
          <a:lstStyle/>
          <a:p>
            <a:r>
              <a:rPr lang="en-US" dirty="0" smtClean="0"/>
              <a:t>No SQL</a:t>
            </a:r>
          </a:p>
          <a:p>
            <a:r>
              <a:rPr lang="en-US" dirty="0" smtClean="0"/>
              <a:t>High Performance</a:t>
            </a:r>
          </a:p>
          <a:p>
            <a:r>
              <a:rPr lang="en-US" dirty="0" smtClean="0"/>
              <a:t>High Availability</a:t>
            </a:r>
          </a:p>
          <a:p>
            <a:r>
              <a:rPr lang="en-US" dirty="0" smtClean="0"/>
              <a:t>Horizontal Scaling</a:t>
            </a:r>
          </a:p>
          <a:p>
            <a:r>
              <a:rPr lang="en-US" dirty="0" smtClean="0"/>
              <a:t>Document Store</a:t>
            </a:r>
            <a:endParaRPr lang="en-US" dirty="0"/>
          </a:p>
        </p:txBody>
      </p:sp>
    </p:spTree>
    <p:extLst>
      <p:ext uri="{BB962C8B-B14F-4D97-AF65-F5344CB8AC3E}">
        <p14:creationId xmlns:p14="http://schemas.microsoft.com/office/powerpoint/2010/main" val="401246473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Operators</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addToSet</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Adds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elements to an array only if they do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not</a:t>
            </a:r>
          </a:p>
          <a:p>
            <a:pPr marL="0" indent="0">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already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exist in the set.</a:t>
            </a:r>
          </a:p>
          <a:p>
            <a:pPr marL="0" indent="0">
              <a:buNone/>
            </a:pP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$pop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Removes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the first or last item of an array.</a:t>
            </a: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pull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Removes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all array elements that match a </a:t>
            </a:r>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specified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query.</a:t>
            </a: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push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Adds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an item to an array</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endParaRPr lang="en-US" sz="1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078065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 Exercises</a:t>
            </a:r>
            <a:endParaRPr lang="en-US" dirty="0"/>
          </a:p>
        </p:txBody>
      </p:sp>
      <p:sp>
        <p:nvSpPr>
          <p:cNvPr id="3" name="Content Placeholder 2"/>
          <p:cNvSpPr>
            <a:spLocks noGrp="1"/>
          </p:cNvSpPr>
          <p:nvPr>
            <p:ph idx="1"/>
          </p:nvPr>
        </p:nvSpPr>
        <p:spPr/>
        <p:txBody>
          <a:bodyPr>
            <a:normAutofit/>
          </a:bodyPr>
          <a:lstStyle/>
          <a:p>
            <a:pPr marL="0" indent="0">
              <a:buNone/>
            </a:pPr>
            <a:r>
              <a:rPr lang="en-US" sz="2800" b="1" dirty="0" smtClean="0">
                <a:ea typeface="Arial Unicode MS" panose="020B0604020202020204" pitchFamily="34" charset="-128"/>
                <a:cs typeface="Arial Unicode MS" panose="020B0604020202020204" pitchFamily="34" charset="-128"/>
              </a:rPr>
              <a:t>Add a </a:t>
            </a:r>
            <a:r>
              <a:rPr lang="en-US" sz="2800" b="1" dirty="0" err="1" smtClean="0">
                <a:ea typeface="Arial Unicode MS" panose="020B0604020202020204" pitchFamily="34" charset="-128"/>
                <a:cs typeface="Arial Unicode MS" panose="020B0604020202020204" pitchFamily="34" charset="-128"/>
              </a:rPr>
              <a:t>boxOffice</a:t>
            </a:r>
            <a:r>
              <a:rPr lang="en-US" sz="2800" b="1" dirty="0" smtClean="0">
                <a:ea typeface="Arial Unicode MS" panose="020B0604020202020204" pitchFamily="34" charset="-128"/>
                <a:cs typeface="Arial Unicode MS" panose="020B0604020202020204" pitchFamily="34" charset="-128"/>
              </a:rPr>
              <a:t> of value of </a:t>
            </a:r>
            <a:r>
              <a:rPr lang="en-US" sz="2800" b="1" dirty="0" smtClean="0"/>
              <a:t>$251,188,924</a:t>
            </a:r>
            <a:r>
              <a:rPr lang="en-US" sz="2800" b="1" dirty="0" smtClean="0">
                <a:ea typeface="Arial Unicode MS" panose="020B0604020202020204" pitchFamily="34" charset="-128"/>
                <a:cs typeface="Arial Unicode MS" panose="020B0604020202020204" pitchFamily="34" charset="-128"/>
              </a:rPr>
              <a:t> To Batman.</a:t>
            </a:r>
          </a:p>
          <a:p>
            <a:endParaRPr lang="en-US" sz="2800" b="1" dirty="0" smtClean="0">
              <a:ea typeface="Arial Unicode MS" panose="020B0604020202020204" pitchFamily="34" charset="-128"/>
              <a:cs typeface="Arial Unicode MS" panose="020B0604020202020204" pitchFamily="34" charset="-128"/>
            </a:endParaRPr>
          </a:p>
          <a:p>
            <a:pPr marL="0" indent="0">
              <a:buNone/>
            </a:pPr>
            <a:r>
              <a:rPr lang="en-US" sz="2800" b="1" dirty="0" smtClean="0">
                <a:ea typeface="Arial Unicode MS" panose="020B0604020202020204" pitchFamily="34" charset="-128"/>
                <a:cs typeface="Arial Unicode MS" panose="020B0604020202020204" pitchFamily="34" charset="-128"/>
              </a:rPr>
              <a:t>Add </a:t>
            </a:r>
            <a:r>
              <a:rPr lang="en-US" sz="2800" b="1" dirty="0" smtClean="0">
                <a:ea typeface="Arial Unicode MS" panose="020B0604020202020204" pitchFamily="34" charset="-128"/>
                <a:cs typeface="Arial Unicode MS" panose="020B0604020202020204" pitchFamily="34" charset="-128"/>
              </a:rPr>
              <a:t>“Jack </a:t>
            </a:r>
            <a:r>
              <a:rPr lang="en-US" sz="2800" b="1" dirty="0" err="1" smtClean="0">
                <a:ea typeface="Arial Unicode MS" panose="020B0604020202020204" pitchFamily="34" charset="-128"/>
                <a:cs typeface="Arial Unicode MS" panose="020B0604020202020204" pitchFamily="34" charset="-128"/>
              </a:rPr>
              <a:t>Palance</a:t>
            </a:r>
            <a:r>
              <a:rPr lang="en-US" sz="2800" b="1" dirty="0" smtClean="0">
                <a:ea typeface="Arial Unicode MS" panose="020B0604020202020204" pitchFamily="34" charset="-128"/>
                <a:cs typeface="Arial Unicode MS" panose="020B0604020202020204" pitchFamily="34" charset="-128"/>
              </a:rPr>
              <a:t>” </a:t>
            </a:r>
            <a:r>
              <a:rPr lang="en-US" sz="2800" b="1" dirty="0" smtClean="0">
                <a:ea typeface="Arial Unicode MS" panose="020B0604020202020204" pitchFamily="34" charset="-128"/>
                <a:cs typeface="Arial Unicode MS" panose="020B0604020202020204" pitchFamily="34" charset="-128"/>
              </a:rPr>
              <a:t>to the actors for Batman.</a:t>
            </a:r>
          </a:p>
          <a:p>
            <a:pPr marL="0" indent="0">
              <a:buNone/>
            </a:pPr>
            <a:endParaRPr lang="en-US" sz="2800" b="1" dirty="0" smtClean="0">
              <a:ea typeface="Arial Unicode MS" panose="020B0604020202020204" pitchFamily="34" charset="-128"/>
              <a:cs typeface="Arial Unicode MS" panose="020B0604020202020204" pitchFamily="34" charset="-128"/>
            </a:endParaRPr>
          </a:p>
          <a:p>
            <a:pPr marL="0" indent="0">
              <a:buNone/>
            </a:pPr>
            <a:r>
              <a:rPr lang="en-US" sz="2800" b="1" dirty="0" smtClean="0">
                <a:ea typeface="Arial Unicode MS" panose="020B0604020202020204" pitchFamily="34" charset="-128"/>
                <a:cs typeface="Arial Unicode MS" panose="020B0604020202020204" pitchFamily="34" charset="-128"/>
              </a:rPr>
              <a:t>Add “Action” to the genre for “The </a:t>
            </a:r>
            <a:r>
              <a:rPr lang="en-US" sz="2800" b="1" dirty="0" err="1" smtClean="0">
                <a:ea typeface="Arial Unicode MS" panose="020B0604020202020204" pitchFamily="34" charset="-128"/>
                <a:cs typeface="Arial Unicode MS" panose="020B0604020202020204" pitchFamily="34" charset="-128"/>
              </a:rPr>
              <a:t>Incredibles</a:t>
            </a:r>
            <a:r>
              <a:rPr lang="en-US" sz="2800" b="1" dirty="0" smtClean="0">
                <a:ea typeface="Arial Unicode MS" panose="020B0604020202020204" pitchFamily="34" charset="-128"/>
                <a:cs typeface="Arial Unicode MS" panose="020B0604020202020204" pitchFamily="34" charset="-128"/>
              </a:rPr>
              <a:t>”.  Check to see it now has three genres.</a:t>
            </a:r>
          </a:p>
          <a:p>
            <a:pPr marL="0" indent="0">
              <a:buNone/>
            </a:pPr>
            <a:endParaRPr lang="en-US" sz="1600" b="1" dirty="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712986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Operators</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a:ea typeface="Arial Unicode MS" panose="020B0604020202020204" pitchFamily="34" charset="-128"/>
                <a:cs typeface="Arial Unicode MS" panose="020B0604020202020204" pitchFamily="34" charset="-128"/>
              </a:rPr>
              <a:t>$</a:t>
            </a:r>
            <a:r>
              <a:rPr lang="en-US" sz="2000" b="1" dirty="0" err="1">
                <a:ea typeface="Arial Unicode MS" panose="020B0604020202020204" pitchFamily="34" charset="-128"/>
                <a:cs typeface="Arial Unicode MS" panose="020B0604020202020204" pitchFamily="34" charset="-128"/>
              </a:rPr>
              <a:t>inc</a:t>
            </a:r>
            <a:r>
              <a:rPr lang="en-US" sz="2000" b="1" dirty="0">
                <a:ea typeface="Arial Unicode MS" panose="020B0604020202020204" pitchFamily="34" charset="-128"/>
                <a:cs typeface="Arial Unicode MS" panose="020B0604020202020204" pitchFamily="34" charset="-128"/>
              </a:rPr>
              <a:t>	</a:t>
            </a:r>
            <a:r>
              <a:rPr lang="en-US" sz="2000" b="1" dirty="0" smtClean="0">
                <a:ea typeface="Arial Unicode MS" panose="020B0604020202020204" pitchFamily="34" charset="-128"/>
                <a:cs typeface="Arial Unicode MS" panose="020B0604020202020204" pitchFamily="34" charset="-128"/>
              </a:rPr>
              <a:t>   Increments </a:t>
            </a:r>
            <a:r>
              <a:rPr lang="en-US" sz="2000" b="1" dirty="0">
                <a:ea typeface="Arial Unicode MS" panose="020B0604020202020204" pitchFamily="34" charset="-128"/>
                <a:cs typeface="Arial Unicode MS" panose="020B0604020202020204" pitchFamily="34" charset="-128"/>
              </a:rPr>
              <a:t>the value of the field by the specified amount.</a:t>
            </a:r>
          </a:p>
          <a:p>
            <a:pPr marL="0" indent="0">
              <a:buNone/>
            </a:pPr>
            <a:r>
              <a:rPr lang="en-US" sz="2000" b="1" dirty="0">
                <a:ea typeface="Arial Unicode MS" panose="020B0604020202020204" pitchFamily="34" charset="-128"/>
                <a:cs typeface="Arial Unicode MS" panose="020B0604020202020204" pitchFamily="34" charset="-128"/>
              </a:rPr>
              <a:t>$</a:t>
            </a:r>
            <a:r>
              <a:rPr lang="en-US" sz="2000" b="1" dirty="0" err="1">
                <a:ea typeface="Arial Unicode MS" panose="020B0604020202020204" pitchFamily="34" charset="-128"/>
                <a:cs typeface="Arial Unicode MS" panose="020B0604020202020204" pitchFamily="34" charset="-128"/>
              </a:rPr>
              <a:t>mul</a:t>
            </a:r>
            <a:r>
              <a:rPr lang="en-US" sz="2000" b="1" dirty="0">
                <a:ea typeface="Arial Unicode MS" panose="020B0604020202020204" pitchFamily="34" charset="-128"/>
                <a:cs typeface="Arial Unicode MS" panose="020B0604020202020204" pitchFamily="34" charset="-128"/>
              </a:rPr>
              <a:t>	</a:t>
            </a:r>
            <a:r>
              <a:rPr lang="en-US" sz="2000" b="1" dirty="0" smtClean="0">
                <a:ea typeface="Arial Unicode MS" panose="020B0604020202020204" pitchFamily="34" charset="-128"/>
                <a:cs typeface="Arial Unicode MS" panose="020B0604020202020204" pitchFamily="34" charset="-128"/>
              </a:rPr>
              <a:t>   Multiplies </a:t>
            </a:r>
            <a:r>
              <a:rPr lang="en-US" sz="2000" b="1" dirty="0">
                <a:ea typeface="Arial Unicode MS" panose="020B0604020202020204" pitchFamily="34" charset="-128"/>
                <a:cs typeface="Arial Unicode MS" panose="020B0604020202020204" pitchFamily="34" charset="-128"/>
              </a:rPr>
              <a:t>the value of the field by the specified amount.</a:t>
            </a:r>
          </a:p>
          <a:p>
            <a:pPr marL="0" indent="0">
              <a:buNone/>
            </a:pPr>
            <a:r>
              <a:rPr lang="en-US" sz="2000" b="1" dirty="0">
                <a:ea typeface="Arial Unicode MS" panose="020B0604020202020204" pitchFamily="34" charset="-128"/>
                <a:cs typeface="Arial Unicode MS" panose="020B0604020202020204" pitchFamily="34" charset="-128"/>
              </a:rPr>
              <a:t>$unset	   Removes the specified field from a document.</a:t>
            </a:r>
          </a:p>
          <a:p>
            <a:pPr marL="0" indent="0">
              <a:buNone/>
            </a:pPr>
            <a:r>
              <a:rPr lang="en-US" sz="2000" b="1" dirty="0" smtClean="0">
                <a:ea typeface="Arial Unicode MS" panose="020B0604020202020204" pitchFamily="34" charset="-128"/>
                <a:cs typeface="Arial Unicode MS" panose="020B0604020202020204" pitchFamily="34" charset="-128"/>
              </a:rPr>
              <a:t>$rename   Renames </a:t>
            </a:r>
            <a:r>
              <a:rPr lang="en-US" sz="2000" b="1" dirty="0">
                <a:ea typeface="Arial Unicode MS" panose="020B0604020202020204" pitchFamily="34" charset="-128"/>
                <a:cs typeface="Arial Unicode MS" panose="020B0604020202020204" pitchFamily="34" charset="-128"/>
              </a:rPr>
              <a:t>a field.</a:t>
            </a: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609711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 Updates</a:t>
            </a:r>
            <a:endParaRPr lang="en-US" dirty="0"/>
          </a:p>
        </p:txBody>
      </p:sp>
      <p:sp>
        <p:nvSpPr>
          <p:cNvPr id="3" name="Content Placeholder 2"/>
          <p:cNvSpPr>
            <a:spLocks noGrp="1"/>
          </p:cNvSpPr>
          <p:nvPr>
            <p:ph idx="1"/>
          </p:nvPr>
        </p:nvSpPr>
        <p:spPr/>
        <p:txBody>
          <a:bodyPr>
            <a:noAutofit/>
          </a:bodyPr>
          <a:lstStyle/>
          <a:p>
            <a:pPr marL="0" indent="0">
              <a:buNone/>
            </a:pPr>
            <a:r>
              <a:rPr lang="en-US" sz="2400" dirty="0" smtClean="0"/>
              <a:t>&gt; </a:t>
            </a: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db.movies.findAndModify</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{query: selector},</a:t>
            </a: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update:{operators});</a:t>
            </a:r>
          </a:p>
          <a:p>
            <a:pPr marL="0" indent="0">
              <a:buNone/>
            </a:pPr>
            <a:endParaRPr 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428584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no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Occurs during insert and update</a:t>
            </a:r>
          </a:p>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A selector that must pass</a:t>
            </a:r>
          </a:p>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Can be set to different levels</a:t>
            </a:r>
          </a:p>
          <a:p>
            <a:pPr lvl="1"/>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Strict – will not allow a validation failure</a:t>
            </a:r>
          </a:p>
          <a:p>
            <a:pPr lvl="1"/>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Moderate – only forces failure if the document is already valid</a:t>
            </a:r>
          </a:p>
          <a:p>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1"/>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736834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noAutofit/>
          </a:bodyPr>
          <a:lstStyle/>
          <a:p>
            <a:pPr marL="0" indent="0">
              <a:buNone/>
            </a:pPr>
            <a:r>
              <a:rPr lang="en-US" sz="2800" dirty="0" err="1"/>
              <a:t>db.createCollection</a:t>
            </a:r>
            <a:r>
              <a:rPr lang="en-US" sz="2800" dirty="0"/>
              <a:t>( "contacts</a:t>
            </a:r>
            <a:r>
              <a:rPr lang="en-US" sz="2800" dirty="0" smtClean="0"/>
              <a:t>",</a:t>
            </a:r>
          </a:p>
          <a:p>
            <a:pPr marL="0" indent="0">
              <a:buNone/>
            </a:pPr>
            <a:r>
              <a:rPr lang="en-US" sz="2800" dirty="0" smtClean="0"/>
              <a:t>   { </a:t>
            </a:r>
            <a:r>
              <a:rPr lang="en-US" sz="2800" dirty="0"/>
              <a:t>validator: </a:t>
            </a:r>
            <a:endParaRPr lang="en-US" sz="2800" dirty="0" smtClean="0"/>
          </a:p>
          <a:p>
            <a:pPr marL="0" indent="0">
              <a:buNone/>
            </a:pPr>
            <a:r>
              <a:rPr lang="en-US" sz="2800" dirty="0" smtClean="0"/>
              <a:t>      { </a:t>
            </a:r>
            <a:r>
              <a:rPr lang="en-US" sz="2800" dirty="0"/>
              <a:t>$or: </a:t>
            </a:r>
            <a:endParaRPr lang="en-US" sz="2800" dirty="0" smtClean="0"/>
          </a:p>
          <a:p>
            <a:pPr marL="0" indent="0">
              <a:buNone/>
            </a:pPr>
            <a:r>
              <a:rPr lang="en-US" sz="2800" dirty="0" smtClean="0"/>
              <a:t>         [ </a:t>
            </a:r>
            <a:r>
              <a:rPr lang="en-US" sz="2800" dirty="0"/>
              <a:t>{ phone: { $type: "string" } }, </a:t>
            </a:r>
            <a:endParaRPr lang="en-US" sz="2800" dirty="0" smtClean="0"/>
          </a:p>
          <a:p>
            <a:pPr marL="0" indent="0">
              <a:buNone/>
            </a:pPr>
            <a:r>
              <a:rPr lang="en-US" sz="2800" dirty="0"/>
              <a:t> </a:t>
            </a:r>
            <a:r>
              <a:rPr lang="en-US" sz="2800" dirty="0" smtClean="0"/>
              <a:t>           { </a:t>
            </a:r>
            <a:r>
              <a:rPr lang="en-US" sz="2800" dirty="0"/>
              <a:t>email: { $regex: /@</a:t>
            </a:r>
            <a:r>
              <a:rPr lang="en-US" sz="2800" dirty="0" err="1"/>
              <a:t>mongodb</a:t>
            </a:r>
            <a:r>
              <a:rPr lang="en-US" sz="2800" b="1" dirty="0"/>
              <a:t>\.</a:t>
            </a:r>
            <a:r>
              <a:rPr lang="en-US" sz="2800" dirty="0"/>
              <a:t>com$/ } }, </a:t>
            </a:r>
            <a:endParaRPr lang="en-US" sz="2800" dirty="0" smtClean="0"/>
          </a:p>
          <a:p>
            <a:pPr marL="0" indent="0">
              <a:buNone/>
            </a:pPr>
            <a:r>
              <a:rPr lang="en-US" sz="2800" dirty="0"/>
              <a:t> </a:t>
            </a:r>
            <a:r>
              <a:rPr lang="en-US" sz="2800" dirty="0" smtClean="0"/>
              <a:t>           { </a:t>
            </a:r>
            <a:r>
              <a:rPr lang="en-US" sz="2800" dirty="0"/>
              <a:t>status: { $in: [ "Unknown", "Incomplete" </a:t>
            </a:r>
            <a:r>
              <a:rPr lang="en-US" sz="2800" dirty="0" smtClean="0"/>
              <a:t>] </a:t>
            </a:r>
            <a:r>
              <a:rPr lang="en-US" sz="2800" dirty="0"/>
              <a:t>} } </a:t>
            </a:r>
            <a:r>
              <a:rPr lang="en-US" sz="2800" dirty="0" smtClean="0"/>
              <a:t>]</a:t>
            </a:r>
          </a:p>
          <a:p>
            <a:pPr marL="0" indent="0">
              <a:buNone/>
            </a:pPr>
            <a:r>
              <a:rPr lang="en-US" sz="2800" dirty="0" smtClean="0"/>
              <a:t>      }</a:t>
            </a:r>
          </a:p>
          <a:p>
            <a:pPr marL="0" indent="0">
              <a:buNone/>
            </a:pPr>
            <a:r>
              <a:rPr lang="en-US" sz="2800" dirty="0" smtClean="0"/>
              <a:t>   }</a:t>
            </a:r>
          </a:p>
          <a:p>
            <a:pPr marL="0" indent="0">
              <a:buNone/>
            </a:pPr>
            <a:r>
              <a:rPr lang="en-US" sz="2800" dirty="0" smtClean="0"/>
              <a:t> </a:t>
            </a:r>
            <a:r>
              <a:rPr lang="en-US" sz="2800" dirty="0"/>
              <a:t>)</a:t>
            </a:r>
            <a:endPar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369262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MEAN example</a:t>
            </a:r>
            <a:endParaRPr lang="en-US" dirty="0"/>
          </a:p>
        </p:txBody>
      </p:sp>
      <p:sp>
        <p:nvSpPr>
          <p:cNvPr id="3" name="Content Placeholder 2"/>
          <p:cNvSpPr>
            <a:spLocks noGrp="1"/>
          </p:cNvSpPr>
          <p:nvPr>
            <p:ph idx="1"/>
          </p:nvPr>
        </p:nvSpPr>
        <p:spPr/>
        <p:txBody>
          <a:bodyPr/>
          <a:lstStyle/>
          <a:p>
            <a:r>
              <a:rPr lang="en-US" dirty="0" smtClean="0"/>
              <a:t>MongoDB</a:t>
            </a:r>
          </a:p>
          <a:p>
            <a:r>
              <a:rPr lang="en-US" dirty="0" smtClean="0"/>
              <a:t>Express</a:t>
            </a:r>
          </a:p>
          <a:p>
            <a:r>
              <a:rPr lang="en-US" dirty="0" smtClean="0"/>
              <a:t>Angular</a:t>
            </a:r>
          </a:p>
          <a:p>
            <a:r>
              <a:rPr lang="en-US" dirty="0" smtClean="0"/>
              <a:t>Node</a:t>
            </a:r>
            <a:endParaRPr lang="en-US" dirty="0"/>
          </a:p>
        </p:txBody>
      </p:sp>
    </p:spTree>
    <p:extLst>
      <p:ext uri="{BB962C8B-B14F-4D97-AF65-F5344CB8AC3E}">
        <p14:creationId xmlns:p14="http://schemas.microsoft.com/office/powerpoint/2010/main" val="4160806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view</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 </a:t>
            </a:r>
            <a:r>
              <a:rPr lang="en-US" sz="2800" dirty="0"/>
              <a:t>&lt;div </a:t>
            </a:r>
            <a:r>
              <a:rPr lang="en-US" sz="2800" dirty="0" err="1"/>
              <a:t>ng</a:t>
            </a:r>
            <a:r>
              <a:rPr lang="en-US" sz="2800" dirty="0"/>
              <a:t>-repeat="</a:t>
            </a:r>
            <a:r>
              <a:rPr lang="en-US" sz="2800" dirty="0" err="1"/>
              <a:t>todo</a:t>
            </a:r>
            <a:r>
              <a:rPr lang="en-US" sz="2800" dirty="0"/>
              <a:t> in </a:t>
            </a:r>
            <a:r>
              <a:rPr lang="en-US" sz="2800" dirty="0" err="1"/>
              <a:t>todos</a:t>
            </a:r>
            <a:r>
              <a:rPr lang="en-US" sz="2800" dirty="0"/>
              <a:t> | </a:t>
            </a:r>
            <a:r>
              <a:rPr lang="en-US" sz="2800" b="1" dirty="0" err="1"/>
              <a:t>orderBy</a:t>
            </a:r>
            <a:r>
              <a:rPr lang="en-US" sz="2800" b="1" dirty="0"/>
              <a:t>: '!</a:t>
            </a:r>
            <a:r>
              <a:rPr lang="en-US" sz="2800" b="1" dirty="0" err="1"/>
              <a:t>highPriority</a:t>
            </a:r>
            <a:r>
              <a:rPr lang="en-US" sz="2800" b="1" dirty="0" smtClean="0"/>
              <a:t>'”</a:t>
            </a:r>
          </a:p>
          <a:p>
            <a:pPr marL="0" indent="0">
              <a:buNone/>
            </a:pPr>
            <a:r>
              <a:rPr lang="en-US" sz="2800" dirty="0"/>
              <a:t> </a:t>
            </a:r>
            <a:r>
              <a:rPr lang="en-US" sz="2800" dirty="0" smtClean="0"/>
              <a:t>  </a:t>
            </a:r>
            <a:r>
              <a:rPr lang="is-IS" sz="2800" dirty="0" smtClean="0"/>
              <a:t>…</a:t>
            </a:r>
            <a:endParaRPr lang="en-US" sz="2800" dirty="0" smtClean="0"/>
          </a:p>
          <a:p>
            <a:pPr marL="0" indent="0">
              <a:buNone/>
            </a:pPr>
            <a:r>
              <a:rPr lang="en-US" sz="2800" dirty="0"/>
              <a:t> </a:t>
            </a:r>
            <a:r>
              <a:rPr lang="en-US" sz="2800" dirty="0" smtClean="0"/>
              <a:t>  &lt;</a:t>
            </a:r>
            <a:r>
              <a:rPr lang="en-US" sz="2800" dirty="0"/>
              <a:t>div class="col-md-1 col-sm-1 col-xs-1"&gt;</a:t>
            </a:r>
          </a:p>
          <a:p>
            <a:pPr marL="0" indent="0">
              <a:buNone/>
            </a:pPr>
            <a:r>
              <a:rPr lang="en-US" sz="2800" dirty="0"/>
              <a:t>   </a:t>
            </a:r>
            <a:r>
              <a:rPr lang="en-US" sz="2800" dirty="0" smtClean="0"/>
              <a:t>   </a:t>
            </a:r>
            <a:r>
              <a:rPr lang="en-US" sz="2800" dirty="0" smtClean="0"/>
              <a:t>&lt;</a:t>
            </a:r>
            <a:r>
              <a:rPr lang="en-US" sz="2800" dirty="0"/>
              <a:t>span </a:t>
            </a:r>
            <a:r>
              <a:rPr lang="en-US" sz="2800" dirty="0" err="1"/>
              <a:t>ng</a:t>
            </a:r>
            <a:r>
              <a:rPr lang="en-US" sz="2800" dirty="0"/>
              <a:t>-class="{'</a:t>
            </a:r>
            <a:r>
              <a:rPr lang="en-US" sz="2800" dirty="0" err="1"/>
              <a:t>glyphicon</a:t>
            </a:r>
            <a:r>
              <a:rPr lang="en-US" sz="2800" dirty="0"/>
              <a:t> </a:t>
            </a:r>
            <a:r>
              <a:rPr lang="en-US" sz="2800" dirty="0" err="1"/>
              <a:t>glyphicon</a:t>
            </a:r>
            <a:r>
              <a:rPr lang="en-US" sz="2800" dirty="0"/>
              <a:t>-star': </a:t>
            </a:r>
            <a:r>
              <a:rPr lang="en-US" sz="2800" dirty="0" smtClean="0"/>
              <a:t>  </a:t>
            </a:r>
          </a:p>
          <a:p>
            <a:pPr marL="0" indent="0">
              <a:buNone/>
            </a:pPr>
            <a:r>
              <a:rPr lang="en-US" sz="2800" dirty="0"/>
              <a:t> </a:t>
            </a:r>
            <a:r>
              <a:rPr lang="en-US" sz="2800" dirty="0" smtClean="0"/>
              <a:t>                                       </a:t>
            </a:r>
            <a:r>
              <a:rPr lang="en-US" sz="2800" dirty="0" err="1" smtClean="0"/>
              <a:t>todo.highPriority</a:t>
            </a:r>
            <a:r>
              <a:rPr lang="en-US" sz="2800" dirty="0" smtClean="0"/>
              <a:t>,</a:t>
            </a:r>
          </a:p>
          <a:p>
            <a:pPr marL="0" indent="0">
              <a:buNone/>
            </a:pPr>
            <a:r>
              <a:rPr lang="en-US" sz="2800" dirty="0"/>
              <a:t> </a:t>
            </a:r>
            <a:r>
              <a:rPr lang="en-US" sz="2800" dirty="0" smtClean="0"/>
              <a:t>                                  </a:t>
            </a:r>
            <a:r>
              <a:rPr lang="en-US" sz="2800" dirty="0"/>
              <a:t>'</a:t>
            </a:r>
            <a:r>
              <a:rPr lang="en-US" sz="2800" dirty="0" err="1"/>
              <a:t>glyphicon</a:t>
            </a:r>
            <a:r>
              <a:rPr lang="en-US" sz="2800" dirty="0"/>
              <a:t> </a:t>
            </a:r>
            <a:r>
              <a:rPr lang="en-US" sz="2800" dirty="0" err="1"/>
              <a:t>glyphicon</a:t>
            </a:r>
            <a:r>
              <a:rPr lang="en-US" sz="2800" dirty="0"/>
              <a:t>-star-empty': </a:t>
            </a:r>
            <a:endParaRPr lang="en-US" sz="2800" dirty="0" smtClean="0"/>
          </a:p>
          <a:p>
            <a:pPr marL="0" indent="0">
              <a:buNone/>
            </a:pPr>
            <a:r>
              <a:rPr lang="en-US" sz="2800" dirty="0"/>
              <a:t> </a:t>
            </a:r>
            <a:r>
              <a:rPr lang="en-US" sz="2800" dirty="0" smtClean="0"/>
              <a:t>                                      !</a:t>
            </a:r>
            <a:r>
              <a:rPr lang="en-US" sz="2800" dirty="0" err="1"/>
              <a:t>todo.highPriority</a:t>
            </a:r>
            <a:r>
              <a:rPr lang="en-US" sz="2800" dirty="0" smtClean="0"/>
              <a:t>}” </a:t>
            </a:r>
            <a:endParaRPr lang="en-US" sz="2800" dirty="0"/>
          </a:p>
          <a:p>
            <a:pPr marL="0" indent="0">
              <a:buNone/>
            </a:pPr>
            <a:r>
              <a:rPr lang="en-US" sz="2800" dirty="0" smtClean="0"/>
              <a:t>   </a:t>
            </a:r>
            <a:r>
              <a:rPr lang="en-US" sz="2800" dirty="0" smtClean="0"/>
              <a:t>     </a:t>
            </a:r>
            <a:r>
              <a:rPr lang="en-US" sz="2800" dirty="0" err="1"/>
              <a:t>ng</a:t>
            </a:r>
            <a:r>
              <a:rPr lang="en-US" sz="2800" dirty="0"/>
              <a:t>-click=</a:t>
            </a:r>
            <a:r>
              <a:rPr lang="en-US" sz="2800" b="1" dirty="0"/>
              <a:t>"</a:t>
            </a:r>
            <a:r>
              <a:rPr lang="en-US" sz="2800" b="1" dirty="0" err="1"/>
              <a:t>updatePriority</a:t>
            </a:r>
            <a:r>
              <a:rPr lang="en-US" sz="2800" b="1" dirty="0"/>
              <a:t>($event, </a:t>
            </a:r>
            <a:r>
              <a:rPr lang="en-US" sz="2800" b="1" dirty="0" err="1"/>
              <a:t>todo</a:t>
            </a:r>
            <a:r>
              <a:rPr lang="en-US" sz="2800" b="1" dirty="0"/>
              <a:t>)"</a:t>
            </a:r>
            <a:r>
              <a:rPr lang="en-US" sz="2800" dirty="0" smtClean="0"/>
              <a:t>&gt;</a:t>
            </a:r>
            <a:endParaRPr lang="en-US" sz="2800" dirty="0" smtClean="0"/>
          </a:p>
          <a:p>
            <a:pPr marL="0" indent="0">
              <a:buNone/>
            </a:pPr>
            <a:r>
              <a:rPr lang="en-US" sz="2800" dirty="0"/>
              <a:t> </a:t>
            </a:r>
            <a:r>
              <a:rPr lang="en-US" sz="2800" dirty="0" smtClean="0"/>
              <a:t> </a:t>
            </a:r>
            <a:r>
              <a:rPr lang="en-US" sz="2800" dirty="0" smtClean="0"/>
              <a:t>    </a:t>
            </a:r>
            <a:r>
              <a:rPr lang="en-US" sz="2800" dirty="0" smtClean="0"/>
              <a:t>&lt;</a:t>
            </a:r>
            <a:r>
              <a:rPr lang="en-US" sz="2800" dirty="0"/>
              <a:t>/</a:t>
            </a:r>
            <a:r>
              <a:rPr lang="en-US" sz="2800" dirty="0" smtClean="0"/>
              <a:t>span&gt;</a:t>
            </a:r>
          </a:p>
          <a:p>
            <a:pPr marL="0" indent="0">
              <a:buNone/>
            </a:pPr>
            <a:r>
              <a:rPr lang="en-US" sz="2800" dirty="0" smtClean="0"/>
              <a:t>   &lt;</a:t>
            </a:r>
            <a:r>
              <a:rPr lang="en-US" sz="2800" dirty="0" smtClean="0"/>
              <a:t>/div&gt;</a:t>
            </a:r>
            <a:endParaRPr lang="en-US" sz="2800" dirty="0"/>
          </a:p>
        </p:txBody>
      </p:sp>
    </p:spTree>
    <p:extLst>
      <p:ext uri="{BB962C8B-B14F-4D97-AF65-F5344CB8AC3E}">
        <p14:creationId xmlns:p14="http://schemas.microsoft.com/office/powerpoint/2010/main" val="3701272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Controller</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a:t>
            </a:r>
            <a:r>
              <a:rPr lang="en-US" dirty="0" err="1"/>
              <a:t>scope.</a:t>
            </a:r>
            <a:r>
              <a:rPr lang="en-US" dirty="0" err="1"/>
              <a:t>updatePriority</a:t>
            </a:r>
            <a:r>
              <a:rPr lang="en-US" dirty="0"/>
              <a:t> </a:t>
            </a:r>
            <a:r>
              <a:rPr lang="en-US" dirty="0"/>
              <a:t>= </a:t>
            </a:r>
            <a:r>
              <a:rPr lang="en-US" b="1" dirty="0"/>
              <a:t>function</a:t>
            </a:r>
            <a:r>
              <a:rPr lang="en-US" dirty="0"/>
              <a:t>($event</a:t>
            </a:r>
            <a:r>
              <a:rPr lang="en-US" dirty="0"/>
              <a:t>, </a:t>
            </a:r>
            <a:r>
              <a:rPr lang="en-US" dirty="0"/>
              <a:t>_t) {</a:t>
            </a:r>
            <a:br>
              <a:rPr lang="en-US" dirty="0"/>
            </a:br>
            <a:r>
              <a:rPr lang="en-US" dirty="0"/>
              <a:t>  </a:t>
            </a:r>
            <a:r>
              <a:rPr lang="en-US" b="1" dirty="0" err="1"/>
              <a:t>var</a:t>
            </a:r>
            <a:r>
              <a:rPr lang="en-US" b="1" dirty="0"/>
              <a:t> </a:t>
            </a:r>
            <a:r>
              <a:rPr lang="en-US" dirty="0" err="1"/>
              <a:t>cbk</a:t>
            </a:r>
            <a:r>
              <a:rPr lang="en-US" dirty="0"/>
              <a:t> = !_</a:t>
            </a:r>
            <a:r>
              <a:rPr lang="en-US" dirty="0" err="1"/>
              <a:t>t.</a:t>
            </a:r>
            <a:r>
              <a:rPr lang="en-US" dirty="0" err="1"/>
              <a:t>highPriority</a:t>
            </a:r>
            <a:r>
              <a:rPr lang="en-US" dirty="0"/>
              <a:t>;</a:t>
            </a:r>
            <a:br>
              <a:rPr lang="en-US" dirty="0"/>
            </a:br>
            <a:r>
              <a:rPr lang="en-US" dirty="0"/>
              <a:t>  </a:t>
            </a:r>
            <a:r>
              <a:rPr lang="en-US" dirty="0" err="1"/>
              <a:t>todosFactory.</a:t>
            </a:r>
            <a:r>
              <a:rPr lang="en-US" dirty="0" err="1"/>
              <a:t>updateTodo</a:t>
            </a:r>
            <a:r>
              <a:rPr lang="en-US" dirty="0"/>
              <a:t>({</a:t>
            </a:r>
            <a:br>
              <a:rPr lang="en-US" dirty="0"/>
            </a:br>
            <a:r>
              <a:rPr lang="en-US" dirty="0"/>
              <a:t>    </a:t>
            </a:r>
            <a:r>
              <a:rPr lang="en-US" dirty="0"/>
              <a:t>_id</a:t>
            </a:r>
            <a:r>
              <a:rPr lang="en-US" dirty="0"/>
              <a:t>: _</a:t>
            </a:r>
            <a:r>
              <a:rPr lang="en-US" dirty="0" err="1"/>
              <a:t>t.</a:t>
            </a:r>
            <a:r>
              <a:rPr lang="en-US" dirty="0" err="1"/>
              <a:t>_id</a:t>
            </a:r>
            <a:r>
              <a:rPr lang="en-US" dirty="0"/>
              <a:t>,</a:t>
            </a:r>
            <a:br>
              <a:rPr lang="en-US" dirty="0"/>
            </a:br>
            <a:r>
              <a:rPr lang="en-US" dirty="0"/>
              <a:t>    </a:t>
            </a:r>
            <a:r>
              <a:rPr lang="en-US" dirty="0" err="1"/>
              <a:t>highPriority</a:t>
            </a:r>
            <a:r>
              <a:rPr lang="en-US" dirty="0"/>
              <a:t>: </a:t>
            </a:r>
            <a:r>
              <a:rPr lang="en-US" dirty="0" err="1"/>
              <a:t>cbk</a:t>
            </a:r>
            <a:r>
              <a:rPr lang="en-US" dirty="0"/>
              <a:t>,</a:t>
            </a:r>
            <a:br>
              <a:rPr lang="en-US" dirty="0"/>
            </a:br>
            <a:r>
              <a:rPr lang="en-US" dirty="0"/>
              <a:t>    </a:t>
            </a:r>
            <a:r>
              <a:rPr lang="en-US" dirty="0" err="1"/>
              <a:t>isCompleted</a:t>
            </a:r>
            <a:r>
              <a:rPr lang="en-US" dirty="0"/>
              <a:t>: _</a:t>
            </a:r>
            <a:r>
              <a:rPr lang="en-US" dirty="0" err="1"/>
              <a:t>t.</a:t>
            </a:r>
            <a:r>
              <a:rPr lang="en-US" dirty="0" err="1"/>
              <a:t>isCompleted</a:t>
            </a:r>
            <a:r>
              <a:rPr lang="en-US" dirty="0"/>
              <a:t>,</a:t>
            </a:r>
            <a:br>
              <a:rPr lang="en-US" dirty="0"/>
            </a:br>
            <a:r>
              <a:rPr lang="en-US" dirty="0"/>
              <a:t>    </a:t>
            </a:r>
            <a:r>
              <a:rPr lang="en-US" dirty="0" err="1"/>
              <a:t>todo</a:t>
            </a:r>
            <a:r>
              <a:rPr lang="en-US" dirty="0"/>
              <a:t>: _</a:t>
            </a:r>
            <a:r>
              <a:rPr lang="en-US" dirty="0" err="1"/>
              <a:t>t.</a:t>
            </a:r>
            <a:r>
              <a:rPr lang="en-US" dirty="0" err="1"/>
              <a:t>todo</a:t>
            </a:r>
            <a:r>
              <a:rPr lang="en-US" dirty="0"/>
              <a:t/>
            </a:r>
            <a:br>
              <a:rPr lang="en-US" dirty="0"/>
            </a:br>
            <a:r>
              <a:rPr lang="en-US" dirty="0"/>
              <a:t>  </a:t>
            </a:r>
            <a:r>
              <a:rPr lang="en-US" dirty="0"/>
              <a:t>}).</a:t>
            </a:r>
            <a:r>
              <a:rPr lang="en-US" dirty="0"/>
              <a:t>then</a:t>
            </a:r>
            <a:r>
              <a:rPr lang="en-US" dirty="0"/>
              <a:t>(</a:t>
            </a:r>
            <a:r>
              <a:rPr lang="en-US" b="1" dirty="0"/>
              <a:t>function</a:t>
            </a:r>
            <a:r>
              <a:rPr lang="en-US" dirty="0"/>
              <a:t>(data) {</a:t>
            </a:r>
            <a:br>
              <a:rPr lang="en-US" dirty="0"/>
            </a:br>
            <a:r>
              <a:rPr lang="en-US" dirty="0"/>
              <a:t>    </a:t>
            </a:r>
            <a:r>
              <a:rPr lang="en-US" b="1" dirty="0"/>
              <a:t>if </a:t>
            </a:r>
            <a:r>
              <a:rPr lang="en-US" dirty="0"/>
              <a:t>(</a:t>
            </a:r>
            <a:r>
              <a:rPr lang="en-US" dirty="0" err="1"/>
              <a:t>data.</a:t>
            </a:r>
            <a:r>
              <a:rPr lang="en-US" dirty="0" err="1"/>
              <a:t>data</a:t>
            </a:r>
            <a:r>
              <a:rPr lang="en-US" dirty="0" err="1"/>
              <a:t>.</a:t>
            </a:r>
            <a:r>
              <a:rPr lang="en-US" dirty="0" err="1"/>
              <a:t>ok</a:t>
            </a:r>
            <a:r>
              <a:rPr lang="en-US" dirty="0"/>
              <a:t>) {</a:t>
            </a:r>
            <a:br>
              <a:rPr lang="en-US" dirty="0"/>
            </a:br>
            <a:r>
              <a:rPr lang="en-US" dirty="0"/>
              <a:t>      _</a:t>
            </a:r>
            <a:r>
              <a:rPr lang="en-US" dirty="0" err="1"/>
              <a:t>t.</a:t>
            </a:r>
            <a:r>
              <a:rPr lang="en-US" dirty="0" err="1"/>
              <a:t>highPriority</a:t>
            </a:r>
            <a:r>
              <a:rPr lang="en-US" dirty="0"/>
              <a:t> </a:t>
            </a:r>
            <a:r>
              <a:rPr lang="en-US" dirty="0"/>
              <a:t>= </a:t>
            </a:r>
            <a:r>
              <a:rPr lang="en-US" dirty="0" err="1"/>
              <a:t>cbk</a:t>
            </a:r>
            <a:r>
              <a:rPr lang="en-US" dirty="0"/>
              <a:t>;</a:t>
            </a:r>
            <a:br>
              <a:rPr lang="en-US" dirty="0"/>
            </a:br>
            <a:r>
              <a:rPr lang="en-US" dirty="0"/>
              <a:t>    </a:t>
            </a:r>
            <a:r>
              <a:rPr lang="en-US" dirty="0"/>
              <a:t>} </a:t>
            </a:r>
            <a:r>
              <a:rPr lang="en-US" b="1" dirty="0"/>
              <a:t>else </a:t>
            </a:r>
            <a:r>
              <a:rPr lang="en-US" dirty="0"/>
              <a:t>{</a:t>
            </a:r>
            <a:br>
              <a:rPr lang="en-US" dirty="0"/>
            </a:br>
            <a:r>
              <a:rPr lang="en-US" dirty="0"/>
              <a:t>      </a:t>
            </a:r>
            <a:r>
              <a:rPr lang="en-US" dirty="0"/>
              <a:t>alert</a:t>
            </a:r>
            <a:r>
              <a:rPr lang="en-US" dirty="0"/>
              <a:t>(</a:t>
            </a:r>
            <a:r>
              <a:rPr lang="en-US" dirty="0"/>
              <a:t>'Oops something went wrong!'</a:t>
            </a:r>
            <a:r>
              <a:rPr lang="en-US" dirty="0"/>
              <a:t>)</a:t>
            </a:r>
            <a:r>
              <a:rPr lang="en-US" dirty="0"/>
              <a:t>;</a:t>
            </a:r>
            <a:br>
              <a:rPr lang="en-US" dirty="0"/>
            </a:br>
            <a:r>
              <a:rPr lang="en-US" dirty="0"/>
              <a:t>    </a:t>
            </a:r>
            <a:r>
              <a:rPr lang="en-US" dirty="0"/>
              <a:t>}</a:t>
            </a:r>
            <a:br>
              <a:rPr lang="en-US" dirty="0"/>
            </a:br>
            <a:r>
              <a:rPr lang="en-US" dirty="0"/>
              <a:t>  })</a:t>
            </a:r>
            <a:r>
              <a:rPr lang="en-US" dirty="0"/>
              <a:t>;</a:t>
            </a:r>
            <a:br>
              <a:rPr lang="en-US" dirty="0"/>
            </a:br>
            <a:r>
              <a:rPr lang="en-US" dirty="0"/>
              <a:t>}</a:t>
            </a:r>
            <a:r>
              <a:rPr lang="en-US" dirty="0"/>
              <a:t>;</a:t>
            </a:r>
            <a:endParaRPr lang="en-US" dirty="0"/>
          </a:p>
        </p:txBody>
      </p:sp>
    </p:spTree>
    <p:extLst>
      <p:ext uri="{BB962C8B-B14F-4D97-AF65-F5344CB8AC3E}">
        <p14:creationId xmlns:p14="http://schemas.microsoft.com/office/powerpoint/2010/main" val="2445364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 Server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 </a:t>
            </a:r>
            <a:r>
              <a:rPr lang="en-US" dirty="0" err="1"/>
              <a:t>router.put</a:t>
            </a:r>
            <a:r>
              <a:rPr lang="en-US" dirty="0"/>
              <a:t>('/</a:t>
            </a:r>
            <a:r>
              <a:rPr lang="en-US" dirty="0" err="1"/>
              <a:t>api</a:t>
            </a:r>
            <a:r>
              <a:rPr lang="en-US" dirty="0"/>
              <a:t>/</a:t>
            </a:r>
            <a:r>
              <a:rPr lang="en-US" dirty="0" err="1"/>
              <a:t>todos</a:t>
            </a:r>
            <a:r>
              <a:rPr lang="en-US" dirty="0"/>
              <a:t>', function(</a:t>
            </a:r>
            <a:r>
              <a:rPr lang="en-US" dirty="0" err="1"/>
              <a:t>req</a:t>
            </a:r>
            <a:r>
              <a:rPr lang="en-US" dirty="0"/>
              <a:t>, res) {</a:t>
            </a:r>
          </a:p>
          <a:p>
            <a:pPr marL="0" indent="0">
              <a:buNone/>
            </a:pPr>
            <a:r>
              <a:rPr lang="en-US" dirty="0"/>
              <a:t>    </a:t>
            </a:r>
            <a:r>
              <a:rPr lang="en-US" dirty="0" err="1"/>
              <a:t>var</a:t>
            </a:r>
            <a:r>
              <a:rPr lang="en-US" dirty="0"/>
              <a:t> id = </a:t>
            </a:r>
            <a:r>
              <a:rPr lang="en-US" dirty="0" err="1"/>
              <a:t>req.body._id</a:t>
            </a:r>
            <a:r>
              <a:rPr lang="en-US" dirty="0"/>
              <a:t>;</a:t>
            </a:r>
          </a:p>
          <a:p>
            <a:pPr marL="0" indent="0">
              <a:buNone/>
            </a:pPr>
            <a:r>
              <a:rPr lang="en-US" dirty="0"/>
              <a:t>    delete </a:t>
            </a:r>
            <a:r>
              <a:rPr lang="en-US" dirty="0" err="1"/>
              <a:t>req.body</a:t>
            </a:r>
            <a:r>
              <a:rPr lang="en-US" dirty="0"/>
              <a:t>["_id"];</a:t>
            </a:r>
          </a:p>
          <a:p>
            <a:pPr marL="0" indent="0">
              <a:buNone/>
            </a:pPr>
            <a:r>
              <a:rPr lang="en-US" dirty="0"/>
              <a:t>   </a:t>
            </a:r>
            <a:r>
              <a:rPr lang="en-US" b="1" dirty="0"/>
              <a:t> </a:t>
            </a:r>
            <a:r>
              <a:rPr lang="en-US" b="1" dirty="0" err="1"/>
              <a:t>db.todos.update</a:t>
            </a:r>
            <a:r>
              <a:rPr lang="en-US" b="1" dirty="0"/>
              <a:t>({</a:t>
            </a:r>
          </a:p>
          <a:p>
            <a:pPr marL="0" indent="0">
              <a:buNone/>
            </a:pPr>
            <a:r>
              <a:rPr lang="en-US" b="1" dirty="0"/>
              <a:t>      _id: </a:t>
            </a:r>
            <a:r>
              <a:rPr lang="en-US" b="1" dirty="0" err="1"/>
              <a:t>mongojs.ObjectId</a:t>
            </a:r>
            <a:r>
              <a:rPr lang="en-US" b="1" dirty="0"/>
              <a:t>(id)</a:t>
            </a:r>
          </a:p>
          <a:p>
            <a:pPr marL="0" indent="0">
              <a:buNone/>
            </a:pPr>
            <a:r>
              <a:rPr lang="en-US" b="1" dirty="0"/>
              <a:t>    }, </a:t>
            </a:r>
            <a:r>
              <a:rPr lang="en-US" b="1" dirty="0" err="1"/>
              <a:t>req.body</a:t>
            </a:r>
            <a:r>
              <a:rPr lang="en-US" b="1" dirty="0"/>
              <a:t>, </a:t>
            </a:r>
            <a:r>
              <a:rPr lang="en-US" dirty="0"/>
              <a:t>{}, function(err, data) </a:t>
            </a:r>
            <a:r>
              <a:rPr lang="en-US" dirty="0" smtClean="0"/>
              <a:t>{</a:t>
            </a:r>
            <a:endParaRPr lang="en-US" dirty="0"/>
          </a:p>
          <a:p>
            <a:pPr marL="0" indent="0">
              <a:buNone/>
            </a:pPr>
            <a:r>
              <a:rPr lang="en-US" dirty="0"/>
              <a:t>      </a:t>
            </a:r>
            <a:r>
              <a:rPr lang="en-US" dirty="0" err="1"/>
              <a:t>res.json</a:t>
            </a:r>
            <a:r>
              <a:rPr lang="en-US" dirty="0"/>
              <a:t>(data);</a:t>
            </a:r>
          </a:p>
          <a:p>
            <a:pPr marL="0" indent="0">
              <a:buNone/>
            </a:pPr>
            <a:r>
              <a:rPr lang="en-US" dirty="0"/>
              <a:t>      </a:t>
            </a:r>
            <a:r>
              <a:rPr lang="en-US" dirty="0" err="1"/>
              <a:t>req.body</a:t>
            </a:r>
            <a:r>
              <a:rPr lang="en-US" dirty="0"/>
              <a:t>["_id"] = id;</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691868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Stores BSON Documents</a:t>
            </a:r>
            <a:endParaRPr lang="en-US" b="1" dirty="0"/>
          </a:p>
        </p:txBody>
      </p:sp>
      <p:sp>
        <p:nvSpPr>
          <p:cNvPr id="3" name="Content Placeholder 2"/>
          <p:cNvSpPr>
            <a:spLocks noGrp="1"/>
          </p:cNvSpPr>
          <p:nvPr>
            <p:ph idx="1"/>
          </p:nvPr>
        </p:nvSpPr>
        <p:spPr>
          <a:xfrm>
            <a:off x="457200" y="1265237"/>
            <a:ext cx="8229600" cy="4525963"/>
          </a:xfrm>
        </p:spPr>
        <p:txBody>
          <a:bodyPr>
            <a:noAutofit/>
          </a:bodyPr>
          <a:lstStyle/>
          <a:p>
            <a:pPr marL="0" indent="0">
              <a:buNone/>
            </a:pPr>
            <a:r>
              <a:rPr lang="en-US" sz="2000" dirty="0" smtClean="0"/>
              <a:t>{</a:t>
            </a:r>
          </a:p>
          <a:p>
            <a:pPr marL="0" indent="0">
              <a:buNone/>
            </a:pPr>
            <a:r>
              <a:rPr lang="en-US" sz="2000" dirty="0"/>
              <a:t> </a:t>
            </a:r>
            <a:r>
              <a:rPr lang="en-US" sz="2000" dirty="0" smtClean="0"/>
              <a:t>      </a:t>
            </a:r>
            <a:r>
              <a:rPr lang="en-US" sz="2000" dirty="0"/>
              <a:t>"_id" : </a:t>
            </a:r>
            <a:r>
              <a:rPr lang="en-US" sz="2000" dirty="0" err="1"/>
              <a:t>ObjectId</a:t>
            </a:r>
            <a:r>
              <a:rPr lang="en-US" sz="2000" dirty="0"/>
              <a:t>("5932cdb9c72a3fb0c0ecbd75"),</a:t>
            </a:r>
          </a:p>
          <a:p>
            <a:pPr marL="0" indent="0">
              <a:buNone/>
            </a:pPr>
            <a:r>
              <a:rPr lang="en-US" sz="2000" dirty="0"/>
              <a:t>        "title" : "The Incredibles</a:t>
            </a:r>
            <a:r>
              <a:rPr lang="en-US" sz="2000" dirty="0" smtClean="0"/>
              <a:t>",</a:t>
            </a:r>
          </a:p>
          <a:p>
            <a:pPr marL="0" indent="0">
              <a:buNone/>
            </a:pPr>
            <a:r>
              <a:rPr lang="en-US" sz="2000" dirty="0" smtClean="0"/>
              <a:t>        "</a:t>
            </a:r>
            <a:r>
              <a:rPr lang="en-US" sz="2000" dirty="0"/>
              <a:t>plot" : "A family of undercover superheroes, while trying to live the quiet suburban life, are forced into action to save the world.",</a:t>
            </a:r>
          </a:p>
          <a:p>
            <a:pPr marL="0" indent="0">
              <a:buNone/>
            </a:pPr>
            <a:r>
              <a:rPr lang="en-US" sz="2000" dirty="0" smtClean="0"/>
              <a:t>        </a:t>
            </a:r>
            <a:r>
              <a:rPr lang="en-US" sz="2000" dirty="0"/>
              <a:t>"actors" : [ "Craig T. Nelson", "Samuel L. Jackson" </a:t>
            </a:r>
            <a:r>
              <a:rPr lang="en-US" sz="2000" dirty="0" smtClean="0"/>
              <a:t>],</a:t>
            </a:r>
          </a:p>
          <a:p>
            <a:pPr marL="0" indent="0">
              <a:buNone/>
            </a:pPr>
            <a:r>
              <a:rPr lang="en-US" sz="2000" dirty="0" smtClean="0"/>
              <a:t>        </a:t>
            </a:r>
            <a:r>
              <a:rPr lang="en-US" sz="2000" dirty="0"/>
              <a:t>"details" : {</a:t>
            </a:r>
          </a:p>
          <a:p>
            <a:pPr marL="0" indent="0">
              <a:buNone/>
            </a:pPr>
            <a:r>
              <a:rPr lang="en-US" sz="2000" dirty="0"/>
              <a:t>                "year" : "2004",</a:t>
            </a:r>
          </a:p>
          <a:p>
            <a:pPr marL="0" indent="0">
              <a:buNone/>
            </a:pPr>
            <a:r>
              <a:rPr lang="en-US" sz="2000" dirty="0"/>
              <a:t>                "rated" : "PG",</a:t>
            </a:r>
          </a:p>
          <a:p>
            <a:pPr marL="0" indent="0">
              <a:buNone/>
            </a:pPr>
            <a:r>
              <a:rPr lang="en-US" sz="2000" dirty="0"/>
              <a:t>                "genre" : "Animation",</a:t>
            </a:r>
          </a:p>
          <a:p>
            <a:pPr marL="0" indent="0">
              <a:buNone/>
            </a:pPr>
            <a:r>
              <a:rPr lang="en-US" sz="2000" dirty="0"/>
              <a:t>                "director" : "Brad Bird"</a:t>
            </a:r>
          </a:p>
          <a:p>
            <a:pPr marL="0" indent="0">
              <a:buNone/>
            </a:pPr>
            <a:r>
              <a:rPr lang="en-US" sz="2000" dirty="0"/>
              <a:t>        },</a:t>
            </a:r>
          </a:p>
          <a:p>
            <a:pPr marL="0" indent="0">
              <a:buNone/>
            </a:pPr>
            <a:r>
              <a:rPr lang="en-US" sz="2000" dirty="0" smtClean="0"/>
              <a:t>        "</a:t>
            </a:r>
            <a:r>
              <a:rPr lang="en-US" sz="2000" dirty="0" err="1"/>
              <a:t>imdbRating</a:t>
            </a:r>
            <a:r>
              <a:rPr lang="en-US" sz="2000" dirty="0"/>
              <a:t>" : "8.0"</a:t>
            </a:r>
          </a:p>
          <a:p>
            <a:pPr marL="0" indent="0">
              <a:buNone/>
            </a:pPr>
            <a:r>
              <a:rPr lang="en-US" sz="2000" dirty="0" smtClean="0"/>
              <a:t>}   </a:t>
            </a:r>
            <a:endParaRPr lang="en-US" sz="2000" dirty="0"/>
          </a:p>
        </p:txBody>
      </p:sp>
    </p:spTree>
    <p:extLst>
      <p:ext uri="{BB962C8B-B14F-4D97-AF65-F5344CB8AC3E}">
        <p14:creationId xmlns:p14="http://schemas.microsoft.com/office/powerpoint/2010/main" val="330382994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 Server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 </a:t>
            </a:r>
            <a:r>
              <a:rPr lang="en-US" dirty="0" err="1"/>
              <a:t>router.put</a:t>
            </a:r>
            <a:r>
              <a:rPr lang="en-US" dirty="0"/>
              <a:t>('/</a:t>
            </a:r>
            <a:r>
              <a:rPr lang="en-US" dirty="0" err="1"/>
              <a:t>api</a:t>
            </a:r>
            <a:r>
              <a:rPr lang="en-US" dirty="0"/>
              <a:t>/</a:t>
            </a:r>
            <a:r>
              <a:rPr lang="en-US" dirty="0" err="1"/>
              <a:t>todos</a:t>
            </a:r>
            <a:r>
              <a:rPr lang="en-US" dirty="0"/>
              <a:t>', function(</a:t>
            </a:r>
            <a:r>
              <a:rPr lang="en-US" dirty="0" err="1"/>
              <a:t>req</a:t>
            </a:r>
            <a:r>
              <a:rPr lang="en-US" dirty="0"/>
              <a:t>, res) {</a:t>
            </a:r>
          </a:p>
          <a:p>
            <a:pPr marL="0" indent="0">
              <a:buNone/>
            </a:pPr>
            <a:r>
              <a:rPr lang="en-US" dirty="0"/>
              <a:t>    </a:t>
            </a:r>
            <a:r>
              <a:rPr lang="en-US" dirty="0" err="1"/>
              <a:t>var</a:t>
            </a:r>
            <a:r>
              <a:rPr lang="en-US" dirty="0"/>
              <a:t> id = </a:t>
            </a:r>
            <a:r>
              <a:rPr lang="en-US" dirty="0" err="1"/>
              <a:t>req.body._id</a:t>
            </a:r>
            <a:r>
              <a:rPr lang="en-US" dirty="0"/>
              <a:t>;</a:t>
            </a:r>
          </a:p>
          <a:p>
            <a:pPr marL="0" indent="0">
              <a:buNone/>
            </a:pPr>
            <a:r>
              <a:rPr lang="en-US" dirty="0"/>
              <a:t>    </a:t>
            </a:r>
            <a:r>
              <a:rPr lang="en-US" b="1" dirty="0"/>
              <a:t>delete </a:t>
            </a:r>
            <a:r>
              <a:rPr lang="en-US" b="1" dirty="0" err="1"/>
              <a:t>req.body</a:t>
            </a:r>
            <a:r>
              <a:rPr lang="en-US" b="1" dirty="0"/>
              <a:t>["_id"];</a:t>
            </a:r>
          </a:p>
          <a:p>
            <a:pPr marL="0" indent="0">
              <a:buNone/>
            </a:pPr>
            <a:r>
              <a:rPr lang="en-US" dirty="0"/>
              <a:t>    </a:t>
            </a:r>
            <a:r>
              <a:rPr lang="en-US" dirty="0" err="1"/>
              <a:t>db.todos.update</a:t>
            </a:r>
            <a:r>
              <a:rPr lang="en-US" dirty="0"/>
              <a:t>({</a:t>
            </a:r>
          </a:p>
          <a:p>
            <a:pPr marL="0" indent="0">
              <a:buNone/>
            </a:pPr>
            <a:r>
              <a:rPr lang="en-US" dirty="0"/>
              <a:t>      _id: </a:t>
            </a:r>
            <a:r>
              <a:rPr lang="en-US" dirty="0" err="1"/>
              <a:t>mongojs.ObjectId</a:t>
            </a:r>
            <a:r>
              <a:rPr lang="en-US" dirty="0"/>
              <a:t>(id)</a:t>
            </a:r>
          </a:p>
          <a:p>
            <a:pPr marL="0" indent="0">
              <a:buNone/>
            </a:pPr>
            <a:r>
              <a:rPr lang="en-US" dirty="0"/>
              <a:t>    }, </a:t>
            </a:r>
            <a:r>
              <a:rPr lang="en-US" dirty="0" err="1"/>
              <a:t>req.body</a:t>
            </a:r>
            <a:r>
              <a:rPr lang="en-US" dirty="0"/>
              <a:t>, {}, function(err, data) </a:t>
            </a:r>
            <a:r>
              <a:rPr lang="en-US" dirty="0" smtClean="0"/>
              <a:t>{</a:t>
            </a:r>
            <a:endParaRPr lang="en-US" dirty="0"/>
          </a:p>
          <a:p>
            <a:pPr marL="0" indent="0">
              <a:buNone/>
            </a:pPr>
            <a:r>
              <a:rPr lang="en-US" dirty="0"/>
              <a:t>      </a:t>
            </a:r>
            <a:r>
              <a:rPr lang="en-US" dirty="0" err="1"/>
              <a:t>res.json</a:t>
            </a:r>
            <a:r>
              <a:rPr lang="en-US" dirty="0"/>
              <a:t>(data);</a:t>
            </a:r>
          </a:p>
          <a:p>
            <a:pPr marL="0" indent="0">
              <a:buNone/>
            </a:pPr>
            <a:r>
              <a:rPr lang="en-US" dirty="0"/>
              <a:t>      </a:t>
            </a:r>
            <a:r>
              <a:rPr lang="en-US" b="1" dirty="0" err="1"/>
              <a:t>req.body</a:t>
            </a:r>
            <a:r>
              <a:rPr lang="en-US" b="1" dirty="0"/>
              <a:t>["_id"] = id;</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2913776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Stores </a:t>
            </a:r>
            <a:r>
              <a:rPr lang="en-US" b="1" dirty="0"/>
              <a:t>BSON Documents</a:t>
            </a:r>
          </a:p>
        </p:txBody>
      </p:sp>
      <p:sp>
        <p:nvSpPr>
          <p:cNvPr id="3" name="Content Placeholder 2"/>
          <p:cNvSpPr>
            <a:spLocks noGrp="1"/>
          </p:cNvSpPr>
          <p:nvPr>
            <p:ph idx="1"/>
          </p:nvPr>
        </p:nvSpPr>
        <p:spPr>
          <a:xfrm>
            <a:off x="457200" y="1265237"/>
            <a:ext cx="8229600" cy="4525963"/>
          </a:xfrm>
        </p:spPr>
        <p:txBody>
          <a:bodyPr>
            <a:noAutofit/>
          </a:bodyPr>
          <a:lstStyle/>
          <a:p>
            <a:pPr marL="0" indent="0">
              <a:buNone/>
            </a:pPr>
            <a:r>
              <a:rPr lang="en-US" sz="2000" dirty="0" smtClean="0"/>
              <a:t>{</a:t>
            </a:r>
          </a:p>
          <a:p>
            <a:pPr marL="0" indent="0">
              <a:buNone/>
            </a:pPr>
            <a:r>
              <a:rPr lang="en-US" sz="2000" dirty="0"/>
              <a:t> </a:t>
            </a:r>
            <a:r>
              <a:rPr lang="en-US" sz="2000" dirty="0" smtClean="0"/>
              <a:t>      </a:t>
            </a:r>
            <a:r>
              <a:rPr lang="en-US" sz="2000" b="1" dirty="0"/>
              <a:t>"_id" : </a:t>
            </a:r>
            <a:r>
              <a:rPr lang="en-US" sz="2000" b="1" dirty="0" err="1"/>
              <a:t>ObjectId</a:t>
            </a:r>
            <a:r>
              <a:rPr lang="en-US" sz="2000" b="1" dirty="0"/>
              <a:t>("5932cdb9c72a3fb0c0ecbd75"),</a:t>
            </a:r>
          </a:p>
          <a:p>
            <a:pPr marL="0" indent="0">
              <a:buNone/>
            </a:pPr>
            <a:r>
              <a:rPr lang="en-US" sz="2000" dirty="0"/>
              <a:t>        "title" : "The Incredibles</a:t>
            </a:r>
            <a:r>
              <a:rPr lang="en-US" sz="2000" dirty="0" smtClean="0"/>
              <a:t>",</a:t>
            </a:r>
          </a:p>
          <a:p>
            <a:pPr marL="0" indent="0">
              <a:buNone/>
            </a:pPr>
            <a:r>
              <a:rPr lang="en-US" sz="2000" dirty="0" smtClean="0"/>
              <a:t>        "</a:t>
            </a:r>
            <a:r>
              <a:rPr lang="en-US" sz="2000" dirty="0"/>
              <a:t>plot" : "A family of undercover superheroes, while trying to live the quiet suburban life, are forced into action to save the world.",</a:t>
            </a:r>
          </a:p>
          <a:p>
            <a:pPr marL="0" indent="0">
              <a:buNone/>
            </a:pPr>
            <a:r>
              <a:rPr lang="en-US" sz="2000" dirty="0" smtClean="0"/>
              <a:t>        </a:t>
            </a:r>
            <a:r>
              <a:rPr lang="en-US" sz="2000" dirty="0"/>
              <a:t>"actors" : [ "Craig T. Nelson", "Samuel L. Jackson" </a:t>
            </a:r>
            <a:r>
              <a:rPr lang="en-US" sz="2000" dirty="0" smtClean="0"/>
              <a:t>],</a:t>
            </a:r>
          </a:p>
          <a:p>
            <a:pPr marL="0" indent="0">
              <a:buNone/>
            </a:pPr>
            <a:r>
              <a:rPr lang="en-US" sz="2000" dirty="0" smtClean="0"/>
              <a:t>        </a:t>
            </a:r>
            <a:r>
              <a:rPr lang="en-US" sz="2000" dirty="0"/>
              <a:t>"details" : {</a:t>
            </a:r>
          </a:p>
          <a:p>
            <a:pPr marL="0" indent="0">
              <a:buNone/>
            </a:pPr>
            <a:r>
              <a:rPr lang="en-US" sz="2000" dirty="0"/>
              <a:t>                "year" : "2004",</a:t>
            </a:r>
          </a:p>
          <a:p>
            <a:pPr marL="0" indent="0">
              <a:buNone/>
            </a:pPr>
            <a:r>
              <a:rPr lang="en-US" sz="2000" dirty="0"/>
              <a:t>                "rated" : "PG",</a:t>
            </a:r>
          </a:p>
          <a:p>
            <a:pPr marL="0" indent="0">
              <a:buNone/>
            </a:pPr>
            <a:r>
              <a:rPr lang="en-US" sz="2000" dirty="0"/>
              <a:t>                "genre" : "Animation",</a:t>
            </a:r>
          </a:p>
          <a:p>
            <a:pPr marL="0" indent="0">
              <a:buNone/>
            </a:pPr>
            <a:r>
              <a:rPr lang="en-US" sz="2000" dirty="0"/>
              <a:t>                "director" : "Brad Bird"</a:t>
            </a:r>
          </a:p>
          <a:p>
            <a:pPr marL="0" indent="0">
              <a:buNone/>
            </a:pPr>
            <a:r>
              <a:rPr lang="en-US" sz="2000" dirty="0"/>
              <a:t>        },</a:t>
            </a:r>
          </a:p>
          <a:p>
            <a:pPr marL="0" indent="0">
              <a:buNone/>
            </a:pPr>
            <a:r>
              <a:rPr lang="en-US" sz="2000" dirty="0" smtClean="0"/>
              <a:t>        "</a:t>
            </a:r>
            <a:r>
              <a:rPr lang="en-US" sz="2000" dirty="0" err="1"/>
              <a:t>imdbRating</a:t>
            </a:r>
            <a:r>
              <a:rPr lang="en-US" sz="2000" dirty="0"/>
              <a:t>" : "8.0"</a:t>
            </a:r>
          </a:p>
          <a:p>
            <a:pPr marL="0" indent="0">
              <a:buNone/>
            </a:pPr>
            <a:r>
              <a:rPr lang="en-US" sz="2000" dirty="0" smtClean="0"/>
              <a:t>}   </a:t>
            </a:r>
            <a:endParaRPr lang="en-US" sz="2000" dirty="0"/>
          </a:p>
        </p:txBody>
      </p:sp>
    </p:spTree>
    <p:extLst>
      <p:ext uri="{BB962C8B-B14F-4D97-AF65-F5344CB8AC3E}">
        <p14:creationId xmlns:p14="http://schemas.microsoft.com/office/powerpoint/2010/main" val="423355898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Stores BSON Documents</a:t>
            </a:r>
          </a:p>
        </p:txBody>
      </p:sp>
      <p:sp>
        <p:nvSpPr>
          <p:cNvPr id="3" name="Content Placeholder 2"/>
          <p:cNvSpPr>
            <a:spLocks noGrp="1"/>
          </p:cNvSpPr>
          <p:nvPr>
            <p:ph idx="1"/>
          </p:nvPr>
        </p:nvSpPr>
        <p:spPr>
          <a:xfrm>
            <a:off x="457200" y="1265237"/>
            <a:ext cx="8229600" cy="4525963"/>
          </a:xfrm>
        </p:spPr>
        <p:txBody>
          <a:bodyPr>
            <a:noAutofit/>
          </a:bodyPr>
          <a:lstStyle/>
          <a:p>
            <a:pPr marL="0" indent="0">
              <a:buNone/>
            </a:pPr>
            <a:r>
              <a:rPr lang="en-US" sz="2000" dirty="0" smtClean="0"/>
              <a:t>{</a:t>
            </a:r>
          </a:p>
          <a:p>
            <a:pPr marL="0" indent="0">
              <a:buNone/>
            </a:pPr>
            <a:r>
              <a:rPr lang="en-US" sz="2000" dirty="0"/>
              <a:t> </a:t>
            </a:r>
            <a:r>
              <a:rPr lang="en-US" sz="2000" dirty="0" smtClean="0"/>
              <a:t>      </a:t>
            </a:r>
            <a:r>
              <a:rPr lang="en-US" sz="2000" dirty="0"/>
              <a:t>"_id" : </a:t>
            </a:r>
            <a:r>
              <a:rPr lang="en-US" sz="2000" dirty="0" err="1"/>
              <a:t>ObjectId</a:t>
            </a:r>
            <a:r>
              <a:rPr lang="en-US" sz="2000" dirty="0"/>
              <a:t>("5932cdb9c72a3fb0c0ecbd75"),</a:t>
            </a:r>
          </a:p>
          <a:p>
            <a:pPr marL="0" indent="0">
              <a:buNone/>
            </a:pPr>
            <a:r>
              <a:rPr lang="en-US" sz="2000" dirty="0"/>
              <a:t>        "title" : "The Incredibles</a:t>
            </a:r>
            <a:r>
              <a:rPr lang="en-US" sz="2000" dirty="0" smtClean="0"/>
              <a:t>",</a:t>
            </a:r>
          </a:p>
          <a:p>
            <a:pPr marL="0" indent="0">
              <a:buNone/>
            </a:pPr>
            <a:r>
              <a:rPr lang="en-US" sz="2000" dirty="0" smtClean="0"/>
              <a:t>        "</a:t>
            </a:r>
            <a:r>
              <a:rPr lang="en-US" sz="2000" dirty="0"/>
              <a:t>plot" : "A family of undercover superheroes, while trying to live the quiet suburban life, are forced into action to save the world.",</a:t>
            </a:r>
          </a:p>
          <a:p>
            <a:pPr marL="0" indent="0">
              <a:buNone/>
            </a:pPr>
            <a:r>
              <a:rPr lang="en-US" sz="2000" dirty="0" smtClean="0"/>
              <a:t>        </a:t>
            </a:r>
            <a:r>
              <a:rPr lang="en-US" sz="2000" b="1" dirty="0"/>
              <a:t>"actors" : [ "Craig T. Nelson", "Samuel L. Jackson" </a:t>
            </a:r>
            <a:r>
              <a:rPr lang="en-US" sz="2000" b="1" dirty="0" smtClean="0"/>
              <a:t>],</a:t>
            </a:r>
          </a:p>
          <a:p>
            <a:pPr marL="0" indent="0">
              <a:buNone/>
            </a:pPr>
            <a:r>
              <a:rPr lang="en-US" sz="2000" dirty="0" smtClean="0"/>
              <a:t>        </a:t>
            </a:r>
            <a:r>
              <a:rPr lang="en-US" sz="2000" dirty="0"/>
              <a:t>"details" : {</a:t>
            </a:r>
          </a:p>
          <a:p>
            <a:pPr marL="0" indent="0">
              <a:buNone/>
            </a:pPr>
            <a:r>
              <a:rPr lang="en-US" sz="2000" dirty="0"/>
              <a:t>                "year" : "2004",</a:t>
            </a:r>
          </a:p>
          <a:p>
            <a:pPr marL="0" indent="0">
              <a:buNone/>
            </a:pPr>
            <a:r>
              <a:rPr lang="en-US" sz="2000" dirty="0"/>
              <a:t>                "rated" : "PG",</a:t>
            </a:r>
          </a:p>
          <a:p>
            <a:pPr marL="0" indent="0">
              <a:buNone/>
            </a:pPr>
            <a:r>
              <a:rPr lang="en-US" sz="2000" dirty="0"/>
              <a:t>                "genre" : "Animation",</a:t>
            </a:r>
          </a:p>
          <a:p>
            <a:pPr marL="0" indent="0">
              <a:buNone/>
            </a:pPr>
            <a:r>
              <a:rPr lang="en-US" sz="2000" dirty="0"/>
              <a:t>                "director" : "Brad Bird"</a:t>
            </a:r>
          </a:p>
          <a:p>
            <a:pPr marL="0" indent="0">
              <a:buNone/>
            </a:pPr>
            <a:r>
              <a:rPr lang="en-US" sz="2000" dirty="0"/>
              <a:t>        },</a:t>
            </a:r>
          </a:p>
          <a:p>
            <a:pPr marL="0" indent="0">
              <a:buNone/>
            </a:pPr>
            <a:r>
              <a:rPr lang="en-US" sz="2000" dirty="0" smtClean="0"/>
              <a:t>        "</a:t>
            </a:r>
            <a:r>
              <a:rPr lang="en-US" sz="2000" dirty="0" err="1"/>
              <a:t>imdbRating</a:t>
            </a:r>
            <a:r>
              <a:rPr lang="en-US" sz="2000" dirty="0"/>
              <a:t>" : "8.0"</a:t>
            </a:r>
          </a:p>
          <a:p>
            <a:pPr marL="0" indent="0">
              <a:buNone/>
            </a:pPr>
            <a:r>
              <a:rPr lang="en-US" sz="2000" dirty="0" smtClean="0"/>
              <a:t>}   </a:t>
            </a:r>
            <a:endParaRPr lang="en-US" sz="2000" dirty="0"/>
          </a:p>
        </p:txBody>
      </p:sp>
    </p:spTree>
    <p:extLst>
      <p:ext uri="{BB962C8B-B14F-4D97-AF65-F5344CB8AC3E}">
        <p14:creationId xmlns:p14="http://schemas.microsoft.com/office/powerpoint/2010/main" val="423355898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Stores BSON Documents</a:t>
            </a:r>
          </a:p>
        </p:txBody>
      </p:sp>
      <p:sp>
        <p:nvSpPr>
          <p:cNvPr id="3" name="Content Placeholder 2"/>
          <p:cNvSpPr>
            <a:spLocks noGrp="1"/>
          </p:cNvSpPr>
          <p:nvPr>
            <p:ph idx="1"/>
          </p:nvPr>
        </p:nvSpPr>
        <p:spPr>
          <a:xfrm>
            <a:off x="457200" y="1265237"/>
            <a:ext cx="8229600" cy="4525963"/>
          </a:xfrm>
        </p:spPr>
        <p:txBody>
          <a:bodyPr>
            <a:noAutofit/>
          </a:bodyPr>
          <a:lstStyle/>
          <a:p>
            <a:pPr marL="0" indent="0">
              <a:buNone/>
            </a:pPr>
            <a:r>
              <a:rPr lang="en-US" sz="2000" dirty="0" smtClean="0"/>
              <a:t>{</a:t>
            </a:r>
          </a:p>
          <a:p>
            <a:pPr marL="0" indent="0">
              <a:buNone/>
            </a:pPr>
            <a:r>
              <a:rPr lang="en-US" sz="2000" dirty="0"/>
              <a:t> </a:t>
            </a:r>
            <a:r>
              <a:rPr lang="en-US" sz="2000" dirty="0" smtClean="0"/>
              <a:t>      </a:t>
            </a:r>
            <a:r>
              <a:rPr lang="en-US" sz="2000" dirty="0"/>
              <a:t>"_id" : </a:t>
            </a:r>
            <a:r>
              <a:rPr lang="en-US" sz="2000" dirty="0" err="1"/>
              <a:t>ObjectId</a:t>
            </a:r>
            <a:r>
              <a:rPr lang="en-US" sz="2000" dirty="0"/>
              <a:t>("5932cdb9c72a3fb0c0ecbd75"),</a:t>
            </a:r>
          </a:p>
          <a:p>
            <a:pPr marL="0" indent="0">
              <a:buNone/>
            </a:pPr>
            <a:r>
              <a:rPr lang="en-US" sz="2000" dirty="0"/>
              <a:t>        "title" : "The Incredibles</a:t>
            </a:r>
            <a:r>
              <a:rPr lang="en-US" sz="2000" dirty="0" smtClean="0"/>
              <a:t>",</a:t>
            </a:r>
          </a:p>
          <a:p>
            <a:pPr marL="0" indent="0">
              <a:buNone/>
            </a:pPr>
            <a:r>
              <a:rPr lang="en-US" sz="2000" dirty="0" smtClean="0"/>
              <a:t>        "</a:t>
            </a:r>
            <a:r>
              <a:rPr lang="en-US" sz="2000" dirty="0"/>
              <a:t>plot" : "A family of undercover superheroes, while trying to live the quiet suburban life, are forced into action to save the world.",</a:t>
            </a:r>
          </a:p>
          <a:p>
            <a:pPr marL="0" indent="0">
              <a:buNone/>
            </a:pPr>
            <a:r>
              <a:rPr lang="en-US" sz="2000" dirty="0" smtClean="0"/>
              <a:t>        </a:t>
            </a:r>
            <a:r>
              <a:rPr lang="en-US" sz="2000" dirty="0"/>
              <a:t>"actors" : [ "Craig T. Nelson", "Samuel L. Jackson" </a:t>
            </a:r>
            <a:r>
              <a:rPr lang="en-US" sz="2000" dirty="0" smtClean="0"/>
              <a:t>],</a:t>
            </a:r>
          </a:p>
          <a:p>
            <a:pPr marL="0" indent="0">
              <a:buNone/>
            </a:pPr>
            <a:r>
              <a:rPr lang="en-US" sz="2000" dirty="0" smtClean="0"/>
              <a:t>        </a:t>
            </a:r>
            <a:r>
              <a:rPr lang="en-US" sz="2000" b="1" dirty="0"/>
              <a:t>"details" : {</a:t>
            </a:r>
          </a:p>
          <a:p>
            <a:pPr marL="0" indent="0">
              <a:buNone/>
            </a:pPr>
            <a:r>
              <a:rPr lang="en-US" sz="2000" b="1" dirty="0"/>
              <a:t>                "year" : "2004",</a:t>
            </a:r>
          </a:p>
          <a:p>
            <a:pPr marL="0" indent="0">
              <a:buNone/>
            </a:pPr>
            <a:r>
              <a:rPr lang="en-US" sz="2000" b="1" dirty="0"/>
              <a:t>                "rated" : "PG",</a:t>
            </a:r>
          </a:p>
          <a:p>
            <a:pPr marL="0" indent="0">
              <a:buNone/>
            </a:pPr>
            <a:r>
              <a:rPr lang="en-US" sz="2000" b="1" dirty="0"/>
              <a:t>                "genre" : "Animation",</a:t>
            </a:r>
          </a:p>
          <a:p>
            <a:pPr marL="0" indent="0">
              <a:buNone/>
            </a:pPr>
            <a:r>
              <a:rPr lang="en-US" sz="2000" b="1" dirty="0"/>
              <a:t>                "director" : "Brad Bird"</a:t>
            </a:r>
          </a:p>
          <a:p>
            <a:pPr marL="0" indent="0">
              <a:buNone/>
            </a:pPr>
            <a:r>
              <a:rPr lang="en-US" sz="2000" b="1" dirty="0"/>
              <a:t>        },</a:t>
            </a:r>
          </a:p>
          <a:p>
            <a:pPr marL="0" indent="0">
              <a:buNone/>
            </a:pPr>
            <a:r>
              <a:rPr lang="en-US" sz="2000" dirty="0" smtClean="0"/>
              <a:t>        "</a:t>
            </a:r>
            <a:r>
              <a:rPr lang="en-US" sz="2000" dirty="0" err="1"/>
              <a:t>imdbRating</a:t>
            </a:r>
            <a:r>
              <a:rPr lang="en-US" sz="2000" dirty="0"/>
              <a:t>" : "8.0"</a:t>
            </a:r>
          </a:p>
          <a:p>
            <a:pPr marL="0" indent="0">
              <a:buNone/>
            </a:pPr>
            <a:r>
              <a:rPr lang="en-US" sz="2000" dirty="0" smtClean="0"/>
              <a:t>}   </a:t>
            </a:r>
            <a:endParaRPr lang="en-US" sz="2000" dirty="0"/>
          </a:p>
        </p:txBody>
      </p:sp>
    </p:spTree>
    <p:extLst>
      <p:ext uri="{BB962C8B-B14F-4D97-AF65-F5344CB8AC3E}">
        <p14:creationId xmlns:p14="http://schemas.microsoft.com/office/powerpoint/2010/main" val="423355898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Replica Sets</a:t>
            </a:r>
            <a:endParaRPr lang="en-US"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28466" y="1447800"/>
            <a:ext cx="5362934" cy="4550706"/>
          </a:xfrm>
        </p:spPr>
      </p:pic>
      <p:sp>
        <p:nvSpPr>
          <p:cNvPr id="5" name="TextBox 4"/>
          <p:cNvSpPr txBox="1"/>
          <p:nvPr/>
        </p:nvSpPr>
        <p:spPr>
          <a:xfrm>
            <a:off x="1979113" y="6096000"/>
            <a:ext cx="4726487" cy="369332"/>
          </a:xfrm>
          <a:prstGeom prst="rect">
            <a:avLst/>
          </a:prstGeom>
          <a:noFill/>
        </p:spPr>
        <p:txBody>
          <a:bodyPr wrap="none" rtlCol="0">
            <a:spAutoFit/>
          </a:bodyPr>
          <a:lstStyle/>
          <a:p>
            <a:r>
              <a:rPr lang="en-US" dirty="0"/>
              <a:t>https://docs.mongodb.com/manual/replication/</a:t>
            </a:r>
          </a:p>
        </p:txBody>
      </p:sp>
    </p:spTree>
    <p:extLst>
      <p:ext uri="{BB962C8B-B14F-4D97-AF65-F5344CB8AC3E}">
        <p14:creationId xmlns:p14="http://schemas.microsoft.com/office/powerpoint/2010/main" val="3093678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Sharding</a:t>
            </a:r>
            <a:endParaRPr lang="en-US"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2912" y="1447799"/>
            <a:ext cx="6831888" cy="4743085"/>
          </a:xfrm>
        </p:spPr>
      </p:pic>
      <p:sp>
        <p:nvSpPr>
          <p:cNvPr id="5" name="TextBox 4"/>
          <p:cNvSpPr txBox="1"/>
          <p:nvPr/>
        </p:nvSpPr>
        <p:spPr>
          <a:xfrm>
            <a:off x="1066800" y="6248400"/>
            <a:ext cx="4537011" cy="369332"/>
          </a:xfrm>
          <a:prstGeom prst="rect">
            <a:avLst/>
          </a:prstGeom>
          <a:noFill/>
        </p:spPr>
        <p:txBody>
          <a:bodyPr wrap="none" rtlCol="0">
            <a:spAutoFit/>
          </a:bodyPr>
          <a:lstStyle/>
          <a:p>
            <a:r>
              <a:rPr lang="en-US" dirty="0"/>
              <a:t>https://docs.mongodb.com/manual/sharding/</a:t>
            </a:r>
          </a:p>
        </p:txBody>
      </p:sp>
    </p:spTree>
    <p:extLst>
      <p:ext uri="{BB962C8B-B14F-4D97-AF65-F5344CB8AC3E}">
        <p14:creationId xmlns:p14="http://schemas.microsoft.com/office/powerpoint/2010/main" val="3093678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Getting started: install mongo</a:t>
            </a:r>
            <a:endParaRPr lang="en-US" b="1" dirty="0"/>
          </a:p>
        </p:txBody>
      </p:sp>
      <p:sp>
        <p:nvSpPr>
          <p:cNvPr id="3" name="Content Placeholder 2"/>
          <p:cNvSpPr>
            <a:spLocks noGrp="1"/>
          </p:cNvSpPr>
          <p:nvPr>
            <p:ph idx="1"/>
          </p:nvPr>
        </p:nvSpPr>
        <p:spPr/>
        <p:txBody>
          <a:bodyPr>
            <a:normAutofit fontScale="70000" lnSpcReduction="20000"/>
          </a:bodyPr>
          <a:lstStyle/>
          <a:p>
            <a:pPr marL="0" indent="0">
              <a:buNone/>
            </a:pPr>
            <a:r>
              <a:rPr lang="en-US" sz="3800" dirty="0" smtClean="0"/>
              <a:t>Install Mongo </a:t>
            </a:r>
          </a:p>
          <a:p>
            <a:pPr lvl="1"/>
            <a:r>
              <a:rPr lang="en-US" dirty="0" smtClean="0">
                <a:hlinkClick r:id="rId3"/>
              </a:rPr>
              <a:t>https://docs.mongodb.com/manual/administration/install-community/</a:t>
            </a:r>
            <a:endParaRPr lang="en-US" dirty="0" smtClean="0"/>
          </a:p>
          <a:p>
            <a:pPr lvl="1"/>
            <a:r>
              <a:rPr lang="en-US" dirty="0" smtClean="0"/>
              <a:t>Create the default directory for the database:</a:t>
            </a:r>
            <a:endParaRPr lang="en-US" b="1" dirty="0" smtClean="0"/>
          </a:p>
          <a:p>
            <a:pPr marL="457200" lvl="1" indent="0">
              <a:buNone/>
            </a:pPr>
            <a:r>
              <a:rPr lang="en-US" b="1" dirty="0" smtClean="0"/>
              <a:t>	</a:t>
            </a: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md /data/</a:t>
            </a:r>
            <a:r>
              <a:rPr lang="en-US"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a:t>
            </a:r>
            <a:endParaRPr lang="en-US" b="1" dirty="0" smtClean="0"/>
          </a:p>
          <a:p>
            <a:pPr marL="457200" lvl="1" indent="0">
              <a:buNone/>
            </a:pPr>
            <a:r>
              <a:rPr lang="en-US" b="1" dirty="0"/>
              <a:t>	</a:t>
            </a:r>
            <a:r>
              <a:rPr lang="en-US" b="1" dirty="0" smtClean="0"/>
              <a:t>(don’t forget to use \ for windows)</a:t>
            </a:r>
          </a:p>
          <a:p>
            <a:pPr lvl="1"/>
            <a:endParaRPr lang="en-US" dirty="0" smtClean="0"/>
          </a:p>
          <a:p>
            <a:pPr marL="0" indent="0">
              <a:buNone/>
            </a:pPr>
            <a:r>
              <a:rPr lang="en-US" sz="3800" dirty="0" smtClean="0"/>
              <a:t>Start Mongo</a:t>
            </a:r>
          </a:p>
          <a:p>
            <a:pPr lvl="1"/>
            <a:r>
              <a:rPr lang="en-US" dirty="0" smtClean="0"/>
              <a:t>Start the server:</a:t>
            </a:r>
          </a:p>
          <a:p>
            <a:pPr marL="457200" lvl="1" indent="0">
              <a:buNone/>
            </a:pPr>
            <a:r>
              <a:rPr lang="en-US" dirty="0" smtClean="0"/>
              <a:t>	</a:t>
            </a:r>
            <a:r>
              <a:rPr lang="en-US" b="1" dirty="0" err="1" smtClean="0">
                <a:latin typeface="Arial Unicode MS" panose="020B0604020202020204" pitchFamily="34" charset="-128"/>
                <a:ea typeface="Arial Unicode MS" panose="020B0604020202020204" pitchFamily="34" charset="-128"/>
                <a:cs typeface="Arial Unicode MS" panose="020B0604020202020204" pitchFamily="34" charset="-128"/>
              </a:rPr>
              <a:t>mongod</a:t>
            </a:r>
            <a:endPar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a:r>
              <a:rPr lang="en-US" dirty="0" smtClean="0"/>
              <a:t>Start the command shell (from </a:t>
            </a:r>
            <a:r>
              <a:rPr lang="en-US" dirty="0" err="1" smtClean="0"/>
              <a:t>Intellij</a:t>
            </a:r>
            <a:r>
              <a:rPr lang="en-US" dirty="0" smtClean="0"/>
              <a:t> Terminal helps):</a:t>
            </a:r>
          </a:p>
          <a:p>
            <a:pPr marL="457200" lvl="1" indent="0">
              <a:buNone/>
            </a:pPr>
            <a:r>
              <a:rPr lang="en-US" dirty="0" smtClean="0"/>
              <a:t>	</a:t>
            </a: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mongo</a:t>
            </a:r>
          </a:p>
          <a:p>
            <a:pPr lvl="1"/>
            <a:r>
              <a:rPr lang="en-US" dirty="0" smtClean="0"/>
              <a:t>In the shell, display the mongo version running:</a:t>
            </a:r>
            <a:endParaRPr lang="en-US" dirty="0"/>
          </a:p>
          <a:p>
            <a:pPr marL="457200" lvl="1" indent="0">
              <a:buNone/>
            </a:pPr>
            <a:r>
              <a:rPr lang="en-US" dirty="0"/>
              <a:t>	</a:t>
            </a:r>
            <a:r>
              <a:rPr lang="en-US"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db.version</a:t>
            </a: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1" indent="0">
              <a:buNone/>
            </a:pPr>
            <a:endPar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1" indent="0">
              <a:buNone/>
            </a:pPr>
            <a:endPar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a:endParaRPr lang="en-US" dirty="0" smtClean="0"/>
          </a:p>
          <a:p>
            <a:endParaRPr lang="en-US" dirty="0"/>
          </a:p>
        </p:txBody>
      </p:sp>
    </p:spTree>
    <p:extLst>
      <p:ext uri="{BB962C8B-B14F-4D97-AF65-F5344CB8AC3E}">
        <p14:creationId xmlns:p14="http://schemas.microsoft.com/office/powerpoint/2010/main" val="1564945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1012</TotalTime>
  <Words>3105</Words>
  <Application>Microsoft Macintosh PowerPoint</Application>
  <PresentationFormat>On-screen Show (4:3)</PresentationFormat>
  <Paragraphs>413</Paragraphs>
  <Slides>30</Slides>
  <Notes>28</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MongoDB</vt:lpstr>
      <vt:lpstr>What is MongoDB?</vt:lpstr>
      <vt:lpstr>Stores BSON Documents</vt:lpstr>
      <vt:lpstr>Stores BSON Documents</vt:lpstr>
      <vt:lpstr>Stores BSON Documents</vt:lpstr>
      <vt:lpstr>Stores BSON Documents</vt:lpstr>
      <vt:lpstr>Replica Sets</vt:lpstr>
      <vt:lpstr>Sharding</vt:lpstr>
      <vt:lpstr>Getting started: install mongo</vt:lpstr>
      <vt:lpstr>Try Out The Shell</vt:lpstr>
      <vt:lpstr>Getting started: insert data</vt:lpstr>
      <vt:lpstr>Querying Documents</vt:lpstr>
      <vt:lpstr>Selectors</vt:lpstr>
      <vt:lpstr>Querying Documents</vt:lpstr>
      <vt:lpstr>Querying Exercise</vt:lpstr>
      <vt:lpstr>Pipeline Operators</vt:lpstr>
      <vt:lpstr>Updates</vt:lpstr>
      <vt:lpstr>PowerPoint Presentation</vt:lpstr>
      <vt:lpstr>Updates</vt:lpstr>
      <vt:lpstr>Array Operators</vt:lpstr>
      <vt:lpstr>Updates Exercises</vt:lpstr>
      <vt:lpstr>Other Operators</vt:lpstr>
      <vt:lpstr>Atomic Updates</vt:lpstr>
      <vt:lpstr>Validation</vt:lpstr>
      <vt:lpstr>Validation</vt:lpstr>
      <vt:lpstr>MEAN example</vt:lpstr>
      <vt:lpstr>Angular view</vt:lpstr>
      <vt:lpstr>Angular Controller</vt:lpstr>
      <vt:lpstr>Express Server</vt:lpstr>
      <vt:lpstr>Express Server</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DanV</dc:creator>
  <cp:lastModifiedBy>Dan Van Valin</cp:lastModifiedBy>
  <cp:revision>97</cp:revision>
  <dcterms:created xsi:type="dcterms:W3CDTF">2017-04-22T16:52:48Z</dcterms:created>
  <dcterms:modified xsi:type="dcterms:W3CDTF">2017-06-16T11:48:15Z</dcterms:modified>
</cp:coreProperties>
</file>