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2" r:id="rId3"/>
    <p:sldId id="323" r:id="rId4"/>
    <p:sldId id="292" r:id="rId5"/>
    <p:sldId id="295" r:id="rId6"/>
    <p:sldId id="297" r:id="rId7"/>
    <p:sldId id="296" r:id="rId8"/>
    <p:sldId id="320" r:id="rId9"/>
    <p:sldId id="291" r:id="rId10"/>
    <p:sldId id="321" r:id="rId11"/>
    <p:sldId id="290" r:id="rId12"/>
    <p:sldId id="258" r:id="rId13"/>
    <p:sldId id="259" r:id="rId14"/>
    <p:sldId id="263" r:id="rId15"/>
    <p:sldId id="266" r:id="rId16"/>
    <p:sldId id="307" r:id="rId17"/>
    <p:sldId id="264" r:id="rId18"/>
    <p:sldId id="265" r:id="rId19"/>
    <p:sldId id="308" r:id="rId20"/>
    <p:sldId id="267" r:id="rId21"/>
    <p:sldId id="309" r:id="rId22"/>
    <p:sldId id="310" r:id="rId23"/>
    <p:sldId id="311" r:id="rId24"/>
    <p:sldId id="270" r:id="rId25"/>
    <p:sldId id="273" r:id="rId26"/>
    <p:sldId id="299" r:id="rId27"/>
    <p:sldId id="275" r:id="rId28"/>
    <p:sldId id="315" r:id="rId29"/>
    <p:sldId id="324" r:id="rId30"/>
    <p:sldId id="316" r:id="rId31"/>
    <p:sldId id="300" r:id="rId32"/>
    <p:sldId id="276" r:id="rId33"/>
    <p:sldId id="281" r:id="rId34"/>
    <p:sldId id="293" r:id="rId35"/>
    <p:sldId id="305" r:id="rId36"/>
    <p:sldId id="301" r:id="rId37"/>
    <p:sldId id="304" r:id="rId38"/>
    <p:sldId id="30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6"/>
    <p:restoredTop sz="72940" autoAdjust="0"/>
  </p:normalViewPr>
  <p:slideViewPr>
    <p:cSldViewPr>
      <p:cViewPr>
        <p:scale>
          <a:sx n="75" d="100"/>
          <a:sy n="75" d="100"/>
        </p:scale>
        <p:origin x="2432"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ongodb.com/manual/reference/glossary/#term-sharded-cluster" TargetMode="External"/><Relationship Id="rId4" Type="http://schemas.openxmlformats.org/officeDocument/2006/relationships/hyperlink" Target="https://docs.mongodb.com/manual/core/sharded-cluster-shards/" TargetMode="External"/><Relationship Id="rId5" Type="http://schemas.openxmlformats.org/officeDocument/2006/relationships/hyperlink" Target="https://docs.mongodb.com/manual/reference/glossary/#term-replica-set" TargetMode="External"/><Relationship Id="rId6" Type="http://schemas.openxmlformats.org/officeDocument/2006/relationships/hyperlink" Target="https://docs.mongodb.com/manual/core/sharded-cluster-config-servers/"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High performance is a primary goal of MongoDB </a:t>
            </a:r>
          </a:p>
          <a:p>
            <a:r>
              <a:rPr lang="en-US" sz="1200" b="0" i="0" kern="1200" baseline="0" dirty="0" smtClean="0">
                <a:solidFill>
                  <a:schemeClr val="tx1"/>
                </a:solidFill>
                <a:effectLst/>
                <a:latin typeface="+mn-lt"/>
                <a:ea typeface="+mn-ea"/>
                <a:cs typeface="+mn-cs"/>
              </a:rPr>
              <a:t>- Documents can be designed to contain the data needed for heaviest activity which s</a:t>
            </a:r>
            <a:r>
              <a:rPr lang="en-US" sz="1200" b="0" i="0" kern="1200" dirty="0" smtClean="0">
                <a:solidFill>
                  <a:schemeClr val="tx1"/>
                </a:solidFill>
                <a:effectLst/>
                <a:latin typeface="+mn-lt"/>
                <a:ea typeface="+mn-ea"/>
                <a:cs typeface="+mn-cs"/>
              </a:rPr>
              <a:t>upports embedded data models reduces I/O activity on database file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 data redundancy.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shard in 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install, etc.</a:t>
            </a:r>
          </a:p>
          <a:p>
            <a:endParaRPr lang="en-US" dirty="0" smtClean="0"/>
          </a:p>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a:p>
            <a:r>
              <a:rPr lang="en-US" baseline="0" dirty="0" smtClean="0"/>
              <a:t>And there is a </a:t>
            </a:r>
            <a:r>
              <a:rPr lang="en-US" baseline="0" dirty="0" err="1" smtClean="0"/>
              <a:t>mapReduce</a:t>
            </a:r>
            <a:r>
              <a:rPr lang="en-US" baseline="0" dirty="0" smtClean="0"/>
              <a:t> operator </a:t>
            </a:r>
            <a:r>
              <a:rPr lang="en-US" baseline="0" smtClean="0"/>
              <a:t>as well</a:t>
            </a:r>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indices</a:t>
            </a:r>
            <a:r>
              <a:rPr lang="en-US" baseline="0" dirty="0" smtClean="0"/>
              <a:t> can be created using dot notation as well.  Also, indices can be created on array values.</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SQL queries with joins</a:t>
            </a:r>
          </a:p>
          <a:p>
            <a:r>
              <a:rPr lang="en-US" dirty="0" smtClean="0"/>
              <a:t>No tables</a:t>
            </a:r>
          </a:p>
          <a:p>
            <a:r>
              <a:rPr lang="en-US" sz="1200" b="0" i="0" kern="1200" dirty="0" smtClean="0">
                <a:solidFill>
                  <a:schemeClr val="tx1"/>
                </a:solidFill>
                <a:effectLst/>
                <a:latin typeface="+mn-lt"/>
                <a:ea typeface="+mn-ea"/>
                <a:cs typeface="+mn-cs"/>
              </a:rPr>
              <a:t>No columns</a:t>
            </a:r>
          </a:p>
          <a:p>
            <a:r>
              <a:rPr lang="en-US" sz="1200" b="0" i="0" kern="1200" dirty="0" smtClean="0">
                <a:solidFill>
                  <a:schemeClr val="tx1"/>
                </a:solidFill>
                <a:effectLst/>
                <a:latin typeface="+mn-lt"/>
                <a:ea typeface="+mn-ea"/>
                <a:cs typeface="+mn-cs"/>
              </a:rPr>
              <a:t>No predefined</a:t>
            </a:r>
            <a:r>
              <a:rPr lang="en-US" sz="1200" b="0" i="0" kern="1200" baseline="0" dirty="0" smtClean="0">
                <a:solidFill>
                  <a:schemeClr val="tx1"/>
                </a:solidFill>
                <a:effectLst/>
                <a:latin typeface="+mn-lt"/>
                <a:ea typeface="+mn-ea"/>
                <a:cs typeface="+mn-cs"/>
              </a:rPr>
              <a:t> schema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commit/rollback</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out </a:t>
            </a:r>
            <a:r>
              <a:rPr lang="en-US" smtClean="0"/>
              <a:t>how remove works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178505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Instead Mongo is based on collections of documents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 update: {$set: {rented: 0, copies: 3}}, multi: true})</a:t>
            </a:r>
          </a:p>
          <a:p>
            <a:r>
              <a:rPr lang="en-US" baseline="0" dirty="0" smtClean="0"/>
              <a:t>{</a:t>
            </a:r>
          </a:p>
          <a:p>
            <a:r>
              <a:rPr lang="en-US" baseline="0" dirty="0" smtClean="0"/>
              <a:t>        "_id" : </a:t>
            </a:r>
            <a:r>
              <a:rPr lang="en-US" baseline="0" dirty="0" err="1" smtClean="0"/>
              <a:t>ObjectId</a:t>
            </a:r>
            <a:r>
              <a:rPr lang="en-US" baseline="0" dirty="0" smtClean="0"/>
              <a:t>("5948451471cdca783265ae96"),</a:t>
            </a:r>
          </a:p>
          <a:p>
            <a:r>
              <a:rPr lang="en-US" baseline="0" dirty="0" smtClean="0"/>
              <a:t>        "title" : "The Lord of the Rings: The Fellowship of the Ring",</a:t>
            </a:r>
          </a:p>
          <a:p>
            <a:r>
              <a:rPr lang="en-US" baseline="0" dirty="0" smtClean="0"/>
              <a:t>        "details" : {</a:t>
            </a:r>
          </a:p>
          <a:p>
            <a:r>
              <a:rPr lang="en-US" baseline="0" dirty="0" smtClean="0"/>
              <a:t>                "year" : "2001",</a:t>
            </a:r>
          </a:p>
          <a:p>
            <a:r>
              <a:rPr lang="en-US" baseline="0" dirty="0" smtClean="0"/>
              <a:t>                "rated" : "PG-13",</a:t>
            </a:r>
          </a:p>
          <a:p>
            <a:r>
              <a:rPr lang="en-US" baseline="0" dirty="0" smtClean="0"/>
              <a:t>                "genre" : [</a:t>
            </a:r>
          </a:p>
          <a:p>
            <a:r>
              <a:rPr lang="en-US" baseline="0" dirty="0" smtClean="0"/>
              <a:t>                        "Adventure",</a:t>
            </a:r>
          </a:p>
          <a:p>
            <a:r>
              <a:rPr lang="en-US" baseline="0" dirty="0" smtClean="0"/>
              <a:t>                        "Drama",</a:t>
            </a:r>
          </a:p>
          <a:p>
            <a:r>
              <a:rPr lang="en-US" baseline="0" dirty="0" smtClean="0"/>
              <a:t>                        "Fantasy"</a:t>
            </a:r>
          </a:p>
          <a:p>
            <a:r>
              <a:rPr lang="en-US" baseline="0" dirty="0" smtClean="0"/>
              <a:t>                ],</a:t>
            </a:r>
          </a:p>
          <a:p>
            <a:r>
              <a:rPr lang="en-US" baseline="0" dirty="0" smtClean="0"/>
              <a:t>                "director" : "Peter Jackson"</a:t>
            </a:r>
          </a:p>
          <a:p>
            <a:r>
              <a:rPr lang="en-US" baseline="0" dirty="0" smtClean="0"/>
              <a:t>        },</a:t>
            </a:r>
          </a:p>
          <a:p>
            <a:r>
              <a:rPr lang="en-US" baseline="0" dirty="0" smtClean="0"/>
              <a:t>        "actors" : [</a:t>
            </a:r>
          </a:p>
          <a:p>
            <a:r>
              <a:rPr lang="en-US" baseline="0" dirty="0" smtClean="0"/>
              <a:t>                "Alan Howard",</a:t>
            </a:r>
          </a:p>
          <a:p>
            <a:r>
              <a:rPr lang="en-US" baseline="0" dirty="0" smtClean="0"/>
              <a:t>                "Noel Appleby",</a:t>
            </a:r>
          </a:p>
          <a:p>
            <a:r>
              <a:rPr lang="en-US" baseline="0" dirty="0" smtClean="0"/>
              <a:t>                "Sean </a:t>
            </a:r>
            <a:r>
              <a:rPr lang="en-US" baseline="0" dirty="0" err="1" smtClean="0"/>
              <a:t>Astin</a:t>
            </a:r>
            <a:r>
              <a:rPr lang="en-US" baseline="0" dirty="0" smtClean="0"/>
              <a:t>",</a:t>
            </a:r>
          </a:p>
          <a:p>
            <a:r>
              <a:rPr lang="en-US" baseline="0" dirty="0" smtClean="0"/>
              <a:t>                "Sala Baker"</a:t>
            </a:r>
          </a:p>
          <a:p>
            <a:r>
              <a:rPr lang="en-US" baseline="0" dirty="0" smtClean="0"/>
              <a:t>        ],</a:t>
            </a:r>
          </a:p>
          <a:p>
            <a:r>
              <a:rPr lang="en-US" baseline="0" dirty="0" smtClean="0"/>
              <a:t>        "plot" : "A meek Hobbit from the Shire and eight companions set out on a journey to destroy the </a:t>
            </a:r>
            <a:r>
              <a:rPr lang="en-US" baseline="0" dirty="0" err="1" smtClean="0"/>
              <a:t>powerfu</a:t>
            </a:r>
            <a:endParaRPr lang="en-US" baseline="0" dirty="0" smtClean="0"/>
          </a:p>
          <a:p>
            <a:r>
              <a:rPr lang="en-US" baseline="0" dirty="0" smtClean="0"/>
              <a:t>l One Ring and save Middle Earth from the Dark Lord Sauron.",</a:t>
            </a:r>
          </a:p>
          <a:p>
            <a:r>
              <a:rPr lang="en-US" baseline="0" dirty="0" smtClean="0"/>
              <a:t>        "</a:t>
            </a:r>
            <a:r>
              <a:rPr lang="en-US" baseline="0" dirty="0" err="1" smtClean="0"/>
              <a:t>imdbRating</a:t>
            </a:r>
            <a:r>
              <a:rPr lang="en-US" baseline="0" dirty="0" smtClean="0"/>
              <a:t>" : 8.8,</a:t>
            </a:r>
          </a:p>
          <a:p>
            <a:r>
              <a:rPr lang="en-US" baseline="0" dirty="0" smtClean="0"/>
              <a:t>        "</a:t>
            </a:r>
            <a:r>
              <a:rPr lang="en-US" baseline="0" dirty="0" err="1" smtClean="0"/>
              <a:t>boxOffice</a:t>
            </a:r>
            <a:r>
              <a:rPr lang="en-US" baseline="0" dirty="0" smtClean="0"/>
              <a:t>" : "$251,188,924",</a:t>
            </a:r>
          </a:p>
          <a:p>
            <a:r>
              <a:rPr lang="en-US" baseline="0" dirty="0" smtClean="0"/>
              <a:t>        "</a:t>
            </a:r>
            <a:r>
              <a:rPr lang="en-US" baseline="0" dirty="0" err="1" smtClean="0"/>
              <a:t>copiesRented</a:t>
            </a:r>
            <a:r>
              <a:rPr lang="en-US" baseline="0" dirty="0" smtClean="0"/>
              <a:t>" : 0,</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{title: "Batman"}, update: {$</a:t>
            </a:r>
            <a:r>
              <a:rPr lang="en-US" baseline="0" dirty="0" err="1" smtClean="0"/>
              <a:t>inc</a:t>
            </a:r>
            <a:r>
              <a:rPr lang="en-US" baseline="0" dirty="0" smtClean="0"/>
              <a:t>: {rented: 1, copies: -1}}})</a:t>
            </a:r>
          </a:p>
          <a:p>
            <a:r>
              <a:rPr lang="en-US" baseline="0" dirty="0" smtClean="0"/>
              <a:t>{</a:t>
            </a:r>
          </a:p>
          <a:p>
            <a:r>
              <a:rPr lang="en-US" baseline="0" dirty="0" smtClean="0"/>
              <a:t>…</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db.movies.find</a:t>
            </a:r>
            <a:r>
              <a:rPr lang="en-US" baseline="0" dirty="0" smtClean="0"/>
              <a:t>({title: "Batman"})</a:t>
            </a:r>
          </a:p>
          <a:p>
            <a:r>
              <a:rPr lang="en-US" baseline="0" dirty="0" smtClean="0"/>
              <a:t>{ "_id" : </a:t>
            </a:r>
            <a:r>
              <a:rPr lang="en-US" baseline="0" dirty="0" err="1" smtClean="0"/>
              <a:t>ObjectId</a:t>
            </a:r>
            <a:r>
              <a:rPr lang="en-US" baseline="0" dirty="0" smtClean="0"/>
              <a:t>("5948451471cdca783265ae98"), "title" : "Batman", "details" : { "year" : "1989", "rated" : "P</a:t>
            </a:r>
          </a:p>
          <a:p>
            <a:r>
              <a:rPr lang="en-US" baseline="0" dirty="0" smtClean="0"/>
              <a:t>G-13", "genre" : [ "Action", "Adventure" ], "director" : "Tim Burton" }, "actors" : [ "Michael Keaton", "Jack N</a:t>
            </a:r>
          </a:p>
          <a:p>
            <a:r>
              <a:rPr lang="en-US" baseline="0" dirty="0" err="1" smtClean="0"/>
              <a:t>icholson</a:t>
            </a:r>
            <a:r>
              <a:rPr lang="en-US" baseline="0" dirty="0" smtClean="0"/>
              <a:t>", "Kim </a:t>
            </a:r>
            <a:r>
              <a:rPr lang="en-US" baseline="0" dirty="0" err="1" smtClean="0"/>
              <a:t>Basinger</a:t>
            </a:r>
            <a:r>
              <a:rPr lang="en-US" baseline="0" dirty="0" smtClean="0"/>
              <a:t>" ], "plot" : "The Dark Knight of Gotham City begins his war on crime with his first ma</a:t>
            </a:r>
          </a:p>
          <a:p>
            <a:r>
              <a:rPr lang="en-US" baseline="0" dirty="0" err="1" smtClean="0"/>
              <a:t>jor</a:t>
            </a:r>
            <a:r>
              <a:rPr lang="en-US" baseline="0" dirty="0" smtClean="0"/>
              <a:t> enemy being the clownishly homicidal Joker.", "</a:t>
            </a:r>
            <a:r>
              <a:rPr lang="en-US" baseline="0" dirty="0" err="1" smtClean="0"/>
              <a:t>imdbRating</a:t>
            </a:r>
            <a:r>
              <a:rPr lang="en-US" baseline="0" dirty="0" smtClean="0"/>
              <a:t>" : 7.6, "</a:t>
            </a:r>
            <a:r>
              <a:rPr lang="en-US" baseline="0" dirty="0" err="1" smtClean="0"/>
              <a:t>copiesRented</a:t>
            </a:r>
            <a:r>
              <a:rPr lang="en-US" baseline="0" dirty="0" smtClean="0"/>
              <a:t>" : 0, "</a:t>
            </a:r>
            <a:r>
              <a:rPr lang="en-US" baseline="0" dirty="0" err="1" smtClean="0"/>
              <a:t>boxOffice</a:t>
            </a:r>
            <a:r>
              <a:rPr lang="en-US" baseline="0" dirty="0" smtClean="0"/>
              <a:t>" : "$</a:t>
            </a:r>
            <a:r>
              <a:rPr lang="en-US" baseline="0" dirty="0" err="1" smtClean="0"/>
              <a:t>muimu</a:t>
            </a:r>
            <a:endParaRPr lang="en-US" baseline="0" dirty="0" smtClean="0"/>
          </a:p>
          <a:p>
            <a:r>
              <a:rPr lang="en-US" baseline="0" dirty="0" err="1" smtClean="0"/>
              <a:t>i</a:t>
            </a:r>
            <a:r>
              <a:rPr lang="en-US" baseline="0" dirty="0" smtClean="0"/>
              <a:t>", "rented" : 1, "copies" : 2 }</a:t>
            </a:r>
          </a:p>
          <a:p>
            <a:r>
              <a:rPr lang="en-US" baseline="0" dirty="0" smtClean="0"/>
              <a:t>&gt;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32</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db.runCommand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r>
              <a:rPr lang="en-US" dirty="0" err="1" smtClean="0"/>
              <a:t>collMod</a:t>
            </a:r>
            <a:r>
              <a:rPr lang="en-US" dirty="0" smtClean="0"/>
              <a:t>: </a:t>
            </a:r>
            <a:r>
              <a:rPr lang="en-US" sz="1200" kern="1200" dirty="0" smtClean="0">
                <a:solidFill>
                  <a:schemeClr val="tx1"/>
                </a:solidFill>
                <a:effectLst/>
                <a:latin typeface="+mn-lt"/>
                <a:ea typeface="+mn-ea"/>
                <a:cs typeface="+mn-cs"/>
              </a:rPr>
              <a:t>"</a:t>
            </a:r>
            <a:r>
              <a:rPr lang="en-US" sz="1200" dirty="0" smtClean="0"/>
              <a:t>movies</a:t>
            </a:r>
            <a:r>
              <a:rPr lang="en-US" sz="1200" kern="1200" dirty="0" smtClean="0">
                <a:solidFill>
                  <a:schemeClr val="tx1"/>
                </a:solidFill>
                <a:effectLst/>
                <a:latin typeface="+mn-lt"/>
                <a:ea typeface="+mn-ea"/>
                <a:cs typeface="+mn-cs"/>
              </a:rPr>
              <a:t>"</a:t>
            </a:r>
            <a:r>
              <a:rPr lang="en-US" dirty="0" smtClean="0"/>
              <a:t>, </a:t>
            </a:r>
          </a:p>
          <a:p>
            <a:pPr marL="0" indent="0">
              <a:buNone/>
            </a:pPr>
            <a:r>
              <a:rPr lang="en-US" dirty="0" smtClean="0"/>
              <a:t>validator: </a:t>
            </a:r>
            <a:r>
              <a:rPr lang="en-US" sz="1200" dirty="0" smtClean="0"/>
              <a:t>{ $and: </a:t>
            </a:r>
          </a:p>
          <a:p>
            <a:pPr marL="0" indent="0">
              <a:buNone/>
            </a:pPr>
            <a:r>
              <a:rPr lang="en-US" sz="1200" dirty="0" smtClean="0"/>
              <a:t>         [ { title: { $type: "string" } }, </a:t>
            </a:r>
          </a:p>
          <a:p>
            <a:pPr marL="0" indent="0">
              <a:buNone/>
            </a:pPr>
            <a:r>
              <a:rPr lang="en-US" sz="1200" dirty="0" smtClean="0"/>
              <a:t>            { plot: { $type:  "string"} }, </a:t>
            </a:r>
          </a:p>
          <a:p>
            <a:pPr marL="0" indent="0">
              <a:buNone/>
            </a:pPr>
            <a:r>
              <a:rPr lang="en-US" sz="1200" dirty="0" smtClean="0"/>
              <a:t>            {</a:t>
            </a:r>
            <a:r>
              <a:rPr lang="en-US" sz="1200" dirty="0" err="1" smtClean="0"/>
              <a:t>imdbRating</a:t>
            </a:r>
            <a:r>
              <a:rPr lang="en-US" sz="1200" dirty="0" smtClean="0"/>
              <a:t>: {$</a:t>
            </a:r>
            <a:r>
              <a:rPr lang="en-US" sz="1200" dirty="0" err="1" smtClean="0"/>
              <a:t>lte</a:t>
            </a:r>
            <a:r>
              <a:rPr lang="en-US" sz="1200" dirty="0" smtClean="0"/>
              <a:t>: 10 } } ]</a:t>
            </a:r>
          </a:p>
          <a:p>
            <a:pPr marL="0" indent="0">
              <a:buNone/>
            </a:pPr>
            <a:r>
              <a:rPr lang="en-US" sz="1200" dirty="0" smtClean="0"/>
              <a:t>    } </a:t>
            </a:r>
            <a:r>
              <a:rPr lang="en-US" dirty="0" smtClean="0"/>
              <a:t>, </a:t>
            </a:r>
          </a:p>
          <a:p>
            <a:pPr marL="0" indent="0">
              <a:buNone/>
            </a:pPr>
            <a:r>
              <a:rPr lang="en-US" dirty="0" err="1" smtClean="0"/>
              <a:t>validationLevel</a:t>
            </a:r>
            <a:r>
              <a:rPr lang="en-US" dirty="0" smtClean="0"/>
              <a:t>: </a:t>
            </a:r>
            <a:r>
              <a:rPr lang="en-US" sz="1200" kern="1200" dirty="0" smtClean="0">
                <a:solidFill>
                  <a:schemeClr val="tx1"/>
                </a:solidFill>
                <a:effectLst/>
                <a:latin typeface="+mn-lt"/>
                <a:ea typeface="+mn-ea"/>
                <a:cs typeface="+mn-cs"/>
              </a:rPr>
              <a:t>"moderate"</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33</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34</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35</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36</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37</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38</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err="1" smtClean="0"/>
              <a:t>javascript</a:t>
            </a:r>
            <a:r>
              <a:rPr lang="en-US" dirty="0" smtClean="0"/>
              <a:t> object </a:t>
            </a:r>
            <a:r>
              <a:rPr lang="en-US" dirty="0" err="1" smtClean="0"/>
              <a:t>notiation</a:t>
            </a:r>
            <a:r>
              <a:rPr lang="en-US" dirty="0" smtClean="0"/>
              <a:t>) called BSON</a:t>
            </a:r>
            <a:r>
              <a:rPr lang="en-US" baseline="0" dirty="0" smtClean="0"/>
              <a:t> - binary JSON.  </a:t>
            </a:r>
            <a:r>
              <a:rPr lang="en-US" baseline="0" dirty="0" err="1" smtClean="0"/>
              <a:t>Documnts</a:t>
            </a:r>
            <a:r>
              <a:rPr lang="en-US" baseline="0" dirty="0" smtClean="0"/>
              <a:t> contain fields and values and can mirror what you would get in a rest call using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document has</a:t>
            </a:r>
            <a:r>
              <a:rPr lang="en-US" baseline="0" dirty="0" smtClean="0"/>
              <a:t> a primary key that can be assigned by MongoDB which is a GUID. Documents can contain references to other document, pointing to the “_id” of another document.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Documents can contain sub-documents.  This allows you to put all the data for</a:t>
            </a:r>
            <a:r>
              <a:rPr lang="en-US" baseline="0" dirty="0" smtClean="0"/>
              <a:t> your most heavily used queries in one document even de-normalizing data to fix your most common use cases. 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documents can contain arrays including arrays</a:t>
            </a:r>
            <a:r>
              <a:rPr lang="en-US" baseline="0" dirty="0" smtClean="0"/>
              <a:t> of documents.  Indices can be added to fields and arrays so that access based on complex structures can be efficient.  There is a maximum document size, but it is 16M.  </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SQL databases are usually build on the idea that if you need more performance or space you will beef up your database server.  This is called vertical scaling.</a:t>
            </a:r>
          </a:p>
          <a:p>
            <a:r>
              <a:rPr lang="en-US" baseline="0" dirty="0" smtClean="0"/>
              <a:t>Mongo uses Horizontal scaling: documents can be partitioned between servers to distribute the load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have</a:t>
            </a:r>
            <a:r>
              <a:rPr lang="en-US" sz="1200" b="0" i="0" kern="1200" baseline="0" dirty="0" smtClean="0">
                <a:solidFill>
                  <a:schemeClr val="tx1"/>
                </a:solidFill>
                <a:effectLst/>
                <a:latin typeface="+mn-lt"/>
                <a:ea typeface="+mn-ea"/>
                <a:cs typeface="+mn-cs"/>
              </a:rPr>
              <a:t> the components of a </a:t>
            </a:r>
            <a:r>
              <a:rPr lang="en-US" sz="1200" b="0" i="0" kern="1200" baseline="0" dirty="0" err="1" smtClean="0">
                <a:solidFill>
                  <a:schemeClr val="tx1"/>
                </a:solidFill>
                <a:effectLst/>
                <a:latin typeface="+mn-lt"/>
                <a:ea typeface="+mn-ea"/>
                <a:cs typeface="+mn-cs"/>
              </a:rPr>
              <a:t>s</a:t>
            </a:r>
            <a:r>
              <a:rPr lang="en-US" sz="1200" b="0" i="0" kern="1200" dirty="0" err="1" smtClean="0">
                <a:solidFill>
                  <a:schemeClr val="tx1"/>
                </a:solidFill>
                <a:effectLst/>
                <a:latin typeface="+mn-lt"/>
                <a:ea typeface="+mn-ea"/>
                <a:cs typeface="+mn-cs"/>
              </a:rPr>
              <a:t>harded</a:t>
            </a:r>
            <a:r>
              <a:rPr lang="en-US" sz="1200" b="0" i="0" kern="1200" dirty="0" smtClean="0">
                <a:solidFill>
                  <a:schemeClr val="tx1"/>
                </a:solidFill>
                <a:effectLst/>
                <a:latin typeface="+mn-lt"/>
                <a:ea typeface="+mn-ea"/>
                <a:cs typeface="+mn-cs"/>
              </a:rPr>
              <a:t> cluster – data is partitioned</a:t>
            </a:r>
            <a:r>
              <a:rPr lang="en-US" sz="1200" b="0" i="0" kern="1200" baseline="0" dirty="0" smtClean="0">
                <a:solidFill>
                  <a:schemeClr val="tx1"/>
                </a:solidFill>
                <a:effectLst/>
                <a:latin typeface="+mn-lt"/>
                <a:ea typeface="+mn-ea"/>
                <a:cs typeface="+mn-cs"/>
              </a:rPr>
              <a:t> into shards by defining a </a:t>
            </a:r>
            <a:r>
              <a:rPr lang="en-US" sz="1200" b="0" i="0" kern="1200" baseline="0" dirty="0" err="1" smtClean="0">
                <a:solidFill>
                  <a:schemeClr val="tx1"/>
                </a:solidFill>
                <a:effectLst/>
                <a:latin typeface="+mn-lt"/>
                <a:ea typeface="+mn-ea"/>
                <a:cs typeface="+mn-cs"/>
              </a:rPr>
              <a:t>sharding</a:t>
            </a:r>
            <a:r>
              <a:rPr lang="en-US" sz="1200" b="0" i="0" kern="1200" baseline="0" dirty="0" smtClean="0">
                <a:solidFill>
                  <a:schemeClr val="tx1"/>
                </a:solidFill>
                <a:effectLst/>
                <a:latin typeface="+mn-lt"/>
                <a:ea typeface="+mn-ea"/>
                <a:cs typeface="+mn-cs"/>
              </a:rPr>
              <a:t> key.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3"/>
              </a:rPr>
              <a:t>sharded</a:t>
            </a:r>
            <a:r>
              <a:rPr lang="en-US" sz="1200" b="0" i="0" u="none" strike="noStrike" kern="1200" dirty="0" smtClean="0">
                <a:solidFill>
                  <a:schemeClr val="tx1"/>
                </a:solidFill>
                <a:effectLst/>
                <a:latin typeface="+mn-lt"/>
                <a:ea typeface="+mn-ea"/>
                <a:cs typeface="+mn-cs"/>
                <a:hlinkClick r:id="rId3"/>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4"/>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5"/>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router</a:t>
            </a:r>
            <a:r>
              <a:rPr lang="en-US" sz="1200" b="0" i="0" kern="1200" dirty="0" smtClean="0">
                <a:solidFill>
                  <a:schemeClr val="tx1"/>
                </a:solidFill>
                <a:effectLst/>
                <a:latin typeface="+mn-lt"/>
                <a:ea typeface="+mn-ea"/>
                <a:cs typeface="+mn-cs"/>
              </a:rPr>
              <a:t>: The router provides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r>
              <a:rPr lang="en-US" sz="1200" b="0" i="0" kern="1200" baseline="0" dirty="0" smtClean="0">
                <a:solidFill>
                  <a:schemeClr val="tx1"/>
                </a:solidFill>
                <a:effectLst/>
                <a:latin typeface="+mn-lt"/>
                <a:ea typeface="+mn-ea"/>
                <a:cs typeface="+mn-cs"/>
              </a:rPr>
              <a:t> directing queries and updates to the correct shard</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config</a:t>
            </a:r>
            <a:r>
              <a:rPr lang="en-US" sz="1200" b="0" i="0" u="none" strike="noStrike" kern="1200" dirty="0" smtClean="0">
                <a:solidFill>
                  <a:schemeClr val="tx1"/>
                </a:solidFill>
                <a:effectLst/>
                <a:latin typeface="+mn-lt"/>
                <a:ea typeface="+mn-ea"/>
                <a:cs typeface="+mn-cs"/>
                <a:hlinkClick r:id="rId6"/>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93207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MongoDB</a:t>
            </a:r>
            <a:br>
              <a:rPr lang="en-US" b="1" dirty="0" smtClean="0"/>
            </a:br>
            <a:r>
              <a:rPr lang="en-US" b="1" dirty="0"/>
              <a:t/>
            </a:r>
            <a:br>
              <a:rPr lang="en-US" b="1" dirty="0"/>
            </a:br>
            <a:r>
              <a:rPr lang="en-US" sz="2700" dirty="0" smtClean="0"/>
              <a:t>Hands on test drive</a:t>
            </a:r>
            <a:br>
              <a:rPr lang="en-US" sz="2700" dirty="0" smtClean="0"/>
            </a:br>
            <a:r>
              <a:rPr lang="en-US" sz="2700" dirty="0" smtClean="0"/>
              <a:t>Dan Van Valin &amp; Kevin </a:t>
            </a:r>
            <a:r>
              <a:rPr lang="en-US" sz="2700" dirty="0" err="1" smtClean="0"/>
              <a:t>McGinty</a:t>
            </a:r>
            <a:endParaRPr lang="en-US" sz="2700" dirty="0"/>
          </a:p>
        </p:txBody>
      </p:sp>
    </p:spTree>
    <p:extLst>
      <p:ext uri="{BB962C8B-B14F-4D97-AF65-F5344CB8AC3E}">
        <p14:creationId xmlns:p14="http://schemas.microsoft.com/office/powerpoint/2010/main" val="650161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Scaling</a:t>
            </a:r>
          </a:p>
          <a:p>
            <a:r>
              <a:rPr lang="en-US" dirty="0"/>
              <a:t>High Performance</a:t>
            </a:r>
          </a:p>
          <a:p>
            <a:r>
              <a:rPr lang="en-US" dirty="0"/>
              <a:t>High Availability</a:t>
            </a:r>
          </a:p>
          <a:p>
            <a:endParaRPr lang="en-US" dirty="0" smtClean="0"/>
          </a:p>
        </p:txBody>
      </p:sp>
    </p:spTree>
    <p:extLst>
      <p:ext uri="{BB962C8B-B14F-4D97-AF65-F5344CB8AC3E}">
        <p14:creationId xmlns:p14="http://schemas.microsoft.com/office/powerpoint/2010/main" val="221545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Availability: Replica Sets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MongoDB</a:t>
            </a:r>
            <a:endParaRPr lang="en-US" b="1" dirty="0"/>
          </a:p>
        </p:txBody>
      </p:sp>
      <p:sp>
        <p:nvSpPr>
          <p:cNvPr id="3" name="Content Placeholder 2"/>
          <p:cNvSpPr>
            <a:spLocks noGrp="1"/>
          </p:cNvSpPr>
          <p:nvPr>
            <p:ph idx="1"/>
          </p:nvPr>
        </p:nvSpPr>
        <p:spPr/>
        <p:txBody>
          <a:bodyPr>
            <a:normAutofit/>
          </a:bodyPr>
          <a:lstStyle/>
          <a:p>
            <a:pPr lvl="1"/>
            <a:r>
              <a:rPr lang="en-US" sz="3200" dirty="0" smtClean="0"/>
              <a:t>Start the server:</a:t>
            </a:r>
          </a:p>
          <a:p>
            <a:pPr marL="457200" lvl="1" indent="0">
              <a:buNone/>
            </a:pPr>
            <a:r>
              <a:rPr lang="en-US" sz="3200" dirty="0" smtClean="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sz="3200" dirty="0" smtClean="0"/>
              <a:t>Start the command shell (from </a:t>
            </a:r>
            <a:r>
              <a:rPr lang="en-US" sz="3200" dirty="0" err="1" smtClean="0"/>
              <a:t>Intellij</a:t>
            </a:r>
            <a:r>
              <a:rPr lang="en-US" sz="3200" dirty="0" smtClean="0"/>
              <a:t> Terminal helps):</a:t>
            </a:r>
          </a:p>
          <a:p>
            <a:pPr marL="457200" lvl="1" indent="0">
              <a:buNone/>
            </a:pPr>
            <a:r>
              <a:rPr lang="en-US" sz="3200" dirty="0" smtClean="0"/>
              <a:t>	</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sz="3200" dirty="0" smtClean="0"/>
              <a:t>In the shell, display the mongo version running:</a:t>
            </a:r>
            <a:endParaRPr lang="en-US" sz="3200" dirty="0"/>
          </a:p>
          <a:p>
            <a:pPr marL="457200" lvl="1" indent="0">
              <a:buNone/>
            </a:pPr>
            <a:r>
              <a:rPr lang="en-US" sz="3200" dirty="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2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Check to see if you have the movies data inserted:</a:t>
            </a:r>
          </a:p>
          <a:p>
            <a:pPr marL="0" indent="0">
              <a:buNone/>
            </a:pPr>
            <a:endParaRPr lang="en-US" sz="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Should display 12 documents.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4327796"/>
            <a:ext cx="4660900" cy="2530203"/>
          </a:xfrm>
          <a:prstGeom prst="rect">
            <a:avLst/>
          </a:prstGeom>
        </p:spPr>
      </p:pic>
    </p:spTree>
    <p:extLst>
      <p:ext uri="{BB962C8B-B14F-4D97-AF65-F5344CB8AC3E}">
        <p14:creationId xmlns:p14="http://schemas.microsoft.com/office/powerpoint/2010/main" val="3190111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these shell operators:</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.count()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and projection look like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javascript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objects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simplest selector just matches object fields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Projection limits the portion of the document returned </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List fields to display or remove: 1=display, 0=remove </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“Batman”}, {plot: 1})</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Returns the plot for Batman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Also returns the _id field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Tx/>
              <a:buChar char="-"/>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1960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“Spider”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title: “Batman” },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“The Incredibles” }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You can reference embedded documents with dot notation:</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smtClean="0">
                <a:latin typeface="Arial Unicode MS" panose="020B0604020202020204" pitchFamily="34" charset="-128"/>
                <a:ea typeface="Arial Unicode MS" panose="020B0604020202020204" pitchFamily="34" charset="-128"/>
                <a:cs typeface="Arial Unicode MS" panose="020B0604020202020204" pitchFamily="34" charset="-128"/>
              </a:rPr>
              <a:t>details.rated”: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“PG”})</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832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NoSQL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85900"/>
            <a:ext cx="3840480" cy="4800600"/>
          </a:xfrm>
          <a:prstGeom prst="rect">
            <a:avLst/>
          </a:prstGeom>
        </p:spPr>
      </p:pic>
    </p:spTree>
    <p:extLst>
      <p:ext uri="{BB962C8B-B14F-4D97-AF65-F5344CB8AC3E}">
        <p14:creationId xmlns:p14="http://schemas.microsoft.com/office/powerpoint/2010/main" val="375010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1. Find all movie titles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2. List the names of directors for all movies</a:t>
            </a:r>
          </a:p>
          <a:p>
            <a:pPr marL="0" indent="0">
              <a:buNone/>
            </a:pPr>
            <a:r>
              <a:rPr lang="en-US" dirty="0" smtClean="0">
                <a:ea typeface="Arial Unicode MS" panose="020B0604020202020204" pitchFamily="34" charset="-128"/>
                <a:cs typeface="Arial Unicode MS" panose="020B0604020202020204" pitchFamily="34" charset="-128"/>
              </a:rPr>
              <a:t>3. 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greater than 8</a:t>
            </a:r>
            <a:endParaRPr lang="en-US" dirty="0">
              <a:ea typeface="Arial Unicode MS" panose="020B0604020202020204" pitchFamily="34" charset="-128"/>
              <a:cs typeface="Arial Unicode MS" panose="020B0604020202020204" pitchFamily="34" charset="-128"/>
            </a:endParaRPr>
          </a:p>
          <a:p>
            <a:pPr marL="0" indent="0">
              <a:buNone/>
            </a:pPr>
            <a:endParaRPr lang="en-US" sz="12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Example</a:t>
            </a:r>
            <a:r>
              <a:rPr lang="en-US" sz="2800" dirty="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db.movies.find</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imdbRating</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gt</a:t>
            </a:r>
            <a:r>
              <a:rPr lang="en-US" sz="2800" dirty="0">
                <a:ea typeface="Arial Unicode MS" panose="020B0604020202020204" pitchFamily="34" charset="-128"/>
                <a:cs typeface="Arial Unicode MS" panose="020B0604020202020204" pitchFamily="34" charset="-128"/>
              </a:rPr>
              <a:t>: 8 } </a:t>
            </a:r>
            <a:r>
              <a:rPr lang="en-US" sz="2800" dirty="0" smtClean="0">
                <a:ea typeface="Arial Unicode MS" panose="020B0604020202020204" pitchFamily="34" charset="-128"/>
                <a:cs typeface="Arial Unicode MS" panose="020B0604020202020204" pitchFamily="34" charset="-128"/>
              </a:rPr>
              <a:t>},</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a:ea typeface="Arial Unicode MS" panose="020B0604020202020204" pitchFamily="34" charset="-128"/>
                <a:cs typeface="Arial Unicode MS" panose="020B0604020202020204" pitchFamily="34" charset="-128"/>
              </a:rPr>
              <a:t>{title: 1, _id: 0})</a:t>
            </a:r>
          </a:p>
          <a:p>
            <a:pPr marL="0" indent="0">
              <a:buNone/>
            </a:pPr>
            <a:r>
              <a:rPr lang="en-US" sz="2800" dirty="0" smtClean="0">
                <a:ea typeface="Arial Unicode MS" panose="020B0604020202020204" pitchFamily="34" charset="-128"/>
                <a:cs typeface="Arial Unicode MS" panose="020B0604020202020204" pitchFamily="34" charset="-128"/>
              </a:rPr>
              <a:t>Operators: </a:t>
            </a:r>
            <a:r>
              <a:rPr lang="en-US" sz="2800" dirty="0">
                <a:ea typeface="Arial Unicode MS" panose="020B0604020202020204" pitchFamily="34" charset="-128"/>
                <a:cs typeface="Arial Unicode MS" panose="020B0604020202020204" pitchFamily="34" charset="-128"/>
              </a:rPr>
              <a:t>$</a:t>
            </a:r>
            <a:r>
              <a:rPr lang="en-US" sz="2800" dirty="0" err="1" smtClean="0">
                <a:ea typeface="Arial Unicode MS" panose="020B0604020202020204" pitchFamily="34" charset="-128"/>
                <a:cs typeface="Arial Unicode MS" panose="020B0604020202020204" pitchFamily="34" charset="-128"/>
              </a:rPr>
              <a:t>lt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lte</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gte</a:t>
            </a:r>
            <a:r>
              <a:rPr lang="en-US" sz="2800" dirty="0" smtClean="0">
                <a:ea typeface="Arial Unicode MS" panose="020B0604020202020204" pitchFamily="34" charset="-128"/>
                <a:cs typeface="Arial Unicode MS" panose="020B0604020202020204" pitchFamily="34" charset="-128"/>
              </a:rPr>
              <a:t>, $ne</a:t>
            </a:r>
            <a:endParaRPr lang="en-US" sz="28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100" dirty="0" smtClean="0">
                <a:ea typeface="Arial Unicode MS" panose="020B0604020202020204" pitchFamily="34" charset="-128"/>
                <a:cs typeface="Arial Unicode MS" panose="020B0604020202020204" pitchFamily="34" charset="-128"/>
              </a:rPr>
              <a:t>1. Find all movie titles in our database with the actor Ian </a:t>
            </a:r>
            <a:r>
              <a:rPr lang="en-US" sz="2100" dirty="0" err="1" smtClean="0">
                <a:ea typeface="Arial Unicode MS" panose="020B0604020202020204" pitchFamily="34" charset="-128"/>
                <a:cs typeface="Arial Unicode MS" panose="020B0604020202020204" pitchFamily="34" charset="-128"/>
              </a:rPr>
              <a:t>McKellen</a:t>
            </a:r>
            <a:endParaRPr lang="en-US" sz="2100" dirty="0" smtClean="0">
              <a:ea typeface="Arial Unicode MS" panose="020B0604020202020204" pitchFamily="34" charset="-128"/>
              <a:cs typeface="Arial Unicode MS" panose="020B0604020202020204" pitchFamily="34" charset="-128"/>
            </a:endParaRPr>
          </a:p>
          <a:p>
            <a:pPr marL="0" indent="0">
              <a:buNone/>
            </a:pPr>
            <a:endParaRPr lang="en-US" sz="2100" dirty="0" smtClean="0"/>
          </a:p>
          <a:p>
            <a:pPr marL="0" indent="0">
              <a:buNone/>
            </a:pPr>
            <a:r>
              <a:rPr lang="en-US" sz="2100" dirty="0"/>
              <a:t>&gt;</a:t>
            </a:r>
            <a:r>
              <a:rPr lang="en-US" sz="2100" b="1" dirty="0"/>
              <a:t> </a:t>
            </a:r>
            <a:r>
              <a:rPr lang="en-US" sz="2100" b="1" dirty="0" err="1"/>
              <a:t>db.movies.find</a:t>
            </a:r>
            <a:r>
              <a:rPr lang="en-US" sz="2100" b="1" dirty="0"/>
              <a:t>({actors: "Ian </a:t>
            </a:r>
            <a:r>
              <a:rPr lang="en-US" sz="2100" b="1" dirty="0" err="1"/>
              <a:t>McKellen</a:t>
            </a:r>
            <a:r>
              <a:rPr lang="en-US" sz="2100" b="1" dirty="0"/>
              <a:t>"}, {title: 1, _id: 0})</a:t>
            </a:r>
          </a:p>
          <a:p>
            <a:pPr marL="0" indent="0">
              <a:buNone/>
            </a:pPr>
            <a:r>
              <a:rPr lang="en-US" sz="2100" dirty="0"/>
              <a:t>{ "title" : "X-Men" }</a:t>
            </a:r>
          </a:p>
          <a:p>
            <a:pPr marL="0" indent="0">
              <a:buNone/>
            </a:pPr>
            <a:r>
              <a:rPr lang="en-US" sz="2100" dirty="0"/>
              <a:t>{ "title" : "The Hobbit: An Unexpected Journey" }</a:t>
            </a:r>
          </a:p>
          <a:p>
            <a:pPr marL="0" indent="0">
              <a:buNone/>
            </a:pPr>
            <a:r>
              <a:rPr lang="en-US" sz="2100" dirty="0"/>
              <a:t>&gt;</a:t>
            </a:r>
          </a:p>
          <a:p>
            <a:pPr marL="0" indent="0">
              <a:buNone/>
            </a:pPr>
            <a:endParaRPr lang="en-US" sz="3400" dirty="0">
              <a:ea typeface="Arial Unicode MS" panose="020B0604020202020204" pitchFamily="34" charset="-128"/>
              <a:cs typeface="Arial Unicode MS" panose="020B0604020202020204" pitchFamily="34" charset="-128"/>
            </a:endParaRPr>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514350" indent="-514350">
              <a:buAutoNum type="arabicPeriod"/>
            </a:pPr>
            <a:endParaRPr lang="en-US" sz="34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933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ea typeface="Arial Unicode MS" panose="020B0604020202020204" pitchFamily="34" charset="-128"/>
                <a:cs typeface="Arial Unicode MS" panose="020B0604020202020204" pitchFamily="34" charset="-128"/>
              </a:rPr>
              <a:t>2. List the names of directors for all movies</a:t>
            </a:r>
          </a:p>
          <a:p>
            <a:pPr marL="0" indent="0">
              <a:buNone/>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600" b="1" dirty="0"/>
              <a:t>&gt; </a:t>
            </a:r>
            <a:r>
              <a:rPr lang="en-US" sz="2600" b="1" dirty="0" err="1"/>
              <a:t>db.movies.find</a:t>
            </a:r>
            <a:r>
              <a:rPr lang="en-US" sz="2600" b="1" dirty="0"/>
              <a:t>({},{"details.director":1, _id: 0})</a:t>
            </a:r>
          </a:p>
          <a:p>
            <a:pPr marL="0" indent="0">
              <a:buNone/>
            </a:pPr>
            <a:r>
              <a:rPr lang="en-US" sz="2300" dirty="0"/>
              <a:t>{ "details" : { "director" : "Peter Jackson" } }</a:t>
            </a:r>
          </a:p>
          <a:p>
            <a:pPr marL="0" indent="0">
              <a:buNone/>
            </a:pPr>
            <a:r>
              <a:rPr lang="en-US" sz="2300" dirty="0"/>
              <a:t>{ "details" : { "director" : "Bryan Singer" } }</a:t>
            </a:r>
          </a:p>
          <a:p>
            <a:pPr marL="0" indent="0">
              <a:buNone/>
            </a:pPr>
            <a:r>
              <a:rPr lang="en-US" sz="2300" dirty="0"/>
              <a:t>{ "details" : { "director" : "Tim Burton" } }</a:t>
            </a:r>
          </a:p>
          <a:p>
            <a:pPr marL="0" indent="0">
              <a:buNone/>
            </a:pPr>
            <a:r>
              <a:rPr lang="en-US" sz="2300" dirty="0"/>
              <a:t>{ "details" : { "director" : "Jon </a:t>
            </a:r>
            <a:r>
              <a:rPr lang="en-US" sz="2300" dirty="0" err="1"/>
              <a:t>Favreau</a:t>
            </a:r>
            <a:r>
              <a:rPr lang="en-US" sz="2300" dirty="0"/>
              <a:t>" } }</a:t>
            </a:r>
          </a:p>
          <a:p>
            <a:pPr marL="0" indent="0">
              <a:buNone/>
            </a:pPr>
            <a:r>
              <a:rPr lang="en-US" sz="2300" dirty="0"/>
              <a:t>{ "details" : { "director" : "Patty Jenkins" } }</a:t>
            </a:r>
          </a:p>
          <a:p>
            <a:pPr marL="0" indent="0">
              <a:buNone/>
            </a:pPr>
            <a:r>
              <a:rPr lang="en-US" sz="2300" dirty="0"/>
              <a:t>{ "details" : { "director" : "George Lucas" } }</a:t>
            </a:r>
          </a:p>
          <a:p>
            <a:pPr marL="0" indent="0">
              <a:buNone/>
            </a:pPr>
            <a:r>
              <a:rPr lang="en-US" sz="2300" dirty="0"/>
              <a:t>{ "details" : { "director" : "Alex </a:t>
            </a:r>
            <a:r>
              <a:rPr lang="en-US" sz="2300" dirty="0" err="1"/>
              <a:t>Proyas</a:t>
            </a:r>
            <a:r>
              <a:rPr lang="en-US" sz="2300" dirty="0"/>
              <a:t>" } }</a:t>
            </a:r>
          </a:p>
          <a:p>
            <a:pPr marL="0" indent="0">
              <a:buNone/>
            </a:pPr>
            <a:r>
              <a:rPr lang="en-US" sz="2300" dirty="0"/>
              <a:t>{ "details" : { "director" : "Sam Raimi" } }</a:t>
            </a:r>
          </a:p>
          <a:p>
            <a:pPr marL="0" indent="0">
              <a:buNone/>
            </a:pPr>
            <a:r>
              <a:rPr lang="en-US" sz="2300" dirty="0"/>
              <a:t>{ "details" : { "director" : "Tim Story" } }</a:t>
            </a:r>
          </a:p>
          <a:p>
            <a:pPr marL="0" indent="0">
              <a:buNone/>
            </a:pPr>
            <a:r>
              <a:rPr lang="en-US" sz="2300" dirty="0"/>
              <a:t>{ "details" : { "director" : "Peter Jackson" } }</a:t>
            </a:r>
          </a:p>
          <a:p>
            <a:pPr marL="0" indent="0">
              <a:buNone/>
            </a:pPr>
            <a:r>
              <a:rPr lang="en-US" sz="2300" dirty="0"/>
              <a:t>{ "details" : { "director" : "Joss </a:t>
            </a:r>
            <a:r>
              <a:rPr lang="en-US" sz="2300" dirty="0" err="1"/>
              <a:t>Whedon</a:t>
            </a:r>
            <a:r>
              <a:rPr lang="en-US" sz="2300" dirty="0"/>
              <a:t>" } }</a:t>
            </a:r>
          </a:p>
          <a:p>
            <a:pPr marL="0" indent="0">
              <a:buNone/>
            </a:pPr>
            <a:r>
              <a:rPr lang="en-US" sz="2300" dirty="0"/>
              <a:t>{ "details" : { "director" : "Brad Bird" } </a:t>
            </a:r>
            <a:r>
              <a:rPr lang="en-US" sz="2300" dirty="0" smtClean="0"/>
              <a:t>}</a:t>
            </a:r>
            <a:endParaRPr lang="en-US" sz="2800"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3400" dirty="0" smtClean="0">
                <a:ea typeface="Arial Unicode MS" panose="020B0604020202020204" pitchFamily="34" charset="-128"/>
                <a:cs typeface="Arial Unicode MS" panose="020B0604020202020204" pitchFamily="34" charset="-128"/>
              </a:rPr>
              <a:t>3. List the title and </a:t>
            </a:r>
            <a:r>
              <a:rPr lang="en-US" sz="3400" dirty="0" err="1" smtClean="0">
                <a:ea typeface="Arial Unicode MS" panose="020B0604020202020204" pitchFamily="34" charset="-128"/>
                <a:cs typeface="Arial Unicode MS" panose="020B0604020202020204" pitchFamily="34" charset="-128"/>
              </a:rPr>
              <a:t>imdbRating</a:t>
            </a:r>
            <a:r>
              <a:rPr lang="en-US" sz="3400" dirty="0" smtClean="0">
                <a:ea typeface="Arial Unicode MS" panose="020B0604020202020204" pitchFamily="34" charset="-128"/>
                <a:cs typeface="Arial Unicode MS" panose="020B0604020202020204" pitchFamily="34" charset="-128"/>
              </a:rPr>
              <a:t> for movies since 2000 or that have a rating greater than 8</a:t>
            </a:r>
            <a:endParaRPr lang="en-US" sz="3400" dirty="0">
              <a:ea typeface="Arial Unicode MS" panose="020B0604020202020204" pitchFamily="34" charset="-128"/>
              <a:cs typeface="Arial Unicode MS" panose="020B0604020202020204" pitchFamily="34" charset="-128"/>
            </a:endParaRP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t>&gt;</a:t>
            </a:r>
            <a:r>
              <a:rPr lang="en-US" sz="3400" b="1" dirty="0" smtClean="0"/>
              <a:t> </a:t>
            </a:r>
            <a:r>
              <a:rPr lang="en-US" sz="3400" b="1" dirty="0" err="1" smtClean="0"/>
              <a:t>db.movies.find</a:t>
            </a:r>
            <a:r>
              <a:rPr lang="en-US" sz="3400" b="1" dirty="0"/>
              <a:t>({$or: [{"</a:t>
            </a:r>
            <a:r>
              <a:rPr lang="en-US" sz="3400" b="1" dirty="0" err="1"/>
              <a:t>details.year</a:t>
            </a:r>
            <a:r>
              <a:rPr lang="en-US" sz="3400" b="1" dirty="0"/>
              <a:t>":{$</a:t>
            </a:r>
            <a:r>
              <a:rPr lang="en-US" sz="3400" b="1" dirty="0" err="1"/>
              <a:t>gte</a:t>
            </a:r>
            <a:r>
              <a:rPr lang="en-US" sz="3400" b="1" dirty="0"/>
              <a:t>: 2000}}, </a:t>
            </a:r>
            <a:endParaRPr lang="en-US" sz="3400" b="1" dirty="0" smtClean="0"/>
          </a:p>
          <a:p>
            <a:pPr marL="0" indent="0">
              <a:buNone/>
            </a:pPr>
            <a:r>
              <a:rPr lang="en-US" sz="3400" b="1" dirty="0" smtClean="0"/>
              <a:t>			    {</a:t>
            </a:r>
            <a:r>
              <a:rPr lang="en-US" sz="3400" b="1" dirty="0" err="1"/>
              <a:t>imdbRating</a:t>
            </a:r>
            <a:r>
              <a:rPr lang="en-US" sz="3400" b="1" dirty="0"/>
              <a:t>: {$</a:t>
            </a:r>
            <a:r>
              <a:rPr lang="en-US" sz="3400" b="1" dirty="0" err="1"/>
              <a:t>gt</a:t>
            </a:r>
            <a:r>
              <a:rPr lang="en-US" sz="3400" b="1" dirty="0"/>
              <a:t>: 8}}]}, </a:t>
            </a:r>
            <a:endParaRPr lang="en-US" sz="3400" b="1" dirty="0" smtClean="0"/>
          </a:p>
          <a:p>
            <a:pPr marL="0" indent="0">
              <a:buNone/>
            </a:pPr>
            <a:r>
              <a:rPr lang="en-US" sz="3400" b="1" dirty="0"/>
              <a:t> </a:t>
            </a:r>
            <a:r>
              <a:rPr lang="en-US" sz="3400" b="1" dirty="0" smtClean="0"/>
              <a:t>                               {</a:t>
            </a:r>
            <a:r>
              <a:rPr lang="en-US" sz="3400" b="1" dirty="0"/>
              <a:t>title: 1, </a:t>
            </a:r>
            <a:r>
              <a:rPr lang="en-US" sz="3400" b="1" dirty="0" err="1"/>
              <a:t>imdbRating</a:t>
            </a:r>
            <a:r>
              <a:rPr lang="en-US" sz="3400" b="1" dirty="0"/>
              <a:t>: 1, _id</a:t>
            </a:r>
            <a:r>
              <a:rPr lang="en-US" sz="3400" b="1" dirty="0" smtClean="0"/>
              <a:t>:  </a:t>
            </a:r>
            <a:r>
              <a:rPr lang="en-US" sz="3400" b="1" dirty="0"/>
              <a:t>0})</a:t>
            </a:r>
          </a:p>
          <a:p>
            <a:pPr marL="0" indent="0">
              <a:buNone/>
            </a:pPr>
            <a:r>
              <a:rPr lang="en-US" sz="2900" dirty="0"/>
              <a:t>{ "title" : "The Lord of the Rings: The Fellowship of the Ring", "</a:t>
            </a:r>
            <a:r>
              <a:rPr lang="en-US" sz="2900" dirty="0" err="1"/>
              <a:t>imdbRating</a:t>
            </a:r>
            <a:r>
              <a:rPr lang="en-US" sz="2900" dirty="0"/>
              <a:t>" : 8.8 }</a:t>
            </a:r>
          </a:p>
          <a:p>
            <a:pPr marL="0" indent="0">
              <a:buNone/>
            </a:pPr>
            <a:r>
              <a:rPr lang="en-US" sz="2900" dirty="0"/>
              <a:t>{ "title" : "Wonder Woman", "</a:t>
            </a:r>
            <a:r>
              <a:rPr lang="en-US" sz="2900" dirty="0" err="1"/>
              <a:t>imdbRating</a:t>
            </a:r>
            <a:r>
              <a:rPr lang="en-US" sz="2900" dirty="0"/>
              <a:t>" : 8.4 }</a:t>
            </a:r>
          </a:p>
          <a:p>
            <a:pPr marL="0" indent="0">
              <a:buNone/>
            </a:pPr>
            <a:r>
              <a:rPr lang="en-US" sz="2900" dirty="0"/>
              <a:t>{ "title" : "Star Wars: Episode IV - A New Hope", "</a:t>
            </a:r>
            <a:r>
              <a:rPr lang="en-US" sz="2900" dirty="0" err="1"/>
              <a:t>imdbRating</a:t>
            </a:r>
            <a:r>
              <a:rPr lang="en-US" sz="2900" dirty="0"/>
              <a:t>" : 8.7 }</a:t>
            </a:r>
          </a:p>
          <a:p>
            <a:pPr marL="0" indent="0">
              <a:buNone/>
            </a:pPr>
            <a:r>
              <a:rPr lang="en-US" sz="2900" dirty="0"/>
              <a:t>{ "title" : "The Avengers", "</a:t>
            </a:r>
            <a:r>
              <a:rPr lang="en-US" sz="2900" dirty="0" err="1"/>
              <a:t>imdbRating</a:t>
            </a:r>
            <a:r>
              <a:rPr lang="en-US" sz="2900" dirty="0"/>
              <a:t>" : 8.1 }</a:t>
            </a:r>
          </a:p>
          <a:p>
            <a:pPr marL="0" indent="0">
              <a:buNone/>
            </a:pPr>
            <a:r>
              <a:rPr lang="en-US" sz="2900" dirty="0"/>
              <a:t>&gt;</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295400"/>
            <a:ext cx="8229600" cy="4525963"/>
          </a:xfrm>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     </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parameters)</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“Batman"}, </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251,188,924"}}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543300"/>
            <a:ext cx="3429000" cy="3314700"/>
          </a:xfrm>
          <a:prstGeom prst="rect">
            <a:avLst/>
          </a:prstGeom>
        </p:spPr>
      </p:pic>
    </p:spTree>
    <p:extLst>
      <p:ext uri="{BB962C8B-B14F-4D97-AF65-F5344CB8AC3E}">
        <p14:creationId xmlns:p14="http://schemas.microsoft.com/office/powerpoint/2010/main" val="48733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an item to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an item.</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elements to an array only if they do 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already exist in the set.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ea typeface="Arial Unicode MS" panose="020B0604020202020204" pitchFamily="34" charset="-128"/>
                <a:cs typeface="Arial Unicode MS" panose="020B0604020202020204" pitchFamily="34" charset="-128"/>
              </a:rPr>
              <a:t>1. Add “Jack </a:t>
            </a:r>
            <a:r>
              <a:rPr lang="en-US" sz="2800" dirty="0" err="1" smtClean="0">
                <a:ea typeface="Arial Unicode MS" panose="020B0604020202020204" pitchFamily="34" charset="-128"/>
                <a:cs typeface="Arial Unicode MS" panose="020B0604020202020204" pitchFamily="34" charset="-128"/>
              </a:rPr>
              <a:t>Palance</a:t>
            </a:r>
            <a:r>
              <a:rPr lang="en-US" sz="28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2. Add “Action” to the genre for “The Incredibles”.  </a:t>
            </a:r>
            <a:endParaRPr lang="en-US" sz="16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3. </a:t>
            </a:r>
            <a:r>
              <a:rPr lang="en-US" sz="2800" dirty="0">
                <a:ea typeface="Arial Unicode MS" panose="020B0604020202020204" pitchFamily="34" charset="-128"/>
                <a:cs typeface="Arial Unicode MS" panose="020B0604020202020204" pitchFamily="34" charset="-128"/>
              </a:rPr>
              <a:t>Add </a:t>
            </a:r>
            <a:r>
              <a:rPr lang="en-US" sz="2800" dirty="0" smtClean="0">
                <a:ea typeface="Arial Unicode MS" panose="020B0604020202020204" pitchFamily="34" charset="-128"/>
                <a:cs typeface="Arial Unicode MS" panose="020B0604020202020204" pitchFamily="34" charset="-128"/>
              </a:rPr>
              <a:t>“copies” with a value of 3 and “rented” with a value of 0 to every movie in the database.</a:t>
            </a:r>
            <a:endParaRPr lang="en-US" sz="28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Example: </a:t>
            </a:r>
            <a:r>
              <a:rPr lang="en-US" sz="2400" dirty="0" err="1">
                <a:ea typeface="Arial Unicode MS" panose="020B0604020202020204" pitchFamily="34" charset="-128"/>
                <a:cs typeface="Arial Unicode MS" panose="020B0604020202020204" pitchFamily="34" charset="-128"/>
              </a:rPr>
              <a:t>db.movies.update</a:t>
            </a:r>
            <a:r>
              <a:rPr lang="en-US" sz="2400" dirty="0">
                <a:ea typeface="Arial Unicode MS" panose="020B0604020202020204" pitchFamily="34" charset="-128"/>
                <a:cs typeface="Arial Unicode MS" panose="020B0604020202020204" pitchFamily="34" charset="-128"/>
              </a:rPr>
              <a:t>({title: </a:t>
            </a:r>
            <a:r>
              <a:rPr lang="en-US" sz="2400" dirty="0" smtClean="0">
                <a:ea typeface="Arial Unicode MS" panose="020B0604020202020204" pitchFamily="34" charset="-128"/>
                <a:cs typeface="Arial Unicode MS" panose="020B0604020202020204" pitchFamily="34" charset="-128"/>
              </a:rPr>
              <a:t>“Batman"}, </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a:ea typeface="Arial Unicode MS" panose="020B0604020202020204" pitchFamily="34" charset="-128"/>
                <a:cs typeface="Arial Unicode MS" panose="020B0604020202020204" pitchFamily="34" charset="-128"/>
              </a:rPr>
              <a:t>         {$set: {</a:t>
            </a:r>
            <a:r>
              <a:rPr lang="en-US" sz="2400" dirty="0" err="1">
                <a:ea typeface="Arial Unicode MS" panose="020B0604020202020204" pitchFamily="34" charset="-128"/>
                <a:cs typeface="Arial Unicode MS" panose="020B0604020202020204" pitchFamily="34" charset="-128"/>
              </a:rPr>
              <a:t>boxOffice</a:t>
            </a:r>
            <a:r>
              <a:rPr lang="en-US" sz="2400" dirty="0">
                <a:ea typeface="Arial Unicode MS" panose="020B0604020202020204" pitchFamily="34" charset="-128"/>
                <a:cs typeface="Arial Unicode MS" panose="020B0604020202020204" pitchFamily="34" charset="-128"/>
              </a:rPr>
              <a:t>: </a:t>
            </a:r>
            <a:r>
              <a:rPr lang="en-US" sz="2400" dirty="0" smtClean="0">
                <a:ea typeface="Arial Unicode MS" panose="020B0604020202020204" pitchFamily="34" charset="-128"/>
                <a:cs typeface="Arial Unicode MS" panose="020B0604020202020204" pitchFamily="34" charset="-128"/>
              </a:rPr>
              <a:t>“</a:t>
            </a:r>
            <a:r>
              <a:rPr lang="en-US" sz="2400" dirty="0" smtClean="0"/>
              <a:t>$</a:t>
            </a:r>
            <a:r>
              <a:rPr lang="en-US" sz="2400" dirty="0"/>
              <a:t>251,188,924</a:t>
            </a:r>
            <a:r>
              <a:rPr lang="en-US" sz="2400" dirty="0" smtClean="0">
                <a:ea typeface="Arial Unicode MS" panose="020B0604020202020204" pitchFamily="34" charset="-128"/>
                <a:cs typeface="Arial Unicode MS" panose="020B0604020202020204" pitchFamily="34" charset="-128"/>
              </a:rPr>
              <a:t>"}}, {multi: false})</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Operators: $set, </a:t>
            </a:r>
            <a:r>
              <a:rPr lang="en-US" sz="2400" dirty="0">
                <a:ea typeface="Arial Unicode MS" panose="020B0604020202020204" pitchFamily="34" charset="-128"/>
                <a:cs typeface="Arial Unicode MS" panose="020B0604020202020204" pitchFamily="34" charset="-128"/>
              </a:rPr>
              <a:t>$push, $</a:t>
            </a:r>
            <a:r>
              <a:rPr lang="en-US" sz="2400" dirty="0" smtClean="0">
                <a:ea typeface="Arial Unicode MS" panose="020B0604020202020204" pitchFamily="34" charset="-128"/>
                <a:cs typeface="Arial Unicode MS" panose="020B0604020202020204" pitchFamily="34" charset="-128"/>
              </a:rPr>
              <a:t>pop, </a:t>
            </a:r>
            <a:r>
              <a:rPr lang="en-US" sz="2400" dirty="0">
                <a:ea typeface="Arial Unicode MS" panose="020B0604020202020204" pitchFamily="34" charset="-128"/>
                <a:cs typeface="Arial Unicode MS" panose="020B0604020202020204" pitchFamily="34" charset="-128"/>
              </a:rPr>
              <a:t>$</a:t>
            </a:r>
            <a:r>
              <a:rPr lang="en-US" sz="2400" dirty="0" err="1" smtClean="0">
                <a:ea typeface="Arial Unicode MS" panose="020B0604020202020204" pitchFamily="34" charset="-128"/>
                <a:cs typeface="Arial Unicode MS" panose="020B0604020202020204" pitchFamily="34" charset="-128"/>
              </a:rPr>
              <a:t>addToSet</a:t>
            </a:r>
            <a:endParaRPr lang="en-US" sz="24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ea typeface="Arial Unicode MS" panose="020B0604020202020204" pitchFamily="34" charset="-128"/>
                <a:cs typeface="Arial Unicode MS" panose="020B0604020202020204" pitchFamily="34" charset="-128"/>
              </a:rPr>
              <a:t>1</a:t>
            </a:r>
            <a:r>
              <a:rPr lang="en-US" sz="2200" dirty="0" smtClean="0">
                <a:ea typeface="Arial Unicode MS" panose="020B0604020202020204" pitchFamily="34" charset="-128"/>
                <a:cs typeface="Arial Unicode MS" panose="020B0604020202020204" pitchFamily="34" charset="-128"/>
              </a:rPr>
              <a:t>. </a:t>
            </a:r>
            <a:r>
              <a:rPr lang="en-US" sz="2200" dirty="0" smtClean="0">
                <a:ea typeface="Arial Unicode MS" panose="020B0604020202020204" pitchFamily="34" charset="-128"/>
                <a:cs typeface="Arial Unicode MS" panose="020B0604020202020204" pitchFamily="34" charset="-128"/>
              </a:rPr>
              <a:t>Add “Jack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800" b="1" dirty="0" err="1"/>
              <a:t>db.movies.update</a:t>
            </a:r>
            <a:r>
              <a:rPr lang="en-US" sz="2800" b="1" dirty="0"/>
              <a:t>({</a:t>
            </a:r>
            <a:r>
              <a:rPr lang="en-US" sz="2800" b="1" dirty="0" err="1"/>
              <a:t>title:"Batman</a:t>
            </a:r>
            <a:r>
              <a:rPr lang="en-US" sz="2800" b="1" dirty="0" smtClean="0"/>
              <a:t>"},</a:t>
            </a:r>
          </a:p>
          <a:p>
            <a:pPr marL="0" indent="0">
              <a:buNone/>
            </a:pPr>
            <a:r>
              <a:rPr lang="en-US" sz="2800" b="1" dirty="0"/>
              <a:t> </a:t>
            </a:r>
            <a:r>
              <a:rPr lang="en-US" sz="2800" b="1" dirty="0" smtClean="0"/>
              <a:t>    {$</a:t>
            </a:r>
            <a:r>
              <a:rPr lang="en-US" sz="2800" b="1" dirty="0"/>
              <a:t>push: {actors: "Jack </a:t>
            </a:r>
            <a:r>
              <a:rPr lang="en-US" sz="2800" b="1" dirty="0" err="1"/>
              <a:t>Palance</a:t>
            </a:r>
            <a:r>
              <a:rPr lang="en-US" sz="2800" b="1"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2</a:t>
            </a:r>
            <a:r>
              <a:rPr lang="en-US" sz="2200" dirty="0" smtClean="0">
                <a:ea typeface="Arial Unicode MS" panose="020B0604020202020204" pitchFamily="34" charset="-128"/>
                <a:cs typeface="Arial Unicode MS" panose="020B0604020202020204" pitchFamily="34" charset="-128"/>
              </a:rPr>
              <a:t>. </a:t>
            </a:r>
            <a:r>
              <a:rPr lang="en-US" sz="2400" dirty="0">
                <a:ea typeface="Arial Unicode MS" panose="020B0604020202020204" pitchFamily="34" charset="-128"/>
                <a:cs typeface="Arial Unicode MS" panose="020B0604020202020204" pitchFamily="34" charset="-128"/>
              </a:rPr>
              <a:t>Add “Action” to the genre for “The Incredibles”. </a:t>
            </a: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800" b="1" dirty="0" err="1"/>
              <a:t>db.movies.update</a:t>
            </a:r>
            <a:r>
              <a:rPr lang="en-US" sz="2800" b="1" dirty="0" smtClean="0"/>
              <a:t>( { </a:t>
            </a:r>
            <a:r>
              <a:rPr lang="en-US" sz="2800" b="1" dirty="0" err="1" smtClean="0"/>
              <a:t>title:”The</a:t>
            </a:r>
            <a:r>
              <a:rPr lang="en-US" sz="2800" b="1" dirty="0" smtClean="0"/>
              <a:t> Incredibles” },</a:t>
            </a:r>
            <a:endParaRPr lang="en-US" sz="2800" b="1" dirty="0" smtClean="0"/>
          </a:p>
          <a:p>
            <a:pPr marL="0" indent="0">
              <a:buNone/>
            </a:pPr>
            <a:r>
              <a:rPr lang="en-US" sz="2800" b="1" dirty="0"/>
              <a:t> </a:t>
            </a:r>
            <a:r>
              <a:rPr lang="en-US" sz="2800" b="1" dirty="0" smtClean="0"/>
              <a:t>    </a:t>
            </a:r>
            <a:r>
              <a:rPr lang="en-US" sz="2800" b="1" dirty="0" smtClean="0"/>
              <a:t>{ $</a:t>
            </a:r>
            <a:r>
              <a:rPr lang="en-US" sz="2800" b="1" dirty="0"/>
              <a:t>push: </a:t>
            </a:r>
            <a:r>
              <a:rPr lang="en-US" sz="2800" b="1" dirty="0" smtClean="0"/>
              <a:t>{ “</a:t>
            </a:r>
            <a:r>
              <a:rPr lang="en-US" sz="2800" b="1" dirty="0" err="1" smtClean="0"/>
              <a:t>details.genre</a:t>
            </a:r>
            <a:r>
              <a:rPr lang="en-US" sz="2800" b="1" dirty="0" smtClean="0"/>
              <a:t>” : ”</a:t>
            </a:r>
            <a:r>
              <a:rPr lang="en-US" sz="2800" b="1" dirty="0" smtClean="0"/>
              <a:t>Action</a:t>
            </a:r>
            <a:r>
              <a:rPr lang="en-US" sz="2800" b="1" dirty="0" smtClean="0"/>
              <a:t>” } } )</a:t>
            </a:r>
            <a:endParaRPr lang="en-US" sz="2800" b="1" dirty="0"/>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2113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smtClean="0"/>
              <a:t>Collections of Documents</a:t>
            </a:r>
            <a:endParaRPr lang="en-US" dirty="0"/>
          </a:p>
        </p:txBody>
      </p:sp>
    </p:spTree>
    <p:extLst>
      <p:ext uri="{BB962C8B-B14F-4D97-AF65-F5344CB8AC3E}">
        <p14:creationId xmlns:p14="http://schemas.microsoft.com/office/powerpoint/2010/main" val="1413918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3. </a:t>
            </a:r>
            <a:r>
              <a:rPr lang="en-US" sz="2400" dirty="0">
                <a:ea typeface="Arial Unicode MS" panose="020B0604020202020204" pitchFamily="34" charset="-128"/>
                <a:cs typeface="Arial Unicode MS" panose="020B0604020202020204" pitchFamily="34" charset="-128"/>
              </a:rPr>
              <a:t>Add “copies” with a value of 3 and “rented” with a value of 0 to every movie in the database.</a:t>
            </a:r>
          </a:p>
          <a:p>
            <a:pPr marL="0" indent="0">
              <a:buNone/>
            </a:pPr>
            <a:r>
              <a:rPr lang="en-US" sz="2200" dirty="0" smtClean="0">
                <a:ea typeface="Arial Unicode MS" panose="020B0604020202020204" pitchFamily="34" charset="-128"/>
                <a:cs typeface="Arial Unicode MS" panose="020B0604020202020204" pitchFamily="34" charset="-128"/>
              </a:rPr>
              <a:t>  </a:t>
            </a:r>
            <a:endParaRPr lang="en-US" sz="2200" dirty="0">
              <a:ea typeface="Arial Unicode MS" panose="020B0604020202020204" pitchFamily="34" charset="-128"/>
              <a:cs typeface="Arial Unicode MS" panose="020B0604020202020204" pitchFamily="34" charset="-128"/>
            </a:endParaRPr>
          </a:p>
          <a:p>
            <a:pPr marL="0" indent="0">
              <a:buNone/>
            </a:pPr>
            <a:r>
              <a:rPr lang="en-US" sz="2800" b="1" dirty="0" err="1" smtClean="0"/>
              <a:t>db.movies.update</a:t>
            </a:r>
            <a:r>
              <a:rPr lang="en-US" sz="2800" b="1" dirty="0"/>
              <a:t>({}, {$set: {copies: 3, rented: 0</a:t>
            </a:r>
            <a:r>
              <a:rPr lang="en-US" sz="2800" b="1" dirty="0" smtClean="0"/>
              <a:t>}},</a:t>
            </a:r>
          </a:p>
          <a:p>
            <a:pPr marL="0" indent="0">
              <a:buNone/>
            </a:pPr>
            <a:r>
              <a:rPr lang="en-US" sz="2800" b="1" dirty="0"/>
              <a:t> </a:t>
            </a:r>
            <a:r>
              <a:rPr lang="en-US" sz="2800" b="1" dirty="0" smtClean="0"/>
              <a:t>   </a:t>
            </a:r>
            <a:r>
              <a:rPr lang="en-US" sz="2800" b="1" dirty="0"/>
              <a:t>{multi: true})</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inc</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Increments </a:t>
            </a:r>
            <a:r>
              <a:rPr lang="en-US" sz="2800" dirty="0">
                <a:ea typeface="Arial Unicode MS" panose="020B0604020202020204" pitchFamily="34" charset="-128"/>
                <a:cs typeface="Arial Unicode MS" panose="020B0604020202020204" pitchFamily="34" charset="-128"/>
              </a:rPr>
              <a:t>the value of the field by the </a:t>
            </a: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specified </a:t>
            </a:r>
            <a:r>
              <a:rPr lang="en-US" sz="2800" dirty="0">
                <a:ea typeface="Arial Unicode MS" panose="020B0604020202020204" pitchFamily="34" charset="-128"/>
                <a:cs typeface="Arial Unicode MS" panose="020B0604020202020204" pitchFamily="34" charset="-128"/>
              </a:rPr>
              <a:t>amount</a:t>
            </a:r>
            <a:r>
              <a:rPr lang="en-US" sz="2800" dirty="0" smtClean="0">
                <a:ea typeface="Arial Unicode MS" panose="020B0604020202020204" pitchFamily="34" charset="-128"/>
                <a:cs typeface="Arial Unicode MS" panose="020B0604020202020204" pitchFamily="34" charset="-128"/>
              </a:rPr>
              <a: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mul</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Multiplies </a:t>
            </a:r>
            <a:r>
              <a:rPr lang="en-US" sz="2800" dirty="0">
                <a:ea typeface="Arial Unicode MS" panose="020B0604020202020204" pitchFamily="34" charset="-128"/>
                <a:cs typeface="Arial Unicode MS" panose="020B0604020202020204" pitchFamily="34" charset="-128"/>
              </a:rPr>
              <a:t>the value of the field by </a:t>
            </a:r>
            <a:r>
              <a:rPr lang="en-US" sz="2800" dirty="0" smtClean="0">
                <a:ea typeface="Arial Unicode MS" panose="020B0604020202020204" pitchFamily="34" charset="-128"/>
                <a:cs typeface="Arial Unicode MS" panose="020B0604020202020204" pitchFamily="34" charset="-128"/>
              </a:rPr>
              <a:t>the</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specified amount.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smtClean="0">
                <a:ea typeface="Arial Unicode MS" panose="020B0604020202020204" pitchFamily="34" charset="-128"/>
                <a:cs typeface="Arial Unicode MS" panose="020B0604020202020204" pitchFamily="34" charset="-128"/>
              </a:rPr>
              <a:t>unset       	</a:t>
            </a:r>
            <a:r>
              <a:rPr lang="en-US" sz="2800" dirty="0" smtClean="0">
                <a:ea typeface="Arial Unicode MS" panose="020B0604020202020204" pitchFamily="34" charset="-128"/>
                <a:cs typeface="Arial Unicode MS" panose="020B0604020202020204" pitchFamily="34" charset="-128"/>
              </a:rPr>
              <a:t>Removes </a:t>
            </a:r>
            <a:r>
              <a:rPr lang="en-US" sz="2800" dirty="0">
                <a:ea typeface="Arial Unicode MS" panose="020B0604020202020204" pitchFamily="34" charset="-128"/>
                <a:cs typeface="Arial Unicode MS" panose="020B0604020202020204" pitchFamily="34" charset="-128"/>
              </a:rPr>
              <a:t>the specified field from a </a:t>
            </a:r>
            <a:r>
              <a:rPr lang="en-US" sz="2800" dirty="0" smtClean="0">
                <a:ea typeface="Arial Unicode MS" panose="020B0604020202020204" pitchFamily="34" charset="-128"/>
                <a:cs typeface="Arial Unicode MS" panose="020B0604020202020204" pitchFamily="34" charset="-128"/>
              </a:rPr>
              <a:t>      </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document.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$rename   	</a:t>
            </a:r>
            <a:r>
              <a:rPr lang="en-US" sz="2800" dirty="0" smtClean="0">
                <a:ea typeface="Arial Unicode MS" panose="020B0604020202020204" pitchFamily="34" charset="-128"/>
                <a:cs typeface="Arial Unicode MS" panose="020B0604020202020204" pitchFamily="34" charset="-128"/>
              </a:rPr>
              <a:t>Renames </a:t>
            </a:r>
            <a:r>
              <a:rPr lang="en-US" sz="2800"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{selectors},</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row to update and then update in a single operation</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Validation</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Aggregation/Map Reduce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Text Search</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Capped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Collections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Geospatial Indices and Queries</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Free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training </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   &lt;/div&gt;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scope.updatePriority</a:t>
            </a:r>
            <a:r>
              <a:rPr lang="en-US" dirty="0"/>
              <a:t> = </a:t>
            </a:r>
            <a:r>
              <a:rPr lang="en-US" b="1" dirty="0"/>
              <a:t>function</a:t>
            </a:r>
            <a:r>
              <a:rPr lang="en-US" dirty="0"/>
              <a:t>($event, _t) {</a:t>
            </a:r>
            <a:br>
              <a:rPr lang="en-US" dirty="0"/>
            </a:br>
            <a:r>
              <a:rPr lang="en-US" dirty="0"/>
              <a:t>  </a:t>
            </a:r>
            <a:r>
              <a:rPr lang="en-US" b="1" dirty="0" err="1"/>
              <a:t>var</a:t>
            </a:r>
            <a:r>
              <a:rPr lang="en-US" b="1" dirty="0"/>
              <a:t> </a:t>
            </a:r>
            <a:r>
              <a:rPr lang="en-US" dirty="0" err="1"/>
              <a:t>cbk</a:t>
            </a:r>
            <a:r>
              <a:rPr lang="en-US" dirty="0"/>
              <a:t> = !_</a:t>
            </a:r>
            <a:r>
              <a:rPr lang="en-US" dirty="0" err="1"/>
              <a:t>t.highPriority</a:t>
            </a:r>
            <a:r>
              <a:rPr lang="en-US" dirty="0"/>
              <a:t>;</a:t>
            </a:r>
            <a:br>
              <a:rPr lang="en-US" dirty="0"/>
            </a:br>
            <a:r>
              <a:rPr lang="en-US" dirty="0"/>
              <a:t>  </a:t>
            </a:r>
            <a:r>
              <a:rPr lang="en-US" dirty="0" err="1"/>
              <a:t>todosFactory.updateTodo</a:t>
            </a:r>
            <a:r>
              <a:rPr lang="en-US" dirty="0"/>
              <a:t>({</a:t>
            </a:r>
            <a:br>
              <a:rPr lang="en-US" dirty="0"/>
            </a:br>
            <a:r>
              <a:rPr lang="en-US" dirty="0"/>
              <a:t>    _id: _</a:t>
            </a:r>
            <a:r>
              <a:rPr lang="en-US" dirty="0" err="1"/>
              <a:t>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t.isCompleted</a:t>
            </a:r>
            <a:r>
              <a:rPr lang="en-US" dirty="0"/>
              <a:t>,</a:t>
            </a:r>
            <a:br>
              <a:rPr lang="en-US" dirty="0"/>
            </a:br>
            <a:r>
              <a:rPr lang="en-US" dirty="0"/>
              <a:t>    </a:t>
            </a:r>
            <a:r>
              <a:rPr lang="en-US" dirty="0" err="1"/>
              <a:t>todo</a:t>
            </a:r>
            <a:r>
              <a:rPr lang="en-US" dirty="0"/>
              <a:t>: _</a:t>
            </a:r>
            <a:r>
              <a:rPr lang="en-US" dirty="0" err="1"/>
              <a:t>t.todo</a:t>
            </a:r>
            <a:r>
              <a:rPr lang="en-US" dirty="0"/>
              <a:t/>
            </a:r>
            <a:br>
              <a:rPr lang="en-US" dirty="0"/>
            </a:br>
            <a:r>
              <a:rPr lang="en-US" dirty="0"/>
              <a:t>  }).then(</a:t>
            </a:r>
            <a:r>
              <a:rPr lang="en-US" b="1" dirty="0"/>
              <a:t>function</a:t>
            </a:r>
            <a:r>
              <a:rPr lang="en-US" dirty="0"/>
              <a:t>(data) {</a:t>
            </a:r>
            <a:br>
              <a:rPr lang="en-US" dirty="0"/>
            </a:br>
            <a:r>
              <a:rPr lang="en-US" dirty="0"/>
              <a:t>    </a:t>
            </a:r>
            <a:r>
              <a:rPr lang="en-US" b="1" dirty="0"/>
              <a:t>if </a:t>
            </a:r>
            <a:r>
              <a:rPr lang="en-US" dirty="0"/>
              <a:t>(</a:t>
            </a:r>
            <a:r>
              <a:rPr lang="en-US" dirty="0" err="1"/>
              <a:t>data.data.ok</a:t>
            </a:r>
            <a:r>
              <a:rPr lang="en-US" dirty="0"/>
              <a:t>) {</a:t>
            </a:r>
            <a:br>
              <a:rPr lang="en-US" dirty="0"/>
            </a:br>
            <a:r>
              <a:rPr lang="en-US" dirty="0"/>
              <a:t>      _</a:t>
            </a:r>
            <a:r>
              <a:rPr lang="en-US" dirty="0" err="1"/>
              <a:t>t.highPriority</a:t>
            </a:r>
            <a:r>
              <a:rPr lang="en-US" dirty="0"/>
              <a:t> = </a:t>
            </a:r>
            <a:r>
              <a:rPr lang="en-US" dirty="0" err="1"/>
              <a:t>cbk</a:t>
            </a:r>
            <a:r>
              <a:rPr lang="en-US" dirty="0"/>
              <a:t>;</a:t>
            </a:r>
            <a:br>
              <a:rPr lang="en-US" dirty="0"/>
            </a:br>
            <a:r>
              <a:rPr lang="en-US" dirty="0"/>
              <a:t>    } </a:t>
            </a:r>
            <a:r>
              <a:rPr lang="en-US" b="1" dirty="0"/>
              <a:t>else </a:t>
            </a:r>
            <a:r>
              <a:rPr lang="en-US" dirty="0"/>
              <a:t>{</a:t>
            </a:r>
            <a:br>
              <a:rPr lang="en-US" dirty="0"/>
            </a:br>
            <a:r>
              <a:rPr lang="en-US" dirty="0"/>
              <a:t>      alert('Oops something went wrong!');</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445364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r>
              <a:rPr lang="en-US" sz="2000" b="1"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Scaling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576" y="3124200"/>
            <a:ext cx="4838024" cy="3524250"/>
          </a:xfrm>
          <a:prstGeom prst="rect">
            <a:avLst/>
          </a:prstGeom>
        </p:spPr>
      </p:pic>
    </p:spTree>
    <p:extLst>
      <p:ext uri="{BB962C8B-B14F-4D97-AF65-F5344CB8AC3E}">
        <p14:creationId xmlns:p14="http://schemas.microsoft.com/office/powerpoint/2010/main" val="332234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Scaling: </a:t>
            </a:r>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4125</Words>
  <Application>Microsoft Macintosh PowerPoint</Application>
  <PresentationFormat>On-screen Show (4:3)</PresentationFormat>
  <Paragraphs>580</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 Unicode MS</vt:lpstr>
      <vt:lpstr>Calibri</vt:lpstr>
      <vt:lpstr>Arial</vt:lpstr>
      <vt:lpstr>Office Theme</vt:lpstr>
      <vt:lpstr>MongoDB  Hands on test drive Dan Van Valin &amp; Kevin McGinty</vt:lpstr>
      <vt:lpstr>What is MongoDB?</vt:lpstr>
      <vt:lpstr>What is MongoDB?</vt:lpstr>
      <vt:lpstr>Stores BSON Documents</vt:lpstr>
      <vt:lpstr>Stores BSON Documents</vt:lpstr>
      <vt:lpstr>Stores BSON Documents</vt:lpstr>
      <vt:lpstr>Stores BSON Documents</vt:lpstr>
      <vt:lpstr>What is MongoDB?</vt:lpstr>
      <vt:lpstr>Horizontal Scaling: Sharding</vt:lpstr>
      <vt:lpstr>What is MongoDB?</vt:lpstr>
      <vt:lpstr>High Availability: Replica Sets</vt:lpstr>
      <vt:lpstr>Starting MongoDB</vt:lpstr>
      <vt:lpstr>Try Out The Shell</vt:lpstr>
      <vt:lpstr>Querying Documents</vt:lpstr>
      <vt:lpstr>Shell Operators</vt:lpstr>
      <vt:lpstr>Querying Documents</vt:lpstr>
      <vt:lpstr>Selectors</vt:lpstr>
      <vt:lpstr>Querying Documents</vt:lpstr>
      <vt:lpstr>Querying Documents</vt:lpstr>
      <vt:lpstr>Querying Exercise</vt:lpstr>
      <vt:lpstr>Solutions</vt:lpstr>
      <vt:lpstr>Solutions</vt:lpstr>
      <vt:lpstr>Solutions</vt:lpstr>
      <vt:lpstr>Updates</vt:lpstr>
      <vt:lpstr>Updates</vt:lpstr>
      <vt:lpstr>Array Operators</vt:lpstr>
      <vt:lpstr>Updates Exercises</vt:lpstr>
      <vt:lpstr>Solutions</vt:lpstr>
      <vt:lpstr>Solutions</vt:lpstr>
      <vt:lpstr>Solutions</vt:lpstr>
      <vt:lpstr>Other Operators</vt:lpstr>
      <vt:lpstr>Atomic Updates</vt:lpstr>
      <vt:lpstr>Other Features</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VanValin,Dan</cp:lastModifiedBy>
  <cp:revision>155</cp:revision>
  <dcterms:created xsi:type="dcterms:W3CDTF">2017-04-22T16:52:48Z</dcterms:created>
  <dcterms:modified xsi:type="dcterms:W3CDTF">2017-06-29T21:24:36Z</dcterms:modified>
</cp:coreProperties>
</file>