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92" r:id="rId4"/>
    <p:sldId id="295" r:id="rId5"/>
    <p:sldId id="296" r:id="rId6"/>
    <p:sldId id="297" r:id="rId7"/>
    <p:sldId id="290" r:id="rId8"/>
    <p:sldId id="291" r:id="rId9"/>
    <p:sldId id="258" r:id="rId10"/>
    <p:sldId id="259" r:id="rId11"/>
    <p:sldId id="302" r:id="rId12"/>
    <p:sldId id="263" r:id="rId13"/>
    <p:sldId id="264" r:id="rId14"/>
    <p:sldId id="265" r:id="rId15"/>
    <p:sldId id="267" r:id="rId16"/>
    <p:sldId id="266" r:id="rId17"/>
    <p:sldId id="270" r:id="rId18"/>
    <p:sldId id="298" r:id="rId19"/>
    <p:sldId id="273" r:id="rId20"/>
    <p:sldId id="299" r:id="rId21"/>
    <p:sldId id="275" r:id="rId22"/>
    <p:sldId id="300" r:id="rId23"/>
    <p:sldId id="276" r:id="rId24"/>
    <p:sldId id="282" r:id="rId25"/>
    <p:sldId id="281" r:id="rId26"/>
    <p:sldId id="293" r:id="rId27"/>
    <p:sldId id="301" r:id="rId28"/>
    <p:sldId id="304" r:id="rId29"/>
    <p:sldId id="306" r:id="rId30"/>
    <p:sldId id="305" r:id="rId31"/>
    <p:sldId id="30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1" autoAdjust="0"/>
  </p:normalViewPr>
  <p:slideViewPr>
    <p:cSldViewPr>
      <p:cViewPr>
        <p:scale>
          <a:sx n="75" d="100"/>
          <a:sy n="75" d="100"/>
        </p:scale>
        <p:origin x="600" y="24"/>
      </p:cViewPr>
      <p:guideLst>
        <p:guide orient="horz" pos="2160"/>
        <p:guide pos="2880"/>
      </p:guideLst>
    </p:cSldViewPr>
  </p:slideViewPr>
  <p:notesTextViewPr>
    <p:cViewPr>
      <p:scale>
        <a:sx n="1" d="1"/>
        <a:sy n="1" d="1"/>
      </p:scale>
      <p:origin x="0" y="3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zone-sharding/#zone-shard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mongodb.com/manual/core/sharded-cluster-config-servers/" TargetMode="External"/><Relationship Id="rId3" Type="http://schemas.openxmlformats.org/officeDocument/2006/relationships/hyperlink" Target="https://docs.mongodb.com/manual/reference/glossary/#term-sharding" TargetMode="External"/><Relationship Id="rId7" Type="http://schemas.openxmlformats.org/officeDocument/2006/relationships/hyperlink" Target="https://docs.mongodb.com/manual/core/sharded-cluster-query-route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ongodb.com/manual/reference/glossary/#term-replica-set" TargetMode="External"/><Relationship Id="rId5" Type="http://schemas.openxmlformats.org/officeDocument/2006/relationships/hyperlink" Target="https://docs.mongodb.com/manual/core/sharded-cluster-shards/" TargetMode="External"/><Relationship Id="rId4" Type="http://schemas.openxmlformats.org/officeDocument/2006/relationships/hyperlink" Target="https://docs.mongodb.com/manual/reference/glossary/#term-sharded-clust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flexible</a:t>
            </a:r>
            <a:r>
              <a:rPr lang="en-US" baseline="0" dirty="0" smtClean="0"/>
              <a:t> schema, directly map to </a:t>
            </a:r>
            <a:r>
              <a:rPr lang="en-US" baseline="0" dirty="0" err="1" smtClean="0"/>
              <a:t>datastructures</a:t>
            </a:r>
            <a:r>
              <a:rPr lang="en-US" baseline="0" dirty="0" smtClean="0"/>
              <a:t>, support redundancy, scale up well </a:t>
            </a:r>
          </a:p>
          <a:p>
            <a:endParaRPr lang="en-US" baseline="0" dirty="0" smtClean="0"/>
          </a:p>
          <a:p>
            <a:r>
              <a:rPr lang="en-US" baseline="0" dirty="0" smtClean="0"/>
              <a:t>High performance: MongoDB stores structures documents, not just columns.  Reads/writes by primary key on a table but with structure.</a:t>
            </a:r>
          </a:p>
          <a:p>
            <a:r>
              <a:rPr lang="en-US" sz="1200" b="0" i="0" kern="1200" dirty="0" smtClean="0">
                <a:solidFill>
                  <a:schemeClr val="tx1"/>
                </a:solidFill>
                <a:effectLst/>
                <a:latin typeface="+mn-lt"/>
                <a:ea typeface="+mn-ea"/>
                <a:cs typeface="+mn-cs"/>
              </a:rPr>
              <a:t>- Support for embedded data models reduces I/O activity on database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a:t>
            </a:r>
          </a:p>
          <a:p>
            <a:r>
              <a:rPr lang="en-US" sz="1200" b="0" i="0" kern="1200" dirty="0" smtClean="0">
                <a:solidFill>
                  <a:schemeClr val="tx1"/>
                </a:solidFill>
                <a:effectLst/>
                <a:latin typeface="+mn-lt"/>
                <a:ea typeface="+mn-ea"/>
                <a:cs typeface="+mn-cs"/>
              </a:rPr>
              <a:t>- data redundancy.</a:t>
            </a:r>
          </a:p>
          <a:p>
            <a:endParaRPr lang="en-US" baseline="0" dirty="0" smtClean="0"/>
          </a:p>
          <a:p>
            <a:r>
              <a:rPr lang="en-US" baseline="0" dirty="0" smtClean="0"/>
              <a:t>Horizontal scaling: documents can be partitioned between servers to distribute the load</a:t>
            </a:r>
          </a:p>
          <a:p>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 MongoDB 3.4 supports creating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5"/>
              </a:rPr>
              <a:t>shard key</a:t>
            </a:r>
            <a:r>
              <a:rPr lang="en-US" sz="1200" b="0" i="0" kern="1200" dirty="0" smtClean="0">
                <a:solidFill>
                  <a:schemeClr val="tx1"/>
                </a:solidFill>
                <a:effectLst/>
                <a:latin typeface="+mn-lt"/>
                <a:ea typeface="+mn-ea"/>
                <a:cs typeface="+mn-cs"/>
              </a:rPr>
              <a:t>. In a balanced cluster, MongoDB directs reads and writes covered by a zone only to those shards inside the zone. See the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manual page for more information.</a:t>
            </a:r>
          </a:p>
          <a:p>
            <a:endParaRPr lang="en-US" baseline="0" dirty="0" smtClean="0"/>
          </a:p>
          <a:p>
            <a:r>
              <a:rPr lang="en-US" baseline="0" dirty="0" smtClean="0"/>
              <a:t>BSON: binary JSON.  Simple data structures, associative arrays (key/value pairs), binary objects, </a:t>
            </a:r>
            <a:r>
              <a:rPr lang="en-US" baseline="0" dirty="0" err="1" smtClean="0"/>
              <a:t>javascript</a:t>
            </a:r>
            <a:r>
              <a:rPr lang="en-US" baseline="0" dirty="0" smtClean="0"/>
              <a:t> objects, regex, MD5 binary data.</a:t>
            </a:r>
          </a:p>
          <a:p>
            <a:r>
              <a:rPr lang="en-US" baseline="0" dirty="0" smtClean="0"/>
              <a:t>- Max doc size 16 MB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12331}})</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 {$push: {"</a:t>
            </a:r>
            <a:r>
              <a:rPr lang="en-US" dirty="0" err="1" smtClean="0"/>
              <a:t>details.genre</a:t>
            </a:r>
            <a:r>
              <a:rPr lang="en-US" smtClean="0"/>
              <a:t>": “Action"}})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Show incrementing </a:t>
            </a:r>
            <a:r>
              <a:rPr lang="en-US" baseline="0" dirty="0" err="1" smtClean="0"/>
              <a:t>copiesRented</a:t>
            </a:r>
            <a:r>
              <a:rPr lang="en-US" baseline="0" dirty="0" smtClean="0"/>
              <a:t> </a:t>
            </a:r>
          </a:p>
          <a:p>
            <a:endParaRPr lang="en-US" baseline="0" dirty="0" smtClean="0"/>
          </a:p>
          <a:p>
            <a:r>
              <a:rPr lang="en-US" baseline="0" dirty="0" smtClean="0"/>
              <a:t>Talk about/show </a:t>
            </a:r>
            <a:r>
              <a:rPr lang="en-US" baseline="0" dirty="0" err="1" smtClean="0"/>
              <a:t>upserts</a:t>
            </a:r>
            <a:r>
              <a:rPr lang="en-US" baseline="0" dirty="0" smtClean="0"/>
              <a:t> if you increment a title that does not exist yet.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Mongoose does have 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should be for movies.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r>
              <a:rPr lang="en-US" baseline="0" dirty="0" smtClean="0"/>
              <a:t>How do you connect to a secondary?</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methods for addressing system growth: vertical and horizontal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Vertical Scaling</a:t>
            </a:r>
            <a:r>
              <a:rPr lang="en-US" sz="1200" b="0" i="0" kern="1200" dirty="0" smtClean="0">
                <a:solidFill>
                  <a:schemeClr val="tx1"/>
                </a:solidFill>
                <a:effectLst/>
                <a:latin typeface="+mn-lt"/>
                <a:ea typeface="+mn-ea"/>
                <a:cs typeface="+mn-cs"/>
              </a:rPr>
              <a:t> 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supports </a:t>
            </a:r>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through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4"/>
              </a:rPr>
              <a:t>sharded</a:t>
            </a:r>
            <a:r>
              <a:rPr lang="en-US" sz="1200" b="0" i="0" u="none" strike="noStrike" kern="1200" dirty="0" smtClean="0">
                <a:solidFill>
                  <a:schemeClr val="tx1"/>
                </a:solidFill>
                <a:effectLst/>
                <a:latin typeface="+mn-lt"/>
                <a:ea typeface="+mn-ea"/>
                <a:cs typeface="+mn-cs"/>
                <a:hlinkClick r:id="rId4"/>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5"/>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6"/>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7"/>
              </a:rPr>
              <a:t>mongos</a:t>
            </a:r>
            <a:r>
              <a:rPr lang="en-US" sz="1200" b="0" i="0" kern="1200" dirty="0" smtClean="0">
                <a:solidFill>
                  <a:schemeClr val="tx1"/>
                </a:solidFill>
                <a:effectLst/>
                <a:latin typeface="+mn-lt"/>
                <a:ea typeface="+mn-ea"/>
                <a:cs typeface="+mn-cs"/>
              </a:rPr>
              <a:t>: The mongos acts as a query router, providing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u="none" strike="noStrike" kern="1200" dirty="0" err="1" smtClean="0">
                <a:solidFill>
                  <a:schemeClr val="tx1"/>
                </a:solidFill>
                <a:effectLst/>
                <a:latin typeface="+mn-lt"/>
                <a:ea typeface="+mn-ea"/>
                <a:cs typeface="+mn-cs"/>
                <a:hlinkClick r:id="rId8"/>
              </a:rPr>
              <a:t>config</a:t>
            </a:r>
            <a:r>
              <a:rPr lang="en-US" sz="1200" b="0" i="0" u="none" strike="noStrike" kern="1200" dirty="0" smtClean="0">
                <a:solidFill>
                  <a:schemeClr val="tx1"/>
                </a:solidFill>
                <a:effectLst/>
                <a:latin typeface="+mn-lt"/>
                <a:ea typeface="+mn-ea"/>
                <a:cs typeface="+mn-cs"/>
                <a:hlinkClick r:id="rId8"/>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196458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com/manual/administration/install-communi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exercises</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insert data</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sz="3800" dirty="0" smtClean="0"/>
              <a:t>Grab slides and run insert script: </a:t>
            </a:r>
          </a:p>
          <a:p>
            <a:pPr lvl="1"/>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From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857250" lvl="2"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https://</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github.com</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dvanvali</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mongoDbPresentation</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From the Wiki:</a:t>
            </a:r>
          </a:p>
          <a:p>
            <a:pPr marL="857250" lvl="2" indent="0">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&lt;fill me in&gt;</a:t>
            </a:r>
          </a:p>
          <a:p>
            <a:pPr lvl="1"/>
            <a:r>
              <a:rPr lang="en-US" dirty="0" smtClean="0"/>
              <a:t>Insert data from the script</a:t>
            </a:r>
          </a:p>
          <a:p>
            <a:pPr marL="914400" lvl="2" indent="0">
              <a:buNone/>
            </a:pPr>
            <a:r>
              <a:rPr lang="en-US" dirty="0"/>
              <a:t>c</a:t>
            </a:r>
            <a:r>
              <a:rPr lang="en-US" dirty="0" smtClean="0"/>
              <a:t>d </a:t>
            </a:r>
            <a:r>
              <a:rPr lang="en-US" dirty="0" err="1" smtClean="0"/>
              <a:t>mongoDbPresentation</a:t>
            </a:r>
            <a:endParaRPr lang="en-US" dirty="0" smtClean="0"/>
          </a:p>
          <a:p>
            <a:pPr marL="914400" lvl="2" indent="0">
              <a:buNone/>
            </a:pPr>
            <a:r>
              <a:rPr lang="en-US" dirty="0"/>
              <a:t>m</a:t>
            </a:r>
            <a:r>
              <a:rPr lang="en-US" dirty="0" smtClean="0"/>
              <a:t>ongo </a:t>
            </a:r>
            <a:r>
              <a:rPr lang="en-US" dirty="0" err="1" smtClean="0"/>
              <a:t>moviesForMongo.js</a:t>
            </a:r>
            <a:endParaRPr lang="en-US" dirty="0" smtClean="0"/>
          </a:p>
          <a:p>
            <a:pPr lvl="1"/>
            <a:r>
              <a:rPr lang="en-US" dirty="0" smtClean="0"/>
              <a:t>Check to see that data is there</a:t>
            </a:r>
          </a:p>
          <a:p>
            <a:pPr marL="857250" lvl="2" indent="0">
              <a:buNone/>
            </a:pPr>
            <a:r>
              <a:rPr lang="en-US" dirty="0" smtClean="0"/>
              <a:t>$ mongo</a:t>
            </a:r>
          </a:p>
          <a:p>
            <a:pPr marL="857250" lvl="2" indent="0">
              <a:buNone/>
            </a:pPr>
            <a:r>
              <a:rPr lang="en-US" dirty="0" smtClean="0"/>
              <a:t>&gt; </a:t>
            </a:r>
            <a:r>
              <a:rPr lang="en-US" dirty="0"/>
              <a:t>u</a:t>
            </a:r>
            <a:r>
              <a:rPr lang="en-US" dirty="0" smtClean="0"/>
              <a:t>se test</a:t>
            </a:r>
          </a:p>
          <a:p>
            <a:pPr marL="857250" lvl="2" indent="0">
              <a:buNone/>
            </a:pPr>
            <a:r>
              <a:rPr lang="en-US" dirty="0" smtClean="0"/>
              <a:t>&gt; </a:t>
            </a:r>
            <a:r>
              <a:rPr lang="en-US" dirty="0" err="1" smtClean="0"/>
              <a:t>db.movies.find</a:t>
            </a:r>
            <a:r>
              <a:rPr lang="en-US" dirty="0" smtClean="0"/>
              <a:t>().count()</a:t>
            </a:r>
          </a:p>
          <a:p>
            <a:pPr marL="857250" lvl="2" indent="0">
              <a:buNone/>
            </a:pPr>
            <a:r>
              <a:rPr lang="en-US" dirty="0" smtClean="0"/>
              <a:t>12</a:t>
            </a:r>
          </a:p>
          <a:p>
            <a:pPr marL="914400" lvl="2" indent="0">
              <a:buNone/>
            </a:pPr>
            <a:endParaRPr lang="en-US" dirty="0"/>
          </a:p>
          <a:p>
            <a:pPr marL="914400" lvl="2" indent="0">
              <a:buNone/>
            </a:pPr>
            <a:endParaRPr lang="en-US" dirty="0" smtClean="0"/>
          </a:p>
          <a:p>
            <a:pPr marL="914400" lvl="2" indent="0">
              <a:buNone/>
            </a:pPr>
            <a:endParaRPr lang="en-US" dirty="0" smtClean="0"/>
          </a:p>
          <a:p>
            <a:endParaRPr lang="en-US" dirty="0"/>
          </a:p>
        </p:txBody>
      </p:sp>
    </p:spTree>
    <p:extLst>
      <p:ext uri="{BB962C8B-B14F-4D97-AF65-F5344CB8AC3E}">
        <p14:creationId xmlns:p14="http://schemas.microsoft.com/office/powerpoint/2010/main" val="205503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Selects documents and limits fields selected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{plot: 1})</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indent="-34290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dding .pretty() will format the output</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011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imdbRating</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8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db.&lt;collection&gt;find(</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all movies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names of directors for all movies</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 than 8</a:t>
            </a: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Pipeline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pipeline operators in the shell.  Aggregation can be used outside the shell: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467600" cy="5632311"/>
          </a:xfrm>
          <a:prstGeom prst="rect">
            <a:avLst/>
          </a:prstGeom>
        </p:spPr>
        <p:txBody>
          <a:bodyPr wrap="square">
            <a:spAutoFit/>
          </a:bodyPr>
          <a:lstStyle/>
          <a:p>
            <a:r>
              <a:rPr lang="en-US" sz="2400" dirty="0" smtClean="0"/>
              <a:t>&gt; </a:t>
            </a:r>
            <a:r>
              <a:rPr lang="en-US" sz="2400" dirty="0" err="1" smtClean="0"/>
              <a:t>db.movies.aggregate</a:t>
            </a:r>
            <a:r>
              <a:rPr lang="en-US" sz="2400" dirty="0" smtClean="0"/>
              <a:t>([</a:t>
            </a:r>
          </a:p>
          <a:p>
            <a:r>
              <a:rPr lang="en-US" sz="2400" dirty="0" smtClean="0"/>
              <a:t>       {$</a:t>
            </a:r>
            <a:r>
              <a:rPr lang="en-US" sz="2400" dirty="0"/>
              <a:t>group: {_id: "$</a:t>
            </a:r>
            <a:r>
              <a:rPr lang="en-US" sz="2400" dirty="0" err="1"/>
              <a:t>details.year</a:t>
            </a:r>
            <a:r>
              <a:rPr lang="en-US" sz="2400" dirty="0" smtClean="0"/>
              <a:t>",</a:t>
            </a:r>
          </a:p>
          <a:p>
            <a:r>
              <a:rPr lang="en-US" sz="2400" dirty="0"/>
              <a:t> </a:t>
            </a:r>
            <a:r>
              <a:rPr lang="en-US" sz="2400" dirty="0" smtClean="0"/>
              <a:t>                       </a:t>
            </a:r>
            <a:r>
              <a:rPr lang="en-US" sz="2400" dirty="0"/>
              <a:t>average: {$</a:t>
            </a:r>
            <a:r>
              <a:rPr lang="en-US" sz="2400" dirty="0" err="1"/>
              <a:t>avg</a:t>
            </a:r>
            <a:r>
              <a:rPr lang="en-US" sz="2400" dirty="0"/>
              <a:t>: "$</a:t>
            </a:r>
            <a:r>
              <a:rPr lang="en-US" sz="2400" dirty="0" err="1" smtClean="0"/>
              <a:t>imdbRating</a:t>
            </a:r>
            <a:r>
              <a:rPr lang="en-US" sz="2400" dirty="0"/>
              <a:t>"}}}, </a:t>
            </a:r>
            <a:endParaRPr lang="en-US" sz="2400" dirty="0" smtClean="0"/>
          </a:p>
          <a:p>
            <a:r>
              <a:rPr lang="en-US" sz="2400" dirty="0"/>
              <a:t> </a:t>
            </a:r>
            <a:r>
              <a:rPr lang="en-US" sz="2400" dirty="0" smtClean="0"/>
              <a:t>      {$</a:t>
            </a:r>
            <a:r>
              <a:rPr lang="en-US" sz="2400" dirty="0"/>
              <a:t>sort: {_id: 1</a:t>
            </a:r>
            <a:r>
              <a:rPr lang="en-US" sz="2400" dirty="0" smtClean="0"/>
              <a:t>}} ])</a:t>
            </a:r>
            <a:endParaRPr lang="en-US" sz="2400" dirty="0"/>
          </a:p>
          <a:p>
            <a:r>
              <a:rPr lang="en-US" sz="2400" dirty="0"/>
              <a:t>{ "_id" : "1977", "average" : 8.7 }</a:t>
            </a:r>
          </a:p>
          <a:p>
            <a:r>
              <a:rPr lang="en-US" sz="2400" dirty="0"/>
              <a:t>{ "_id" : "1989", "average" : 7.6 }</a:t>
            </a:r>
          </a:p>
          <a:p>
            <a:r>
              <a:rPr lang="en-US" sz="2400" dirty="0"/>
              <a:t>{ "_id" : "2000", "average" : 7.4 }</a:t>
            </a:r>
          </a:p>
          <a:p>
            <a:r>
              <a:rPr lang="en-US" sz="2400" dirty="0"/>
              <a:t>{ "_id" : "2001", "average" : 8.8 }</a:t>
            </a:r>
          </a:p>
          <a:p>
            <a:r>
              <a:rPr lang="en-US" sz="2400" dirty="0"/>
              <a:t>{ "_id" : "2002", "average" : 7.3 }</a:t>
            </a:r>
          </a:p>
          <a:p>
            <a:r>
              <a:rPr lang="en-US" sz="2400" dirty="0"/>
              <a:t>{ "_id" : "2004", "average" : 7.55 }</a:t>
            </a:r>
          </a:p>
          <a:p>
            <a:r>
              <a:rPr lang="en-US" sz="2400" dirty="0"/>
              <a:t>{ "_id" : "2005", "average" : 5.7 }</a:t>
            </a:r>
          </a:p>
          <a:p>
            <a:r>
              <a:rPr lang="en-US" sz="2400" dirty="0"/>
              <a:t>{ "_id" : "2008", "average" : null }</a:t>
            </a:r>
          </a:p>
          <a:p>
            <a:r>
              <a:rPr lang="en-US" sz="2400" dirty="0"/>
              <a:t>{ "_id" : "2012", "average" : 8 }</a:t>
            </a:r>
          </a:p>
          <a:p>
            <a:r>
              <a:rPr lang="en-US" sz="2400" dirty="0"/>
              <a:t>{ "_id" : "2017", "average" : 8.4 }</a:t>
            </a:r>
          </a:p>
          <a:p>
            <a:r>
              <a:rPr lang="en-US" sz="2400" dirty="0"/>
              <a:t>&gt;</a:t>
            </a:r>
          </a:p>
        </p:txBody>
      </p:sp>
    </p:spTree>
    <p:extLst>
      <p:ext uri="{BB962C8B-B14F-4D97-AF65-F5344CB8AC3E}">
        <p14:creationId xmlns:p14="http://schemas.microsoft.com/office/powerpoint/2010/main" val="238987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"$261,441,092</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733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smtClean="0"/>
              <a:t>High Performance</a:t>
            </a:r>
          </a:p>
          <a:p>
            <a:r>
              <a:rPr lang="en-US" dirty="0" smtClean="0"/>
              <a:t>High Availability</a:t>
            </a:r>
          </a:p>
          <a:p>
            <a:r>
              <a:rPr lang="en-US" dirty="0" smtClean="0"/>
              <a:t>Horizontal Scaling</a:t>
            </a:r>
          </a:p>
          <a:p>
            <a:r>
              <a:rPr lang="en-US" dirty="0" smtClean="0"/>
              <a:t>Document Store</a:t>
            </a:r>
            <a:endParaRPr lang="en-US" dirty="0"/>
          </a:p>
        </p:txBody>
      </p:sp>
    </p:spTree>
    <p:extLst>
      <p:ext uri="{BB962C8B-B14F-4D97-AF65-F5344CB8AC3E}">
        <p14:creationId xmlns:p14="http://schemas.microsoft.com/office/powerpoint/2010/main" val="4012464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elements to an array only if they do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already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exist in the set.</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first or last item of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pull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all array elements that match a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specified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query.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an item to an array</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ea typeface="Arial Unicode MS" panose="020B0604020202020204" pitchFamily="34" charset="-128"/>
                <a:cs typeface="Arial Unicode MS" panose="020B0604020202020204" pitchFamily="34" charset="-128"/>
              </a:rPr>
              <a:t>Add a </a:t>
            </a:r>
            <a:r>
              <a:rPr lang="en-US" sz="2800" b="1" dirty="0" err="1" smtClean="0">
                <a:ea typeface="Arial Unicode MS" panose="020B0604020202020204" pitchFamily="34" charset="-128"/>
                <a:cs typeface="Arial Unicode MS" panose="020B0604020202020204" pitchFamily="34" charset="-128"/>
              </a:rPr>
              <a:t>boxOffice</a:t>
            </a:r>
            <a:r>
              <a:rPr lang="en-US" sz="2800" b="1" dirty="0" smtClean="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of value of </a:t>
            </a:r>
            <a:r>
              <a:rPr lang="en-US" sz="2800" b="1" dirty="0" smtClean="0"/>
              <a:t>$251,188,924</a:t>
            </a:r>
            <a:r>
              <a:rPr lang="en-US" sz="2800" b="1" dirty="0" smtClean="0">
                <a:ea typeface="Arial Unicode MS" panose="020B0604020202020204" pitchFamily="34" charset="-128"/>
                <a:cs typeface="Arial Unicode MS" panose="020B0604020202020204" pitchFamily="34" charset="-128"/>
              </a:rPr>
              <a:t> To Batman.</a:t>
            </a:r>
            <a:endParaRPr lang="en-US" sz="2800" b="1" dirty="0" smtClean="0">
              <a:ea typeface="Arial Unicode MS" panose="020B0604020202020204" pitchFamily="34" charset="-128"/>
              <a:cs typeface="Arial Unicode MS" panose="020B0604020202020204" pitchFamily="34" charset="-128"/>
            </a:endParaRPr>
          </a:p>
          <a:p>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 to the actors for </a:t>
            </a:r>
            <a:r>
              <a:rPr lang="en-US" sz="2800" b="1" dirty="0" smtClean="0">
                <a:ea typeface="Arial Unicode MS" panose="020B0604020202020204" pitchFamily="34" charset="-128"/>
                <a:cs typeface="Arial Unicode MS" panose="020B0604020202020204" pitchFamily="34" charset="-128"/>
              </a:rPr>
              <a:t>Batman.</a:t>
            </a:r>
          </a:p>
          <a:p>
            <a:pPr marL="0" indent="0">
              <a:buNone/>
            </a:pP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a:t>
            </a:r>
            <a:r>
              <a:rPr lang="en-US" sz="2800" b="1" dirty="0" smtClean="0">
                <a:ea typeface="Arial Unicode MS" panose="020B0604020202020204" pitchFamily="34" charset="-128"/>
                <a:cs typeface="Arial Unicode MS" panose="020B0604020202020204" pitchFamily="34" charset="-128"/>
              </a:rPr>
              <a:t>“Action</a:t>
            </a:r>
            <a:r>
              <a:rPr lang="en-US" sz="2800" b="1" dirty="0" smtClean="0">
                <a:ea typeface="Arial Unicode MS" panose="020B0604020202020204" pitchFamily="34" charset="-128"/>
                <a:cs typeface="Arial Unicode MS" panose="020B0604020202020204" pitchFamily="34" charset="-128"/>
              </a:rPr>
              <a:t>” to </a:t>
            </a:r>
            <a:r>
              <a:rPr lang="en-US" sz="2800" b="1" dirty="0" smtClean="0">
                <a:ea typeface="Arial Unicode MS" panose="020B0604020202020204" pitchFamily="34" charset="-128"/>
                <a:cs typeface="Arial Unicode MS" panose="020B0604020202020204" pitchFamily="34" charset="-128"/>
              </a:rPr>
              <a:t>the genre for “The </a:t>
            </a:r>
            <a:r>
              <a:rPr lang="en-US" sz="2800" b="1" smtClean="0">
                <a:ea typeface="Arial Unicode MS" panose="020B0604020202020204" pitchFamily="34" charset="-128"/>
                <a:cs typeface="Arial Unicode MS" panose="020B0604020202020204" pitchFamily="34" charset="-128"/>
              </a:rPr>
              <a:t>Incredibles”.  </a:t>
            </a:r>
            <a:r>
              <a:rPr lang="en-US" sz="2800" b="1" dirty="0" smtClean="0">
                <a:ea typeface="Arial Unicode MS" panose="020B0604020202020204" pitchFamily="34" charset="-128"/>
                <a:cs typeface="Arial Unicode MS" panose="020B0604020202020204" pitchFamily="34" charset="-128"/>
              </a:rPr>
              <a:t>Check to see it now has three genres.</a:t>
            </a: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inc</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Increments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mul</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Multiplies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$unset	   Removes the specified field from a document.</a:t>
            </a:r>
          </a:p>
          <a:p>
            <a:pPr marL="0" indent="0">
              <a:buNone/>
            </a:pPr>
            <a:r>
              <a:rPr lang="en-US" sz="2000" b="1" dirty="0" smtClean="0">
                <a:ea typeface="Arial Unicode MS" panose="020B0604020202020204" pitchFamily="34" charset="-128"/>
                <a:cs typeface="Arial Unicode MS" panose="020B0604020202020204" pitchFamily="34" charset="-128"/>
              </a:rPr>
              <a:t>$rename   Renames </a:t>
            </a:r>
            <a:r>
              <a:rPr lang="en-US" sz="2000" b="1"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&gt;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"contacts</a:t>
            </a:r>
            <a:r>
              <a:rPr lang="en-US" sz="2800" dirty="0" smtClean="0"/>
              <a:t>",</a:t>
            </a:r>
          </a:p>
          <a:p>
            <a:pPr marL="0" indent="0">
              <a:buNone/>
            </a:pPr>
            <a:r>
              <a:rPr lang="en-US" sz="2800" dirty="0" smtClean="0"/>
              <a:t>   { </a:t>
            </a:r>
            <a:r>
              <a:rPr lang="en-US" sz="2800" dirty="0"/>
              <a:t>validator: </a:t>
            </a:r>
            <a:endParaRPr lang="en-US" sz="2800" dirty="0" smtClean="0"/>
          </a:p>
          <a:p>
            <a:pPr marL="0" indent="0">
              <a:buNone/>
            </a:pPr>
            <a:r>
              <a:rPr lang="en-US" sz="2800" dirty="0" smtClean="0"/>
              <a:t>      { </a:t>
            </a:r>
            <a:r>
              <a:rPr lang="en-US" sz="2800" dirty="0"/>
              <a:t>$or: </a:t>
            </a:r>
            <a:endParaRPr lang="en-US" sz="2800" dirty="0" smtClean="0"/>
          </a:p>
          <a:p>
            <a:pPr marL="0" indent="0">
              <a:buNone/>
            </a:pPr>
            <a:r>
              <a:rPr lang="en-US" sz="2800" dirty="0" smtClean="0"/>
              <a:t>         [ </a:t>
            </a:r>
            <a:r>
              <a:rPr lang="en-US" sz="2800" dirty="0"/>
              <a:t>{ phone: { $type: "string" } }, </a:t>
            </a:r>
            <a:endParaRPr lang="en-US" sz="2800" dirty="0" smtClean="0"/>
          </a:p>
          <a:p>
            <a:pPr marL="0" indent="0">
              <a:buNone/>
            </a:pPr>
            <a:r>
              <a:rPr lang="en-US" sz="2800" dirty="0"/>
              <a:t> </a:t>
            </a:r>
            <a:r>
              <a:rPr lang="en-US" sz="2800" dirty="0" smtClean="0"/>
              <a:t>           { </a:t>
            </a:r>
            <a:r>
              <a:rPr lang="en-US" sz="2800" dirty="0"/>
              <a:t>email: { $regex: /@</a:t>
            </a:r>
            <a:r>
              <a:rPr lang="en-US" sz="2800" dirty="0" err="1"/>
              <a:t>mongodb</a:t>
            </a:r>
            <a:r>
              <a:rPr lang="en-US" sz="2800" b="1" dirty="0"/>
              <a:t>\.</a:t>
            </a:r>
            <a:r>
              <a:rPr lang="en-US" sz="2800" dirty="0"/>
              <a:t>com$/ } }, </a:t>
            </a:r>
            <a:endParaRPr lang="en-US" sz="2800" dirty="0" smtClean="0"/>
          </a:p>
          <a:p>
            <a:pPr marL="0" indent="0">
              <a:buNone/>
            </a:pPr>
            <a:r>
              <a:rPr lang="en-US" sz="2800" dirty="0"/>
              <a:t> </a:t>
            </a:r>
            <a:r>
              <a:rPr lang="en-US" sz="2800" dirty="0" smtClean="0"/>
              <a:t>           { </a:t>
            </a:r>
            <a:r>
              <a:rPr lang="en-US" sz="2800" dirty="0"/>
              <a:t>status: { $in: [ "Unknown", "Incomplete" </a:t>
            </a:r>
            <a:r>
              <a:rPr lang="en-US" sz="2800" dirty="0" smtClean="0"/>
              <a:t>] </a:t>
            </a:r>
            <a:r>
              <a:rPr lang="en-US" sz="2800" dirty="0"/>
              <a:t>} } </a:t>
            </a:r>
            <a:r>
              <a:rPr lang="en-US" sz="2800" dirty="0" smtClean="0"/>
              <a:t>]</a:t>
            </a:r>
          </a:p>
          <a:p>
            <a:pPr marL="0" indent="0">
              <a:buNone/>
            </a:pPr>
            <a:r>
              <a:rPr lang="en-US" sz="2800" dirty="0" smtClean="0"/>
              <a:t>      }</a:t>
            </a:r>
          </a:p>
          <a:p>
            <a:pPr marL="0" indent="0">
              <a:buNone/>
            </a:pPr>
            <a:r>
              <a:rPr lang="en-US" sz="2800" dirty="0" smtClean="0"/>
              <a:t>   }</a:t>
            </a:r>
          </a:p>
          <a:p>
            <a:pPr marL="0" indent="0">
              <a:buNone/>
            </a:pPr>
            <a:r>
              <a:rPr lang="en-US" sz="2800" dirty="0" smtClean="0"/>
              <a:t> </a:t>
            </a:r>
            <a:r>
              <a:rPr lang="en-US" sz="2800" dirty="0"/>
              <a:t>)</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err="1"/>
              <a:t>scope.updateStatus</a:t>
            </a:r>
            <a:r>
              <a:rPr lang="en-US" dirty="0"/>
              <a:t> = function($event, _id, </a:t>
            </a:r>
            <a:r>
              <a:rPr lang="en-US" dirty="0" err="1"/>
              <a:t>i</a:t>
            </a:r>
            <a:r>
              <a:rPr lang="en-US" dirty="0"/>
              <a:t>) {</a:t>
            </a:r>
          </a:p>
          <a:p>
            <a:pPr marL="0" indent="0">
              <a:buNone/>
            </a:pPr>
            <a:r>
              <a:rPr lang="en-US" dirty="0"/>
              <a:t>    </a:t>
            </a:r>
            <a:r>
              <a:rPr lang="en-US" dirty="0" err="1"/>
              <a:t>var</a:t>
            </a:r>
            <a:r>
              <a:rPr lang="en-US" dirty="0"/>
              <a:t> </a:t>
            </a:r>
            <a:r>
              <a:rPr lang="en-US" dirty="0" err="1"/>
              <a:t>cbk</a:t>
            </a:r>
            <a:r>
              <a:rPr lang="en-US" dirty="0"/>
              <a:t> = $</a:t>
            </a:r>
            <a:r>
              <a:rPr lang="en-US" dirty="0" err="1"/>
              <a:t>event.target.checked</a:t>
            </a:r>
            <a:r>
              <a:rPr lang="en-US" dirty="0"/>
              <a:t>;</a:t>
            </a:r>
          </a:p>
          <a:p>
            <a:pPr marL="0" indent="0">
              <a:buNone/>
            </a:pPr>
            <a:r>
              <a:rPr lang="en-US" dirty="0"/>
              <a:t>    </a:t>
            </a:r>
            <a:r>
              <a:rPr lang="en-US" dirty="0" err="1"/>
              <a:t>var</a:t>
            </a:r>
            <a:r>
              <a:rPr lang="en-US" dirty="0"/>
              <a:t> _t = $</a:t>
            </a:r>
            <a:r>
              <a:rPr lang="en-US" dirty="0" err="1"/>
              <a:t>scope.todos</a:t>
            </a:r>
            <a:r>
              <a:rPr lang="en-US" dirty="0"/>
              <a:t>[</a:t>
            </a:r>
            <a:r>
              <a:rPr lang="en-US" dirty="0" err="1"/>
              <a:t>i</a:t>
            </a:r>
            <a:r>
              <a:rPr lang="en-US" dirty="0"/>
              <a:t>];</a:t>
            </a:r>
          </a:p>
          <a:p>
            <a:pPr marL="0" indent="0">
              <a:buNone/>
            </a:pPr>
            <a:r>
              <a:rPr lang="en-US" dirty="0"/>
              <a:t>    </a:t>
            </a:r>
            <a:r>
              <a:rPr lang="en-US" dirty="0" err="1"/>
              <a:t>todosFactory.updateTodo</a:t>
            </a:r>
            <a:r>
              <a:rPr lang="en-US" dirty="0"/>
              <a:t>({</a:t>
            </a:r>
          </a:p>
          <a:p>
            <a:pPr marL="0" indent="0">
              <a:buNone/>
            </a:pPr>
            <a:r>
              <a:rPr lang="en-US" b="1" dirty="0"/>
              <a:t>      _id: _id,</a:t>
            </a:r>
          </a:p>
          <a:p>
            <a:pPr marL="0" indent="0">
              <a:buNone/>
            </a:pPr>
            <a:r>
              <a:rPr lang="en-US" b="1" dirty="0"/>
              <a:t>      </a:t>
            </a:r>
            <a:r>
              <a:rPr lang="en-US" b="1" dirty="0" err="1"/>
              <a:t>isCompleted</a:t>
            </a:r>
            <a:r>
              <a:rPr lang="en-US" b="1" dirty="0" smtClean="0"/>
              <a:t>: </a:t>
            </a:r>
            <a:r>
              <a:rPr lang="en-US" b="1" dirty="0" err="1" smtClean="0"/>
              <a:t>cbk</a:t>
            </a:r>
            <a:r>
              <a:rPr lang="en-US" b="1" dirty="0" smtClean="0"/>
              <a:t>,</a:t>
            </a:r>
          </a:p>
          <a:p>
            <a:pPr marL="0" indent="0">
              <a:buNone/>
            </a:pPr>
            <a:r>
              <a:rPr lang="en-US" b="1" dirty="0" smtClean="0"/>
              <a:t>      </a:t>
            </a:r>
            <a:r>
              <a:rPr lang="en-US" b="1" dirty="0" err="1" smtClean="0"/>
              <a:t>todo</a:t>
            </a:r>
            <a:r>
              <a:rPr lang="en-US" b="1" dirty="0" smtClean="0"/>
              <a:t>: _</a:t>
            </a:r>
            <a:r>
              <a:rPr lang="en-US" b="1" dirty="0" err="1" smtClean="0"/>
              <a:t>t.todo</a:t>
            </a:r>
            <a:endParaRPr lang="en-US" b="1" dirty="0" smtClean="0"/>
          </a:p>
          <a:p>
            <a:pPr marL="0" indent="0">
              <a:buNone/>
            </a:pPr>
            <a:r>
              <a:rPr lang="en-US" dirty="0" smtClean="0"/>
              <a:t>    </a:t>
            </a:r>
            <a:r>
              <a:rPr lang="en-US" dirty="0"/>
              <a:t>}).then(function(data) {</a:t>
            </a:r>
          </a:p>
          <a:p>
            <a:pPr marL="0" indent="0">
              <a:buNone/>
            </a:pPr>
            <a:r>
              <a:rPr lang="en-US" dirty="0"/>
              <a:t>      if (</a:t>
            </a:r>
            <a:r>
              <a:rPr lang="en-US" dirty="0" err="1"/>
              <a:t>data.data.ok</a:t>
            </a:r>
            <a:r>
              <a:rPr lang="en-US" dirty="0"/>
              <a:t>) {</a:t>
            </a:r>
          </a:p>
          <a:p>
            <a:pPr marL="0" indent="0">
              <a:buNone/>
            </a:pPr>
            <a:r>
              <a:rPr lang="en-US" dirty="0"/>
              <a:t>        _</a:t>
            </a:r>
            <a:r>
              <a:rPr lang="en-US" dirty="0" err="1"/>
              <a:t>t.isCompleted</a:t>
            </a:r>
            <a:r>
              <a:rPr lang="en-US" dirty="0"/>
              <a:t> = </a:t>
            </a:r>
            <a:r>
              <a:rPr lang="en-US" dirty="0" err="1"/>
              <a:t>cbk</a:t>
            </a:r>
            <a:r>
              <a:rPr lang="en-US" dirty="0"/>
              <a:t>;</a:t>
            </a:r>
          </a:p>
          <a:p>
            <a:pPr marL="0" indent="0">
              <a:buNone/>
            </a:pPr>
            <a:r>
              <a:rPr lang="en-US" dirty="0"/>
              <a:t>      } else {</a:t>
            </a:r>
          </a:p>
          <a:p>
            <a:pPr marL="0" indent="0">
              <a:buNone/>
            </a:pPr>
            <a:r>
              <a:rPr lang="en-US" dirty="0"/>
              <a:t>        alert('Oops something went wrong!');</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445364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r>
              <a:rPr lang="en-US" sz="2800" dirty="0"/>
              <a:t>&lt;div class="col-md-1 col-sm-1 col-xs-1"&gt;</a:t>
            </a:r>
          </a:p>
          <a:p>
            <a:pPr marL="0" indent="0">
              <a:buNone/>
            </a:pPr>
            <a:r>
              <a:rPr lang="en-US" sz="2800" dirty="0"/>
              <a:t>    </a:t>
            </a:r>
            <a:r>
              <a:rPr lang="en-US" sz="2800" dirty="0" smtClean="0"/>
              <a:t>&lt;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a:t> </a:t>
            </a:r>
            <a:r>
              <a:rPr lang="en-US" sz="2800" dirty="0" err="1" smtClean="0"/>
              <a:t>ng</a:t>
            </a:r>
            <a:r>
              <a:rPr lang="en-US" sz="2800" dirty="0"/>
              <a:t>-click="</a:t>
            </a:r>
            <a:r>
              <a:rPr lang="en-US" sz="2800" dirty="0" err="1"/>
              <a:t>updatePriority</a:t>
            </a:r>
            <a:r>
              <a:rPr lang="en-US" sz="2800" dirty="0"/>
              <a:t>($event, </a:t>
            </a:r>
            <a:r>
              <a:rPr lang="en-US" sz="2800" dirty="0" err="1"/>
              <a:t>todo</a:t>
            </a:r>
            <a:r>
              <a:rPr lang="en-US" sz="2800" dirty="0"/>
              <a:t>._id, $index)"</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err="1"/>
              <a:t>scope.updateStatus</a:t>
            </a:r>
            <a:r>
              <a:rPr lang="en-US" dirty="0"/>
              <a:t> = function($event, _id, </a:t>
            </a:r>
            <a:r>
              <a:rPr lang="en-US" dirty="0" err="1"/>
              <a:t>i</a:t>
            </a:r>
            <a:r>
              <a:rPr lang="en-US" dirty="0"/>
              <a:t>) {</a:t>
            </a:r>
          </a:p>
          <a:p>
            <a:pPr marL="0" indent="0">
              <a:buNone/>
            </a:pPr>
            <a:r>
              <a:rPr lang="en-US" dirty="0"/>
              <a:t>    </a:t>
            </a:r>
            <a:r>
              <a:rPr lang="en-US" dirty="0" err="1"/>
              <a:t>var</a:t>
            </a:r>
            <a:r>
              <a:rPr lang="en-US" dirty="0"/>
              <a:t> </a:t>
            </a:r>
            <a:r>
              <a:rPr lang="en-US" dirty="0" err="1"/>
              <a:t>cbk</a:t>
            </a:r>
            <a:r>
              <a:rPr lang="en-US" dirty="0"/>
              <a:t> = $</a:t>
            </a:r>
            <a:r>
              <a:rPr lang="en-US" dirty="0" err="1"/>
              <a:t>event.target.checked</a:t>
            </a:r>
            <a:r>
              <a:rPr lang="en-US" dirty="0"/>
              <a:t>;</a:t>
            </a:r>
          </a:p>
          <a:p>
            <a:pPr marL="0" indent="0">
              <a:buNone/>
            </a:pPr>
            <a:r>
              <a:rPr lang="en-US" dirty="0"/>
              <a:t>    </a:t>
            </a:r>
            <a:r>
              <a:rPr lang="en-US" dirty="0" err="1"/>
              <a:t>var</a:t>
            </a:r>
            <a:r>
              <a:rPr lang="en-US" dirty="0"/>
              <a:t> _t = $</a:t>
            </a:r>
            <a:r>
              <a:rPr lang="en-US" dirty="0" err="1"/>
              <a:t>scope.todos</a:t>
            </a:r>
            <a:r>
              <a:rPr lang="en-US" dirty="0"/>
              <a:t>[</a:t>
            </a:r>
            <a:r>
              <a:rPr lang="en-US" dirty="0" err="1"/>
              <a:t>i</a:t>
            </a:r>
            <a:r>
              <a:rPr lang="en-US" dirty="0"/>
              <a:t>];</a:t>
            </a:r>
          </a:p>
          <a:p>
            <a:pPr marL="0" indent="0">
              <a:buNone/>
            </a:pPr>
            <a:r>
              <a:rPr lang="en-US" dirty="0"/>
              <a:t>    </a:t>
            </a:r>
            <a:r>
              <a:rPr lang="en-US" dirty="0" err="1"/>
              <a:t>todosFactory.updateTodo</a:t>
            </a:r>
            <a:r>
              <a:rPr lang="en-US" dirty="0"/>
              <a:t>({</a:t>
            </a:r>
          </a:p>
          <a:p>
            <a:pPr marL="0" indent="0">
              <a:buNone/>
            </a:pPr>
            <a:r>
              <a:rPr lang="en-US" dirty="0"/>
              <a:t>      _id: _id,</a:t>
            </a:r>
          </a:p>
          <a:p>
            <a:pPr marL="0" indent="0">
              <a:buNone/>
            </a:pPr>
            <a:r>
              <a:rPr lang="en-US" dirty="0"/>
              <a:t>      </a:t>
            </a:r>
            <a:r>
              <a:rPr lang="en-US" dirty="0" err="1"/>
              <a:t>isCompleted</a:t>
            </a:r>
            <a:r>
              <a:rPr lang="en-US" dirty="0"/>
              <a:t>: </a:t>
            </a:r>
            <a:r>
              <a:rPr lang="en-US" dirty="0" err="1"/>
              <a:t>cbk</a:t>
            </a:r>
            <a:r>
              <a:rPr lang="en-US" dirty="0"/>
              <a:t>,</a:t>
            </a:r>
          </a:p>
          <a:p>
            <a:pPr marL="0" indent="0">
              <a:buNone/>
            </a:pPr>
            <a:r>
              <a:rPr lang="en-US" dirty="0"/>
              <a:t>      </a:t>
            </a:r>
            <a:r>
              <a:rPr lang="en-US" b="1" dirty="0" err="1"/>
              <a:t>highPriority</a:t>
            </a:r>
            <a:r>
              <a:rPr lang="en-US" b="1" dirty="0"/>
              <a:t>: _</a:t>
            </a:r>
            <a:r>
              <a:rPr lang="en-US" b="1" dirty="0" err="1"/>
              <a:t>t.highPriority</a:t>
            </a:r>
            <a:r>
              <a:rPr lang="en-US" b="1" dirty="0"/>
              <a:t>,</a:t>
            </a:r>
          </a:p>
          <a:p>
            <a:pPr marL="0" indent="0">
              <a:buNone/>
            </a:pPr>
            <a:r>
              <a:rPr lang="en-US" dirty="0"/>
              <a:t>      </a:t>
            </a:r>
            <a:r>
              <a:rPr lang="en-US" dirty="0" err="1"/>
              <a:t>todo</a:t>
            </a:r>
            <a:r>
              <a:rPr lang="en-US" dirty="0"/>
              <a:t>: _</a:t>
            </a:r>
            <a:r>
              <a:rPr lang="en-US" dirty="0" err="1"/>
              <a:t>t.todo</a:t>
            </a:r>
            <a:endParaRPr lang="en-US" dirty="0"/>
          </a:p>
          <a:p>
            <a:pPr marL="0" indent="0">
              <a:buNone/>
            </a:pPr>
            <a:r>
              <a:rPr lang="en-US" dirty="0"/>
              <a:t>    }).then(function(data) {</a:t>
            </a:r>
          </a:p>
          <a:p>
            <a:pPr marL="0" indent="0">
              <a:buNone/>
            </a:pPr>
            <a:r>
              <a:rPr lang="en-US" dirty="0"/>
              <a:t>      if (</a:t>
            </a:r>
            <a:r>
              <a:rPr lang="en-US" dirty="0" err="1"/>
              <a:t>data.data.ok</a:t>
            </a:r>
            <a:r>
              <a:rPr lang="en-US" dirty="0"/>
              <a:t>) {</a:t>
            </a:r>
          </a:p>
          <a:p>
            <a:pPr marL="0" indent="0">
              <a:buNone/>
            </a:pPr>
            <a:r>
              <a:rPr lang="en-US" dirty="0"/>
              <a:t>        _</a:t>
            </a:r>
            <a:r>
              <a:rPr lang="en-US" dirty="0" err="1"/>
              <a:t>t.isCompleted</a:t>
            </a:r>
            <a:r>
              <a:rPr lang="en-US" dirty="0"/>
              <a:t> = </a:t>
            </a:r>
            <a:r>
              <a:rPr lang="en-US" dirty="0" err="1"/>
              <a:t>cbk</a:t>
            </a:r>
            <a:r>
              <a:rPr lang="en-US" dirty="0"/>
              <a:t>;</a:t>
            </a:r>
          </a:p>
          <a:p>
            <a:pPr marL="0" indent="0">
              <a:buNone/>
            </a:pPr>
            <a:r>
              <a:rPr lang="en-US" dirty="0"/>
              <a:t>      } else {</a:t>
            </a:r>
          </a:p>
          <a:p>
            <a:pPr marL="0" indent="0">
              <a:buNone/>
            </a:pPr>
            <a:r>
              <a:rPr lang="en-US" dirty="0"/>
              <a:t>        alert('Oops something went wrong!');</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31167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Replica Sets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install mongo</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3800" dirty="0" smtClean="0"/>
              <a:t>Install Mongo </a:t>
            </a:r>
          </a:p>
          <a:p>
            <a:pPr lvl="1"/>
            <a:r>
              <a:rPr lang="en-US" dirty="0" smtClean="0">
                <a:hlinkClick r:id="rId3"/>
              </a:rPr>
              <a:t>https://docs.mongodb.com/manual/administration/install-community/</a:t>
            </a:r>
            <a:endParaRPr lang="en-US" dirty="0" smtClean="0"/>
          </a:p>
          <a:p>
            <a:pPr lvl="1"/>
            <a:r>
              <a:rPr lang="en-US" dirty="0" smtClean="0"/>
              <a:t>Create the default directory for the database:</a:t>
            </a:r>
            <a:endParaRPr lang="en-US" b="1" dirty="0" smtClean="0"/>
          </a:p>
          <a:p>
            <a:pPr marL="457200" lvl="1" indent="0">
              <a:buNone/>
            </a:pPr>
            <a:r>
              <a:rPr lang="en-US" b="1"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md /data/</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endParaRPr lang="en-US" b="1" dirty="0" smtClean="0"/>
          </a:p>
          <a:p>
            <a:pPr marL="457200" lvl="1" indent="0">
              <a:buNone/>
            </a:pPr>
            <a:r>
              <a:rPr lang="en-US" b="1" dirty="0"/>
              <a:t>	</a:t>
            </a:r>
            <a:r>
              <a:rPr lang="en-US" b="1" dirty="0" smtClean="0"/>
              <a:t>(don’t forget to use \ for windows)</a:t>
            </a:r>
          </a:p>
          <a:p>
            <a:pPr lvl="1"/>
            <a:endParaRPr lang="en-US" dirty="0" smtClean="0"/>
          </a:p>
          <a:p>
            <a:pPr marL="0" indent="0">
              <a:buNone/>
            </a:pPr>
            <a:r>
              <a:rPr lang="en-US" sz="3800" dirty="0" smtClean="0"/>
              <a:t>Start Mongo</a:t>
            </a:r>
          </a:p>
          <a:p>
            <a:pPr lvl="1"/>
            <a:r>
              <a:rPr lang="en-US" dirty="0" smtClean="0"/>
              <a:t>Start the server:</a:t>
            </a:r>
          </a:p>
          <a:p>
            <a:pPr marL="457200" lvl="1" indent="0">
              <a:buNone/>
            </a:pPr>
            <a:r>
              <a:rPr lang="en-US" dirty="0" smtClean="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t>Start the command shell (from </a:t>
            </a:r>
            <a:r>
              <a:rPr lang="en-US" dirty="0" err="1" smtClean="0"/>
              <a:t>Intellij</a:t>
            </a:r>
            <a:r>
              <a:rPr lang="en-US" dirty="0" smtClean="0"/>
              <a:t> Terminal helps):</a:t>
            </a:r>
          </a:p>
          <a:p>
            <a:pPr marL="457200" lvl="1" indent="0">
              <a:buNone/>
            </a:pPr>
            <a:r>
              <a:rPr lang="en-US"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dirty="0" smtClean="0"/>
              <a:t>In the shell, display the mongo version running:</a:t>
            </a:r>
            <a:endParaRPr lang="en-US" dirty="0"/>
          </a:p>
          <a:p>
            <a:pPr marL="457200" lvl="1" indent="0">
              <a:buNone/>
            </a:pPr>
            <a:r>
              <a:rPr lang="en-US" dirty="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2950</Words>
  <Application>Microsoft Office PowerPoint</Application>
  <PresentationFormat>On-screen Show (4:3)</PresentationFormat>
  <Paragraphs>444</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MongoDB</vt:lpstr>
      <vt:lpstr>What is MongoDB?</vt:lpstr>
      <vt:lpstr>Stores BSON Documents</vt:lpstr>
      <vt:lpstr>Stores BSON Documents</vt:lpstr>
      <vt:lpstr>Stores BSON Documents</vt:lpstr>
      <vt:lpstr>Stores BSON Documents</vt:lpstr>
      <vt:lpstr>Replica Sets</vt:lpstr>
      <vt:lpstr>Sharding</vt:lpstr>
      <vt:lpstr>Getting started: install mongo</vt:lpstr>
      <vt:lpstr>Try Out The Shell</vt:lpstr>
      <vt:lpstr>Getting started: insert data</vt:lpstr>
      <vt:lpstr>Querying Documents</vt:lpstr>
      <vt:lpstr>Selectors</vt:lpstr>
      <vt:lpstr>Querying Documents</vt:lpstr>
      <vt:lpstr>Querying Exercise</vt:lpstr>
      <vt:lpstr>Pipeline Operators</vt:lpstr>
      <vt:lpstr>Updates</vt:lpstr>
      <vt:lpstr>PowerPoint Presentation</vt:lpstr>
      <vt:lpstr>Updates</vt:lpstr>
      <vt:lpstr>Array Operators</vt:lpstr>
      <vt:lpstr>Updates Exercises</vt:lpstr>
      <vt:lpstr>Other Operators</vt:lpstr>
      <vt:lpstr>Atomic Updates</vt:lpstr>
      <vt:lpstr>Validation</vt:lpstr>
      <vt:lpstr>Validation</vt:lpstr>
      <vt:lpstr>MEAN example</vt:lpstr>
      <vt:lpstr>Angular Controller</vt:lpstr>
      <vt:lpstr>Express Server</vt:lpstr>
      <vt:lpstr>Express Server</vt:lpstr>
      <vt:lpstr>Angular view</vt:lpstr>
      <vt:lpstr>Angular Controller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DanV</cp:lastModifiedBy>
  <cp:revision>92</cp:revision>
  <dcterms:created xsi:type="dcterms:W3CDTF">2017-04-22T16:52:48Z</dcterms:created>
  <dcterms:modified xsi:type="dcterms:W3CDTF">2017-06-16T00:54:21Z</dcterms:modified>
</cp:coreProperties>
</file>