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322" r:id="rId3"/>
    <p:sldId id="323" r:id="rId4"/>
    <p:sldId id="292" r:id="rId5"/>
    <p:sldId id="295" r:id="rId6"/>
    <p:sldId id="297" r:id="rId7"/>
    <p:sldId id="296" r:id="rId8"/>
    <p:sldId id="320" r:id="rId9"/>
    <p:sldId id="291" r:id="rId10"/>
    <p:sldId id="321" r:id="rId11"/>
    <p:sldId id="290" r:id="rId12"/>
    <p:sldId id="258" r:id="rId13"/>
    <p:sldId id="259" r:id="rId14"/>
    <p:sldId id="263" r:id="rId15"/>
    <p:sldId id="266" r:id="rId16"/>
    <p:sldId id="307" r:id="rId17"/>
    <p:sldId id="264" r:id="rId18"/>
    <p:sldId id="265" r:id="rId19"/>
    <p:sldId id="308" r:id="rId20"/>
    <p:sldId id="267" r:id="rId21"/>
    <p:sldId id="309" r:id="rId22"/>
    <p:sldId id="310" r:id="rId23"/>
    <p:sldId id="311" r:id="rId24"/>
    <p:sldId id="270" r:id="rId25"/>
    <p:sldId id="273" r:id="rId26"/>
    <p:sldId id="299" r:id="rId27"/>
    <p:sldId id="275" r:id="rId28"/>
    <p:sldId id="315" r:id="rId29"/>
    <p:sldId id="324" r:id="rId30"/>
    <p:sldId id="316" r:id="rId31"/>
    <p:sldId id="300" r:id="rId32"/>
    <p:sldId id="276" r:id="rId33"/>
    <p:sldId id="281" r:id="rId34"/>
    <p:sldId id="325" r:id="rId35"/>
    <p:sldId id="326" r:id="rId36"/>
    <p:sldId id="327" r:id="rId37"/>
    <p:sldId id="328" r:id="rId38"/>
    <p:sldId id="329" r:id="rId39"/>
    <p:sldId id="330" r:id="rId40"/>
    <p:sldId id="331"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6"/>
    <p:restoredTop sz="72940" autoAdjust="0"/>
  </p:normalViewPr>
  <p:slideViewPr>
    <p:cSldViewPr>
      <p:cViewPr>
        <p:scale>
          <a:sx n="75" d="100"/>
          <a:sy n="75" d="100"/>
        </p:scale>
        <p:origin x="2432" y="5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0AACEF-20EC-449C-A177-7D7762A9081E}" type="datetimeFigureOut">
              <a:rPr lang="en-US" smtClean="0"/>
              <a:t>6/30/17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CDF86E-C09E-4C73-8798-F0685C098AE7}" type="slidenum">
              <a:rPr lang="en-US" smtClean="0"/>
              <a:t>‹#›</a:t>
            </a:fld>
            <a:endParaRPr lang="en-US"/>
          </a:p>
        </p:txBody>
      </p:sp>
    </p:spTree>
    <p:extLst>
      <p:ext uri="{BB962C8B-B14F-4D97-AF65-F5344CB8AC3E}">
        <p14:creationId xmlns:p14="http://schemas.microsoft.com/office/powerpoint/2010/main" val="690209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ongodb.com/manual/reference/glossary/#term-sharded-cluster" TargetMode="External"/><Relationship Id="rId4" Type="http://schemas.openxmlformats.org/officeDocument/2006/relationships/hyperlink" Target="https://docs.mongodb.com/manual/core/sharded-cluster-shards/" TargetMode="External"/><Relationship Id="rId5" Type="http://schemas.openxmlformats.org/officeDocument/2006/relationships/hyperlink" Target="https://docs.mongodb.com/manual/reference/glossary/#term-replica-set" TargetMode="External"/><Relationship Id="rId6" Type="http://schemas.openxmlformats.org/officeDocument/2006/relationships/hyperlink" Target="https://docs.mongodb.com/manual/core/sharded-cluster-config-servers/" TargetMode="External"/><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are going to do today it take</a:t>
            </a:r>
            <a:r>
              <a:rPr lang="en-US" baseline="0" dirty="0" smtClean="0"/>
              <a:t> an abbreviated tour of MongoDB.  Will spend a little time talking about what it is.  Then we will trying out some queries and updates, and finally we will take a very quick look at its use.</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a:t>
            </a:fld>
            <a:endParaRPr lang="en-US"/>
          </a:p>
        </p:txBody>
      </p:sp>
    </p:spTree>
    <p:extLst>
      <p:ext uri="{BB962C8B-B14F-4D97-AF65-F5344CB8AC3E}">
        <p14:creationId xmlns:p14="http://schemas.microsoft.com/office/powerpoint/2010/main" val="2509350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High performance is a primary goal of MongoDB </a:t>
            </a:r>
          </a:p>
          <a:p>
            <a:r>
              <a:rPr lang="en-US" sz="1200" b="0" i="0" kern="1200" baseline="0" dirty="0" smtClean="0">
                <a:solidFill>
                  <a:schemeClr val="tx1"/>
                </a:solidFill>
                <a:effectLst/>
                <a:latin typeface="+mn-lt"/>
                <a:ea typeface="+mn-ea"/>
                <a:cs typeface="+mn-cs"/>
              </a:rPr>
              <a:t>- Documents can be designed to contain the data needed for heaviest activity which s</a:t>
            </a:r>
            <a:r>
              <a:rPr lang="en-US" sz="1200" b="0" i="0" kern="1200" dirty="0" smtClean="0">
                <a:solidFill>
                  <a:schemeClr val="tx1"/>
                </a:solidFill>
                <a:effectLst/>
                <a:latin typeface="+mn-lt"/>
                <a:ea typeface="+mn-ea"/>
                <a:cs typeface="+mn-cs"/>
              </a:rPr>
              <a:t>upports embedded data models reduces I/O activity on database file system.</a:t>
            </a:r>
          </a:p>
          <a:p>
            <a:r>
              <a:rPr lang="en-US" sz="1200" b="0" i="0" kern="1200" dirty="0" smtClean="0">
                <a:solidFill>
                  <a:schemeClr val="tx1"/>
                </a:solidFill>
                <a:effectLst/>
                <a:latin typeface="+mn-lt"/>
                <a:ea typeface="+mn-ea"/>
                <a:cs typeface="+mn-cs"/>
              </a:rPr>
              <a:t>- Indexes support faster queries and can include keys from embedded documents and arrays.</a:t>
            </a:r>
          </a:p>
          <a:p>
            <a:endParaRPr lang="en-US" baseline="0" dirty="0" smtClean="0"/>
          </a:p>
          <a:p>
            <a:r>
              <a:rPr lang="en-US" baseline="0" dirty="0" smtClean="0"/>
              <a:t>High availably: structured to replicate data and partition data across servers.</a:t>
            </a:r>
          </a:p>
          <a:p>
            <a:r>
              <a:rPr lang="en-US" sz="1200" b="0" i="1" kern="1200" dirty="0" smtClean="0">
                <a:solidFill>
                  <a:schemeClr val="tx1"/>
                </a:solidFill>
                <a:effectLst/>
                <a:latin typeface="+mn-lt"/>
                <a:ea typeface="+mn-ea"/>
                <a:cs typeface="+mn-cs"/>
              </a:rPr>
              <a:t>- automatic</a:t>
            </a:r>
            <a:r>
              <a:rPr lang="en-US" sz="1200" b="0" i="0" kern="1200" dirty="0" smtClean="0">
                <a:solidFill>
                  <a:schemeClr val="tx1"/>
                </a:solidFill>
                <a:effectLst/>
                <a:latin typeface="+mn-lt"/>
                <a:ea typeface="+mn-ea"/>
                <a:cs typeface="+mn-cs"/>
              </a:rPr>
              <a:t> failover and data redundancy.</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ECDF86E-C09E-4C73-8798-F0685C098AE7}" type="slidenum">
              <a:rPr lang="en-US" smtClean="0"/>
              <a:t>10</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shard in Mongo uses replica sets for redundancy</a:t>
            </a:r>
            <a:r>
              <a:rPr lang="en-US" baseline="0" dirty="0" smtClean="0"/>
              <a:t> and data availability.  In this diagram there are three copies of data.  All writes go to the primary, but all three can be used for reads.  There are other configurations possible.  If a primary goes down then the secondary's will detect this and hold an election for a new primary which can take 10 seconds or more.  I guess recent changes make this process much faster.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11</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install, etc.</a:t>
            </a:r>
          </a:p>
          <a:p>
            <a:endParaRPr lang="en-US" dirty="0" smtClean="0"/>
          </a:p>
          <a:p>
            <a:r>
              <a:rPr lang="en-US" dirty="0" smtClean="0"/>
              <a:t>Explain that mongo locally will have a server running and we communicate with the server using a shell.</a:t>
            </a:r>
            <a:r>
              <a:rPr lang="en-US" baseline="0" dirty="0" smtClean="0"/>
              <a:t>  To see that everything is ok, open the shell and get the version.</a:t>
            </a:r>
            <a:endParaRPr lang="en-US" dirty="0" smtClean="0"/>
          </a:p>
          <a:p>
            <a:endParaRPr lang="en-US" dirty="0" smtClean="0"/>
          </a:p>
          <a:p>
            <a:r>
              <a:rPr lang="en-US" dirty="0" smtClean="0"/>
              <a:t>This belong</a:t>
            </a:r>
            <a:r>
              <a:rPr lang="en-US" baseline="0" dirty="0" smtClean="0"/>
              <a:t> in </a:t>
            </a:r>
            <a:r>
              <a:rPr lang="en-US" baseline="0" dirty="0" err="1" smtClean="0"/>
              <a:t>github</a:t>
            </a:r>
            <a:r>
              <a:rPr lang="en-US" baseline="0" dirty="0" smtClean="0"/>
              <a:t> or wiki.  Maybe have slides with info – let them get them get off </a:t>
            </a:r>
            <a:r>
              <a:rPr lang="en-US" baseline="0" dirty="0" err="1" smtClean="0"/>
              <a:t>dropbox</a:t>
            </a:r>
            <a:r>
              <a:rPr lang="en-US" baseline="0" dirty="0" smtClean="0"/>
              <a:t> or email in advance since may know who signed up?</a:t>
            </a:r>
          </a:p>
          <a:p>
            <a:endParaRPr lang="en-US" baseline="0" dirty="0" smtClean="0"/>
          </a:p>
          <a:p>
            <a:r>
              <a:rPr lang="en-US" baseline="0" dirty="0" smtClean="0"/>
              <a:t>Explain this slide and stop to make sure people are ready before you start demonstrating things…</a:t>
            </a:r>
          </a:p>
          <a:p>
            <a:endParaRPr lang="en-US" baseline="0" dirty="0" smtClean="0"/>
          </a:p>
          <a:p>
            <a:r>
              <a:rPr lang="en-US" baseline="0" dirty="0" smtClean="0"/>
              <a:t>Go back and forth between slide and demo, finally do some exercises.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12</a:t>
            </a:fld>
            <a:endParaRPr lang="en-US"/>
          </a:p>
        </p:txBody>
      </p:sp>
    </p:spTree>
    <p:extLst>
      <p:ext uri="{BB962C8B-B14F-4D97-AF65-F5344CB8AC3E}">
        <p14:creationId xmlns:p14="http://schemas.microsoft.com/office/powerpoint/2010/main" val="3883698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Databases</a:t>
            </a:r>
            <a:r>
              <a:rPr lang="en-US" baseline="0" dirty="0" smtClean="0"/>
              <a:t> – like oracle instances</a:t>
            </a:r>
          </a:p>
          <a:p>
            <a:r>
              <a:rPr lang="en-US" baseline="0" dirty="0" smtClean="0"/>
              <a:t>Collections – like tables</a:t>
            </a:r>
          </a:p>
          <a:p>
            <a:r>
              <a:rPr lang="en-US" baseline="0" dirty="0" smtClean="0"/>
              <a:t>Collections – contain documents</a:t>
            </a:r>
          </a:p>
          <a:p>
            <a:endParaRPr lang="en-US" baseline="0" dirty="0" smtClean="0"/>
          </a:p>
          <a:p>
            <a:r>
              <a:rPr lang="en-US" baseline="0" dirty="0" smtClean="0"/>
              <a:t>When you use a database or collection mongo will create them.</a:t>
            </a:r>
          </a:p>
          <a:p>
            <a:endParaRPr lang="en-US" baseline="0" dirty="0" smtClean="0"/>
          </a:p>
          <a:p>
            <a:r>
              <a:rPr lang="en-US" baseline="0" dirty="0" smtClean="0"/>
              <a:t>Go into shell and demo these.  Finally, “use movies”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13</a:t>
            </a:fld>
            <a:endParaRPr lang="en-US"/>
          </a:p>
        </p:txBody>
      </p:sp>
    </p:spTree>
    <p:extLst>
      <p:ext uri="{BB962C8B-B14F-4D97-AF65-F5344CB8AC3E}">
        <p14:creationId xmlns:p14="http://schemas.microsoft.com/office/powerpoint/2010/main" val="1964589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p>
          <a:p>
            <a:pPr marL="171450" indent="-171450">
              <a:buFontTx/>
              <a:buChar char="-"/>
            </a:pPr>
            <a:r>
              <a:rPr lang="en-US" dirty="0" smtClean="0"/>
              <a:t>selector</a:t>
            </a:r>
            <a:r>
              <a:rPr lang="en-US" baseline="0" dirty="0" smtClean="0"/>
              <a:t> and projection are JSON objects</a:t>
            </a:r>
          </a:p>
          <a:p>
            <a:pPr marL="171450" indent="-171450">
              <a:buFontTx/>
              <a:buChar char="-"/>
            </a:pPr>
            <a:r>
              <a:rPr lang="en-US" baseline="0" dirty="0" smtClean="0"/>
              <a:t>Selector just matches documents.  In it’s simplest form it can be a key and value (we will see more complex selectors later)</a:t>
            </a:r>
          </a:p>
          <a:p>
            <a:pPr marL="171450" indent="-171450">
              <a:buFontTx/>
              <a:buChar char="-"/>
            </a:pPr>
            <a:r>
              <a:rPr lang="en-US" baseline="0" dirty="0" smtClean="0"/>
              <a:t>If left off or you pass an empty document, it will return everything</a:t>
            </a:r>
          </a:p>
          <a:p>
            <a:pPr marL="171450" indent="-171450">
              <a:buFontTx/>
              <a:buChar char="-"/>
            </a:pPr>
            <a:r>
              <a:rPr lang="en-US" baseline="0" dirty="0" smtClean="0"/>
              <a:t>Projection indicates what to return like selecting columns in a select.  </a:t>
            </a:r>
          </a:p>
          <a:p>
            <a:pPr marL="171450" indent="-171450">
              <a:buFontTx/>
              <a:buChar char="-"/>
            </a:pPr>
            <a:r>
              <a:rPr lang="en-US" baseline="0" dirty="0" smtClean="0"/>
              <a:t>Projection is key followed by 0 or 1.  1 displays, 0 removes.  Other than _id, you can’t mix 1’s and 0’s.</a:t>
            </a:r>
          </a:p>
          <a:p>
            <a:pPr marL="171450" indent="-171450">
              <a:buFontTx/>
              <a:buChar char="-"/>
            </a:pPr>
            <a:endParaRPr lang="en-US" baseline="0" dirty="0" smtClean="0"/>
          </a:p>
          <a:p>
            <a:r>
              <a:rPr lang="en-US" dirty="0" smtClean="0"/>
              <a:t>Show: select</a:t>
            </a:r>
            <a:r>
              <a:rPr lang="en-US" baseline="0" dirty="0" smtClean="0"/>
              <a:t> by </a:t>
            </a:r>
            <a:r>
              <a:rPr lang="en-US" baseline="0" dirty="0" err="1" smtClean="0"/>
              <a:t>imdbRating</a:t>
            </a:r>
            <a:r>
              <a:rPr lang="en-US" baseline="0" dirty="0" smtClean="0"/>
              <a:t> </a:t>
            </a:r>
          </a:p>
          <a:p>
            <a:endParaRPr lang="en-US" baseline="0" dirty="0" smtClean="0"/>
          </a:p>
          <a:p>
            <a:r>
              <a:rPr lang="en-US" baseline="0" dirty="0" err="1" smtClean="0"/>
              <a:t>db.movies.find</a:t>
            </a:r>
            <a:r>
              <a:rPr lang="en-US" baseline="0" dirty="0" smtClean="0"/>
              <a:t>({</a:t>
            </a:r>
            <a:r>
              <a:rPr lang="en-US" baseline="0" dirty="0" err="1" smtClean="0"/>
              <a:t>imdbRating</a:t>
            </a:r>
            <a:r>
              <a:rPr lang="en-US" baseline="0" dirty="0" smtClean="0"/>
              <a:t>: 8})</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then with pretty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db.movies.find</a:t>
            </a:r>
            <a:r>
              <a:rPr lang="en-US" baseline="0" dirty="0" smtClean="0"/>
              <a:t>({</a:t>
            </a:r>
            <a:r>
              <a:rPr lang="en-US" baseline="0" dirty="0" err="1" smtClean="0"/>
              <a:t>imdbRating</a:t>
            </a:r>
            <a:r>
              <a:rPr lang="en-US" baseline="0" dirty="0" smtClean="0"/>
              <a:t>: 8}).pretty()</a:t>
            </a:r>
          </a:p>
          <a:p>
            <a:endParaRPr lang="en-US" baseline="0" dirty="0" smtClean="0"/>
          </a:p>
          <a:p>
            <a:endParaRPr lang="en-US" baseline="0" dirty="0" smtClean="0"/>
          </a:p>
          <a:p>
            <a:r>
              <a:rPr lang="en-US" baseline="0" dirty="0" smtClean="0"/>
              <a:t>Can use dot notation:</a:t>
            </a:r>
          </a:p>
          <a:p>
            <a:r>
              <a:rPr lang="en-US" dirty="0" smtClean="0"/>
              <a:t> </a:t>
            </a:r>
            <a:r>
              <a:rPr lang="en-US" dirty="0" err="1" smtClean="0"/>
              <a:t>db.movies.find</a:t>
            </a:r>
            <a:r>
              <a:rPr lang="en-US" dirty="0" smtClean="0"/>
              <a:t>({"</a:t>
            </a:r>
            <a:r>
              <a:rPr lang="en-US" dirty="0" err="1" smtClean="0"/>
              <a:t>details.rated</a:t>
            </a:r>
            <a:r>
              <a:rPr lang="en-US" dirty="0" smtClean="0"/>
              <a:t>": "PG"})</a:t>
            </a:r>
          </a:p>
          <a:p>
            <a:endParaRPr lang="en-US" dirty="0" smtClean="0"/>
          </a:p>
          <a:p>
            <a:r>
              <a:rPr lang="en-US" dirty="0" smtClean="0"/>
              <a:t>Projection: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db.movies.find</a:t>
            </a:r>
            <a:r>
              <a:rPr lang="en-US" dirty="0" smtClean="0"/>
              <a:t>({"</a:t>
            </a:r>
            <a:r>
              <a:rPr lang="en-US" dirty="0" err="1" smtClean="0"/>
              <a:t>details.rated</a:t>
            </a:r>
            <a:r>
              <a:rPr lang="en-US" dirty="0" smtClean="0"/>
              <a:t>": "PG"}, {title: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_id has to be removed explicitly</a:t>
            </a:r>
            <a:r>
              <a:rPr lang="en-US" baseline="0" dirty="0" smtClean="0"/>
              <a:t> since it is the primary key and is likely to be needed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db.movies.find</a:t>
            </a:r>
            <a:r>
              <a:rPr lang="en-US" dirty="0" smtClean="0"/>
              <a:t>({"</a:t>
            </a:r>
            <a:r>
              <a:rPr lang="en-US" dirty="0" err="1" smtClean="0"/>
              <a:t>details.rated</a:t>
            </a:r>
            <a:r>
              <a:rPr lang="en-US" dirty="0" smtClean="0"/>
              <a:t>": "PG"}, {title: 1, _id: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Really</a:t>
            </a:r>
            <a:r>
              <a:rPr lang="en-US" baseline="0" dirty="0" smtClean="0"/>
              <a:t> cool: show that you can select from an array:</a:t>
            </a:r>
          </a:p>
          <a:p>
            <a:endParaRPr lang="en-US" baseline="0" dirty="0" smtClean="0"/>
          </a:p>
          <a:p>
            <a:r>
              <a:rPr lang="en-US" dirty="0" smtClean="0"/>
              <a:t> </a:t>
            </a:r>
            <a:r>
              <a:rPr lang="en-US" dirty="0" err="1" smtClean="0"/>
              <a:t>db.movies.find</a:t>
            </a:r>
            <a:r>
              <a:rPr lang="en-US" dirty="0" smtClean="0"/>
              <a:t>({actors: "Samuel L. Jackson"}, {title: 1, actors: 1, _id: 0})</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14</a:t>
            </a:fld>
            <a:endParaRPr lang="en-US"/>
          </a:p>
        </p:txBody>
      </p:sp>
    </p:spTree>
    <p:extLst>
      <p:ext uri="{BB962C8B-B14F-4D97-AF65-F5344CB8AC3E}">
        <p14:creationId xmlns:p14="http://schemas.microsoft.com/office/powerpoint/2010/main" val="3077110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operators are shell operators, but they</a:t>
            </a:r>
            <a:r>
              <a:rPr lang="en-US" baseline="0" dirty="0" smtClean="0"/>
              <a:t> are available in a slightly different form from a mongo client.</a:t>
            </a:r>
          </a:p>
          <a:p>
            <a:r>
              <a:rPr lang="en-US" baseline="0" dirty="0" smtClean="0"/>
              <a:t>T</a:t>
            </a:r>
            <a:r>
              <a:rPr lang="en-US" dirty="0" smtClean="0"/>
              <a:t>here</a:t>
            </a:r>
            <a:r>
              <a:rPr lang="en-US" baseline="0" dirty="0" smtClean="0"/>
              <a:t> are also ways to do aggregation – count, average, sum,  and ways to do pipeline style queries that can even unwind arrays to get each value individually</a:t>
            </a:r>
          </a:p>
          <a:p>
            <a:r>
              <a:rPr lang="en-US" baseline="0" dirty="0" smtClean="0"/>
              <a:t>And there is a </a:t>
            </a:r>
            <a:r>
              <a:rPr lang="en-US" baseline="0" dirty="0" err="1" smtClean="0"/>
              <a:t>mapReduce</a:t>
            </a:r>
            <a:r>
              <a:rPr lang="en-US" baseline="0" dirty="0" smtClean="0"/>
              <a:t> operator </a:t>
            </a:r>
            <a:r>
              <a:rPr lang="en-US" baseline="0" smtClean="0"/>
              <a:t>as well</a:t>
            </a:r>
            <a:endParaRPr lang="en-US" baseline="0" dirty="0" smtClean="0"/>
          </a:p>
        </p:txBody>
      </p:sp>
      <p:sp>
        <p:nvSpPr>
          <p:cNvPr id="4" name="Slide Number Placeholder 3"/>
          <p:cNvSpPr>
            <a:spLocks noGrp="1"/>
          </p:cNvSpPr>
          <p:nvPr>
            <p:ph type="sldNum" sz="quarter" idx="10"/>
          </p:nvPr>
        </p:nvSpPr>
        <p:spPr/>
        <p:txBody>
          <a:bodyPr/>
          <a:lstStyle/>
          <a:p>
            <a:fld id="{7ECDF86E-C09E-4C73-8798-F0685C098AE7}" type="slidenum">
              <a:rPr lang="en-US" smtClean="0"/>
              <a:t>15</a:t>
            </a:fld>
            <a:endParaRPr lang="en-US"/>
          </a:p>
        </p:txBody>
      </p:sp>
    </p:spTree>
    <p:extLst>
      <p:ext uri="{BB962C8B-B14F-4D97-AF65-F5344CB8AC3E}">
        <p14:creationId xmlns:p14="http://schemas.microsoft.com/office/powerpoint/2010/main" val="2423406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p>
          <a:p>
            <a:pPr marL="171450" indent="-171450">
              <a:buFontTx/>
              <a:buChar char="-"/>
            </a:pPr>
            <a:r>
              <a:rPr lang="en-US" dirty="0" smtClean="0"/>
              <a:t>selector</a:t>
            </a:r>
            <a:r>
              <a:rPr lang="en-US" baseline="0" dirty="0" smtClean="0"/>
              <a:t> and projection are JSON objects</a:t>
            </a:r>
          </a:p>
          <a:p>
            <a:pPr marL="171450" indent="-171450">
              <a:buFontTx/>
              <a:buChar char="-"/>
            </a:pPr>
            <a:r>
              <a:rPr lang="en-US" baseline="0" dirty="0" smtClean="0"/>
              <a:t>Selector just matches documents.  In it’s simplest form it can be a key and value (we will see more complex selectors later)</a:t>
            </a:r>
          </a:p>
          <a:p>
            <a:pPr marL="171450" indent="-171450">
              <a:buFontTx/>
              <a:buChar char="-"/>
            </a:pPr>
            <a:r>
              <a:rPr lang="en-US" baseline="0" dirty="0" smtClean="0"/>
              <a:t>If left off or you pass an empty document, it will return everything</a:t>
            </a:r>
          </a:p>
          <a:p>
            <a:pPr marL="171450" indent="-171450">
              <a:buFontTx/>
              <a:buChar char="-"/>
            </a:pPr>
            <a:r>
              <a:rPr lang="en-US" baseline="0" dirty="0" smtClean="0"/>
              <a:t>Projection indicates what to return like selecting columns in a select.  </a:t>
            </a:r>
          </a:p>
          <a:p>
            <a:pPr marL="171450" indent="-171450">
              <a:buFontTx/>
              <a:buChar char="-"/>
            </a:pPr>
            <a:r>
              <a:rPr lang="en-US" baseline="0" dirty="0" smtClean="0"/>
              <a:t>Projection is key followed by 0 or 1.  1 displays, 0 removes.  Other than _id, you can’t mix 1’s and 0’s.</a:t>
            </a:r>
          </a:p>
          <a:p>
            <a:pPr marL="171450" indent="-171450">
              <a:buFontTx/>
              <a:buChar char="-"/>
            </a:pPr>
            <a:endParaRPr lang="en-US" baseline="0" dirty="0" smtClean="0"/>
          </a:p>
          <a:p>
            <a:r>
              <a:rPr lang="en-US" dirty="0" smtClean="0"/>
              <a:t>Show: select</a:t>
            </a:r>
            <a:r>
              <a:rPr lang="en-US" baseline="0" dirty="0" smtClean="0"/>
              <a:t> by </a:t>
            </a:r>
            <a:r>
              <a:rPr lang="en-US" baseline="0" dirty="0" err="1" smtClean="0"/>
              <a:t>imdbRating</a:t>
            </a:r>
            <a:r>
              <a:rPr lang="en-US" baseline="0" dirty="0" smtClean="0"/>
              <a:t> </a:t>
            </a:r>
          </a:p>
          <a:p>
            <a:endParaRPr lang="en-US" baseline="0" dirty="0" smtClean="0"/>
          </a:p>
          <a:p>
            <a:r>
              <a:rPr lang="en-US" baseline="0" dirty="0" err="1" smtClean="0"/>
              <a:t>db.movies.find</a:t>
            </a:r>
            <a:r>
              <a:rPr lang="en-US" baseline="0" dirty="0" smtClean="0"/>
              <a:t>({</a:t>
            </a:r>
            <a:r>
              <a:rPr lang="en-US" baseline="0" dirty="0" err="1" smtClean="0"/>
              <a:t>imdbRating</a:t>
            </a:r>
            <a:r>
              <a:rPr lang="en-US" baseline="0" dirty="0" smtClean="0"/>
              <a:t>: 8})</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then with pretty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db.movies.find</a:t>
            </a:r>
            <a:r>
              <a:rPr lang="en-US" baseline="0" dirty="0" smtClean="0"/>
              <a:t>({</a:t>
            </a:r>
            <a:r>
              <a:rPr lang="en-US" baseline="0" dirty="0" err="1" smtClean="0"/>
              <a:t>imdbRating</a:t>
            </a:r>
            <a:r>
              <a:rPr lang="en-US" baseline="0" dirty="0" smtClean="0"/>
              <a:t>: 8}).pretty()</a:t>
            </a:r>
          </a:p>
          <a:p>
            <a:endParaRPr lang="en-US" baseline="0" dirty="0" smtClean="0"/>
          </a:p>
          <a:p>
            <a:endParaRPr lang="en-US" baseline="0" dirty="0" smtClean="0"/>
          </a:p>
          <a:p>
            <a:r>
              <a:rPr lang="en-US" baseline="0" dirty="0" smtClean="0"/>
              <a:t>Can use dot notation:</a:t>
            </a:r>
          </a:p>
          <a:p>
            <a:r>
              <a:rPr lang="en-US" dirty="0" smtClean="0"/>
              <a:t> </a:t>
            </a:r>
            <a:r>
              <a:rPr lang="en-US" dirty="0" err="1" smtClean="0"/>
              <a:t>db.movies.find</a:t>
            </a:r>
            <a:r>
              <a:rPr lang="en-US" dirty="0" smtClean="0"/>
              <a:t>({"</a:t>
            </a:r>
            <a:r>
              <a:rPr lang="en-US" dirty="0" err="1" smtClean="0"/>
              <a:t>details.rated</a:t>
            </a:r>
            <a:r>
              <a:rPr lang="en-US" dirty="0" smtClean="0"/>
              <a:t>": "PG"})</a:t>
            </a:r>
          </a:p>
          <a:p>
            <a:endParaRPr lang="en-US" dirty="0" smtClean="0"/>
          </a:p>
          <a:p>
            <a:r>
              <a:rPr lang="en-US" dirty="0" smtClean="0"/>
              <a:t>Projection: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db.movies.find</a:t>
            </a:r>
            <a:r>
              <a:rPr lang="en-US" dirty="0" smtClean="0"/>
              <a:t>({"</a:t>
            </a:r>
            <a:r>
              <a:rPr lang="en-US" dirty="0" err="1" smtClean="0"/>
              <a:t>details.rated</a:t>
            </a:r>
            <a:r>
              <a:rPr lang="en-US" dirty="0" smtClean="0"/>
              <a:t>": "PG"}, {title: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_id has to be removed explicitly</a:t>
            </a:r>
            <a:r>
              <a:rPr lang="en-US" baseline="0" dirty="0" smtClean="0"/>
              <a:t> since it is the primary key and is likely to be needed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db.movies.find</a:t>
            </a:r>
            <a:r>
              <a:rPr lang="en-US" dirty="0" smtClean="0"/>
              <a:t>({"</a:t>
            </a:r>
            <a:r>
              <a:rPr lang="en-US" dirty="0" err="1" smtClean="0"/>
              <a:t>details.rated</a:t>
            </a:r>
            <a:r>
              <a:rPr lang="en-US" dirty="0" smtClean="0"/>
              <a:t>": "PG"}, {title: 1, _id: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Really</a:t>
            </a:r>
            <a:r>
              <a:rPr lang="en-US" baseline="0" dirty="0" smtClean="0"/>
              <a:t> cool: show that you can select from an array:</a:t>
            </a:r>
          </a:p>
          <a:p>
            <a:endParaRPr lang="en-US" baseline="0" dirty="0" smtClean="0"/>
          </a:p>
          <a:p>
            <a:r>
              <a:rPr lang="en-US" dirty="0" smtClean="0"/>
              <a:t> </a:t>
            </a:r>
            <a:r>
              <a:rPr lang="en-US" dirty="0" err="1" smtClean="0"/>
              <a:t>db.movies.find</a:t>
            </a:r>
            <a:r>
              <a:rPr lang="en-US" dirty="0" smtClean="0"/>
              <a:t>({actors: "Samuel L. Jackson"}, {title: 1, actors: 1, _id: 0})</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16</a:t>
            </a:fld>
            <a:endParaRPr lang="en-US"/>
          </a:p>
        </p:txBody>
      </p:sp>
    </p:spTree>
    <p:extLst>
      <p:ext uri="{BB962C8B-B14F-4D97-AF65-F5344CB8AC3E}">
        <p14:creationId xmlns:p14="http://schemas.microsoft.com/office/powerpoint/2010/main" val="3077110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Properties can never start with a $</a:t>
            </a:r>
            <a:r>
              <a:rPr lang="en-US" baseline="0" dirty="0" smtClean="0"/>
              <a:t> - that is reserved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17</a:t>
            </a:fld>
            <a:endParaRPr lang="en-US"/>
          </a:p>
        </p:txBody>
      </p:sp>
    </p:spTree>
    <p:extLst>
      <p:ext uri="{BB962C8B-B14F-4D97-AF65-F5344CB8AC3E}">
        <p14:creationId xmlns:p14="http://schemas.microsoft.com/office/powerpoint/2010/main" val="983895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a:t>
            </a:r>
            <a:r>
              <a:rPr lang="en-US" baseline="0" dirty="0" smtClean="0"/>
              <a:t> multiple keys will be an and</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18</a:t>
            </a:fld>
            <a:endParaRPr lang="en-US"/>
          </a:p>
        </p:txBody>
      </p:sp>
    </p:spTree>
    <p:extLst>
      <p:ext uri="{BB962C8B-B14F-4D97-AF65-F5344CB8AC3E}">
        <p14:creationId xmlns:p14="http://schemas.microsoft.com/office/powerpoint/2010/main" val="1961579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indices</a:t>
            </a:r>
            <a:r>
              <a:rPr lang="en-US" baseline="0" dirty="0" smtClean="0"/>
              <a:t> can be created using dot notation as well.  Also, indices can be created on array values.</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19</a:t>
            </a:fld>
            <a:endParaRPr lang="en-US"/>
          </a:p>
        </p:txBody>
      </p:sp>
    </p:spTree>
    <p:extLst>
      <p:ext uri="{BB962C8B-B14F-4D97-AF65-F5344CB8AC3E}">
        <p14:creationId xmlns:p14="http://schemas.microsoft.com/office/powerpoint/2010/main" val="1961579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No SQL queries with joins</a:t>
            </a:r>
          </a:p>
          <a:p>
            <a:r>
              <a:rPr lang="en-US" dirty="0" smtClean="0"/>
              <a:t>No tables</a:t>
            </a:r>
          </a:p>
          <a:p>
            <a:r>
              <a:rPr lang="en-US" sz="1200" b="0" i="0" kern="1200" dirty="0" smtClean="0">
                <a:solidFill>
                  <a:schemeClr val="tx1"/>
                </a:solidFill>
                <a:effectLst/>
                <a:latin typeface="+mn-lt"/>
                <a:ea typeface="+mn-ea"/>
                <a:cs typeface="+mn-cs"/>
              </a:rPr>
              <a:t>No columns</a:t>
            </a:r>
          </a:p>
          <a:p>
            <a:r>
              <a:rPr lang="en-US" sz="1200" b="0" i="0" kern="1200" dirty="0" smtClean="0">
                <a:solidFill>
                  <a:schemeClr val="tx1"/>
                </a:solidFill>
                <a:effectLst/>
                <a:latin typeface="+mn-lt"/>
                <a:ea typeface="+mn-ea"/>
                <a:cs typeface="+mn-cs"/>
              </a:rPr>
              <a:t>No predefined</a:t>
            </a:r>
            <a:r>
              <a:rPr lang="en-US" sz="1200" b="0" i="0" kern="1200" baseline="0" dirty="0" smtClean="0">
                <a:solidFill>
                  <a:schemeClr val="tx1"/>
                </a:solidFill>
                <a:effectLst/>
                <a:latin typeface="+mn-lt"/>
                <a:ea typeface="+mn-ea"/>
                <a:cs typeface="+mn-cs"/>
              </a:rPr>
              <a:t> schema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a:t>
            </a:r>
            <a:r>
              <a:rPr lang="en-US" sz="1200" b="0" i="0" kern="1200" baseline="0" dirty="0" smtClean="0">
                <a:solidFill>
                  <a:schemeClr val="tx1"/>
                </a:solidFill>
                <a:effectLst/>
                <a:latin typeface="+mn-lt"/>
                <a:ea typeface="+mn-ea"/>
                <a:cs typeface="+mn-cs"/>
              </a:rPr>
              <a:t> commit/rollback</a:t>
            </a:r>
          </a:p>
          <a:p>
            <a:endParaRPr lang="en-US" sz="1200" b="0" i="0" kern="1200" baseline="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ECDF86E-C09E-4C73-8798-F0685C098AE7}" type="slidenum">
              <a:rPr lang="en-US" smtClean="0"/>
              <a:t>2</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db.movies.find</a:t>
            </a:r>
            <a:r>
              <a:rPr lang="en-US" dirty="0" smtClean="0"/>
              <a:t>({actors: "Ian </a:t>
            </a:r>
            <a:r>
              <a:rPr lang="en-US" dirty="0" err="1" smtClean="0"/>
              <a:t>McKellen</a:t>
            </a:r>
            <a:r>
              <a:rPr lang="en-US" dirty="0" smtClean="0"/>
              <a:t>"}, {title: 1})</a:t>
            </a:r>
          </a:p>
          <a:p>
            <a:endParaRPr lang="en-US" dirty="0" smtClean="0"/>
          </a:p>
          <a:p>
            <a:r>
              <a:rPr lang="en-US" dirty="0" smtClean="0"/>
              <a:t>Note that we</a:t>
            </a:r>
            <a:r>
              <a:rPr lang="en-US" baseline="0" dirty="0" smtClean="0"/>
              <a:t> don’t have to do anything special to the query even though the actors is an array</a:t>
            </a:r>
          </a:p>
          <a:p>
            <a:endParaRPr lang="en-US" baseline="0" dirty="0" smtClean="0"/>
          </a:p>
          <a:p>
            <a:r>
              <a:rPr lang="en-US" dirty="0" err="1" smtClean="0"/>
              <a:t>db.movies.find</a:t>
            </a:r>
            <a:r>
              <a:rPr lang="en-US" dirty="0" smtClean="0"/>
              <a:t>({},{"details.director":1, _id: 0})</a:t>
            </a:r>
          </a:p>
          <a:p>
            <a:endParaRPr lang="en-US" dirty="0" smtClean="0"/>
          </a:p>
          <a:p>
            <a:r>
              <a:rPr lang="en-US" dirty="0" err="1" smtClean="0"/>
              <a:t>db.movies.find</a:t>
            </a:r>
            <a:r>
              <a:rPr lang="en-US" dirty="0" smtClean="0"/>
              <a:t>({$or: [{"</a:t>
            </a:r>
            <a:r>
              <a:rPr lang="en-US" dirty="0" err="1" smtClean="0"/>
              <a:t>details.year</a:t>
            </a:r>
            <a:r>
              <a:rPr lang="en-US" dirty="0" smtClean="0"/>
              <a:t>": {$</a:t>
            </a:r>
            <a:r>
              <a:rPr lang="en-US" dirty="0" err="1" smtClean="0"/>
              <a:t>gte</a:t>
            </a:r>
            <a:r>
              <a:rPr lang="en-US" dirty="0" smtClean="0"/>
              <a:t>: 2000}}, {</a:t>
            </a:r>
            <a:r>
              <a:rPr lang="en-US" dirty="0" err="1" smtClean="0"/>
              <a:t>imdbRating</a:t>
            </a:r>
            <a:r>
              <a:rPr lang="en-US" dirty="0" smtClean="0"/>
              <a:t>: {$</a:t>
            </a:r>
            <a:r>
              <a:rPr lang="en-US" dirty="0" err="1" smtClean="0"/>
              <a:t>gt</a:t>
            </a:r>
            <a:r>
              <a:rPr lang="en-US" dirty="0" smtClean="0"/>
              <a:t>: 8}}]}, </a:t>
            </a:r>
          </a:p>
          <a:p>
            <a:r>
              <a:rPr lang="en-US" dirty="0" smtClean="0"/>
              <a:t>     {title: 1, </a:t>
            </a:r>
            <a:r>
              <a:rPr lang="en-US" dirty="0" err="1" smtClean="0"/>
              <a:t>imdbRating</a:t>
            </a:r>
            <a:r>
              <a:rPr lang="en-US" dirty="0" smtClean="0"/>
              <a:t>: 1, _id: 0})</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20</a:t>
            </a:fld>
            <a:endParaRPr lang="en-US"/>
          </a:p>
        </p:txBody>
      </p:sp>
    </p:spTree>
    <p:extLst>
      <p:ext uri="{BB962C8B-B14F-4D97-AF65-F5344CB8AC3E}">
        <p14:creationId xmlns:p14="http://schemas.microsoft.com/office/powerpoint/2010/main" val="816985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db.movies.find</a:t>
            </a:r>
            <a:r>
              <a:rPr lang="en-US" dirty="0" smtClean="0"/>
              <a:t>({actors: "Ian </a:t>
            </a:r>
            <a:r>
              <a:rPr lang="en-US" dirty="0" err="1" smtClean="0"/>
              <a:t>McKellen</a:t>
            </a:r>
            <a:r>
              <a:rPr lang="en-US" dirty="0" smtClean="0"/>
              <a:t>"}, {title: 1})</a:t>
            </a:r>
          </a:p>
          <a:p>
            <a:endParaRPr lang="en-US" dirty="0" smtClean="0"/>
          </a:p>
          <a:p>
            <a:r>
              <a:rPr lang="en-US" dirty="0" smtClean="0"/>
              <a:t>Note that we</a:t>
            </a:r>
            <a:r>
              <a:rPr lang="en-US" baseline="0" dirty="0" smtClean="0"/>
              <a:t> don’t have to do anything special to the query even though the actors is an array</a:t>
            </a:r>
          </a:p>
          <a:p>
            <a:endParaRPr lang="en-US" baseline="0" dirty="0" smtClean="0"/>
          </a:p>
          <a:p>
            <a:r>
              <a:rPr lang="en-US" dirty="0" err="1" smtClean="0"/>
              <a:t>db.movies.find</a:t>
            </a:r>
            <a:r>
              <a:rPr lang="en-US" dirty="0" smtClean="0"/>
              <a:t>({},{"details.director":1, _id: 0})</a:t>
            </a:r>
          </a:p>
          <a:p>
            <a:endParaRPr lang="en-US" dirty="0" smtClean="0"/>
          </a:p>
          <a:p>
            <a:r>
              <a:rPr lang="en-US" dirty="0" err="1" smtClean="0"/>
              <a:t>db.movies.find</a:t>
            </a:r>
            <a:r>
              <a:rPr lang="en-US" dirty="0" smtClean="0"/>
              <a:t>({$or: [{"</a:t>
            </a:r>
            <a:r>
              <a:rPr lang="en-US" dirty="0" err="1" smtClean="0"/>
              <a:t>details.year</a:t>
            </a:r>
            <a:r>
              <a:rPr lang="en-US" dirty="0" smtClean="0"/>
              <a:t>": {$</a:t>
            </a:r>
            <a:r>
              <a:rPr lang="en-US" dirty="0" err="1" smtClean="0"/>
              <a:t>gte</a:t>
            </a:r>
            <a:r>
              <a:rPr lang="en-US" dirty="0" smtClean="0"/>
              <a:t>: 2000}}, {</a:t>
            </a:r>
            <a:r>
              <a:rPr lang="en-US" dirty="0" err="1" smtClean="0"/>
              <a:t>imdbRating</a:t>
            </a:r>
            <a:r>
              <a:rPr lang="en-US" dirty="0" smtClean="0"/>
              <a:t>: {$</a:t>
            </a:r>
            <a:r>
              <a:rPr lang="en-US" dirty="0" err="1" smtClean="0"/>
              <a:t>gt</a:t>
            </a:r>
            <a:r>
              <a:rPr lang="en-US" dirty="0" smtClean="0"/>
              <a:t>: 8}}]}, </a:t>
            </a:r>
          </a:p>
          <a:p>
            <a:r>
              <a:rPr lang="en-US" dirty="0" smtClean="0"/>
              <a:t>     {title: 1, </a:t>
            </a:r>
            <a:r>
              <a:rPr lang="en-US" dirty="0" err="1" smtClean="0"/>
              <a:t>imdbRating</a:t>
            </a:r>
            <a:r>
              <a:rPr lang="en-US" dirty="0" smtClean="0"/>
              <a:t>: 1, _id: 0})</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21</a:t>
            </a:fld>
            <a:endParaRPr lang="en-US"/>
          </a:p>
        </p:txBody>
      </p:sp>
    </p:spTree>
    <p:extLst>
      <p:ext uri="{BB962C8B-B14F-4D97-AF65-F5344CB8AC3E}">
        <p14:creationId xmlns:p14="http://schemas.microsoft.com/office/powerpoint/2010/main" val="8169850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db.movies.find</a:t>
            </a:r>
            <a:r>
              <a:rPr lang="en-US" dirty="0" smtClean="0"/>
              <a:t>({actors: "Ian </a:t>
            </a:r>
            <a:r>
              <a:rPr lang="en-US" dirty="0" err="1" smtClean="0"/>
              <a:t>McKellen</a:t>
            </a:r>
            <a:r>
              <a:rPr lang="en-US" dirty="0" smtClean="0"/>
              <a:t>"}, {title: 1})</a:t>
            </a:r>
          </a:p>
          <a:p>
            <a:endParaRPr lang="en-US" dirty="0" smtClean="0"/>
          </a:p>
          <a:p>
            <a:r>
              <a:rPr lang="en-US" dirty="0" smtClean="0"/>
              <a:t>Note that we</a:t>
            </a:r>
            <a:r>
              <a:rPr lang="en-US" baseline="0" dirty="0" smtClean="0"/>
              <a:t> don’t have to do anything special to the query even though the actors is an array</a:t>
            </a:r>
          </a:p>
          <a:p>
            <a:endParaRPr lang="en-US" baseline="0" dirty="0" smtClean="0"/>
          </a:p>
          <a:p>
            <a:r>
              <a:rPr lang="en-US" dirty="0" err="1" smtClean="0"/>
              <a:t>db.movies.find</a:t>
            </a:r>
            <a:r>
              <a:rPr lang="en-US" dirty="0" smtClean="0"/>
              <a:t>({},{"details.director":1, _id: 0})</a:t>
            </a:r>
          </a:p>
          <a:p>
            <a:endParaRPr lang="en-US" dirty="0" smtClean="0"/>
          </a:p>
          <a:p>
            <a:r>
              <a:rPr lang="en-US" dirty="0" err="1" smtClean="0"/>
              <a:t>db.movies.find</a:t>
            </a:r>
            <a:r>
              <a:rPr lang="en-US" dirty="0" smtClean="0"/>
              <a:t>({$or: [{"</a:t>
            </a:r>
            <a:r>
              <a:rPr lang="en-US" dirty="0" err="1" smtClean="0"/>
              <a:t>details.year</a:t>
            </a:r>
            <a:r>
              <a:rPr lang="en-US" dirty="0" smtClean="0"/>
              <a:t>": {$</a:t>
            </a:r>
            <a:r>
              <a:rPr lang="en-US" dirty="0" err="1" smtClean="0"/>
              <a:t>gte</a:t>
            </a:r>
            <a:r>
              <a:rPr lang="en-US" dirty="0" smtClean="0"/>
              <a:t>: 2000}}, {</a:t>
            </a:r>
            <a:r>
              <a:rPr lang="en-US" dirty="0" err="1" smtClean="0"/>
              <a:t>imdbRating</a:t>
            </a:r>
            <a:r>
              <a:rPr lang="en-US" dirty="0" smtClean="0"/>
              <a:t>: {$</a:t>
            </a:r>
            <a:r>
              <a:rPr lang="en-US" dirty="0" err="1" smtClean="0"/>
              <a:t>gt</a:t>
            </a:r>
            <a:r>
              <a:rPr lang="en-US" dirty="0" smtClean="0"/>
              <a:t>: 8}}]}, </a:t>
            </a:r>
          </a:p>
          <a:p>
            <a:r>
              <a:rPr lang="en-US" dirty="0" smtClean="0"/>
              <a:t>     {title: 1, </a:t>
            </a:r>
            <a:r>
              <a:rPr lang="en-US" dirty="0" err="1" smtClean="0"/>
              <a:t>imdbRating</a:t>
            </a:r>
            <a:r>
              <a:rPr lang="en-US" dirty="0" smtClean="0"/>
              <a:t>: 1, _id: 0})</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22</a:t>
            </a:fld>
            <a:endParaRPr lang="en-US"/>
          </a:p>
        </p:txBody>
      </p:sp>
    </p:spTree>
    <p:extLst>
      <p:ext uri="{BB962C8B-B14F-4D97-AF65-F5344CB8AC3E}">
        <p14:creationId xmlns:p14="http://schemas.microsoft.com/office/powerpoint/2010/main" val="816985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db.movies.find</a:t>
            </a:r>
            <a:r>
              <a:rPr lang="en-US" dirty="0" smtClean="0"/>
              <a:t>({actors: "Ian </a:t>
            </a:r>
            <a:r>
              <a:rPr lang="en-US" dirty="0" err="1" smtClean="0"/>
              <a:t>McKellen</a:t>
            </a:r>
            <a:r>
              <a:rPr lang="en-US" dirty="0" smtClean="0"/>
              <a:t>"}, {title: 1})</a:t>
            </a:r>
          </a:p>
          <a:p>
            <a:endParaRPr lang="en-US" dirty="0" smtClean="0"/>
          </a:p>
          <a:p>
            <a:r>
              <a:rPr lang="en-US" dirty="0" smtClean="0"/>
              <a:t>Note that we</a:t>
            </a:r>
            <a:r>
              <a:rPr lang="en-US" baseline="0" dirty="0" smtClean="0"/>
              <a:t> don’t have to do anything special to the query even though the actors is an array</a:t>
            </a:r>
          </a:p>
          <a:p>
            <a:endParaRPr lang="en-US" baseline="0" dirty="0" smtClean="0"/>
          </a:p>
          <a:p>
            <a:r>
              <a:rPr lang="en-US" dirty="0" err="1" smtClean="0"/>
              <a:t>db.movies.find</a:t>
            </a:r>
            <a:r>
              <a:rPr lang="en-US" dirty="0" smtClean="0"/>
              <a:t>({},{"details.director":1, _id: 0})</a:t>
            </a:r>
          </a:p>
          <a:p>
            <a:endParaRPr lang="en-US" dirty="0" smtClean="0"/>
          </a:p>
          <a:p>
            <a:r>
              <a:rPr lang="en-US" dirty="0" err="1" smtClean="0"/>
              <a:t>db.movies.find</a:t>
            </a:r>
            <a:r>
              <a:rPr lang="en-US" dirty="0" smtClean="0"/>
              <a:t>({$or: [{"</a:t>
            </a:r>
            <a:r>
              <a:rPr lang="en-US" dirty="0" err="1" smtClean="0"/>
              <a:t>details.year</a:t>
            </a:r>
            <a:r>
              <a:rPr lang="en-US" dirty="0" smtClean="0"/>
              <a:t>": {$</a:t>
            </a:r>
            <a:r>
              <a:rPr lang="en-US" dirty="0" err="1" smtClean="0"/>
              <a:t>gte</a:t>
            </a:r>
            <a:r>
              <a:rPr lang="en-US" dirty="0" smtClean="0"/>
              <a:t>: 2000}}, {</a:t>
            </a:r>
            <a:r>
              <a:rPr lang="en-US" dirty="0" err="1" smtClean="0"/>
              <a:t>imdbRating</a:t>
            </a:r>
            <a:r>
              <a:rPr lang="en-US" dirty="0" smtClean="0"/>
              <a:t>: {$</a:t>
            </a:r>
            <a:r>
              <a:rPr lang="en-US" dirty="0" err="1" smtClean="0"/>
              <a:t>gt</a:t>
            </a:r>
            <a:r>
              <a:rPr lang="en-US" dirty="0" smtClean="0"/>
              <a:t>: 8}}]}, </a:t>
            </a:r>
          </a:p>
          <a:p>
            <a:r>
              <a:rPr lang="en-US" dirty="0" smtClean="0"/>
              <a:t>     {title: 1, </a:t>
            </a:r>
            <a:r>
              <a:rPr lang="en-US" dirty="0" err="1" smtClean="0"/>
              <a:t>imdbRating</a:t>
            </a:r>
            <a:r>
              <a:rPr lang="en-US" dirty="0" smtClean="0"/>
              <a:t>: 1, _id: 0})</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23</a:t>
            </a:fld>
            <a:endParaRPr lang="en-US"/>
          </a:p>
        </p:txBody>
      </p:sp>
    </p:spTree>
    <p:extLst>
      <p:ext uri="{BB962C8B-B14F-4D97-AF65-F5344CB8AC3E}">
        <p14:creationId xmlns:p14="http://schemas.microsoft.com/office/powerpoint/2010/main" val="8169850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out </a:t>
            </a:r>
            <a:r>
              <a:rPr lang="en-US" smtClean="0"/>
              <a:t>how remove works </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24</a:t>
            </a:fld>
            <a:endParaRPr lang="en-US"/>
          </a:p>
        </p:txBody>
      </p:sp>
    </p:spTree>
    <p:extLst>
      <p:ext uri="{BB962C8B-B14F-4D97-AF65-F5344CB8AC3E}">
        <p14:creationId xmlns:p14="http://schemas.microsoft.com/office/powerpoint/2010/main" val="24481179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already seen the selector.</a:t>
            </a:r>
            <a:r>
              <a:rPr lang="en-US" baseline="0" dirty="0" smtClean="0"/>
              <a:t>  The document with operator can just be replacement document.  But it is also possible to operate on sections of a document.  For example, we can set a field in the document.  If you leave off the operator the document will be replaced.  If you try to update multiple documents, it will just update the first document it comes to, although you can add a parameter that updates multiples.</a:t>
            </a:r>
          </a:p>
          <a:p>
            <a:endParaRPr lang="en-US" baseline="0" dirty="0" smtClean="0"/>
          </a:p>
          <a:p>
            <a:r>
              <a:rPr lang="en-US" baseline="0" dirty="0" smtClean="0"/>
              <a:t>Add </a:t>
            </a:r>
            <a:r>
              <a:rPr lang="en-US" baseline="0" dirty="0" err="1" smtClean="0"/>
              <a:t>boxoffice</a:t>
            </a:r>
            <a:r>
              <a:rPr lang="en-US" baseline="0" dirty="0" smtClean="0"/>
              <a:t> to </a:t>
            </a:r>
            <a:r>
              <a:rPr lang="en-US" baseline="0" dirty="0" err="1" smtClean="0"/>
              <a:t>incredibles</a:t>
            </a:r>
            <a:endParaRPr lang="en-US" baseline="0" dirty="0" smtClean="0"/>
          </a:p>
          <a:p>
            <a:r>
              <a:rPr lang="en-US" baseline="0" dirty="0" smtClean="0"/>
              <a:t>Talk about array operators: add “Holly Hunter” to </a:t>
            </a:r>
            <a:r>
              <a:rPr lang="en-US" baseline="0" dirty="0" err="1" smtClean="0"/>
              <a:t>incredibles</a:t>
            </a:r>
            <a:r>
              <a:rPr lang="en-US" baseline="0" dirty="0" smtClean="0"/>
              <a:t> with a push</a:t>
            </a:r>
          </a:p>
          <a:p>
            <a:r>
              <a:rPr lang="en-US" baseline="0" dirty="0" smtClean="0"/>
              <a:t>Mention that if the field has a scalar value, it will turn it into an array!</a:t>
            </a:r>
          </a:p>
          <a:p>
            <a:endParaRPr lang="en-US" baseline="0" dirty="0" smtClean="0"/>
          </a:p>
          <a:p>
            <a:r>
              <a:rPr lang="en-US" baseline="0" dirty="0" smtClean="0"/>
              <a:t>Show the next slide and mention operators</a:t>
            </a:r>
          </a:p>
          <a:p>
            <a:endParaRPr lang="en-US" baseline="0" dirty="0" smtClean="0"/>
          </a:p>
          <a:p>
            <a:pPr marL="0" indent="0">
              <a:buNone/>
            </a:pPr>
            <a:r>
              <a:rPr lang="en-US" sz="12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db.movies.update</a:t>
            </a:r>
            <a:r>
              <a:rPr lang="en-US"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({title: "The Incredibles"}, </a:t>
            </a:r>
          </a:p>
          <a:p>
            <a:pPr marL="0" indent="0">
              <a:buNone/>
            </a:pPr>
            <a:r>
              <a:rPr lang="en-US"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         {$set: {</a:t>
            </a:r>
            <a:r>
              <a:rPr lang="en-US" sz="12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boxOffice</a:t>
            </a:r>
            <a:r>
              <a:rPr lang="en-US"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 "$261,441,092"}})</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25</a:t>
            </a:fld>
            <a:endParaRPr lang="en-US"/>
          </a:p>
        </p:txBody>
      </p:sp>
    </p:spTree>
    <p:extLst>
      <p:ext uri="{BB962C8B-B14F-4D97-AF65-F5344CB8AC3E}">
        <p14:creationId xmlns:p14="http://schemas.microsoft.com/office/powerpoint/2010/main" val="2855533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operators</a:t>
            </a:r>
            <a:r>
              <a:rPr lang="en-US" baseline="0" dirty="0" smtClean="0"/>
              <a:t> update an array inside a document.</a:t>
            </a:r>
          </a:p>
          <a:p>
            <a:endParaRPr lang="en-US" baseline="0" dirty="0" smtClean="0"/>
          </a:p>
          <a:p>
            <a:r>
              <a:rPr lang="en-US" dirty="0" err="1" smtClean="0">
                <a:effectLst/>
              </a:rPr>
              <a:t>db.students.update</a:t>
            </a:r>
            <a:r>
              <a:rPr lang="en-US" dirty="0" smtClean="0">
                <a:effectLst/>
              </a:rPr>
              <a:t>(</a:t>
            </a:r>
            <a:r>
              <a:rPr lang="en-US" dirty="0" smtClean="0"/>
              <a:t> </a:t>
            </a:r>
            <a:r>
              <a:rPr lang="en-US" dirty="0" smtClean="0">
                <a:effectLst/>
              </a:rPr>
              <a:t>{</a:t>
            </a:r>
            <a:r>
              <a:rPr lang="en-US" dirty="0" smtClean="0"/>
              <a:t> </a:t>
            </a:r>
            <a:r>
              <a:rPr lang="en-US" dirty="0" smtClean="0">
                <a:effectLst/>
              </a:rPr>
              <a:t>_id</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1</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$pop</a:t>
            </a:r>
            <a:r>
              <a:rPr lang="en-US" sz="1200" kern="1200" dirty="0" smtClean="0">
                <a:solidFill>
                  <a:schemeClr val="tx1"/>
                </a:solidFill>
                <a:effectLst/>
                <a:latin typeface="+mn-lt"/>
                <a:ea typeface="+mn-ea"/>
                <a:cs typeface="+mn-cs"/>
              </a:rPr>
              <a:t>:</a:t>
            </a:r>
            <a:r>
              <a:rPr lang="en-US" dirty="0" smtClean="0"/>
              <a:t> </a:t>
            </a:r>
            <a:r>
              <a:rPr lang="en-US" dirty="0" smtClean="0">
                <a:effectLst/>
              </a:rPr>
              <a:t>{</a:t>
            </a:r>
            <a:r>
              <a:rPr lang="en-US" dirty="0" smtClean="0"/>
              <a:t> </a:t>
            </a:r>
            <a:r>
              <a:rPr lang="en-US" dirty="0" smtClean="0">
                <a:effectLst/>
              </a:rPr>
              <a:t>scores</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-1</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   removes the first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db.students.update</a:t>
            </a:r>
            <a:r>
              <a:rPr lang="en-US" dirty="0" smtClean="0">
                <a:effectLst/>
              </a:rPr>
              <a:t>(</a:t>
            </a:r>
            <a:r>
              <a:rPr lang="en-US" dirty="0" smtClean="0"/>
              <a:t> </a:t>
            </a:r>
            <a:r>
              <a:rPr lang="en-US" dirty="0" smtClean="0">
                <a:effectLst/>
              </a:rPr>
              <a:t>{</a:t>
            </a:r>
            <a:r>
              <a:rPr lang="en-US" dirty="0" smtClean="0"/>
              <a:t> </a:t>
            </a:r>
            <a:r>
              <a:rPr lang="en-US" dirty="0" smtClean="0">
                <a:effectLst/>
              </a:rPr>
              <a:t>_id</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1</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$pop</a:t>
            </a:r>
            <a:r>
              <a:rPr lang="en-US" sz="1200" kern="1200" dirty="0" smtClean="0">
                <a:solidFill>
                  <a:schemeClr val="tx1"/>
                </a:solidFill>
                <a:effectLst/>
                <a:latin typeface="+mn-lt"/>
                <a:ea typeface="+mn-ea"/>
                <a:cs typeface="+mn-cs"/>
              </a:rPr>
              <a:t>:</a:t>
            </a:r>
            <a:r>
              <a:rPr lang="en-US" dirty="0" smtClean="0"/>
              <a:t> </a:t>
            </a:r>
            <a:r>
              <a:rPr lang="en-US" dirty="0" smtClean="0">
                <a:effectLst/>
              </a:rPr>
              <a:t>{</a:t>
            </a:r>
            <a:r>
              <a:rPr lang="en-US" dirty="0" smtClean="0"/>
              <a:t> </a:t>
            </a:r>
            <a:r>
              <a:rPr lang="en-US" dirty="0" smtClean="0">
                <a:effectLst/>
              </a:rPr>
              <a:t>scores</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1</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   removes the last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endParaRPr>
          </a:p>
          <a:p>
            <a:r>
              <a:rPr lang="en-US" dirty="0" err="1" smtClean="0">
                <a:effectLst/>
              </a:rPr>
              <a:t>db.stores.update</a:t>
            </a:r>
            <a:r>
              <a:rPr lang="en-US" dirty="0" smtClean="0">
                <a:effectLst/>
              </a:rPr>
              <a:t>(</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$pull</a:t>
            </a:r>
            <a:r>
              <a:rPr lang="en-US" sz="1200" kern="1200" dirty="0" smtClean="0">
                <a:solidFill>
                  <a:schemeClr val="tx1"/>
                </a:solidFill>
                <a:effectLst/>
                <a:latin typeface="+mn-lt"/>
                <a:ea typeface="+mn-ea"/>
                <a:cs typeface="+mn-cs"/>
              </a:rPr>
              <a:t>:</a:t>
            </a:r>
            <a:r>
              <a:rPr lang="en-US" dirty="0" smtClean="0"/>
              <a:t> </a:t>
            </a:r>
            <a:r>
              <a:rPr lang="en-US" dirty="0" smtClean="0">
                <a:effectLst/>
              </a:rPr>
              <a:t>{</a:t>
            </a:r>
            <a:r>
              <a:rPr lang="en-US" dirty="0" smtClean="0"/>
              <a:t> </a:t>
            </a:r>
            <a:r>
              <a:rPr lang="en-US" dirty="0" smtClean="0">
                <a:effectLst/>
              </a:rPr>
              <a:t>fruits</a:t>
            </a:r>
            <a:r>
              <a:rPr lang="en-US" sz="1200" kern="1200" dirty="0" smtClean="0">
                <a:solidFill>
                  <a:schemeClr val="tx1"/>
                </a:solidFill>
                <a:effectLst/>
                <a:latin typeface="+mn-lt"/>
                <a:ea typeface="+mn-ea"/>
                <a:cs typeface="+mn-cs"/>
              </a:rPr>
              <a:t>:</a:t>
            </a:r>
            <a:r>
              <a:rPr lang="en-US" dirty="0" smtClean="0"/>
              <a:t> </a:t>
            </a:r>
            <a:r>
              <a:rPr lang="en-US" dirty="0" smtClean="0">
                <a:effectLst/>
              </a:rPr>
              <a:t>{</a:t>
            </a:r>
            <a:r>
              <a:rPr lang="en-US" dirty="0" smtClean="0"/>
              <a:t> </a:t>
            </a:r>
            <a:r>
              <a:rPr lang="en-US" dirty="0" smtClean="0">
                <a:effectLst/>
              </a:rPr>
              <a:t>$in</a:t>
            </a:r>
            <a:r>
              <a:rPr lang="en-US" sz="1200" kern="1200" dirty="0" smtClean="0">
                <a:solidFill>
                  <a:schemeClr val="tx1"/>
                </a:solidFill>
                <a:effectLst/>
                <a:latin typeface="+mn-lt"/>
                <a:ea typeface="+mn-ea"/>
                <a:cs typeface="+mn-cs"/>
              </a:rPr>
              <a:t>:</a:t>
            </a:r>
            <a:r>
              <a:rPr lang="en-US" dirty="0" smtClean="0"/>
              <a:t> </a:t>
            </a:r>
            <a:r>
              <a:rPr lang="en-US" dirty="0" smtClean="0">
                <a:effectLst/>
              </a:rPr>
              <a:t>[</a:t>
            </a:r>
            <a:r>
              <a:rPr lang="en-US" dirty="0" smtClean="0"/>
              <a:t> </a:t>
            </a:r>
            <a:r>
              <a:rPr lang="en-US" sz="1200" kern="1200" dirty="0" smtClean="0">
                <a:solidFill>
                  <a:schemeClr val="tx1"/>
                </a:solidFill>
                <a:effectLst/>
                <a:latin typeface="+mn-lt"/>
                <a:ea typeface="+mn-ea"/>
                <a:cs typeface="+mn-cs"/>
              </a:rPr>
              <a:t>"apples"</a:t>
            </a:r>
            <a:r>
              <a:rPr lang="en-US" dirty="0" smtClean="0">
                <a:effectLst/>
              </a:rPr>
              <a:t>,</a:t>
            </a:r>
            <a:r>
              <a:rPr lang="en-US" dirty="0" smtClean="0"/>
              <a:t> </a:t>
            </a:r>
            <a:r>
              <a:rPr lang="en-US" sz="1200" kern="1200" dirty="0" smtClean="0">
                <a:solidFill>
                  <a:schemeClr val="tx1"/>
                </a:solidFill>
                <a:effectLst/>
                <a:latin typeface="+mn-lt"/>
                <a:ea typeface="+mn-ea"/>
                <a:cs typeface="+mn-cs"/>
              </a:rPr>
              <a:t>"oranges"</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vegetables</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"carrots"</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multi</a:t>
            </a:r>
            <a:r>
              <a:rPr lang="en-US" sz="1200" kern="1200" dirty="0" smtClean="0">
                <a:solidFill>
                  <a:schemeClr val="tx1"/>
                </a:solidFill>
                <a:effectLst/>
                <a:latin typeface="+mn-lt"/>
                <a:ea typeface="+mn-ea"/>
                <a:cs typeface="+mn-cs"/>
              </a:rPr>
              <a:t>:</a:t>
            </a:r>
            <a:r>
              <a:rPr lang="en-US" dirty="0" smtClean="0"/>
              <a:t> </a:t>
            </a:r>
            <a:r>
              <a:rPr lang="en-US" sz="1200" b="1" kern="1200" dirty="0" smtClean="0">
                <a:solidFill>
                  <a:schemeClr val="tx1"/>
                </a:solidFill>
                <a:effectLst/>
                <a:latin typeface="+mn-lt"/>
                <a:ea typeface="+mn-ea"/>
                <a:cs typeface="+mn-cs"/>
              </a:rPr>
              <a:t>true</a:t>
            </a:r>
            <a:r>
              <a:rPr lang="en-US" dirty="0" smtClean="0"/>
              <a:t> </a:t>
            </a:r>
            <a:r>
              <a:rPr lang="en-US" dirty="0" smtClean="0">
                <a:effectLst/>
              </a:rPr>
              <a:t>}</a:t>
            </a:r>
            <a:r>
              <a:rPr lang="en-US" dirty="0" smtClean="0"/>
              <a:t> </a:t>
            </a:r>
            <a:r>
              <a:rPr lang="en-US" dirty="0" smtClean="0">
                <a:effectLst/>
              </a:rPr>
              <a:t>)</a:t>
            </a:r>
          </a:p>
          <a:p>
            <a:endParaRPr lang="en-US" dirty="0" smtClean="0">
              <a:effectLst/>
            </a:endParaRPr>
          </a:p>
          <a:p>
            <a:r>
              <a:rPr lang="en-US" dirty="0" err="1" smtClean="0">
                <a:effectLst/>
              </a:rPr>
              <a:t>db.test.update</a:t>
            </a:r>
            <a:r>
              <a:rPr lang="en-US" dirty="0" smtClean="0">
                <a:effectLst/>
              </a:rPr>
              <a:t>(</a:t>
            </a:r>
            <a:r>
              <a:rPr lang="en-US" dirty="0" smtClean="0"/>
              <a:t> </a:t>
            </a:r>
            <a:r>
              <a:rPr lang="en-US" dirty="0" smtClean="0">
                <a:effectLst/>
              </a:rPr>
              <a:t>{</a:t>
            </a:r>
            <a:r>
              <a:rPr lang="en-US" dirty="0" smtClean="0"/>
              <a:t> </a:t>
            </a:r>
            <a:r>
              <a:rPr lang="en-US" dirty="0" smtClean="0">
                <a:effectLst/>
              </a:rPr>
              <a:t>_id</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1</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a:t>
            </a:r>
            <a:r>
              <a:rPr lang="en-US" dirty="0" err="1" smtClean="0">
                <a:effectLst/>
              </a:rPr>
              <a:t>addToSet</a:t>
            </a:r>
            <a:r>
              <a:rPr lang="en-US" sz="1200" kern="1200" dirty="0" smtClean="0">
                <a:solidFill>
                  <a:schemeClr val="tx1"/>
                </a:solidFill>
                <a:effectLst/>
                <a:latin typeface="+mn-lt"/>
                <a:ea typeface="+mn-ea"/>
                <a:cs typeface="+mn-cs"/>
              </a:rPr>
              <a:t>:</a:t>
            </a:r>
            <a:r>
              <a:rPr lang="en-US" dirty="0" smtClean="0"/>
              <a:t> </a:t>
            </a:r>
            <a:r>
              <a:rPr lang="en-US" dirty="0" smtClean="0">
                <a:effectLst/>
              </a:rPr>
              <a:t>{letters</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"c"</a:t>
            </a:r>
            <a:r>
              <a:rPr lang="en-US" dirty="0" smtClean="0">
                <a:effectLst/>
              </a:rPr>
              <a:t>}</a:t>
            </a:r>
            <a:r>
              <a:rPr lang="en-US" dirty="0" smtClean="0"/>
              <a:t> </a:t>
            </a:r>
            <a:r>
              <a:rPr lang="en-US" dirty="0" smtClean="0">
                <a:effectLst/>
              </a:rPr>
              <a:t>}</a:t>
            </a:r>
            <a:r>
              <a:rPr lang="en-US" dirty="0" smtClean="0"/>
              <a:t> </a:t>
            </a:r>
            <a:r>
              <a:rPr lang="en-US" dirty="0" smtClean="0">
                <a:effectLst/>
              </a:rPr>
              <a:t>)</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26</a:t>
            </a:fld>
            <a:endParaRPr lang="en-US"/>
          </a:p>
        </p:txBody>
      </p:sp>
    </p:spTree>
    <p:extLst>
      <p:ext uri="{BB962C8B-B14F-4D97-AF65-F5344CB8AC3E}">
        <p14:creationId xmlns:p14="http://schemas.microsoft.com/office/powerpoint/2010/main" val="33556496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db.movies.update</a:t>
            </a:r>
            <a:r>
              <a:rPr lang="en-US" dirty="0" smtClean="0"/>
              <a:t>({</a:t>
            </a:r>
            <a:r>
              <a:rPr lang="en-US" dirty="0" err="1" smtClean="0"/>
              <a:t>title:"Batman</a:t>
            </a:r>
            <a:r>
              <a:rPr lang="en-US" dirty="0" smtClean="0"/>
              <a:t>"},{$set: {</a:t>
            </a:r>
            <a:r>
              <a:rPr lang="en-US" dirty="0" err="1" smtClean="0"/>
              <a:t>boxOffice</a:t>
            </a:r>
            <a:r>
              <a:rPr lang="en-US" dirty="0" smtClean="0"/>
              <a:t>: “</a:t>
            </a:r>
            <a:r>
              <a:rPr lang="en-US" sz="1200" b="1" dirty="0" smtClean="0"/>
              <a:t>$251,188,924</a:t>
            </a:r>
            <a:r>
              <a:rPr lang="en-US" dirty="0" smtClean="0"/>
              <a:t>”}})</a:t>
            </a:r>
          </a:p>
          <a:p>
            <a:endParaRPr lang="en-US" dirty="0" smtClean="0"/>
          </a:p>
          <a:p>
            <a:r>
              <a:rPr lang="en-US" dirty="0" err="1" smtClean="0"/>
              <a:t>db.movies.update</a:t>
            </a:r>
            <a:r>
              <a:rPr lang="en-US" dirty="0" smtClean="0"/>
              <a:t>({</a:t>
            </a:r>
            <a:r>
              <a:rPr lang="en-US" dirty="0" err="1" smtClean="0"/>
              <a:t>title:"Batman</a:t>
            </a:r>
            <a:r>
              <a:rPr lang="en-US" dirty="0" smtClean="0"/>
              <a:t>"},{$push: {actors: "Jack </a:t>
            </a:r>
            <a:r>
              <a:rPr lang="en-US" dirty="0" err="1" smtClean="0"/>
              <a:t>Palance</a:t>
            </a:r>
            <a:r>
              <a:rPr lang="en-US" dirty="0" smtClean="0"/>
              <a:t>"}})</a:t>
            </a:r>
          </a:p>
          <a:p>
            <a:endParaRPr lang="en-US" dirty="0" smtClean="0"/>
          </a:p>
          <a:p>
            <a:r>
              <a:rPr lang="en-US" dirty="0" err="1" smtClean="0"/>
              <a:t>db.movies.update</a:t>
            </a:r>
            <a:r>
              <a:rPr lang="en-US" dirty="0" smtClean="0"/>
              <a:t>({</a:t>
            </a:r>
            <a:r>
              <a:rPr lang="en-US" dirty="0" err="1" smtClean="0"/>
              <a:t>title:“The</a:t>
            </a:r>
            <a:r>
              <a:rPr lang="en-US" dirty="0" smtClean="0"/>
              <a:t> Incredibles"}, {$push: {"</a:t>
            </a:r>
            <a:r>
              <a:rPr lang="en-US" dirty="0" err="1" smtClean="0"/>
              <a:t>details.genre</a:t>
            </a:r>
            <a:r>
              <a:rPr lang="en-US" dirty="0" smtClean="0"/>
              <a:t>": “Action"}})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27</a:t>
            </a:fld>
            <a:endParaRPr lang="en-US"/>
          </a:p>
        </p:txBody>
      </p:sp>
    </p:spTree>
    <p:extLst>
      <p:ext uri="{BB962C8B-B14F-4D97-AF65-F5344CB8AC3E}">
        <p14:creationId xmlns:p14="http://schemas.microsoft.com/office/powerpoint/2010/main" val="13757034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db.movies.update</a:t>
            </a:r>
            <a:r>
              <a:rPr lang="en-US" dirty="0" smtClean="0"/>
              <a:t>({</a:t>
            </a:r>
            <a:r>
              <a:rPr lang="en-US" dirty="0" err="1" smtClean="0"/>
              <a:t>title:"Batman</a:t>
            </a:r>
            <a:r>
              <a:rPr lang="en-US" dirty="0" smtClean="0"/>
              <a:t>"},{$set: {</a:t>
            </a:r>
            <a:r>
              <a:rPr lang="en-US" dirty="0" err="1" smtClean="0"/>
              <a:t>boxOffice</a:t>
            </a:r>
            <a:r>
              <a:rPr lang="en-US" dirty="0" smtClean="0"/>
              <a:t>: “</a:t>
            </a:r>
            <a:r>
              <a:rPr lang="en-US" sz="1200" b="1" dirty="0" smtClean="0"/>
              <a:t>$251,188,924</a:t>
            </a:r>
            <a:r>
              <a:rPr lang="en-US" dirty="0" smtClean="0"/>
              <a:t>”}})</a:t>
            </a:r>
          </a:p>
          <a:p>
            <a:endParaRPr lang="en-US" dirty="0" smtClean="0"/>
          </a:p>
          <a:p>
            <a:r>
              <a:rPr lang="en-US" dirty="0" err="1" smtClean="0"/>
              <a:t>db.movies.update</a:t>
            </a:r>
            <a:r>
              <a:rPr lang="en-US" dirty="0" smtClean="0"/>
              <a:t>({</a:t>
            </a:r>
            <a:r>
              <a:rPr lang="en-US" dirty="0" err="1" smtClean="0"/>
              <a:t>title:"Batman</a:t>
            </a:r>
            <a:r>
              <a:rPr lang="en-US" dirty="0" smtClean="0"/>
              <a:t>"},{$push: {actors: "Jack </a:t>
            </a:r>
            <a:r>
              <a:rPr lang="en-US" dirty="0" err="1" smtClean="0"/>
              <a:t>Palance</a:t>
            </a:r>
            <a:r>
              <a:rPr lang="en-US" dirty="0" smtClean="0"/>
              <a:t>"}})</a:t>
            </a:r>
          </a:p>
          <a:p>
            <a:endParaRPr lang="en-US" dirty="0" smtClean="0"/>
          </a:p>
          <a:p>
            <a:r>
              <a:rPr lang="en-US" dirty="0" err="1" smtClean="0"/>
              <a:t>db.movies.update</a:t>
            </a:r>
            <a:r>
              <a:rPr lang="en-US" dirty="0" smtClean="0"/>
              <a:t>({</a:t>
            </a:r>
            <a:r>
              <a:rPr lang="en-US" dirty="0" err="1" smtClean="0"/>
              <a:t>title:“The</a:t>
            </a:r>
            <a:r>
              <a:rPr lang="en-US" dirty="0" smtClean="0"/>
              <a:t> Incredibles"}, {$push: {"</a:t>
            </a:r>
            <a:r>
              <a:rPr lang="en-US" dirty="0" err="1" smtClean="0"/>
              <a:t>details.genre</a:t>
            </a:r>
            <a:r>
              <a:rPr lang="en-US" dirty="0" smtClean="0"/>
              <a:t>": “Action"}})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28</a:t>
            </a:fld>
            <a:endParaRPr lang="en-US"/>
          </a:p>
        </p:txBody>
      </p:sp>
    </p:spTree>
    <p:extLst>
      <p:ext uri="{BB962C8B-B14F-4D97-AF65-F5344CB8AC3E}">
        <p14:creationId xmlns:p14="http://schemas.microsoft.com/office/powerpoint/2010/main" val="13757034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db.movies.update</a:t>
            </a:r>
            <a:r>
              <a:rPr lang="en-US" dirty="0" smtClean="0"/>
              <a:t>({</a:t>
            </a:r>
            <a:r>
              <a:rPr lang="en-US" dirty="0" err="1" smtClean="0"/>
              <a:t>title:"Batman</a:t>
            </a:r>
            <a:r>
              <a:rPr lang="en-US" dirty="0" smtClean="0"/>
              <a:t>"},{$set: {</a:t>
            </a:r>
            <a:r>
              <a:rPr lang="en-US" dirty="0" err="1" smtClean="0"/>
              <a:t>boxOffice</a:t>
            </a:r>
            <a:r>
              <a:rPr lang="en-US" dirty="0" smtClean="0"/>
              <a:t>: “</a:t>
            </a:r>
            <a:r>
              <a:rPr lang="en-US" sz="1200" b="1" dirty="0" smtClean="0"/>
              <a:t>$251,188,924</a:t>
            </a:r>
            <a:r>
              <a:rPr lang="en-US" dirty="0" smtClean="0"/>
              <a:t>”}})</a:t>
            </a:r>
          </a:p>
          <a:p>
            <a:endParaRPr lang="en-US" dirty="0" smtClean="0"/>
          </a:p>
          <a:p>
            <a:r>
              <a:rPr lang="en-US" dirty="0" err="1" smtClean="0"/>
              <a:t>db.movies.update</a:t>
            </a:r>
            <a:r>
              <a:rPr lang="en-US" dirty="0" smtClean="0"/>
              <a:t>({</a:t>
            </a:r>
            <a:r>
              <a:rPr lang="en-US" dirty="0" err="1" smtClean="0"/>
              <a:t>title:"Batman</a:t>
            </a:r>
            <a:r>
              <a:rPr lang="en-US" dirty="0" smtClean="0"/>
              <a:t>"},{$push: {actors: "Jack </a:t>
            </a:r>
            <a:r>
              <a:rPr lang="en-US" dirty="0" err="1" smtClean="0"/>
              <a:t>Palance</a:t>
            </a:r>
            <a:r>
              <a:rPr lang="en-US" dirty="0" smtClean="0"/>
              <a:t>"}})</a:t>
            </a:r>
          </a:p>
          <a:p>
            <a:endParaRPr lang="en-US" dirty="0" smtClean="0"/>
          </a:p>
          <a:p>
            <a:r>
              <a:rPr lang="en-US" dirty="0" err="1" smtClean="0"/>
              <a:t>db.movies.update</a:t>
            </a:r>
            <a:r>
              <a:rPr lang="en-US" dirty="0" smtClean="0"/>
              <a:t>({</a:t>
            </a:r>
            <a:r>
              <a:rPr lang="en-US" dirty="0" err="1" smtClean="0"/>
              <a:t>title:“The</a:t>
            </a:r>
            <a:r>
              <a:rPr lang="en-US" dirty="0" smtClean="0"/>
              <a:t> Incredibles"}, {$push: {"</a:t>
            </a:r>
            <a:r>
              <a:rPr lang="en-US" dirty="0" err="1" smtClean="0"/>
              <a:t>details.genre</a:t>
            </a:r>
            <a:r>
              <a:rPr lang="en-US" dirty="0" smtClean="0"/>
              <a:t>": “Action"}})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29</a:t>
            </a:fld>
            <a:endParaRPr lang="en-US"/>
          </a:p>
        </p:txBody>
      </p:sp>
    </p:spTree>
    <p:extLst>
      <p:ext uri="{BB962C8B-B14F-4D97-AF65-F5344CB8AC3E}">
        <p14:creationId xmlns:p14="http://schemas.microsoft.com/office/powerpoint/2010/main" val="1785051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smtClean="0">
                <a:solidFill>
                  <a:schemeClr val="tx1"/>
                </a:solidFill>
                <a:effectLst/>
                <a:latin typeface="+mn-lt"/>
                <a:ea typeface="+mn-ea"/>
                <a:cs typeface="+mn-cs"/>
              </a:rPr>
              <a:t>Instead Mongo is based on collections of documents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ECDF86E-C09E-4C73-8798-F0685C098AE7}" type="slidenum">
              <a:rPr lang="en-US" smtClean="0"/>
              <a:t>3</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db.movies.update</a:t>
            </a:r>
            <a:r>
              <a:rPr lang="en-US" dirty="0" smtClean="0"/>
              <a:t>({</a:t>
            </a:r>
            <a:r>
              <a:rPr lang="en-US" dirty="0" err="1" smtClean="0"/>
              <a:t>title:"Batman</a:t>
            </a:r>
            <a:r>
              <a:rPr lang="en-US" dirty="0" smtClean="0"/>
              <a:t>"},{$set: {</a:t>
            </a:r>
            <a:r>
              <a:rPr lang="en-US" dirty="0" err="1" smtClean="0"/>
              <a:t>boxOffice</a:t>
            </a:r>
            <a:r>
              <a:rPr lang="en-US" dirty="0" smtClean="0"/>
              <a:t>: “</a:t>
            </a:r>
            <a:r>
              <a:rPr lang="en-US" sz="1200" b="1" dirty="0" smtClean="0"/>
              <a:t>$251,188,924</a:t>
            </a:r>
            <a:r>
              <a:rPr lang="en-US" dirty="0" smtClean="0"/>
              <a:t>”}})</a:t>
            </a:r>
          </a:p>
          <a:p>
            <a:endParaRPr lang="en-US" dirty="0" smtClean="0"/>
          </a:p>
          <a:p>
            <a:r>
              <a:rPr lang="en-US" dirty="0" err="1" smtClean="0"/>
              <a:t>db.movies.update</a:t>
            </a:r>
            <a:r>
              <a:rPr lang="en-US" dirty="0" smtClean="0"/>
              <a:t>({</a:t>
            </a:r>
            <a:r>
              <a:rPr lang="en-US" dirty="0" err="1" smtClean="0"/>
              <a:t>title:"Batman</a:t>
            </a:r>
            <a:r>
              <a:rPr lang="en-US" dirty="0" smtClean="0"/>
              <a:t>"},{$push: {actors: "Jack </a:t>
            </a:r>
            <a:r>
              <a:rPr lang="en-US" dirty="0" err="1" smtClean="0"/>
              <a:t>Palance</a:t>
            </a:r>
            <a:r>
              <a:rPr lang="en-US" dirty="0" smtClean="0"/>
              <a:t>"}})</a:t>
            </a:r>
          </a:p>
          <a:p>
            <a:endParaRPr lang="en-US" dirty="0" smtClean="0"/>
          </a:p>
          <a:p>
            <a:r>
              <a:rPr lang="en-US" dirty="0" err="1" smtClean="0"/>
              <a:t>db.movies.update</a:t>
            </a:r>
            <a:r>
              <a:rPr lang="en-US" dirty="0" smtClean="0"/>
              <a:t>({</a:t>
            </a:r>
            <a:r>
              <a:rPr lang="en-US" dirty="0" err="1" smtClean="0"/>
              <a:t>title:“The</a:t>
            </a:r>
            <a:r>
              <a:rPr lang="en-US" dirty="0" smtClean="0"/>
              <a:t> Incredibles"}, {$push: {"</a:t>
            </a:r>
            <a:r>
              <a:rPr lang="en-US" dirty="0" err="1" smtClean="0"/>
              <a:t>details.genre</a:t>
            </a:r>
            <a:r>
              <a:rPr lang="en-US" dirty="0" smtClean="0"/>
              <a:t>": “Action"}})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30</a:t>
            </a:fld>
            <a:endParaRPr lang="en-US"/>
          </a:p>
        </p:txBody>
      </p:sp>
    </p:spTree>
    <p:extLst>
      <p:ext uri="{BB962C8B-B14F-4D97-AF65-F5344CB8AC3E}">
        <p14:creationId xmlns:p14="http://schemas.microsoft.com/office/powerpoint/2010/main" val="13757034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31</a:t>
            </a:fld>
            <a:endParaRPr lang="en-US"/>
          </a:p>
        </p:txBody>
      </p:sp>
    </p:spTree>
    <p:extLst>
      <p:ext uri="{BB962C8B-B14F-4D97-AF65-F5344CB8AC3E}">
        <p14:creationId xmlns:p14="http://schemas.microsoft.com/office/powerpoint/2010/main" val="13757034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Atomic updates promise to update the document without allowing another user to corrupt</a:t>
            </a:r>
            <a:r>
              <a:rPr lang="en-US" baseline="0" dirty="0" smtClean="0"/>
              <a:t> the update.  Multiples can operate concurrently without causing problems.</a:t>
            </a:r>
          </a:p>
          <a:p>
            <a:endParaRPr lang="en-US" baseline="0" dirty="0" smtClean="0"/>
          </a:p>
          <a:p>
            <a:r>
              <a:rPr lang="en-US" baseline="0" dirty="0" smtClean="0"/>
              <a:t>&gt; </a:t>
            </a:r>
            <a:r>
              <a:rPr lang="en-US" baseline="0" dirty="0" err="1" smtClean="0"/>
              <a:t>db.movies.update</a:t>
            </a:r>
            <a:r>
              <a:rPr lang="en-US" baseline="0" dirty="0" smtClean="0"/>
              <a:t>({}, {$set: {rented: 0, copies: 3}}, {multi: true})</a:t>
            </a:r>
          </a:p>
          <a:p>
            <a:r>
              <a:rPr lang="en-US" baseline="0" dirty="0" err="1" smtClean="0"/>
              <a:t>WriteResult</a:t>
            </a:r>
            <a:r>
              <a:rPr lang="en-US" baseline="0" dirty="0" smtClean="0"/>
              <a:t>({ "</a:t>
            </a:r>
            <a:r>
              <a:rPr lang="en-US" baseline="0" dirty="0" err="1" smtClean="0"/>
              <a:t>nMatched</a:t>
            </a:r>
            <a:r>
              <a:rPr lang="en-US" baseline="0" dirty="0" smtClean="0"/>
              <a:t>" : 12, "</a:t>
            </a:r>
            <a:r>
              <a:rPr lang="en-US" baseline="0" dirty="0" err="1" smtClean="0"/>
              <a:t>nUpserted</a:t>
            </a:r>
            <a:r>
              <a:rPr lang="en-US" baseline="0" dirty="0" smtClean="0"/>
              <a:t>" : 0, "</a:t>
            </a:r>
            <a:r>
              <a:rPr lang="en-US" baseline="0" dirty="0" err="1" smtClean="0"/>
              <a:t>nModified</a:t>
            </a:r>
            <a:r>
              <a:rPr lang="en-US" baseline="0" dirty="0" smtClean="0"/>
              <a:t>" : 11 })</a:t>
            </a:r>
          </a:p>
          <a:p>
            <a:r>
              <a:rPr lang="en-US" baseline="0" dirty="0" smtClean="0"/>
              <a:t>&gt; </a:t>
            </a:r>
            <a:r>
              <a:rPr lang="en-US" baseline="0" dirty="0" err="1" smtClean="0"/>
              <a:t>db.movies.findAndModify</a:t>
            </a:r>
            <a:r>
              <a:rPr lang="en-US" baseline="0" dirty="0" smtClean="0"/>
              <a:t>({query: {}, update: {$set: {rented: 0, copies: 3}}, multi: true})</a:t>
            </a:r>
          </a:p>
          <a:p>
            <a:r>
              <a:rPr lang="en-US" baseline="0" dirty="0" smtClean="0"/>
              <a:t>{</a:t>
            </a:r>
          </a:p>
          <a:p>
            <a:r>
              <a:rPr lang="en-US" baseline="0" dirty="0" smtClean="0"/>
              <a:t>        "_id" : </a:t>
            </a:r>
            <a:r>
              <a:rPr lang="en-US" baseline="0" dirty="0" err="1" smtClean="0"/>
              <a:t>ObjectId</a:t>
            </a:r>
            <a:r>
              <a:rPr lang="en-US" baseline="0" dirty="0" smtClean="0"/>
              <a:t>("5948451471cdca783265ae96"),</a:t>
            </a:r>
          </a:p>
          <a:p>
            <a:r>
              <a:rPr lang="en-US" baseline="0" dirty="0" smtClean="0"/>
              <a:t>        "title" : "The Lord of the Rings: The Fellowship of the Ring",</a:t>
            </a:r>
          </a:p>
          <a:p>
            <a:r>
              <a:rPr lang="en-US" baseline="0" dirty="0" smtClean="0"/>
              <a:t>        "details" : {</a:t>
            </a:r>
          </a:p>
          <a:p>
            <a:r>
              <a:rPr lang="en-US" baseline="0" dirty="0" smtClean="0"/>
              <a:t>                "year" : "2001",</a:t>
            </a:r>
          </a:p>
          <a:p>
            <a:r>
              <a:rPr lang="en-US" baseline="0" dirty="0" smtClean="0"/>
              <a:t>                "rated" : "PG-13",</a:t>
            </a:r>
          </a:p>
          <a:p>
            <a:r>
              <a:rPr lang="en-US" baseline="0" dirty="0" smtClean="0"/>
              <a:t>                "genre" : [</a:t>
            </a:r>
          </a:p>
          <a:p>
            <a:r>
              <a:rPr lang="en-US" baseline="0" dirty="0" smtClean="0"/>
              <a:t>                        "Adventure",</a:t>
            </a:r>
          </a:p>
          <a:p>
            <a:r>
              <a:rPr lang="en-US" baseline="0" dirty="0" smtClean="0"/>
              <a:t>                        "Drama",</a:t>
            </a:r>
          </a:p>
          <a:p>
            <a:r>
              <a:rPr lang="en-US" baseline="0" dirty="0" smtClean="0"/>
              <a:t>                        "Fantasy"</a:t>
            </a:r>
          </a:p>
          <a:p>
            <a:r>
              <a:rPr lang="en-US" baseline="0" dirty="0" smtClean="0"/>
              <a:t>                ],</a:t>
            </a:r>
          </a:p>
          <a:p>
            <a:r>
              <a:rPr lang="en-US" baseline="0" dirty="0" smtClean="0"/>
              <a:t>                "director" : "Peter Jackson"</a:t>
            </a:r>
          </a:p>
          <a:p>
            <a:r>
              <a:rPr lang="en-US" baseline="0" dirty="0" smtClean="0"/>
              <a:t>        },</a:t>
            </a:r>
          </a:p>
          <a:p>
            <a:r>
              <a:rPr lang="en-US" baseline="0" dirty="0" smtClean="0"/>
              <a:t>        "actors" : [</a:t>
            </a:r>
          </a:p>
          <a:p>
            <a:r>
              <a:rPr lang="en-US" baseline="0" dirty="0" smtClean="0"/>
              <a:t>                "Alan Howard",</a:t>
            </a:r>
          </a:p>
          <a:p>
            <a:r>
              <a:rPr lang="en-US" baseline="0" dirty="0" smtClean="0"/>
              <a:t>                "Noel Appleby",</a:t>
            </a:r>
          </a:p>
          <a:p>
            <a:r>
              <a:rPr lang="en-US" baseline="0" dirty="0" smtClean="0"/>
              <a:t>                "Sean </a:t>
            </a:r>
            <a:r>
              <a:rPr lang="en-US" baseline="0" dirty="0" err="1" smtClean="0"/>
              <a:t>Astin</a:t>
            </a:r>
            <a:r>
              <a:rPr lang="en-US" baseline="0" dirty="0" smtClean="0"/>
              <a:t>",</a:t>
            </a:r>
          </a:p>
          <a:p>
            <a:r>
              <a:rPr lang="en-US" baseline="0" dirty="0" smtClean="0"/>
              <a:t>                "Sala Baker"</a:t>
            </a:r>
          </a:p>
          <a:p>
            <a:r>
              <a:rPr lang="en-US" baseline="0" dirty="0" smtClean="0"/>
              <a:t>        ],</a:t>
            </a:r>
          </a:p>
          <a:p>
            <a:r>
              <a:rPr lang="en-US" baseline="0" dirty="0" smtClean="0"/>
              <a:t>        "plot" : "A meek Hobbit from the Shire and eight companions set out on a journey to destroy the </a:t>
            </a:r>
            <a:r>
              <a:rPr lang="en-US" baseline="0" dirty="0" err="1" smtClean="0"/>
              <a:t>powerfu</a:t>
            </a:r>
            <a:endParaRPr lang="en-US" baseline="0" dirty="0" smtClean="0"/>
          </a:p>
          <a:p>
            <a:r>
              <a:rPr lang="en-US" baseline="0" dirty="0" smtClean="0"/>
              <a:t>l One Ring and save Middle Earth from the Dark Lord Sauron.",</a:t>
            </a:r>
          </a:p>
          <a:p>
            <a:r>
              <a:rPr lang="en-US" baseline="0" dirty="0" smtClean="0"/>
              <a:t>        "</a:t>
            </a:r>
            <a:r>
              <a:rPr lang="en-US" baseline="0" dirty="0" err="1" smtClean="0"/>
              <a:t>imdbRating</a:t>
            </a:r>
            <a:r>
              <a:rPr lang="en-US" baseline="0" dirty="0" smtClean="0"/>
              <a:t>" : 8.8,</a:t>
            </a:r>
          </a:p>
          <a:p>
            <a:r>
              <a:rPr lang="en-US" baseline="0" dirty="0" smtClean="0"/>
              <a:t>        "</a:t>
            </a:r>
            <a:r>
              <a:rPr lang="en-US" baseline="0" dirty="0" err="1" smtClean="0"/>
              <a:t>boxOffice</a:t>
            </a:r>
            <a:r>
              <a:rPr lang="en-US" baseline="0" dirty="0" smtClean="0"/>
              <a:t>" : "$251,188,924",</a:t>
            </a:r>
          </a:p>
          <a:p>
            <a:r>
              <a:rPr lang="en-US" baseline="0" dirty="0" smtClean="0"/>
              <a:t>        "</a:t>
            </a:r>
            <a:r>
              <a:rPr lang="en-US" baseline="0" dirty="0" err="1" smtClean="0"/>
              <a:t>copiesRented</a:t>
            </a:r>
            <a:r>
              <a:rPr lang="en-US" baseline="0" dirty="0" smtClean="0"/>
              <a:t>" : 0,</a:t>
            </a:r>
          </a:p>
          <a:p>
            <a:r>
              <a:rPr lang="en-US" baseline="0" dirty="0" smtClean="0"/>
              <a:t>        "rented" : 0,</a:t>
            </a:r>
          </a:p>
          <a:p>
            <a:r>
              <a:rPr lang="en-US" baseline="0" dirty="0" smtClean="0"/>
              <a:t>        "copies" : 3</a:t>
            </a:r>
          </a:p>
          <a:p>
            <a:r>
              <a:rPr lang="en-US" baseline="0" dirty="0" smtClean="0"/>
              <a:t>}</a:t>
            </a:r>
          </a:p>
          <a:p>
            <a:r>
              <a:rPr lang="en-US" baseline="0" dirty="0" smtClean="0"/>
              <a:t>&gt; </a:t>
            </a:r>
            <a:r>
              <a:rPr lang="en-US" baseline="0" dirty="0" err="1" smtClean="0"/>
              <a:t>db.movies.update</a:t>
            </a:r>
            <a:r>
              <a:rPr lang="en-US" baseline="0" dirty="0" smtClean="0"/>
              <a:t>({}, {$set: {rented: 0, copies: 3}}, {multi: true})</a:t>
            </a:r>
          </a:p>
          <a:p>
            <a:r>
              <a:rPr lang="en-US" baseline="0" dirty="0" err="1" smtClean="0"/>
              <a:t>WriteResult</a:t>
            </a:r>
            <a:r>
              <a:rPr lang="en-US" baseline="0" dirty="0" smtClean="0"/>
              <a:t>({ "</a:t>
            </a:r>
            <a:r>
              <a:rPr lang="en-US" baseline="0" dirty="0" err="1" smtClean="0"/>
              <a:t>nMatched</a:t>
            </a:r>
            <a:r>
              <a:rPr lang="en-US" baseline="0" dirty="0" smtClean="0"/>
              <a:t>" : 12, "</a:t>
            </a:r>
            <a:r>
              <a:rPr lang="en-US" baseline="0" dirty="0" err="1" smtClean="0"/>
              <a:t>nUpserted</a:t>
            </a:r>
            <a:r>
              <a:rPr lang="en-US" baseline="0" dirty="0" smtClean="0"/>
              <a:t>" : 0, "</a:t>
            </a:r>
            <a:r>
              <a:rPr lang="en-US" baseline="0" dirty="0" err="1" smtClean="0"/>
              <a:t>nModified</a:t>
            </a:r>
            <a:r>
              <a:rPr lang="en-US" baseline="0" dirty="0" smtClean="0"/>
              <a:t>" : 11 })</a:t>
            </a:r>
          </a:p>
          <a:p>
            <a:r>
              <a:rPr lang="en-US" baseline="0" dirty="0" smtClean="0"/>
              <a:t>&gt; </a:t>
            </a:r>
            <a:r>
              <a:rPr lang="en-US" baseline="0" dirty="0" err="1" smtClean="0"/>
              <a:t>db.movies.findAndModify</a:t>
            </a:r>
            <a:r>
              <a:rPr lang="en-US" baseline="0" dirty="0" smtClean="0"/>
              <a:t>({query: {title: "Batman"}, update: {$</a:t>
            </a:r>
            <a:r>
              <a:rPr lang="en-US" baseline="0" dirty="0" err="1" smtClean="0"/>
              <a:t>inc</a:t>
            </a:r>
            <a:r>
              <a:rPr lang="en-US" baseline="0" dirty="0" smtClean="0"/>
              <a:t>: {rented: 1, copies: -1}}})</a:t>
            </a:r>
          </a:p>
          <a:p>
            <a:r>
              <a:rPr lang="en-US" baseline="0" dirty="0" smtClean="0"/>
              <a:t>{</a:t>
            </a:r>
          </a:p>
          <a:p>
            <a:r>
              <a:rPr lang="en-US" baseline="0" dirty="0" smtClean="0"/>
              <a:t>…</a:t>
            </a:r>
          </a:p>
          <a:p>
            <a:r>
              <a:rPr lang="en-US" baseline="0" dirty="0" smtClean="0"/>
              <a:t>        "rented" : 0,</a:t>
            </a:r>
          </a:p>
          <a:p>
            <a:r>
              <a:rPr lang="en-US" baseline="0" dirty="0" smtClean="0"/>
              <a:t>        "copies" : 3</a:t>
            </a:r>
          </a:p>
          <a:p>
            <a:r>
              <a:rPr lang="en-US" baseline="0" dirty="0" smtClean="0"/>
              <a:t>}</a:t>
            </a:r>
          </a:p>
          <a:p>
            <a:r>
              <a:rPr lang="en-US" baseline="0" dirty="0" smtClean="0"/>
              <a:t>&gt; </a:t>
            </a:r>
            <a:r>
              <a:rPr lang="en-US" baseline="0" dirty="0" err="1" smtClean="0"/>
              <a:t>db.movies.find</a:t>
            </a:r>
            <a:r>
              <a:rPr lang="en-US" baseline="0" dirty="0" smtClean="0"/>
              <a:t>({title: "Batman"})</a:t>
            </a:r>
          </a:p>
          <a:p>
            <a:r>
              <a:rPr lang="en-US" baseline="0" dirty="0" smtClean="0"/>
              <a:t>{ "_id" : </a:t>
            </a:r>
            <a:r>
              <a:rPr lang="en-US" baseline="0" dirty="0" err="1" smtClean="0"/>
              <a:t>ObjectId</a:t>
            </a:r>
            <a:r>
              <a:rPr lang="en-US" baseline="0" dirty="0" smtClean="0"/>
              <a:t>("5948451471cdca783265ae98"), "title" : "Batman", "details" : { "year" : "1989", "rated" : "P</a:t>
            </a:r>
          </a:p>
          <a:p>
            <a:r>
              <a:rPr lang="en-US" baseline="0" dirty="0" smtClean="0"/>
              <a:t>G-13", "genre" : [ "Action", "Adventure" ], "director" : "Tim Burton" }, "actors" : [ "Michael Keaton", "Jack N</a:t>
            </a:r>
          </a:p>
          <a:p>
            <a:r>
              <a:rPr lang="en-US" baseline="0" dirty="0" err="1" smtClean="0"/>
              <a:t>icholson</a:t>
            </a:r>
            <a:r>
              <a:rPr lang="en-US" baseline="0" dirty="0" smtClean="0"/>
              <a:t>", "Kim </a:t>
            </a:r>
            <a:r>
              <a:rPr lang="en-US" baseline="0" dirty="0" err="1" smtClean="0"/>
              <a:t>Basinger</a:t>
            </a:r>
            <a:r>
              <a:rPr lang="en-US" baseline="0" dirty="0" smtClean="0"/>
              <a:t>" ], "plot" : "The Dark Knight of Gotham City begins his war on crime with his first ma</a:t>
            </a:r>
          </a:p>
          <a:p>
            <a:r>
              <a:rPr lang="en-US" baseline="0" dirty="0" err="1" smtClean="0"/>
              <a:t>jor</a:t>
            </a:r>
            <a:r>
              <a:rPr lang="en-US" baseline="0" dirty="0" smtClean="0"/>
              <a:t> enemy being the clownishly homicidal Joker.", "</a:t>
            </a:r>
            <a:r>
              <a:rPr lang="en-US" baseline="0" dirty="0" err="1" smtClean="0"/>
              <a:t>imdbRating</a:t>
            </a:r>
            <a:r>
              <a:rPr lang="en-US" baseline="0" dirty="0" smtClean="0"/>
              <a:t>" : 7.6, "</a:t>
            </a:r>
            <a:r>
              <a:rPr lang="en-US" baseline="0" dirty="0" err="1" smtClean="0"/>
              <a:t>copiesRented</a:t>
            </a:r>
            <a:r>
              <a:rPr lang="en-US" baseline="0" dirty="0" smtClean="0"/>
              <a:t>" : 0, "</a:t>
            </a:r>
            <a:r>
              <a:rPr lang="en-US" baseline="0" dirty="0" err="1" smtClean="0"/>
              <a:t>boxOffice</a:t>
            </a:r>
            <a:r>
              <a:rPr lang="en-US" baseline="0" dirty="0" smtClean="0"/>
              <a:t>" : "$</a:t>
            </a:r>
            <a:r>
              <a:rPr lang="en-US" baseline="0" dirty="0" err="1" smtClean="0"/>
              <a:t>muimu</a:t>
            </a:r>
            <a:endParaRPr lang="en-US" baseline="0" dirty="0" smtClean="0"/>
          </a:p>
          <a:p>
            <a:r>
              <a:rPr lang="en-US" baseline="0" dirty="0" err="1" smtClean="0"/>
              <a:t>i</a:t>
            </a:r>
            <a:r>
              <a:rPr lang="en-US" baseline="0" dirty="0" smtClean="0"/>
              <a:t>", "rented" : 1, "copies" : 2 }</a:t>
            </a:r>
          </a:p>
          <a:p>
            <a:r>
              <a:rPr lang="en-US" baseline="0" dirty="0" smtClean="0"/>
              <a:t>&gt;</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32</a:t>
            </a:fld>
            <a:endParaRPr lang="en-US"/>
          </a:p>
        </p:txBody>
      </p:sp>
    </p:spTree>
    <p:extLst>
      <p:ext uri="{BB962C8B-B14F-4D97-AF65-F5344CB8AC3E}">
        <p14:creationId xmlns:p14="http://schemas.microsoft.com/office/powerpoint/2010/main" val="30440337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db.runCommand</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a:t>
            </a:r>
            <a:r>
              <a:rPr lang="en-US" dirty="0" smtClean="0"/>
              <a:t> </a:t>
            </a:r>
            <a:r>
              <a:rPr lang="en-US" dirty="0" err="1" smtClean="0"/>
              <a:t>collMod</a:t>
            </a:r>
            <a:r>
              <a:rPr lang="en-US" dirty="0" smtClean="0"/>
              <a:t>: </a:t>
            </a:r>
            <a:r>
              <a:rPr lang="en-US" sz="1200" kern="1200" dirty="0" smtClean="0">
                <a:solidFill>
                  <a:schemeClr val="tx1"/>
                </a:solidFill>
                <a:effectLst/>
                <a:latin typeface="+mn-lt"/>
                <a:ea typeface="+mn-ea"/>
                <a:cs typeface="+mn-cs"/>
              </a:rPr>
              <a:t>"</a:t>
            </a:r>
            <a:r>
              <a:rPr lang="en-US" sz="1200" dirty="0" smtClean="0"/>
              <a:t>movies</a:t>
            </a:r>
            <a:r>
              <a:rPr lang="en-US" sz="1200" kern="1200" dirty="0" smtClean="0">
                <a:solidFill>
                  <a:schemeClr val="tx1"/>
                </a:solidFill>
                <a:effectLst/>
                <a:latin typeface="+mn-lt"/>
                <a:ea typeface="+mn-ea"/>
                <a:cs typeface="+mn-cs"/>
              </a:rPr>
              <a:t>"</a:t>
            </a:r>
            <a:r>
              <a:rPr lang="en-US" dirty="0" smtClean="0"/>
              <a:t>, </a:t>
            </a:r>
          </a:p>
          <a:p>
            <a:pPr marL="0" indent="0">
              <a:buNone/>
            </a:pPr>
            <a:r>
              <a:rPr lang="en-US" dirty="0" smtClean="0"/>
              <a:t>validator: </a:t>
            </a:r>
            <a:r>
              <a:rPr lang="en-US" sz="1200" dirty="0" smtClean="0"/>
              <a:t>{ $and: </a:t>
            </a:r>
          </a:p>
          <a:p>
            <a:pPr marL="0" indent="0">
              <a:buNone/>
            </a:pPr>
            <a:r>
              <a:rPr lang="en-US" sz="1200" dirty="0" smtClean="0"/>
              <a:t>         [ { title: { $type: "string" } }, </a:t>
            </a:r>
          </a:p>
          <a:p>
            <a:pPr marL="0" indent="0">
              <a:buNone/>
            </a:pPr>
            <a:r>
              <a:rPr lang="en-US" sz="1200" dirty="0" smtClean="0"/>
              <a:t>            { plot: { $type:  "string"} }, </a:t>
            </a:r>
          </a:p>
          <a:p>
            <a:pPr marL="0" indent="0">
              <a:buNone/>
            </a:pPr>
            <a:r>
              <a:rPr lang="en-US" sz="1200" dirty="0" smtClean="0"/>
              <a:t>            {</a:t>
            </a:r>
            <a:r>
              <a:rPr lang="en-US" sz="1200" dirty="0" err="1" smtClean="0"/>
              <a:t>imdbRating</a:t>
            </a:r>
            <a:r>
              <a:rPr lang="en-US" sz="1200" dirty="0" smtClean="0"/>
              <a:t>: {$</a:t>
            </a:r>
            <a:r>
              <a:rPr lang="en-US" sz="1200" dirty="0" err="1" smtClean="0"/>
              <a:t>lte</a:t>
            </a:r>
            <a:r>
              <a:rPr lang="en-US" sz="1200" dirty="0" smtClean="0"/>
              <a:t>: 10 } } ]</a:t>
            </a:r>
          </a:p>
          <a:p>
            <a:pPr marL="0" indent="0">
              <a:buNone/>
            </a:pPr>
            <a:r>
              <a:rPr lang="en-US" sz="1200" dirty="0" smtClean="0"/>
              <a:t>    } </a:t>
            </a:r>
            <a:r>
              <a:rPr lang="en-US" dirty="0" smtClean="0"/>
              <a:t>, </a:t>
            </a:r>
          </a:p>
          <a:p>
            <a:pPr marL="0" indent="0">
              <a:buNone/>
            </a:pPr>
            <a:r>
              <a:rPr lang="en-US" dirty="0" err="1" smtClean="0"/>
              <a:t>validationLevel</a:t>
            </a:r>
            <a:r>
              <a:rPr lang="en-US" dirty="0" smtClean="0"/>
              <a:t>: </a:t>
            </a:r>
            <a:r>
              <a:rPr lang="en-US" sz="1200" kern="1200" dirty="0" smtClean="0">
                <a:solidFill>
                  <a:schemeClr val="tx1"/>
                </a:solidFill>
                <a:effectLst/>
                <a:latin typeface="+mn-lt"/>
                <a:ea typeface="+mn-ea"/>
                <a:cs typeface="+mn-cs"/>
              </a:rPr>
              <a:t>"moderate"</a:t>
            </a:r>
            <a:r>
              <a:rPr lang="en-US" dirty="0" smtClean="0"/>
              <a:t> </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33</a:t>
            </a:fld>
            <a:endParaRPr lang="en-US"/>
          </a:p>
        </p:txBody>
      </p:sp>
    </p:spTree>
    <p:extLst>
      <p:ext uri="{BB962C8B-B14F-4D97-AF65-F5344CB8AC3E}">
        <p14:creationId xmlns:p14="http://schemas.microsoft.com/office/powerpoint/2010/main" val="4131411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 DB - The persistent storage that we have been discussing so far. The equivalent of Cassandra of </a:t>
            </a:r>
            <a:r>
              <a:rPr lang="en-US" dirty="0" err="1" smtClean="0"/>
              <a:t>mysql</a:t>
            </a:r>
            <a:endParaRPr lang="en-US" dirty="0" smtClean="0"/>
          </a:p>
          <a:p>
            <a:endParaRPr lang="en-US" dirty="0" smtClean="0"/>
          </a:p>
          <a:p>
            <a:r>
              <a:rPr lang="en-US" dirty="0" smtClean="0"/>
              <a:t>Express - The server side framework that handles serving static content and routing of service requests such as GETS and POSTS. Similar to Struts/Spring framework.</a:t>
            </a:r>
          </a:p>
          <a:p>
            <a:endParaRPr lang="en-US" dirty="0" smtClean="0"/>
          </a:p>
          <a:p>
            <a:r>
              <a:rPr lang="en-US" dirty="0" smtClean="0"/>
              <a:t>Angular - The client side framework handling display of data in the browser, and sending/receiving data from the server using requests such as GET,POST, </a:t>
            </a:r>
            <a:r>
              <a:rPr lang="en-US" dirty="0" err="1" smtClean="0"/>
              <a:t>etc</a:t>
            </a:r>
            <a:endParaRPr lang="en-US" dirty="0" smtClean="0"/>
          </a:p>
          <a:p>
            <a:endParaRPr lang="en-US" dirty="0" smtClean="0"/>
          </a:p>
          <a:p>
            <a:r>
              <a:rPr lang="en-US" dirty="0" smtClean="0"/>
              <a:t>Node - The server side runtime that handles executing the express app.</a:t>
            </a:r>
          </a:p>
          <a:p>
            <a:endParaRPr lang="en-US" dirty="0" smtClean="0"/>
          </a:p>
        </p:txBody>
      </p:sp>
      <p:sp>
        <p:nvSpPr>
          <p:cNvPr id="4" name="Slide Number Placeholder 3"/>
          <p:cNvSpPr>
            <a:spLocks noGrp="1"/>
          </p:cNvSpPr>
          <p:nvPr>
            <p:ph type="sldNum" sz="quarter" idx="10"/>
          </p:nvPr>
        </p:nvSpPr>
        <p:spPr/>
        <p:txBody>
          <a:bodyPr/>
          <a:lstStyle/>
          <a:p>
            <a:fld id="{7ECDF86E-C09E-4C73-8798-F0685C098AE7}" type="slidenum">
              <a:rPr lang="en-US" smtClean="0"/>
              <a:t>34</a:t>
            </a:fld>
            <a:endParaRPr lang="en-US"/>
          </a:p>
        </p:txBody>
      </p:sp>
    </p:spTree>
    <p:extLst>
      <p:ext uri="{BB962C8B-B14F-4D97-AF65-F5344CB8AC3E}">
        <p14:creationId xmlns:p14="http://schemas.microsoft.com/office/powerpoint/2010/main" val="9292872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are adding a span that will be a font awesome</a:t>
            </a:r>
            <a:r>
              <a:rPr lang="en-US" baseline="0" dirty="0" smtClean="0"/>
              <a:t> icon to represent if the high priority status. We add an </a:t>
            </a:r>
            <a:r>
              <a:rPr lang="en-US" baseline="0" dirty="0" err="1" smtClean="0"/>
              <a:t>ng</a:t>
            </a:r>
            <a:r>
              <a:rPr lang="en-US" baseline="0" dirty="0" smtClean="0"/>
              <a:t>-click to the icon to toggle updating the priority</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35</a:t>
            </a:fld>
            <a:endParaRPr lang="en-US"/>
          </a:p>
        </p:txBody>
      </p:sp>
    </p:spTree>
    <p:extLst>
      <p:ext uri="{BB962C8B-B14F-4D97-AF65-F5344CB8AC3E}">
        <p14:creationId xmlns:p14="http://schemas.microsoft.com/office/powerpoint/2010/main" val="3652462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the save method where we can see the </a:t>
            </a:r>
            <a:r>
              <a:rPr lang="en-US" baseline="0" dirty="0" err="1" smtClean="0"/>
              <a:t>todo</a:t>
            </a:r>
            <a:r>
              <a:rPr lang="en-US" baseline="0" dirty="0" smtClean="0"/>
              <a:t> object being </a:t>
            </a:r>
            <a:r>
              <a:rPr lang="en-US" baseline="0" dirty="0" err="1" smtClean="0"/>
              <a:t>POSTed</a:t>
            </a:r>
            <a:r>
              <a:rPr lang="en-US" baseline="0" dirty="0" smtClean="0"/>
              <a:t> to the server. This will create a new </a:t>
            </a:r>
            <a:r>
              <a:rPr lang="en-US" baseline="0" dirty="0" err="1" smtClean="0"/>
              <a:t>todo</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36</a:t>
            </a:fld>
            <a:endParaRPr lang="en-US"/>
          </a:p>
        </p:txBody>
      </p:sp>
    </p:spTree>
    <p:extLst>
      <p:ext uri="{BB962C8B-B14F-4D97-AF65-F5344CB8AC3E}">
        <p14:creationId xmlns:p14="http://schemas.microsoft.com/office/powerpoint/2010/main" val="36524626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express</a:t>
            </a:r>
            <a:r>
              <a:rPr lang="en-US" baseline="0" dirty="0" smtClean="0"/>
              <a:t> app has a route registered for a POST request. You can see that it’s doing a simple insert and passing directly in the </a:t>
            </a:r>
            <a:r>
              <a:rPr lang="en-US" baseline="0" dirty="0" err="1" smtClean="0"/>
              <a:t>todo</a:t>
            </a:r>
            <a:r>
              <a:rPr lang="en-US" baseline="0" dirty="0" smtClean="0"/>
              <a:t> JSON object</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37</a:t>
            </a:fld>
            <a:endParaRPr lang="en-US"/>
          </a:p>
        </p:txBody>
      </p:sp>
    </p:spTree>
    <p:extLst>
      <p:ext uri="{BB962C8B-B14F-4D97-AF65-F5344CB8AC3E}">
        <p14:creationId xmlns:p14="http://schemas.microsoft.com/office/powerpoint/2010/main" val="12711653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are adding a span that will be a font awesome</a:t>
            </a:r>
            <a:r>
              <a:rPr lang="en-US" baseline="0" dirty="0" smtClean="0"/>
              <a:t> icon to represent if the high priority status. We add an </a:t>
            </a:r>
            <a:r>
              <a:rPr lang="en-US" baseline="0" dirty="0" err="1" smtClean="0"/>
              <a:t>ng</a:t>
            </a:r>
            <a:r>
              <a:rPr lang="en-US" baseline="0" dirty="0" smtClean="0"/>
              <a:t>-click to the icon to toggle updating the priority</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38</a:t>
            </a:fld>
            <a:endParaRPr lang="en-US"/>
          </a:p>
        </p:txBody>
      </p:sp>
    </p:spTree>
    <p:extLst>
      <p:ext uri="{BB962C8B-B14F-4D97-AF65-F5344CB8AC3E}">
        <p14:creationId xmlns:p14="http://schemas.microsoft.com/office/powerpoint/2010/main" val="36524626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in the update method in the controller we see that we are passing in the priority and completed attributes</a:t>
            </a:r>
            <a:r>
              <a:rPr lang="en-US" baseline="0" dirty="0" smtClean="0"/>
              <a:t>.  Looking at our update route in the express server we can see that no changes had to be made to the underlying mongo structure to handle the fields</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39</a:t>
            </a:fld>
            <a:endParaRPr lang="en-US"/>
          </a:p>
        </p:txBody>
      </p:sp>
    </p:spTree>
    <p:extLst>
      <p:ext uri="{BB962C8B-B14F-4D97-AF65-F5344CB8AC3E}">
        <p14:creationId xmlns:p14="http://schemas.microsoft.com/office/powerpoint/2010/main" val="929287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MongoDB stores something very close to JSON (</a:t>
            </a:r>
            <a:r>
              <a:rPr lang="en-US" dirty="0" err="1" smtClean="0"/>
              <a:t>javascript</a:t>
            </a:r>
            <a:r>
              <a:rPr lang="en-US" dirty="0" smtClean="0"/>
              <a:t> object </a:t>
            </a:r>
            <a:r>
              <a:rPr lang="en-US" dirty="0" err="1" smtClean="0"/>
              <a:t>notiation</a:t>
            </a:r>
            <a:r>
              <a:rPr lang="en-US" dirty="0" smtClean="0"/>
              <a:t>) called BSON</a:t>
            </a:r>
            <a:r>
              <a:rPr lang="en-US" baseline="0" dirty="0" smtClean="0"/>
              <a:t> - binary JSON.  </a:t>
            </a:r>
            <a:r>
              <a:rPr lang="en-US" baseline="0" dirty="0" err="1" smtClean="0"/>
              <a:t>Documnts</a:t>
            </a:r>
            <a:r>
              <a:rPr lang="en-US" baseline="0" dirty="0" smtClean="0"/>
              <a:t> contain fields and values and can mirror what you would get in a rest call using </a:t>
            </a:r>
            <a:r>
              <a:rPr lang="en-US" baseline="0" dirty="0" err="1" smtClean="0"/>
              <a:t>json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4</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express</a:t>
            </a:r>
            <a:r>
              <a:rPr lang="en-US" baseline="0" dirty="0" smtClean="0"/>
              <a:t> server has a route for a PUT request to update the object.  You can see we are passing in the whole request body object.</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40</a:t>
            </a:fld>
            <a:endParaRPr lang="en-US"/>
          </a:p>
        </p:txBody>
      </p:sp>
    </p:spTree>
    <p:extLst>
      <p:ext uri="{BB962C8B-B14F-4D97-AF65-F5344CB8AC3E}">
        <p14:creationId xmlns:p14="http://schemas.microsoft.com/office/powerpoint/2010/main" val="912051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document has</a:t>
            </a:r>
            <a:r>
              <a:rPr lang="en-US" baseline="0" dirty="0" smtClean="0"/>
              <a:t> a primary key that can be assigned by MongoDB which is a GUID. Documents can contain references to other document, pointing to the “_id” of another document.  </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5</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Documents can contain sub-documents.  This allows you to put all the data for</a:t>
            </a:r>
            <a:r>
              <a:rPr lang="en-US" baseline="0" dirty="0" smtClean="0"/>
              <a:t> your most heavily used queries in one document even de-normalizing data to fix your most common use cases. Sub-portions of documents can be modified directly rather than updating an entire document.  Updates to a document can also be atomic, so although there is not a concept of transaction across documents, an operation against a single document can be atomic.</a:t>
            </a:r>
            <a:endParaRPr lang="en-US"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6</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documents can contain arrays including arrays</a:t>
            </a:r>
            <a:r>
              <a:rPr lang="en-US" baseline="0" dirty="0" smtClean="0"/>
              <a:t> of documents.  Indices can be added to fields and arrays so that access based on complex structures can be efficient.  There is a maximum document size, but it is 16M.  </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7</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SQL databases are usually build on the idea that if you need more performance or space you will beef up your database server.  This is called vertical scaling.</a:t>
            </a:r>
          </a:p>
          <a:p>
            <a:r>
              <a:rPr lang="en-US" baseline="0" dirty="0" smtClean="0"/>
              <a:t>Mongo uses Horizontal scaling: documents can be partitioned between servers to distribute the load</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ECDF86E-C09E-4C73-8798-F0685C098AE7}" type="slidenum">
              <a:rPr lang="en-US" smtClean="0"/>
              <a:t>8</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Here we have</a:t>
            </a:r>
            <a:r>
              <a:rPr lang="en-US" sz="1200" b="0" i="0" kern="1200" baseline="0" dirty="0" smtClean="0">
                <a:solidFill>
                  <a:schemeClr val="tx1"/>
                </a:solidFill>
                <a:effectLst/>
                <a:latin typeface="+mn-lt"/>
                <a:ea typeface="+mn-ea"/>
                <a:cs typeface="+mn-cs"/>
              </a:rPr>
              <a:t> the components of a </a:t>
            </a:r>
            <a:r>
              <a:rPr lang="en-US" sz="1200" b="0" i="0" kern="1200" baseline="0" dirty="0" err="1" smtClean="0">
                <a:solidFill>
                  <a:schemeClr val="tx1"/>
                </a:solidFill>
                <a:effectLst/>
                <a:latin typeface="+mn-lt"/>
                <a:ea typeface="+mn-ea"/>
                <a:cs typeface="+mn-cs"/>
              </a:rPr>
              <a:t>s</a:t>
            </a:r>
            <a:r>
              <a:rPr lang="en-US" sz="1200" b="0" i="0" kern="1200" dirty="0" err="1" smtClean="0">
                <a:solidFill>
                  <a:schemeClr val="tx1"/>
                </a:solidFill>
                <a:effectLst/>
                <a:latin typeface="+mn-lt"/>
                <a:ea typeface="+mn-ea"/>
                <a:cs typeface="+mn-cs"/>
              </a:rPr>
              <a:t>harded</a:t>
            </a:r>
            <a:r>
              <a:rPr lang="en-US" sz="1200" b="0" i="0" kern="1200" dirty="0" smtClean="0">
                <a:solidFill>
                  <a:schemeClr val="tx1"/>
                </a:solidFill>
                <a:effectLst/>
                <a:latin typeface="+mn-lt"/>
                <a:ea typeface="+mn-ea"/>
                <a:cs typeface="+mn-cs"/>
              </a:rPr>
              <a:t> cluster – data is partitioned</a:t>
            </a:r>
            <a:r>
              <a:rPr lang="en-US" sz="1200" b="0" i="0" kern="1200" baseline="0" dirty="0" smtClean="0">
                <a:solidFill>
                  <a:schemeClr val="tx1"/>
                </a:solidFill>
                <a:effectLst/>
                <a:latin typeface="+mn-lt"/>
                <a:ea typeface="+mn-ea"/>
                <a:cs typeface="+mn-cs"/>
              </a:rPr>
              <a:t> into shards by defining a </a:t>
            </a:r>
            <a:r>
              <a:rPr lang="en-US" sz="1200" b="0" i="0" kern="1200" baseline="0" dirty="0" err="1" smtClean="0">
                <a:solidFill>
                  <a:schemeClr val="tx1"/>
                </a:solidFill>
                <a:effectLst/>
                <a:latin typeface="+mn-lt"/>
                <a:ea typeface="+mn-ea"/>
                <a:cs typeface="+mn-cs"/>
              </a:rPr>
              <a:t>sharding</a:t>
            </a:r>
            <a:r>
              <a:rPr lang="en-US" sz="1200" b="0" i="0" kern="1200" baseline="0" dirty="0" smtClean="0">
                <a:solidFill>
                  <a:schemeClr val="tx1"/>
                </a:solidFill>
                <a:effectLst/>
                <a:latin typeface="+mn-lt"/>
                <a:ea typeface="+mn-ea"/>
                <a:cs typeface="+mn-cs"/>
              </a:rPr>
              <a:t> key.</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MongoDB </a:t>
            </a:r>
            <a:r>
              <a:rPr lang="en-US" sz="1200" b="0" i="0" u="none" strike="noStrike" kern="1200" dirty="0" err="1" smtClean="0">
                <a:solidFill>
                  <a:schemeClr val="tx1"/>
                </a:solidFill>
                <a:effectLst/>
                <a:latin typeface="+mn-lt"/>
                <a:ea typeface="+mn-ea"/>
                <a:cs typeface="+mn-cs"/>
                <a:hlinkClick r:id="rId3"/>
              </a:rPr>
              <a:t>sharded</a:t>
            </a:r>
            <a:r>
              <a:rPr lang="en-US" sz="1200" b="0" i="0" u="none" strike="noStrike" kern="1200" dirty="0" smtClean="0">
                <a:solidFill>
                  <a:schemeClr val="tx1"/>
                </a:solidFill>
                <a:effectLst/>
                <a:latin typeface="+mn-lt"/>
                <a:ea typeface="+mn-ea"/>
                <a:cs typeface="+mn-cs"/>
                <a:hlinkClick r:id="rId3"/>
              </a:rPr>
              <a:t> cluster</a:t>
            </a:r>
            <a:r>
              <a:rPr lang="en-US" sz="1200" b="0" i="0" kern="1200" dirty="0" smtClean="0">
                <a:solidFill>
                  <a:schemeClr val="tx1"/>
                </a:solidFill>
                <a:effectLst/>
                <a:latin typeface="+mn-lt"/>
                <a:ea typeface="+mn-ea"/>
                <a:cs typeface="+mn-cs"/>
              </a:rPr>
              <a:t> consists of the following components:</a:t>
            </a:r>
          </a:p>
          <a:p>
            <a:r>
              <a:rPr lang="en-US" sz="1200" b="0" i="0" u="none" strike="noStrike" kern="1200" dirty="0" smtClean="0">
                <a:solidFill>
                  <a:schemeClr val="tx1"/>
                </a:solidFill>
                <a:effectLst/>
                <a:latin typeface="+mn-lt"/>
                <a:ea typeface="+mn-ea"/>
                <a:cs typeface="+mn-cs"/>
                <a:hlinkClick r:id="rId4"/>
              </a:rPr>
              <a:t>shard</a:t>
            </a:r>
            <a:r>
              <a:rPr lang="en-US" sz="1200" b="0" i="0" kern="1200" dirty="0" smtClean="0">
                <a:solidFill>
                  <a:schemeClr val="tx1"/>
                </a:solidFill>
                <a:effectLst/>
                <a:latin typeface="+mn-lt"/>
                <a:ea typeface="+mn-ea"/>
                <a:cs typeface="+mn-cs"/>
              </a:rPr>
              <a:t>: Each shard contains a subset of the </a:t>
            </a:r>
            <a:r>
              <a:rPr lang="en-US" sz="1200" b="0" i="0" kern="1200" dirty="0" err="1" smtClean="0">
                <a:solidFill>
                  <a:schemeClr val="tx1"/>
                </a:solidFill>
                <a:effectLst/>
                <a:latin typeface="+mn-lt"/>
                <a:ea typeface="+mn-ea"/>
                <a:cs typeface="+mn-cs"/>
              </a:rPr>
              <a:t>sharded</a:t>
            </a:r>
            <a:r>
              <a:rPr lang="en-US" sz="1200" b="0" i="0" kern="1200" dirty="0" smtClean="0">
                <a:solidFill>
                  <a:schemeClr val="tx1"/>
                </a:solidFill>
                <a:effectLst/>
                <a:latin typeface="+mn-lt"/>
                <a:ea typeface="+mn-ea"/>
                <a:cs typeface="+mn-cs"/>
              </a:rPr>
              <a:t> data. Each shard can be deployed as a </a:t>
            </a:r>
            <a:r>
              <a:rPr lang="en-US" sz="1200" b="0" i="0" u="none" strike="noStrike" kern="1200" dirty="0" smtClean="0">
                <a:solidFill>
                  <a:schemeClr val="tx1"/>
                </a:solidFill>
                <a:effectLst/>
                <a:latin typeface="+mn-lt"/>
                <a:ea typeface="+mn-ea"/>
                <a:cs typeface="+mn-cs"/>
                <a:hlinkClick r:id="rId5"/>
              </a:rPr>
              <a:t>replica set</a:t>
            </a:r>
            <a:r>
              <a:rPr lang="en-US" sz="1200" b="0" i="0" kern="1200" dirty="0" smtClean="0">
                <a:solidFill>
                  <a:schemeClr val="tx1"/>
                </a:solidFill>
                <a:effectLst/>
                <a:latin typeface="+mn-lt"/>
                <a:ea typeface="+mn-ea"/>
                <a:cs typeface="+mn-cs"/>
              </a:rPr>
              <a:t>.</a:t>
            </a:r>
          </a:p>
          <a:p>
            <a:r>
              <a:rPr lang="en-US" sz="1200" b="0" i="0" u="none" strike="noStrike" kern="1200" dirty="0" smtClean="0">
                <a:solidFill>
                  <a:schemeClr val="tx1"/>
                </a:solidFill>
                <a:effectLst/>
                <a:latin typeface="+mn-lt"/>
                <a:ea typeface="+mn-ea"/>
                <a:cs typeface="+mn-cs"/>
              </a:rPr>
              <a:t>router</a:t>
            </a:r>
            <a:r>
              <a:rPr lang="en-US" sz="1200" b="0" i="0" kern="1200" dirty="0" smtClean="0">
                <a:solidFill>
                  <a:schemeClr val="tx1"/>
                </a:solidFill>
                <a:effectLst/>
                <a:latin typeface="+mn-lt"/>
                <a:ea typeface="+mn-ea"/>
                <a:cs typeface="+mn-cs"/>
              </a:rPr>
              <a:t>: The router provides an interface between client applications and the </a:t>
            </a:r>
            <a:r>
              <a:rPr lang="en-US" sz="1200" b="0" i="0" kern="1200" dirty="0" err="1" smtClean="0">
                <a:solidFill>
                  <a:schemeClr val="tx1"/>
                </a:solidFill>
                <a:effectLst/>
                <a:latin typeface="+mn-lt"/>
                <a:ea typeface="+mn-ea"/>
                <a:cs typeface="+mn-cs"/>
              </a:rPr>
              <a:t>sharded</a:t>
            </a:r>
            <a:r>
              <a:rPr lang="en-US" sz="1200" b="0" i="0" kern="1200" dirty="0" smtClean="0">
                <a:solidFill>
                  <a:schemeClr val="tx1"/>
                </a:solidFill>
                <a:effectLst/>
                <a:latin typeface="+mn-lt"/>
                <a:ea typeface="+mn-ea"/>
                <a:cs typeface="+mn-cs"/>
              </a:rPr>
              <a:t> cluster</a:t>
            </a:r>
            <a:r>
              <a:rPr lang="en-US" sz="1200" b="0" i="0" kern="1200" baseline="0" dirty="0" smtClean="0">
                <a:solidFill>
                  <a:schemeClr val="tx1"/>
                </a:solidFill>
                <a:effectLst/>
                <a:latin typeface="+mn-lt"/>
                <a:ea typeface="+mn-ea"/>
                <a:cs typeface="+mn-cs"/>
              </a:rPr>
              <a:t> directing queries and updates to the correct shard</a:t>
            </a:r>
            <a:endParaRPr lang="en-US" sz="1200" b="0" i="0" kern="1200" dirty="0" smtClean="0">
              <a:solidFill>
                <a:schemeClr val="tx1"/>
              </a:solidFill>
              <a:effectLst/>
              <a:latin typeface="+mn-lt"/>
              <a:ea typeface="+mn-ea"/>
              <a:cs typeface="+mn-cs"/>
            </a:endParaRPr>
          </a:p>
          <a:p>
            <a:r>
              <a:rPr lang="en-US" sz="1200" b="0" i="0" u="none" strike="noStrike" kern="1200" dirty="0" err="1" smtClean="0">
                <a:solidFill>
                  <a:schemeClr val="tx1"/>
                </a:solidFill>
                <a:effectLst/>
                <a:latin typeface="+mn-lt"/>
                <a:ea typeface="+mn-ea"/>
                <a:cs typeface="+mn-cs"/>
                <a:hlinkClick r:id="rId6"/>
              </a:rPr>
              <a:t>config</a:t>
            </a:r>
            <a:r>
              <a:rPr lang="en-US" sz="1200" b="0" i="0" u="none" strike="noStrike" kern="1200" dirty="0" smtClean="0">
                <a:solidFill>
                  <a:schemeClr val="tx1"/>
                </a:solidFill>
                <a:effectLst/>
                <a:latin typeface="+mn-lt"/>
                <a:ea typeface="+mn-ea"/>
                <a:cs typeface="+mn-cs"/>
                <a:hlinkClick r:id="rId6"/>
              </a:rPr>
              <a:t> servers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 servers store metadata and configuration settings for the cluster. As of MongoDB 3.4,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 servers must be deployed as a replica set (CSRS).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a:t>
            </a:r>
            <a:r>
              <a:rPr lang="en-US" sz="1200" b="0" i="0" kern="1200" baseline="0" dirty="0" smtClean="0">
                <a:solidFill>
                  <a:schemeClr val="tx1"/>
                </a:solidFill>
                <a:effectLst/>
                <a:latin typeface="+mn-lt"/>
                <a:ea typeface="+mn-ea"/>
                <a:cs typeface="+mn-cs"/>
              </a:rPr>
              <a:t> example, movies could be partitioned into shards by country, or by popularity.</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ECDF86E-C09E-4C73-8798-F0685C098AE7}" type="slidenum">
              <a:rPr lang="en-US" smtClean="0"/>
              <a:t>9</a:t>
            </a:fld>
            <a:endParaRPr lang="en-US"/>
          </a:p>
        </p:txBody>
      </p:sp>
    </p:spTree>
    <p:extLst>
      <p:ext uri="{BB962C8B-B14F-4D97-AF65-F5344CB8AC3E}">
        <p14:creationId xmlns:p14="http://schemas.microsoft.com/office/powerpoint/2010/main" val="932072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DC2C9B-E509-4817-BA72-5DA0722D8BF9}" type="datetimeFigureOut">
              <a:rPr lang="en-US" smtClean="0"/>
              <a:t>6/30/17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2271144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C2C9B-E509-4817-BA72-5DA0722D8BF9}" type="datetimeFigureOut">
              <a:rPr lang="en-US" smtClean="0"/>
              <a:t>6/30/17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841347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C2C9B-E509-4817-BA72-5DA0722D8BF9}" type="datetimeFigureOut">
              <a:rPr lang="en-US" smtClean="0"/>
              <a:t>6/30/17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468713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C2C9B-E509-4817-BA72-5DA0722D8BF9}" type="datetimeFigureOut">
              <a:rPr lang="en-US" smtClean="0"/>
              <a:t>6/30/17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639135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DC2C9B-E509-4817-BA72-5DA0722D8BF9}" type="datetimeFigureOut">
              <a:rPr lang="en-US" smtClean="0"/>
              <a:t>6/30/17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629832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DC2C9B-E509-4817-BA72-5DA0722D8BF9}" type="datetimeFigureOut">
              <a:rPr lang="en-US" smtClean="0"/>
              <a:t>6/30/17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103104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DC2C9B-E509-4817-BA72-5DA0722D8BF9}" type="datetimeFigureOut">
              <a:rPr lang="en-US" smtClean="0"/>
              <a:t>6/30/17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427996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DC2C9B-E509-4817-BA72-5DA0722D8BF9}" type="datetimeFigureOut">
              <a:rPr lang="en-US" smtClean="0"/>
              <a:t>6/30/17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80199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DC2C9B-E509-4817-BA72-5DA0722D8BF9}" type="datetimeFigureOut">
              <a:rPr lang="en-US" smtClean="0"/>
              <a:t>6/30/17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2520000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DC2C9B-E509-4817-BA72-5DA0722D8BF9}" type="datetimeFigureOut">
              <a:rPr lang="en-US" smtClean="0"/>
              <a:t>6/30/17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11288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DC2C9B-E509-4817-BA72-5DA0722D8BF9}" type="datetimeFigureOut">
              <a:rPr lang="en-US" smtClean="0"/>
              <a:t>6/30/17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42520556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C2C9B-E509-4817-BA72-5DA0722D8BF9}" type="datetimeFigureOut">
              <a:rPr lang="en-US" smtClean="0"/>
              <a:t>6/30/17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1E310-5F53-4253-935B-4EB16FA46F35}" type="slidenum">
              <a:rPr lang="en-US" smtClean="0"/>
              <a:t>‹#›</a:t>
            </a:fld>
            <a:endParaRPr lang="en-US"/>
          </a:p>
        </p:txBody>
      </p:sp>
    </p:spTree>
    <p:extLst>
      <p:ext uri="{BB962C8B-B14F-4D97-AF65-F5344CB8AC3E}">
        <p14:creationId xmlns:p14="http://schemas.microsoft.com/office/powerpoint/2010/main" val="2755454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MongoDB</a:t>
            </a:r>
            <a:br>
              <a:rPr lang="en-US" b="1" dirty="0" smtClean="0"/>
            </a:br>
            <a:r>
              <a:rPr lang="en-US" b="1" dirty="0"/>
              <a:t/>
            </a:r>
            <a:br>
              <a:rPr lang="en-US" b="1" dirty="0"/>
            </a:br>
            <a:r>
              <a:rPr lang="en-US" sz="2700" dirty="0" smtClean="0"/>
              <a:t>Hands on test drive</a:t>
            </a:r>
            <a:br>
              <a:rPr lang="en-US" sz="2700" dirty="0" smtClean="0"/>
            </a:br>
            <a:r>
              <a:rPr lang="en-US" sz="2700" dirty="0" smtClean="0"/>
              <a:t>Dan Van Valin &amp; Kevin </a:t>
            </a:r>
            <a:r>
              <a:rPr lang="en-US" sz="2700" dirty="0" err="1" smtClean="0"/>
              <a:t>McGinty</a:t>
            </a:r>
            <a:endParaRPr lang="en-US" sz="2700" dirty="0"/>
          </a:p>
        </p:txBody>
      </p:sp>
    </p:spTree>
    <p:extLst>
      <p:ext uri="{BB962C8B-B14F-4D97-AF65-F5344CB8AC3E}">
        <p14:creationId xmlns:p14="http://schemas.microsoft.com/office/powerpoint/2010/main" val="6501616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MongoDB?</a:t>
            </a:r>
            <a:endParaRPr lang="en-US" b="1" dirty="0"/>
          </a:p>
        </p:txBody>
      </p:sp>
      <p:sp>
        <p:nvSpPr>
          <p:cNvPr id="3" name="Content Placeholder 2"/>
          <p:cNvSpPr>
            <a:spLocks noGrp="1"/>
          </p:cNvSpPr>
          <p:nvPr>
            <p:ph idx="1"/>
          </p:nvPr>
        </p:nvSpPr>
        <p:spPr/>
        <p:txBody>
          <a:bodyPr/>
          <a:lstStyle/>
          <a:p>
            <a:r>
              <a:rPr lang="en-US" dirty="0" smtClean="0"/>
              <a:t>No SQL</a:t>
            </a:r>
          </a:p>
          <a:p>
            <a:r>
              <a:rPr lang="en-US" dirty="0"/>
              <a:t>Collections of Documents</a:t>
            </a:r>
          </a:p>
          <a:p>
            <a:r>
              <a:rPr lang="en-US" dirty="0" smtClean="0"/>
              <a:t>Horizontal Scaling</a:t>
            </a:r>
          </a:p>
          <a:p>
            <a:r>
              <a:rPr lang="en-US" dirty="0"/>
              <a:t>High Performance</a:t>
            </a:r>
          </a:p>
          <a:p>
            <a:r>
              <a:rPr lang="en-US" dirty="0"/>
              <a:t>High Availability</a:t>
            </a:r>
          </a:p>
          <a:p>
            <a:endParaRPr lang="en-US" dirty="0" smtClean="0"/>
          </a:p>
        </p:txBody>
      </p:sp>
    </p:spTree>
    <p:extLst>
      <p:ext uri="{BB962C8B-B14F-4D97-AF65-F5344CB8AC3E}">
        <p14:creationId xmlns:p14="http://schemas.microsoft.com/office/powerpoint/2010/main" val="2215454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High Availability: Replica Sets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28466" y="1447800"/>
            <a:ext cx="5362934" cy="4550706"/>
          </a:xfrm>
        </p:spPr>
      </p:pic>
      <p:sp>
        <p:nvSpPr>
          <p:cNvPr id="5" name="TextBox 4"/>
          <p:cNvSpPr txBox="1"/>
          <p:nvPr/>
        </p:nvSpPr>
        <p:spPr>
          <a:xfrm>
            <a:off x="1979113" y="6096000"/>
            <a:ext cx="4726487" cy="369332"/>
          </a:xfrm>
          <a:prstGeom prst="rect">
            <a:avLst/>
          </a:prstGeom>
          <a:noFill/>
        </p:spPr>
        <p:txBody>
          <a:bodyPr wrap="none" rtlCol="0">
            <a:spAutoFit/>
          </a:bodyPr>
          <a:lstStyle/>
          <a:p>
            <a:r>
              <a:rPr lang="en-US" dirty="0"/>
              <a:t>https://docs.mongodb.com/manual/replication/</a:t>
            </a:r>
          </a:p>
        </p:txBody>
      </p:sp>
    </p:spTree>
    <p:extLst>
      <p:ext uri="{BB962C8B-B14F-4D97-AF65-F5344CB8AC3E}">
        <p14:creationId xmlns:p14="http://schemas.microsoft.com/office/powerpoint/2010/main" val="30936783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Starting MongoDB</a:t>
            </a:r>
            <a:endParaRPr lang="en-US" b="1" dirty="0"/>
          </a:p>
        </p:txBody>
      </p:sp>
      <p:sp>
        <p:nvSpPr>
          <p:cNvPr id="3" name="Content Placeholder 2"/>
          <p:cNvSpPr>
            <a:spLocks noGrp="1"/>
          </p:cNvSpPr>
          <p:nvPr>
            <p:ph idx="1"/>
          </p:nvPr>
        </p:nvSpPr>
        <p:spPr/>
        <p:txBody>
          <a:bodyPr>
            <a:normAutofit/>
          </a:bodyPr>
          <a:lstStyle/>
          <a:p>
            <a:pPr lvl="1"/>
            <a:r>
              <a:rPr lang="en-US" sz="3200" dirty="0" smtClean="0"/>
              <a:t>Start the server:</a:t>
            </a:r>
          </a:p>
          <a:p>
            <a:pPr marL="457200" lvl="1" indent="0">
              <a:buNone/>
            </a:pPr>
            <a:r>
              <a:rPr lang="en-US" sz="3200" dirty="0" smtClean="0"/>
              <a:t>	</a:t>
            </a:r>
            <a:r>
              <a:rPr lang="en-US" sz="32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mongod</a:t>
            </a:r>
            <a:endParaRPr lang="en-US" sz="32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a:r>
              <a:rPr lang="en-US" sz="3200" dirty="0" smtClean="0"/>
              <a:t>Start the command shell (from </a:t>
            </a:r>
            <a:r>
              <a:rPr lang="en-US" sz="3200" dirty="0" err="1" smtClean="0"/>
              <a:t>Intellij</a:t>
            </a:r>
            <a:r>
              <a:rPr lang="en-US" sz="3200" dirty="0" smtClean="0"/>
              <a:t> Terminal helps):</a:t>
            </a:r>
          </a:p>
          <a:p>
            <a:pPr marL="457200" lvl="1" indent="0">
              <a:buNone/>
            </a:pPr>
            <a:r>
              <a:rPr lang="en-US" sz="3200" dirty="0" smtClean="0"/>
              <a:t>	</a:t>
            </a:r>
            <a:r>
              <a:rPr lang="en-US"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mongo</a:t>
            </a:r>
          </a:p>
          <a:p>
            <a:pPr lvl="1"/>
            <a:r>
              <a:rPr lang="en-US" sz="3200" dirty="0" smtClean="0"/>
              <a:t>In the shell, display the mongo version running:</a:t>
            </a:r>
            <a:endParaRPr lang="en-US" sz="3200" dirty="0"/>
          </a:p>
          <a:p>
            <a:pPr marL="457200" lvl="1" indent="0">
              <a:buNone/>
            </a:pPr>
            <a:r>
              <a:rPr lang="en-US" sz="3200" dirty="0"/>
              <a:t>	</a:t>
            </a:r>
            <a:r>
              <a:rPr lang="en-US" sz="32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db.version</a:t>
            </a:r>
            <a:r>
              <a:rPr lang="en-US"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32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1" indent="0">
              <a:buNone/>
            </a:pPr>
            <a:endPar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1" indent="0">
              <a:buNone/>
            </a:pPr>
            <a:endPar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a:endParaRPr lang="en-US" dirty="0" smtClean="0"/>
          </a:p>
          <a:p>
            <a:endParaRPr lang="en-US" dirty="0"/>
          </a:p>
        </p:txBody>
      </p:sp>
    </p:spTree>
    <p:extLst>
      <p:ext uri="{BB962C8B-B14F-4D97-AF65-F5344CB8AC3E}">
        <p14:creationId xmlns:p14="http://schemas.microsoft.com/office/powerpoint/2010/main" val="1564945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Try Out The Shell</a:t>
            </a:r>
            <a:endParaRPr lang="en-US" b="1" dirty="0"/>
          </a:p>
        </p:txBody>
      </p:sp>
      <p:sp>
        <p:nvSpPr>
          <p:cNvPr id="3" name="Content Placeholder 2"/>
          <p:cNvSpPr>
            <a:spLocks noGrp="1"/>
          </p:cNvSpPr>
          <p:nvPr>
            <p:ph idx="1"/>
          </p:nvPr>
        </p:nvSpPr>
        <p:spPr/>
        <p:txBody>
          <a:bodyPr/>
          <a:lstStyle/>
          <a:p>
            <a:pPr marL="0" indent="0">
              <a:buNone/>
            </a:pPr>
            <a:r>
              <a:rPr lang="en-US" dirty="0" smtClean="0"/>
              <a:t>Some Simple  Commands</a:t>
            </a:r>
          </a:p>
          <a:p>
            <a:pPr marL="0" indent="0">
              <a:buNone/>
            </a:pPr>
            <a:r>
              <a:rPr lang="en-US" dirty="0"/>
              <a:t>	</a:t>
            </a:r>
            <a:r>
              <a:rPr lang="en-US" sz="2800" dirty="0" smtClean="0"/>
              <a:t>List your databases:</a:t>
            </a:r>
          </a:p>
          <a:p>
            <a:pPr marL="0" indent="0">
              <a:buNone/>
            </a:pPr>
            <a:r>
              <a:rPr lang="en-US" dirty="0"/>
              <a:t>	</a:t>
            </a:r>
            <a:r>
              <a:rPr lang="en-US" dirty="0" smtClean="0"/>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show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dbs</a:t>
            </a: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dirty="0" smtClean="0"/>
              <a:t>	Start using a database (or create one) :</a:t>
            </a:r>
          </a:p>
          <a:p>
            <a:pPr marL="0" indent="0">
              <a:buNone/>
            </a:pPr>
            <a:r>
              <a:rPr lang="en-US" sz="2800" dirty="0" smtClean="0"/>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use &lt;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name&gt;</a:t>
            </a:r>
          </a:p>
          <a:p>
            <a:pPr marL="0" indent="0">
              <a:buNone/>
            </a:pPr>
            <a:r>
              <a:rPr lang="en-US" sz="2800" dirty="0" smtClean="0"/>
              <a:t>	List the collections in the database:</a:t>
            </a:r>
          </a:p>
          <a:p>
            <a:pPr marL="0" indent="0">
              <a:buNone/>
            </a:pPr>
            <a:r>
              <a:rPr lang="en-US" sz="2800" dirty="0" smtClean="0"/>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show collections</a:t>
            </a: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709628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Documents</a:t>
            </a:r>
            <a:endParaRPr lang="en-US" b="1" dirty="0"/>
          </a:p>
        </p:txBody>
      </p:sp>
      <p:sp>
        <p:nvSpPr>
          <p:cNvPr id="3" name="Content Placeholder 2"/>
          <p:cNvSpPr>
            <a:spLocks noGrp="1"/>
          </p:cNvSpPr>
          <p:nvPr>
            <p:ph idx="1"/>
          </p:nvPr>
        </p:nvSpPr>
        <p:spPr/>
        <p:txBody>
          <a:bodyPr>
            <a:normAutofit/>
          </a:bodyPr>
          <a:lstStyle/>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db.&lt;collection&gt;.find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p>
          <a:p>
            <a:pPr marL="400050" lvl="1"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queries everything</a:t>
            </a:r>
            <a:endParaRPr 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11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Check to see if you have the movies data inserted:</a:t>
            </a:r>
          </a:p>
          <a:p>
            <a:pPr marL="0" indent="0">
              <a:buNone/>
            </a:pPr>
            <a:endParaRPr lang="en-US" sz="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Should display 12 documents.</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4327796"/>
            <a:ext cx="4660900" cy="2530203"/>
          </a:xfrm>
          <a:prstGeom prst="rect">
            <a:avLst/>
          </a:prstGeom>
        </p:spPr>
      </p:pic>
    </p:spTree>
    <p:extLst>
      <p:ext uri="{BB962C8B-B14F-4D97-AF65-F5344CB8AC3E}">
        <p14:creationId xmlns:p14="http://schemas.microsoft.com/office/powerpoint/2010/main" val="31901113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Shell Operators</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ea typeface="Arial Unicode MS" panose="020B0604020202020204" pitchFamily="34" charset="-128"/>
                <a:cs typeface="Arial Unicode MS" panose="020B0604020202020204" pitchFamily="34" charset="-128"/>
              </a:rPr>
              <a:t>Find can be followed with these shell operators:</a:t>
            </a: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.count()</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.pretty()</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.limit(rows)</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.skip(rows)</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.sort({“key”: </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order</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order:1 for ascending, -1 for descending</a:t>
            </a: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095010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Documents</a:t>
            </a:r>
            <a:endParaRPr lang="en-US" b="1" dirty="0"/>
          </a:p>
        </p:txBody>
      </p:sp>
      <p:sp>
        <p:nvSpPr>
          <p:cNvPr id="3" name="Content Placeholder 2"/>
          <p:cNvSpPr>
            <a:spLocks noGrp="1"/>
          </p:cNvSpPr>
          <p:nvPr>
            <p:ph idx="1"/>
          </p:nvPr>
        </p:nvSpPr>
        <p:spPr/>
        <p:txBody>
          <a:bodyPr>
            <a:normAutofit/>
          </a:bodyPr>
          <a:lstStyle/>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db.&lt;collection&gt;.find(selector, projection)</a:t>
            </a:r>
          </a:p>
          <a:p>
            <a:pPr lvl="1" indent="-342900"/>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Selector and projection look like </a:t>
            </a: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javascript</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objects</a:t>
            </a:r>
          </a:p>
          <a:p>
            <a:pPr lvl="1" indent="-342900"/>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The simplest selector just matches object fields</a:t>
            </a:r>
          </a:p>
          <a:p>
            <a:pPr lvl="1" indent="-342900"/>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Projection limits the portion of the document returned </a:t>
            </a:r>
          </a:p>
          <a:p>
            <a:pPr lvl="1" indent="-342900"/>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List fields to display or remove: 1=display, 0=remove </a:t>
            </a: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({title: “Batman”}, {plot: 1})</a:t>
            </a:r>
          </a:p>
          <a:p>
            <a:pPr lvl="1" indent="-342900"/>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Returns the plot for Batman</a:t>
            </a:r>
          </a:p>
          <a:p>
            <a:pPr lvl="1" indent="-342900"/>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Also returns the _id field</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buFontTx/>
              <a:buChar char="-"/>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619602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Selectors</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smtClean="0">
                <a:ea typeface="Arial Unicode MS" panose="020B0604020202020204" pitchFamily="34" charset="-128"/>
                <a:cs typeface="Arial Unicode MS" panose="020B0604020202020204" pitchFamily="34" charset="-128"/>
              </a:rPr>
              <a:t>Search value can also be an operator:</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lt</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less than</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lte</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less than or equal to</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gt</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greater than</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gte</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greater than or equal to</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$ne	</a:t>
            </a:r>
            <a:r>
              <a:rPr lang="en-US" sz="2800" dirty="0" smtClean="0">
                <a:ea typeface="Arial Unicode MS" panose="020B0604020202020204" pitchFamily="34" charset="-128"/>
                <a:cs typeface="Arial Unicode MS" panose="020B0604020202020204" pitchFamily="34" charset="-128"/>
              </a:rPr>
              <a:t>not equal</a:t>
            </a: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 title: {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gt</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“Spider” } })</a:t>
            </a: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1923088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Documents</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ea typeface="Arial Unicode MS" panose="020B0604020202020204" pitchFamily="34" charset="-128"/>
                <a:cs typeface="Arial Unicode MS" panose="020B0604020202020204" pitchFamily="34" charset="-128"/>
              </a:rPr>
              <a:t>Conjunctions can be used with an array:</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$or	</a:t>
            </a:r>
            <a:endParaRPr lang="en-US" sz="2800" b="1" dirty="0" smtClean="0">
              <a:ea typeface="Arial Unicode MS" panose="020B0604020202020204" pitchFamily="34" charset="-128"/>
              <a:cs typeface="Arial Unicode MS" panose="020B0604020202020204" pitchFamily="34" charset="-128"/>
            </a:endParaRP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$and</a:t>
            </a: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{$or: [ { title: “Batman” }, </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 title: “The Incredibles” } ] } )</a:t>
            </a: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8977621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Documents</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ea typeface="Arial Unicode MS" panose="020B0604020202020204" pitchFamily="34" charset="-128"/>
                <a:cs typeface="Arial Unicode MS" panose="020B0604020202020204" pitchFamily="34" charset="-128"/>
              </a:rPr>
              <a:t>You can reference embedded documents with dot notation:</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smtClean="0">
                <a:latin typeface="Arial Unicode MS" panose="020B0604020202020204" pitchFamily="34" charset="-128"/>
                <a:ea typeface="Arial Unicode MS" panose="020B0604020202020204" pitchFamily="34" charset="-128"/>
                <a:cs typeface="Arial Unicode MS" panose="020B0604020202020204" pitchFamily="34" charset="-128"/>
              </a:rPr>
              <a:t>details.rated”: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“PG”})</a:t>
            </a: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84832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MongoDB?</a:t>
            </a:r>
            <a:endParaRPr lang="en-US" b="1" dirty="0"/>
          </a:p>
        </p:txBody>
      </p:sp>
      <p:sp>
        <p:nvSpPr>
          <p:cNvPr id="3" name="Content Placeholder 2"/>
          <p:cNvSpPr>
            <a:spLocks noGrp="1"/>
          </p:cNvSpPr>
          <p:nvPr>
            <p:ph idx="1"/>
          </p:nvPr>
        </p:nvSpPr>
        <p:spPr/>
        <p:txBody>
          <a:bodyPr/>
          <a:lstStyle/>
          <a:p>
            <a:r>
              <a:rPr lang="en-US" dirty="0" smtClean="0"/>
              <a:t>NoSQL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1485900"/>
            <a:ext cx="3840480" cy="4800600"/>
          </a:xfrm>
          <a:prstGeom prst="rect">
            <a:avLst/>
          </a:prstGeom>
        </p:spPr>
      </p:pic>
    </p:spTree>
    <p:extLst>
      <p:ext uri="{BB962C8B-B14F-4D97-AF65-F5344CB8AC3E}">
        <p14:creationId xmlns:p14="http://schemas.microsoft.com/office/powerpoint/2010/main" val="3750107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Exercise</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ea typeface="Arial Unicode MS" panose="020B0604020202020204" pitchFamily="34" charset="-128"/>
                <a:cs typeface="Arial Unicode MS" panose="020B0604020202020204" pitchFamily="34" charset="-128"/>
              </a:rPr>
              <a:t>1. Find all movie titles in our database with the actor Ian </a:t>
            </a:r>
            <a:r>
              <a:rPr lang="en-US" dirty="0" err="1" smtClean="0">
                <a:ea typeface="Arial Unicode MS" panose="020B0604020202020204" pitchFamily="34" charset="-128"/>
                <a:cs typeface="Arial Unicode MS" panose="020B0604020202020204" pitchFamily="34" charset="-128"/>
              </a:rPr>
              <a:t>McKellen</a:t>
            </a:r>
            <a:endParaRPr lang="en-US" dirty="0" smtClean="0">
              <a:ea typeface="Arial Unicode MS" panose="020B0604020202020204" pitchFamily="34" charset="-128"/>
              <a:cs typeface="Arial Unicode MS" panose="020B0604020202020204" pitchFamily="34" charset="-128"/>
            </a:endParaRPr>
          </a:p>
          <a:p>
            <a:pPr marL="0" indent="0">
              <a:buNone/>
            </a:pPr>
            <a:r>
              <a:rPr lang="en-US" dirty="0" smtClean="0">
                <a:ea typeface="Arial Unicode MS" panose="020B0604020202020204" pitchFamily="34" charset="-128"/>
                <a:cs typeface="Arial Unicode MS" panose="020B0604020202020204" pitchFamily="34" charset="-128"/>
              </a:rPr>
              <a:t>2. List the names of directors for all movies</a:t>
            </a:r>
          </a:p>
          <a:p>
            <a:pPr marL="0" indent="0">
              <a:buNone/>
            </a:pPr>
            <a:r>
              <a:rPr lang="en-US" dirty="0" smtClean="0">
                <a:ea typeface="Arial Unicode MS" panose="020B0604020202020204" pitchFamily="34" charset="-128"/>
                <a:cs typeface="Arial Unicode MS" panose="020B0604020202020204" pitchFamily="34" charset="-128"/>
              </a:rPr>
              <a:t>3. List the title and </a:t>
            </a:r>
            <a:r>
              <a:rPr lang="en-US" dirty="0" err="1" smtClean="0">
                <a:ea typeface="Arial Unicode MS" panose="020B0604020202020204" pitchFamily="34" charset="-128"/>
                <a:cs typeface="Arial Unicode MS" panose="020B0604020202020204" pitchFamily="34" charset="-128"/>
              </a:rPr>
              <a:t>imdbRating</a:t>
            </a:r>
            <a:r>
              <a:rPr lang="en-US" dirty="0" smtClean="0">
                <a:ea typeface="Arial Unicode MS" panose="020B0604020202020204" pitchFamily="34" charset="-128"/>
                <a:cs typeface="Arial Unicode MS" panose="020B0604020202020204" pitchFamily="34" charset="-128"/>
              </a:rPr>
              <a:t> for movies since 2000 or that have a rating greater than 8</a:t>
            </a:r>
            <a:endParaRPr lang="en-US" dirty="0">
              <a:ea typeface="Arial Unicode MS" panose="020B0604020202020204" pitchFamily="34" charset="-128"/>
              <a:cs typeface="Arial Unicode MS" panose="020B0604020202020204" pitchFamily="34" charset="-128"/>
            </a:endParaRPr>
          </a:p>
          <a:p>
            <a:pPr marL="0" indent="0">
              <a:buNone/>
            </a:pPr>
            <a:endParaRPr lang="en-US" sz="1200" dirty="0" smtClean="0">
              <a:ea typeface="Arial Unicode MS" panose="020B0604020202020204" pitchFamily="34" charset="-128"/>
              <a:cs typeface="Arial Unicode MS" panose="020B0604020202020204" pitchFamily="34" charset="-128"/>
            </a:endParaRPr>
          </a:p>
          <a:p>
            <a:pPr marL="0" indent="0">
              <a:buNone/>
            </a:pPr>
            <a:r>
              <a:rPr lang="en-US" sz="2800" dirty="0" smtClean="0">
                <a:ea typeface="Arial Unicode MS" panose="020B0604020202020204" pitchFamily="34" charset="-128"/>
                <a:cs typeface="Arial Unicode MS" panose="020B0604020202020204" pitchFamily="34" charset="-128"/>
              </a:rPr>
              <a:t>Example</a:t>
            </a:r>
            <a:r>
              <a:rPr lang="en-US" sz="2800" dirty="0">
                <a:ea typeface="Arial Unicode MS" panose="020B0604020202020204" pitchFamily="34" charset="-128"/>
                <a:cs typeface="Arial Unicode MS" panose="020B0604020202020204" pitchFamily="34" charset="-128"/>
              </a:rPr>
              <a:t>: </a:t>
            </a:r>
            <a:r>
              <a:rPr lang="en-US" sz="2800" dirty="0" err="1" smtClean="0">
                <a:ea typeface="Arial Unicode MS" panose="020B0604020202020204" pitchFamily="34" charset="-128"/>
                <a:cs typeface="Arial Unicode MS" panose="020B0604020202020204" pitchFamily="34" charset="-128"/>
              </a:rPr>
              <a:t>db.movies.find</a:t>
            </a:r>
            <a:r>
              <a:rPr lang="en-US" sz="2800" dirty="0">
                <a:ea typeface="Arial Unicode MS" panose="020B0604020202020204" pitchFamily="34" charset="-128"/>
                <a:cs typeface="Arial Unicode MS" panose="020B0604020202020204" pitchFamily="34" charset="-128"/>
              </a:rPr>
              <a:t>( { </a:t>
            </a:r>
            <a:r>
              <a:rPr lang="en-US" sz="2800" dirty="0" err="1">
                <a:ea typeface="Arial Unicode MS" panose="020B0604020202020204" pitchFamily="34" charset="-128"/>
                <a:cs typeface="Arial Unicode MS" panose="020B0604020202020204" pitchFamily="34" charset="-128"/>
              </a:rPr>
              <a:t>imdbRating</a:t>
            </a:r>
            <a:r>
              <a:rPr lang="en-US" sz="2800" dirty="0">
                <a:ea typeface="Arial Unicode MS" panose="020B0604020202020204" pitchFamily="34" charset="-128"/>
                <a:cs typeface="Arial Unicode MS" panose="020B0604020202020204" pitchFamily="34" charset="-128"/>
              </a:rPr>
              <a:t>: { $</a:t>
            </a:r>
            <a:r>
              <a:rPr lang="en-US" sz="2800" dirty="0" err="1">
                <a:ea typeface="Arial Unicode MS" panose="020B0604020202020204" pitchFamily="34" charset="-128"/>
                <a:cs typeface="Arial Unicode MS" panose="020B0604020202020204" pitchFamily="34" charset="-128"/>
              </a:rPr>
              <a:t>gt</a:t>
            </a:r>
            <a:r>
              <a:rPr lang="en-US" sz="2800" dirty="0">
                <a:ea typeface="Arial Unicode MS" panose="020B0604020202020204" pitchFamily="34" charset="-128"/>
                <a:cs typeface="Arial Unicode MS" panose="020B0604020202020204" pitchFamily="34" charset="-128"/>
              </a:rPr>
              <a:t>: 8 } </a:t>
            </a:r>
            <a:r>
              <a:rPr lang="en-US" sz="2800" dirty="0" smtClean="0">
                <a:ea typeface="Arial Unicode MS" panose="020B0604020202020204" pitchFamily="34" charset="-128"/>
                <a:cs typeface="Arial Unicode MS" panose="020B0604020202020204" pitchFamily="34" charset="-128"/>
              </a:rPr>
              <a:t>},</a:t>
            </a:r>
          </a:p>
          <a:p>
            <a:pPr marL="0" indent="0">
              <a:buNone/>
            </a:pPr>
            <a:r>
              <a:rPr lang="en-US" sz="2800" dirty="0">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                                             </a:t>
            </a:r>
            <a:r>
              <a:rPr lang="en-US" sz="2800" dirty="0">
                <a:ea typeface="Arial Unicode MS" panose="020B0604020202020204" pitchFamily="34" charset="-128"/>
                <a:cs typeface="Arial Unicode MS" panose="020B0604020202020204" pitchFamily="34" charset="-128"/>
              </a:rPr>
              <a:t>{title: 1, _id: 0})</a:t>
            </a:r>
          </a:p>
          <a:p>
            <a:pPr marL="0" indent="0">
              <a:buNone/>
            </a:pPr>
            <a:r>
              <a:rPr lang="en-US" sz="2800" dirty="0" smtClean="0">
                <a:ea typeface="Arial Unicode MS" panose="020B0604020202020204" pitchFamily="34" charset="-128"/>
                <a:cs typeface="Arial Unicode MS" panose="020B0604020202020204" pitchFamily="34" charset="-128"/>
              </a:rPr>
              <a:t>Operators: </a:t>
            </a:r>
            <a:r>
              <a:rPr lang="en-US" sz="2800" dirty="0">
                <a:ea typeface="Arial Unicode MS" panose="020B0604020202020204" pitchFamily="34" charset="-128"/>
                <a:cs typeface="Arial Unicode MS" panose="020B0604020202020204" pitchFamily="34" charset="-128"/>
              </a:rPr>
              <a:t>$</a:t>
            </a:r>
            <a:r>
              <a:rPr lang="en-US" sz="2800" dirty="0" err="1" smtClean="0">
                <a:ea typeface="Arial Unicode MS" panose="020B0604020202020204" pitchFamily="34" charset="-128"/>
                <a:cs typeface="Arial Unicode MS" panose="020B0604020202020204" pitchFamily="34" charset="-128"/>
              </a:rPr>
              <a:t>lt</a:t>
            </a:r>
            <a:r>
              <a:rPr lang="en-US" sz="2800" dirty="0" smtClean="0">
                <a:ea typeface="Arial Unicode MS" panose="020B0604020202020204" pitchFamily="34" charset="-128"/>
                <a:cs typeface="Arial Unicode MS" panose="020B0604020202020204" pitchFamily="34" charset="-128"/>
              </a:rPr>
              <a:t>, $</a:t>
            </a:r>
            <a:r>
              <a:rPr lang="en-US" sz="2800" dirty="0" err="1" smtClean="0">
                <a:ea typeface="Arial Unicode MS" panose="020B0604020202020204" pitchFamily="34" charset="-128"/>
                <a:cs typeface="Arial Unicode MS" panose="020B0604020202020204" pitchFamily="34" charset="-128"/>
              </a:rPr>
              <a:t>lte</a:t>
            </a:r>
            <a:r>
              <a:rPr lang="en-US" sz="2800" dirty="0" smtClean="0">
                <a:ea typeface="Arial Unicode MS" panose="020B0604020202020204" pitchFamily="34" charset="-128"/>
                <a:cs typeface="Arial Unicode MS" panose="020B0604020202020204" pitchFamily="34" charset="-128"/>
              </a:rPr>
              <a:t>, $</a:t>
            </a:r>
            <a:r>
              <a:rPr lang="en-US" sz="2800" dirty="0" err="1" smtClean="0">
                <a:ea typeface="Arial Unicode MS" panose="020B0604020202020204" pitchFamily="34" charset="-128"/>
                <a:cs typeface="Arial Unicode MS" panose="020B0604020202020204" pitchFamily="34" charset="-128"/>
              </a:rPr>
              <a:t>gt</a:t>
            </a:r>
            <a:r>
              <a:rPr lang="en-US" sz="2800" dirty="0" smtClean="0">
                <a:ea typeface="Arial Unicode MS" panose="020B0604020202020204" pitchFamily="34" charset="-128"/>
                <a:cs typeface="Arial Unicode MS" panose="020B0604020202020204" pitchFamily="34" charset="-128"/>
              </a:rPr>
              <a:t>, $</a:t>
            </a:r>
            <a:r>
              <a:rPr lang="en-US" sz="2800" dirty="0" err="1" smtClean="0">
                <a:ea typeface="Arial Unicode MS" panose="020B0604020202020204" pitchFamily="34" charset="-128"/>
                <a:cs typeface="Arial Unicode MS" panose="020B0604020202020204" pitchFamily="34" charset="-128"/>
              </a:rPr>
              <a:t>gte</a:t>
            </a:r>
            <a:r>
              <a:rPr lang="en-US" sz="2800" dirty="0" smtClean="0">
                <a:ea typeface="Arial Unicode MS" panose="020B0604020202020204" pitchFamily="34" charset="-128"/>
                <a:cs typeface="Arial Unicode MS" panose="020B0604020202020204" pitchFamily="34" charset="-128"/>
              </a:rPr>
              <a:t>, $ne</a:t>
            </a:r>
            <a:endParaRPr lang="en-US" sz="2800" dirty="0">
              <a:ea typeface="Arial Unicode MS" panose="020B0604020202020204" pitchFamily="34" charset="-128"/>
              <a:cs typeface="Arial Unicode MS" panose="020B0604020202020204" pitchFamily="34" charset="-128"/>
            </a:endParaRPr>
          </a:p>
          <a:p>
            <a:pPr marL="0" indent="0">
              <a:buNone/>
            </a:pPr>
            <a:endParaRPr lang="en-US" dirty="0" smtClean="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514350" indent="-514350">
              <a:buAutoNum type="arabicPeriod"/>
            </a:pPr>
            <a:endParaRPr lang="en-US" sz="28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306464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Solutions</a:t>
            </a:r>
            <a:endParaRPr lang="en-US" b="1" dirty="0"/>
          </a:p>
        </p:txBody>
      </p:sp>
      <p:sp>
        <p:nvSpPr>
          <p:cNvPr id="3" name="Content Placeholder 2"/>
          <p:cNvSpPr>
            <a:spLocks noGrp="1"/>
          </p:cNvSpPr>
          <p:nvPr>
            <p:ph idx="1"/>
          </p:nvPr>
        </p:nvSpPr>
        <p:spPr/>
        <p:txBody>
          <a:bodyPr>
            <a:normAutofit/>
          </a:bodyPr>
          <a:lstStyle/>
          <a:p>
            <a:pPr marL="0" indent="0">
              <a:buNone/>
            </a:pPr>
            <a:r>
              <a:rPr lang="en-US" sz="2100" dirty="0" smtClean="0">
                <a:ea typeface="Arial Unicode MS" panose="020B0604020202020204" pitchFamily="34" charset="-128"/>
                <a:cs typeface="Arial Unicode MS" panose="020B0604020202020204" pitchFamily="34" charset="-128"/>
              </a:rPr>
              <a:t>1. Find all movie titles in our database with the actor Ian </a:t>
            </a:r>
            <a:r>
              <a:rPr lang="en-US" sz="2100" dirty="0" err="1" smtClean="0">
                <a:ea typeface="Arial Unicode MS" panose="020B0604020202020204" pitchFamily="34" charset="-128"/>
                <a:cs typeface="Arial Unicode MS" panose="020B0604020202020204" pitchFamily="34" charset="-128"/>
              </a:rPr>
              <a:t>McKellen</a:t>
            </a:r>
            <a:endParaRPr lang="en-US" sz="2100" dirty="0" smtClean="0">
              <a:ea typeface="Arial Unicode MS" panose="020B0604020202020204" pitchFamily="34" charset="-128"/>
              <a:cs typeface="Arial Unicode MS" panose="020B0604020202020204" pitchFamily="34" charset="-128"/>
            </a:endParaRPr>
          </a:p>
          <a:p>
            <a:pPr marL="0" indent="0">
              <a:buNone/>
            </a:pPr>
            <a:endParaRPr lang="en-US" sz="2100" dirty="0" smtClean="0"/>
          </a:p>
          <a:p>
            <a:pPr marL="0" indent="0">
              <a:buNone/>
            </a:pPr>
            <a:r>
              <a:rPr lang="en-US" sz="2100" dirty="0"/>
              <a:t>&gt;</a:t>
            </a:r>
            <a:r>
              <a:rPr lang="en-US" sz="2100" b="1" dirty="0"/>
              <a:t> </a:t>
            </a:r>
            <a:r>
              <a:rPr lang="en-US" sz="2100" b="1" dirty="0" err="1"/>
              <a:t>db.movies.find</a:t>
            </a:r>
            <a:r>
              <a:rPr lang="en-US" sz="2100" b="1" dirty="0"/>
              <a:t>({actors: "Ian </a:t>
            </a:r>
            <a:r>
              <a:rPr lang="en-US" sz="2100" b="1" dirty="0" err="1"/>
              <a:t>McKellen</a:t>
            </a:r>
            <a:r>
              <a:rPr lang="en-US" sz="2100" b="1" dirty="0"/>
              <a:t>"}, {title: 1, _id: 0})</a:t>
            </a:r>
          </a:p>
          <a:p>
            <a:pPr marL="0" indent="0">
              <a:buNone/>
            </a:pPr>
            <a:r>
              <a:rPr lang="en-US" sz="2100" dirty="0"/>
              <a:t>{ "title" : "X-Men" }</a:t>
            </a:r>
          </a:p>
          <a:p>
            <a:pPr marL="0" indent="0">
              <a:buNone/>
            </a:pPr>
            <a:r>
              <a:rPr lang="en-US" sz="2100" dirty="0"/>
              <a:t>{ "title" : "The Hobbit: An Unexpected Journey" }</a:t>
            </a:r>
          </a:p>
          <a:p>
            <a:pPr marL="0" indent="0">
              <a:buNone/>
            </a:pPr>
            <a:r>
              <a:rPr lang="en-US" sz="2100" dirty="0"/>
              <a:t>&gt;</a:t>
            </a:r>
          </a:p>
          <a:p>
            <a:pPr marL="0" indent="0">
              <a:buNone/>
            </a:pPr>
            <a:endParaRPr lang="en-US" sz="3400" dirty="0">
              <a:ea typeface="Arial Unicode MS" panose="020B0604020202020204" pitchFamily="34" charset="-128"/>
              <a:cs typeface="Arial Unicode MS" panose="020B0604020202020204" pitchFamily="34" charset="-128"/>
            </a:endParaRPr>
          </a:p>
          <a:p>
            <a:pPr marL="514350" indent="-514350">
              <a:buAutoNum type="arabicPeriod"/>
            </a:pPr>
            <a:endParaRPr lang="en-US" sz="3400" dirty="0" smtClean="0">
              <a:ea typeface="Arial Unicode MS" panose="020B0604020202020204" pitchFamily="34" charset="-128"/>
              <a:cs typeface="Arial Unicode MS" panose="020B0604020202020204" pitchFamily="34" charset="-128"/>
            </a:endParaRPr>
          </a:p>
          <a:p>
            <a:pPr marL="514350" indent="-514350">
              <a:buAutoNum type="arabicPeriod"/>
            </a:pPr>
            <a:endParaRPr lang="en-US" sz="3400" dirty="0">
              <a:ea typeface="Arial Unicode MS" panose="020B0604020202020204" pitchFamily="34" charset="-128"/>
              <a:cs typeface="Arial Unicode MS" panose="020B0604020202020204" pitchFamily="34" charset="-128"/>
            </a:endParaRPr>
          </a:p>
          <a:p>
            <a:pPr marL="0" indent="0">
              <a:buNone/>
            </a:pPr>
            <a:endParaRPr lang="en-US" dirty="0" smtClean="0">
              <a:ea typeface="Arial Unicode MS" panose="020B0604020202020204" pitchFamily="34" charset="-128"/>
              <a:cs typeface="Arial Unicode MS" panose="020B0604020202020204" pitchFamily="34" charset="-128"/>
            </a:endParaRPr>
          </a:p>
          <a:p>
            <a:pPr marL="0" indent="0">
              <a:buNone/>
            </a:pPr>
            <a:endParaRPr lang="en-US" dirty="0">
              <a:ea typeface="Arial Unicode MS" panose="020B0604020202020204" pitchFamily="34" charset="-128"/>
              <a:cs typeface="Arial Unicode MS" panose="020B0604020202020204" pitchFamily="34" charset="-128"/>
            </a:endParaRPr>
          </a:p>
          <a:p>
            <a:pPr marL="0" indent="0">
              <a:buNone/>
            </a:pPr>
            <a:endParaRPr lang="en-US" dirty="0" smtClean="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514350" indent="-514350">
              <a:buAutoNum type="arabicPeriod"/>
            </a:pPr>
            <a:endParaRPr lang="en-US" sz="28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0993309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Solutions</a:t>
            </a: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sz="2600" dirty="0" smtClean="0">
                <a:ea typeface="Arial Unicode MS" panose="020B0604020202020204" pitchFamily="34" charset="-128"/>
                <a:cs typeface="Arial Unicode MS" panose="020B0604020202020204" pitchFamily="34" charset="-128"/>
              </a:rPr>
              <a:t>2. List the names of directors for all movies</a:t>
            </a:r>
          </a:p>
          <a:p>
            <a:pPr marL="0" indent="0">
              <a:buNone/>
            </a:pPr>
            <a:endParaRPr lang="en-US" sz="2300" dirty="0" smtClean="0">
              <a:ea typeface="Arial Unicode MS" panose="020B0604020202020204" pitchFamily="34" charset="-128"/>
              <a:cs typeface="Arial Unicode MS" panose="020B0604020202020204" pitchFamily="34" charset="-128"/>
            </a:endParaRPr>
          </a:p>
          <a:p>
            <a:pPr marL="0" indent="0">
              <a:buNone/>
            </a:pPr>
            <a:r>
              <a:rPr lang="en-US" sz="2600" b="1" dirty="0"/>
              <a:t>&gt; </a:t>
            </a:r>
            <a:r>
              <a:rPr lang="en-US" sz="2600" b="1" dirty="0" err="1"/>
              <a:t>db.movies.find</a:t>
            </a:r>
            <a:r>
              <a:rPr lang="en-US" sz="2600" b="1" dirty="0"/>
              <a:t>({},{"details.director":1, _id: 0})</a:t>
            </a:r>
          </a:p>
          <a:p>
            <a:pPr marL="0" indent="0">
              <a:buNone/>
            </a:pPr>
            <a:r>
              <a:rPr lang="en-US" sz="2300" dirty="0"/>
              <a:t>{ "details" : { "director" : "Peter Jackson" } }</a:t>
            </a:r>
          </a:p>
          <a:p>
            <a:pPr marL="0" indent="0">
              <a:buNone/>
            </a:pPr>
            <a:r>
              <a:rPr lang="en-US" sz="2300" dirty="0"/>
              <a:t>{ "details" : { "director" : "Bryan Singer" } }</a:t>
            </a:r>
          </a:p>
          <a:p>
            <a:pPr marL="0" indent="0">
              <a:buNone/>
            </a:pPr>
            <a:r>
              <a:rPr lang="en-US" sz="2300" dirty="0"/>
              <a:t>{ "details" : { "director" : "Tim Burton" } }</a:t>
            </a:r>
          </a:p>
          <a:p>
            <a:pPr marL="0" indent="0">
              <a:buNone/>
            </a:pPr>
            <a:r>
              <a:rPr lang="en-US" sz="2300" dirty="0"/>
              <a:t>{ "details" : { "director" : "Jon </a:t>
            </a:r>
            <a:r>
              <a:rPr lang="en-US" sz="2300" dirty="0" err="1"/>
              <a:t>Favreau</a:t>
            </a:r>
            <a:r>
              <a:rPr lang="en-US" sz="2300" dirty="0"/>
              <a:t>" } }</a:t>
            </a:r>
          </a:p>
          <a:p>
            <a:pPr marL="0" indent="0">
              <a:buNone/>
            </a:pPr>
            <a:r>
              <a:rPr lang="en-US" sz="2300" dirty="0"/>
              <a:t>{ "details" : { "director" : "Patty Jenkins" } }</a:t>
            </a:r>
          </a:p>
          <a:p>
            <a:pPr marL="0" indent="0">
              <a:buNone/>
            </a:pPr>
            <a:r>
              <a:rPr lang="en-US" sz="2300" dirty="0"/>
              <a:t>{ "details" : { "director" : "George Lucas" } }</a:t>
            </a:r>
          </a:p>
          <a:p>
            <a:pPr marL="0" indent="0">
              <a:buNone/>
            </a:pPr>
            <a:r>
              <a:rPr lang="en-US" sz="2300" dirty="0"/>
              <a:t>{ "details" : { "director" : "Alex </a:t>
            </a:r>
            <a:r>
              <a:rPr lang="en-US" sz="2300" dirty="0" err="1"/>
              <a:t>Proyas</a:t>
            </a:r>
            <a:r>
              <a:rPr lang="en-US" sz="2300" dirty="0"/>
              <a:t>" } }</a:t>
            </a:r>
          </a:p>
          <a:p>
            <a:pPr marL="0" indent="0">
              <a:buNone/>
            </a:pPr>
            <a:r>
              <a:rPr lang="en-US" sz="2300" dirty="0"/>
              <a:t>{ "details" : { "director" : "Sam Raimi" } }</a:t>
            </a:r>
          </a:p>
          <a:p>
            <a:pPr marL="0" indent="0">
              <a:buNone/>
            </a:pPr>
            <a:r>
              <a:rPr lang="en-US" sz="2300" dirty="0"/>
              <a:t>{ "details" : { "director" : "Tim Story" } }</a:t>
            </a:r>
          </a:p>
          <a:p>
            <a:pPr marL="0" indent="0">
              <a:buNone/>
            </a:pPr>
            <a:r>
              <a:rPr lang="en-US" sz="2300" dirty="0"/>
              <a:t>{ "details" : { "director" : "Peter Jackson" } }</a:t>
            </a:r>
          </a:p>
          <a:p>
            <a:pPr marL="0" indent="0">
              <a:buNone/>
            </a:pPr>
            <a:r>
              <a:rPr lang="en-US" sz="2300" dirty="0"/>
              <a:t>{ "details" : { "director" : "Joss </a:t>
            </a:r>
            <a:r>
              <a:rPr lang="en-US" sz="2300" dirty="0" err="1"/>
              <a:t>Whedon</a:t>
            </a:r>
            <a:r>
              <a:rPr lang="en-US" sz="2300" dirty="0"/>
              <a:t>" } }</a:t>
            </a:r>
          </a:p>
          <a:p>
            <a:pPr marL="0" indent="0">
              <a:buNone/>
            </a:pPr>
            <a:r>
              <a:rPr lang="en-US" sz="2300" dirty="0"/>
              <a:t>{ "details" : { "director" : "Brad Bird" } </a:t>
            </a:r>
            <a:r>
              <a:rPr lang="en-US" sz="2300" dirty="0" smtClean="0"/>
              <a:t>}</a:t>
            </a:r>
            <a:endParaRPr lang="en-US" sz="2800" dirty="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514350" indent="-514350">
              <a:buAutoNum type="arabicPeriod"/>
            </a:pPr>
            <a:endParaRPr lang="en-US" sz="28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9918791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Solutions</a:t>
            </a: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sz="3400" dirty="0" smtClean="0">
                <a:ea typeface="Arial Unicode MS" panose="020B0604020202020204" pitchFamily="34" charset="-128"/>
                <a:cs typeface="Arial Unicode MS" panose="020B0604020202020204" pitchFamily="34" charset="-128"/>
              </a:rPr>
              <a:t>3. List the title and </a:t>
            </a:r>
            <a:r>
              <a:rPr lang="en-US" sz="3400" dirty="0" err="1" smtClean="0">
                <a:ea typeface="Arial Unicode MS" panose="020B0604020202020204" pitchFamily="34" charset="-128"/>
                <a:cs typeface="Arial Unicode MS" panose="020B0604020202020204" pitchFamily="34" charset="-128"/>
              </a:rPr>
              <a:t>imdbRating</a:t>
            </a:r>
            <a:r>
              <a:rPr lang="en-US" sz="3400" dirty="0" smtClean="0">
                <a:ea typeface="Arial Unicode MS" panose="020B0604020202020204" pitchFamily="34" charset="-128"/>
                <a:cs typeface="Arial Unicode MS" panose="020B0604020202020204" pitchFamily="34" charset="-128"/>
              </a:rPr>
              <a:t> for movies since 2000 or that have a rating greater than 8</a:t>
            </a:r>
            <a:endParaRPr lang="en-US" sz="3400" dirty="0">
              <a:ea typeface="Arial Unicode MS" panose="020B0604020202020204" pitchFamily="34" charset="-128"/>
              <a:cs typeface="Arial Unicode MS" panose="020B0604020202020204" pitchFamily="34" charset="-128"/>
            </a:endParaRPr>
          </a:p>
          <a:p>
            <a:pPr marL="0" indent="0">
              <a:buNone/>
            </a:pPr>
            <a:endParaRPr lang="en-US" sz="3400" dirty="0" smtClean="0">
              <a:ea typeface="Arial Unicode MS" panose="020B0604020202020204" pitchFamily="34" charset="-128"/>
              <a:cs typeface="Arial Unicode MS" panose="020B0604020202020204" pitchFamily="34" charset="-128"/>
            </a:endParaRPr>
          </a:p>
          <a:p>
            <a:pPr marL="0" indent="0">
              <a:buNone/>
            </a:pPr>
            <a:r>
              <a:rPr lang="en-US" sz="3400" dirty="0" smtClean="0"/>
              <a:t>&gt;</a:t>
            </a:r>
            <a:r>
              <a:rPr lang="en-US" sz="3400" b="1" dirty="0" smtClean="0"/>
              <a:t> </a:t>
            </a:r>
            <a:r>
              <a:rPr lang="en-US" sz="3400" b="1" dirty="0" err="1" smtClean="0"/>
              <a:t>db.movies.find</a:t>
            </a:r>
            <a:r>
              <a:rPr lang="en-US" sz="3400" b="1" dirty="0"/>
              <a:t>({$or: [{"</a:t>
            </a:r>
            <a:r>
              <a:rPr lang="en-US" sz="3400" b="1" dirty="0" err="1"/>
              <a:t>details.year</a:t>
            </a:r>
            <a:r>
              <a:rPr lang="en-US" sz="3400" b="1" dirty="0"/>
              <a:t>":{$</a:t>
            </a:r>
            <a:r>
              <a:rPr lang="en-US" sz="3400" b="1" dirty="0" err="1"/>
              <a:t>gte</a:t>
            </a:r>
            <a:r>
              <a:rPr lang="en-US" sz="3400" b="1" dirty="0"/>
              <a:t>: 2000}}, </a:t>
            </a:r>
            <a:endParaRPr lang="en-US" sz="3400" b="1" dirty="0" smtClean="0"/>
          </a:p>
          <a:p>
            <a:pPr marL="0" indent="0">
              <a:buNone/>
            </a:pPr>
            <a:r>
              <a:rPr lang="en-US" sz="3400" b="1" dirty="0" smtClean="0"/>
              <a:t>			    {</a:t>
            </a:r>
            <a:r>
              <a:rPr lang="en-US" sz="3400" b="1" dirty="0" err="1"/>
              <a:t>imdbRating</a:t>
            </a:r>
            <a:r>
              <a:rPr lang="en-US" sz="3400" b="1" dirty="0"/>
              <a:t>: {$</a:t>
            </a:r>
            <a:r>
              <a:rPr lang="en-US" sz="3400" b="1" dirty="0" err="1"/>
              <a:t>gt</a:t>
            </a:r>
            <a:r>
              <a:rPr lang="en-US" sz="3400" b="1" dirty="0"/>
              <a:t>: 8}}]}, </a:t>
            </a:r>
            <a:endParaRPr lang="en-US" sz="3400" b="1" dirty="0" smtClean="0"/>
          </a:p>
          <a:p>
            <a:pPr marL="0" indent="0">
              <a:buNone/>
            </a:pPr>
            <a:r>
              <a:rPr lang="en-US" sz="3400" b="1" dirty="0"/>
              <a:t> </a:t>
            </a:r>
            <a:r>
              <a:rPr lang="en-US" sz="3400" b="1" dirty="0" smtClean="0"/>
              <a:t>                               {</a:t>
            </a:r>
            <a:r>
              <a:rPr lang="en-US" sz="3400" b="1" dirty="0"/>
              <a:t>title: 1, </a:t>
            </a:r>
            <a:r>
              <a:rPr lang="en-US" sz="3400" b="1" dirty="0" err="1"/>
              <a:t>imdbRating</a:t>
            </a:r>
            <a:r>
              <a:rPr lang="en-US" sz="3400" b="1" dirty="0"/>
              <a:t>: 1, _id</a:t>
            </a:r>
            <a:r>
              <a:rPr lang="en-US" sz="3400" b="1" dirty="0" smtClean="0"/>
              <a:t>:  </a:t>
            </a:r>
            <a:r>
              <a:rPr lang="en-US" sz="3400" b="1" dirty="0"/>
              <a:t>0})</a:t>
            </a:r>
          </a:p>
          <a:p>
            <a:pPr marL="0" indent="0">
              <a:buNone/>
            </a:pPr>
            <a:r>
              <a:rPr lang="en-US" sz="2900" dirty="0"/>
              <a:t>{ "title" : "The Lord of the Rings: The Fellowship of the Ring", "</a:t>
            </a:r>
            <a:r>
              <a:rPr lang="en-US" sz="2900" dirty="0" err="1"/>
              <a:t>imdbRating</a:t>
            </a:r>
            <a:r>
              <a:rPr lang="en-US" sz="2900" dirty="0"/>
              <a:t>" : 8.8 }</a:t>
            </a:r>
          </a:p>
          <a:p>
            <a:pPr marL="0" indent="0">
              <a:buNone/>
            </a:pPr>
            <a:r>
              <a:rPr lang="en-US" sz="2900" dirty="0"/>
              <a:t>{ "title" : "Wonder Woman", "</a:t>
            </a:r>
            <a:r>
              <a:rPr lang="en-US" sz="2900" dirty="0" err="1"/>
              <a:t>imdbRating</a:t>
            </a:r>
            <a:r>
              <a:rPr lang="en-US" sz="2900" dirty="0"/>
              <a:t>" : 8.4 }</a:t>
            </a:r>
          </a:p>
          <a:p>
            <a:pPr marL="0" indent="0">
              <a:buNone/>
            </a:pPr>
            <a:r>
              <a:rPr lang="en-US" sz="2900" dirty="0"/>
              <a:t>{ "title" : "Star Wars: Episode IV - A New Hope", "</a:t>
            </a:r>
            <a:r>
              <a:rPr lang="en-US" sz="2900" dirty="0" err="1"/>
              <a:t>imdbRating</a:t>
            </a:r>
            <a:r>
              <a:rPr lang="en-US" sz="2900" dirty="0"/>
              <a:t>" : 8.7 }</a:t>
            </a:r>
          </a:p>
          <a:p>
            <a:pPr marL="0" indent="0">
              <a:buNone/>
            </a:pPr>
            <a:r>
              <a:rPr lang="en-US" sz="2900" dirty="0"/>
              <a:t>{ "title" : "The Avengers", "</a:t>
            </a:r>
            <a:r>
              <a:rPr lang="en-US" sz="2900" dirty="0" err="1"/>
              <a:t>imdbRating</a:t>
            </a:r>
            <a:r>
              <a:rPr lang="en-US" sz="2900" dirty="0"/>
              <a:t>" : 8.1 }</a:t>
            </a:r>
          </a:p>
          <a:p>
            <a:pPr marL="0" indent="0">
              <a:buNone/>
            </a:pPr>
            <a:r>
              <a:rPr lang="en-US" sz="2900" dirty="0"/>
              <a:t>&gt;</a:t>
            </a:r>
          </a:p>
          <a:p>
            <a:pPr marL="0" indent="0">
              <a:buNone/>
            </a:pPr>
            <a:endParaRPr lang="en-US" dirty="0" smtClean="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514350" indent="-514350">
              <a:buAutoNum type="arabicPeriod"/>
            </a:pPr>
            <a:endParaRPr lang="en-US" sz="28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9918791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a:t>
            </a:r>
            <a:endParaRPr lang="en-US" dirty="0"/>
          </a:p>
        </p:txBody>
      </p:sp>
      <p:sp>
        <p:nvSpPr>
          <p:cNvPr id="3" name="Content Placeholder 2"/>
          <p:cNvSpPr>
            <a:spLocks noGrp="1"/>
          </p:cNvSpPr>
          <p:nvPr>
            <p:ph idx="1"/>
          </p:nvPr>
        </p:nvSpPr>
        <p:spPr>
          <a:xfrm>
            <a:off x="457200" y="1295400"/>
            <a:ext cx="8229600" cy="4525963"/>
          </a:xfrm>
        </p:spPr>
        <p:txBody>
          <a:bodyPr/>
          <a:lstStyle/>
          <a:p>
            <a:pPr marL="0" indent="0">
              <a:buNone/>
            </a:pPr>
            <a:r>
              <a:rPr lang="en-US" dirty="0" smtClean="0"/>
              <a:t>Save: create or overwrite a document:</a:t>
            </a:r>
          </a:p>
          <a:p>
            <a:pPr marL="0" indent="0">
              <a:buNone/>
            </a:pPr>
            <a:r>
              <a:rPr lang="en-US" dirty="0"/>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db.&lt;collection&gt;.save(document)</a:t>
            </a:r>
            <a:endParaRPr lang="en-US" sz="2400" b="1" dirty="0" smtClean="0"/>
          </a:p>
          <a:p>
            <a:pPr marL="0" indent="0">
              <a:buNone/>
            </a:pPr>
            <a:r>
              <a:rPr lang="en-US" dirty="0" smtClean="0"/>
              <a:t>Update: a portion of a document:</a:t>
            </a:r>
          </a:p>
          <a:p>
            <a:pPr marL="0" indent="0">
              <a:buNone/>
            </a:pPr>
            <a:r>
              <a:rPr lang="en-US" dirty="0"/>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db.&lt;collection&gt;.update(criteria, { op : portion },     </a:t>
            </a:r>
          </a:p>
          <a:p>
            <a:pPr marL="0" indent="0">
              <a:buNone/>
            </a:pP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parameters)</a:t>
            </a:r>
            <a:endParaRPr lang="en-US" sz="2400" b="1" dirty="0" smtClean="0"/>
          </a:p>
          <a:p>
            <a:pPr marL="0" indent="0">
              <a:buNone/>
            </a:pPr>
            <a:r>
              <a:rPr lang="en-US" dirty="0" smtClean="0"/>
              <a:t>Remove: remove documents:</a:t>
            </a:r>
          </a:p>
          <a:p>
            <a:pPr marL="0" indent="0">
              <a:buNone/>
            </a:pPr>
            <a:r>
              <a:rPr lang="en-US" dirty="0"/>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db.&lt;collection&gt;.remove(criteria,  </a:t>
            </a: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optional_limit</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2400" b="1" dirty="0"/>
          </a:p>
        </p:txBody>
      </p:sp>
    </p:spTree>
    <p:extLst>
      <p:ext uri="{BB962C8B-B14F-4D97-AF65-F5344CB8AC3E}">
        <p14:creationId xmlns:p14="http://schemas.microsoft.com/office/powerpoint/2010/main" val="40443888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marL="0" indent="0">
              <a:buNone/>
            </a:pP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db.movies.update</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(selector, document with optional operator)</a:t>
            </a:r>
          </a:p>
          <a:p>
            <a:pPr marL="0" indent="0">
              <a:buNone/>
            </a:pPr>
            <a:endParaRPr 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db.movies.update</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({title: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“Batman"}, </a:t>
            </a: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{$set: {</a:t>
            </a:r>
            <a:r>
              <a:rPr lang="en-US" sz="2400" b="1" dirty="0" err="1">
                <a:latin typeface="Arial Unicode MS" panose="020B0604020202020204" pitchFamily="34" charset="-128"/>
                <a:ea typeface="Arial Unicode MS" panose="020B0604020202020204" pitchFamily="34" charset="-128"/>
                <a:cs typeface="Arial Unicode MS" panose="020B0604020202020204" pitchFamily="34" charset="-128"/>
              </a:rPr>
              <a:t>boxOffice</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251,188,924"}}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3543300"/>
            <a:ext cx="3429000" cy="3314700"/>
          </a:xfrm>
          <a:prstGeom prst="rect">
            <a:avLst/>
          </a:prstGeom>
        </p:spPr>
      </p:pic>
    </p:spTree>
    <p:extLst>
      <p:ext uri="{BB962C8B-B14F-4D97-AF65-F5344CB8AC3E}">
        <p14:creationId xmlns:p14="http://schemas.microsoft.com/office/powerpoint/2010/main" val="487331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Operators</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$push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Adds an item to an array.</a:t>
            </a: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pop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Removes an item.</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400" b="1" dirty="0" err="1">
                <a:latin typeface="Arial Unicode MS" panose="020B0604020202020204" pitchFamily="34" charset="-128"/>
                <a:ea typeface="Arial Unicode MS" panose="020B0604020202020204" pitchFamily="34" charset="-128"/>
                <a:cs typeface="Arial Unicode MS" panose="020B0604020202020204" pitchFamily="34" charset="-128"/>
              </a:rPr>
              <a:t>addToSet</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Adds elements to an array only if they do not</a:t>
            </a:r>
          </a:p>
          <a:p>
            <a:pPr marL="0" indent="0">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already exist in the set.</a:t>
            </a:r>
          </a:p>
          <a:p>
            <a:pPr marL="0" indent="0">
              <a:buNone/>
            </a:pPr>
            <a:endParaRPr lang="en-US" sz="1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0780652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 Exercises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ea typeface="Arial Unicode MS" panose="020B0604020202020204" pitchFamily="34" charset="-128"/>
                <a:cs typeface="Arial Unicode MS" panose="020B0604020202020204" pitchFamily="34" charset="-128"/>
              </a:rPr>
              <a:t>1. Add “Jack </a:t>
            </a:r>
            <a:r>
              <a:rPr lang="en-US" sz="2800" dirty="0" err="1" smtClean="0">
                <a:ea typeface="Arial Unicode MS" panose="020B0604020202020204" pitchFamily="34" charset="-128"/>
                <a:cs typeface="Arial Unicode MS" panose="020B0604020202020204" pitchFamily="34" charset="-128"/>
              </a:rPr>
              <a:t>Palance</a:t>
            </a:r>
            <a:r>
              <a:rPr lang="en-US" sz="2800" dirty="0" smtClean="0">
                <a:ea typeface="Arial Unicode MS" panose="020B0604020202020204" pitchFamily="34" charset="-128"/>
                <a:cs typeface="Arial Unicode MS" panose="020B0604020202020204" pitchFamily="34" charset="-128"/>
              </a:rPr>
              <a:t>” to the actors for Batman.</a:t>
            </a:r>
          </a:p>
          <a:p>
            <a:pPr marL="0" indent="0">
              <a:buNone/>
            </a:pPr>
            <a:endParaRPr lang="en-US" sz="2800" dirty="0" smtClean="0">
              <a:ea typeface="Arial Unicode MS" panose="020B0604020202020204" pitchFamily="34" charset="-128"/>
              <a:cs typeface="Arial Unicode MS" panose="020B0604020202020204" pitchFamily="34" charset="-128"/>
            </a:endParaRPr>
          </a:p>
          <a:p>
            <a:pPr marL="0" indent="0">
              <a:buNone/>
            </a:pPr>
            <a:r>
              <a:rPr lang="en-US" sz="2800" dirty="0" smtClean="0">
                <a:ea typeface="Arial Unicode MS" panose="020B0604020202020204" pitchFamily="34" charset="-128"/>
                <a:cs typeface="Arial Unicode MS" panose="020B0604020202020204" pitchFamily="34" charset="-128"/>
              </a:rPr>
              <a:t>2. Add “Action” to the genre for “The Incredibles”.  </a:t>
            </a:r>
            <a:endParaRPr lang="en-US" sz="1600" dirty="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r>
              <a:rPr lang="en-US" sz="2800" dirty="0" smtClean="0">
                <a:ea typeface="Arial Unicode MS" panose="020B0604020202020204" pitchFamily="34" charset="-128"/>
                <a:cs typeface="Arial Unicode MS" panose="020B0604020202020204" pitchFamily="34" charset="-128"/>
              </a:rPr>
              <a:t>3. </a:t>
            </a:r>
            <a:r>
              <a:rPr lang="en-US" sz="2800" dirty="0">
                <a:ea typeface="Arial Unicode MS" panose="020B0604020202020204" pitchFamily="34" charset="-128"/>
                <a:cs typeface="Arial Unicode MS" panose="020B0604020202020204" pitchFamily="34" charset="-128"/>
              </a:rPr>
              <a:t>Add </a:t>
            </a:r>
            <a:r>
              <a:rPr lang="en-US" sz="2800" dirty="0" smtClean="0">
                <a:ea typeface="Arial Unicode MS" panose="020B0604020202020204" pitchFamily="34" charset="-128"/>
                <a:cs typeface="Arial Unicode MS" panose="020B0604020202020204" pitchFamily="34" charset="-128"/>
              </a:rPr>
              <a:t>“copies” with a value of 3 and “rented” with a value of 0 to every movie in the database.</a:t>
            </a:r>
            <a:endParaRPr lang="en-US" sz="2800" dirty="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r>
              <a:rPr lang="en-US" sz="2400" dirty="0" smtClean="0">
                <a:ea typeface="Arial Unicode MS" panose="020B0604020202020204" pitchFamily="34" charset="-128"/>
                <a:cs typeface="Arial Unicode MS" panose="020B0604020202020204" pitchFamily="34" charset="-128"/>
              </a:rPr>
              <a:t>Example: </a:t>
            </a:r>
            <a:r>
              <a:rPr lang="en-US" sz="2400" dirty="0" err="1">
                <a:ea typeface="Arial Unicode MS" panose="020B0604020202020204" pitchFamily="34" charset="-128"/>
                <a:cs typeface="Arial Unicode MS" panose="020B0604020202020204" pitchFamily="34" charset="-128"/>
              </a:rPr>
              <a:t>db.movies.update</a:t>
            </a:r>
            <a:r>
              <a:rPr lang="en-US" sz="2400" dirty="0">
                <a:ea typeface="Arial Unicode MS" panose="020B0604020202020204" pitchFamily="34" charset="-128"/>
                <a:cs typeface="Arial Unicode MS" panose="020B0604020202020204" pitchFamily="34" charset="-128"/>
              </a:rPr>
              <a:t>({title: </a:t>
            </a:r>
            <a:r>
              <a:rPr lang="en-US" sz="2400" dirty="0" smtClean="0">
                <a:ea typeface="Arial Unicode MS" panose="020B0604020202020204" pitchFamily="34" charset="-128"/>
                <a:cs typeface="Arial Unicode MS" panose="020B0604020202020204" pitchFamily="34" charset="-128"/>
              </a:rPr>
              <a:t>“Batman"}, </a:t>
            </a:r>
            <a:endParaRPr lang="en-US" sz="2400" dirty="0">
              <a:ea typeface="Arial Unicode MS" panose="020B0604020202020204" pitchFamily="34" charset="-128"/>
              <a:cs typeface="Arial Unicode MS" panose="020B0604020202020204" pitchFamily="34" charset="-128"/>
            </a:endParaRPr>
          </a:p>
          <a:p>
            <a:pPr marL="0" indent="0">
              <a:buNone/>
            </a:pPr>
            <a:r>
              <a:rPr lang="en-US" sz="2400" dirty="0">
                <a:ea typeface="Arial Unicode MS" panose="020B0604020202020204" pitchFamily="34" charset="-128"/>
                <a:cs typeface="Arial Unicode MS" panose="020B0604020202020204" pitchFamily="34" charset="-128"/>
              </a:rPr>
              <a:t>         {$set: {</a:t>
            </a:r>
            <a:r>
              <a:rPr lang="en-US" sz="2400" dirty="0" err="1">
                <a:ea typeface="Arial Unicode MS" panose="020B0604020202020204" pitchFamily="34" charset="-128"/>
                <a:cs typeface="Arial Unicode MS" panose="020B0604020202020204" pitchFamily="34" charset="-128"/>
              </a:rPr>
              <a:t>boxOffice</a:t>
            </a:r>
            <a:r>
              <a:rPr lang="en-US" sz="2400" dirty="0">
                <a:ea typeface="Arial Unicode MS" panose="020B0604020202020204" pitchFamily="34" charset="-128"/>
                <a:cs typeface="Arial Unicode MS" panose="020B0604020202020204" pitchFamily="34" charset="-128"/>
              </a:rPr>
              <a:t>: </a:t>
            </a:r>
            <a:r>
              <a:rPr lang="en-US" sz="2400" dirty="0" smtClean="0">
                <a:ea typeface="Arial Unicode MS" panose="020B0604020202020204" pitchFamily="34" charset="-128"/>
                <a:cs typeface="Arial Unicode MS" panose="020B0604020202020204" pitchFamily="34" charset="-128"/>
              </a:rPr>
              <a:t>“</a:t>
            </a:r>
            <a:r>
              <a:rPr lang="en-US" sz="2400" dirty="0" smtClean="0"/>
              <a:t>$</a:t>
            </a:r>
            <a:r>
              <a:rPr lang="en-US" sz="2400" dirty="0"/>
              <a:t>251,188,924</a:t>
            </a:r>
            <a:r>
              <a:rPr lang="en-US" sz="2400" dirty="0" smtClean="0">
                <a:ea typeface="Arial Unicode MS" panose="020B0604020202020204" pitchFamily="34" charset="-128"/>
                <a:cs typeface="Arial Unicode MS" panose="020B0604020202020204" pitchFamily="34" charset="-128"/>
              </a:rPr>
              <a:t>"}}, {multi: false})</a:t>
            </a:r>
            <a:endParaRPr lang="en-US" sz="2400" dirty="0">
              <a:ea typeface="Arial Unicode MS" panose="020B0604020202020204" pitchFamily="34" charset="-128"/>
              <a:cs typeface="Arial Unicode MS" panose="020B0604020202020204" pitchFamily="34" charset="-128"/>
            </a:endParaRPr>
          </a:p>
          <a:p>
            <a:pPr marL="0" indent="0">
              <a:buNone/>
            </a:pPr>
            <a:r>
              <a:rPr lang="en-US" sz="2400" dirty="0" smtClean="0">
                <a:ea typeface="Arial Unicode MS" panose="020B0604020202020204" pitchFamily="34" charset="-128"/>
                <a:cs typeface="Arial Unicode MS" panose="020B0604020202020204" pitchFamily="34" charset="-128"/>
              </a:rPr>
              <a:t>Operators: $set, </a:t>
            </a:r>
            <a:r>
              <a:rPr lang="en-US" sz="2400" dirty="0">
                <a:ea typeface="Arial Unicode MS" panose="020B0604020202020204" pitchFamily="34" charset="-128"/>
                <a:cs typeface="Arial Unicode MS" panose="020B0604020202020204" pitchFamily="34" charset="-128"/>
              </a:rPr>
              <a:t>$push, $</a:t>
            </a:r>
            <a:r>
              <a:rPr lang="en-US" sz="2400" dirty="0" smtClean="0">
                <a:ea typeface="Arial Unicode MS" panose="020B0604020202020204" pitchFamily="34" charset="-128"/>
                <a:cs typeface="Arial Unicode MS" panose="020B0604020202020204" pitchFamily="34" charset="-128"/>
              </a:rPr>
              <a:t>pop, </a:t>
            </a:r>
            <a:r>
              <a:rPr lang="en-US" sz="2400" dirty="0">
                <a:ea typeface="Arial Unicode MS" panose="020B0604020202020204" pitchFamily="34" charset="-128"/>
                <a:cs typeface="Arial Unicode MS" panose="020B0604020202020204" pitchFamily="34" charset="-128"/>
              </a:rPr>
              <a:t>$</a:t>
            </a:r>
            <a:r>
              <a:rPr lang="en-US" sz="2400" dirty="0" err="1" smtClean="0">
                <a:ea typeface="Arial Unicode MS" panose="020B0604020202020204" pitchFamily="34" charset="-128"/>
                <a:cs typeface="Arial Unicode MS" panose="020B0604020202020204" pitchFamily="34" charset="-128"/>
              </a:rPr>
              <a:t>addToSet</a:t>
            </a:r>
            <a:endParaRPr lang="en-US" sz="2400" dirty="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7129865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normAutofit/>
          </a:bodyPr>
          <a:lstStyle/>
          <a:p>
            <a:pPr marL="0" indent="0">
              <a:buNone/>
            </a:pPr>
            <a:r>
              <a:rPr lang="en-US" sz="2200" dirty="0">
                <a:ea typeface="Arial Unicode MS" panose="020B0604020202020204" pitchFamily="34" charset="-128"/>
                <a:cs typeface="Arial Unicode MS" panose="020B0604020202020204" pitchFamily="34" charset="-128"/>
              </a:rPr>
              <a:t>1</a:t>
            </a:r>
            <a:r>
              <a:rPr lang="en-US" sz="2200" dirty="0" smtClean="0">
                <a:ea typeface="Arial Unicode MS" panose="020B0604020202020204" pitchFamily="34" charset="-128"/>
                <a:cs typeface="Arial Unicode MS" panose="020B0604020202020204" pitchFamily="34" charset="-128"/>
              </a:rPr>
              <a:t>. Add “Jack </a:t>
            </a:r>
            <a:r>
              <a:rPr lang="en-US" sz="2200" dirty="0" err="1" smtClean="0">
                <a:ea typeface="Arial Unicode MS" panose="020B0604020202020204" pitchFamily="34" charset="-128"/>
                <a:cs typeface="Arial Unicode MS" panose="020B0604020202020204" pitchFamily="34" charset="-128"/>
              </a:rPr>
              <a:t>Palance</a:t>
            </a:r>
            <a:r>
              <a:rPr lang="en-US" sz="2200" dirty="0" smtClean="0">
                <a:ea typeface="Arial Unicode MS" panose="020B0604020202020204" pitchFamily="34" charset="-128"/>
                <a:cs typeface="Arial Unicode MS" panose="020B0604020202020204" pitchFamily="34" charset="-128"/>
              </a:rPr>
              <a:t>” to the actors for Batman.</a:t>
            </a:r>
          </a:p>
          <a:p>
            <a:pPr marL="0" indent="0">
              <a:buNone/>
            </a:pPr>
            <a:endParaRPr lang="en-US" sz="1100" dirty="0" smtClean="0">
              <a:ea typeface="Arial Unicode MS" panose="020B0604020202020204" pitchFamily="34" charset="-128"/>
              <a:cs typeface="Arial Unicode MS" panose="020B0604020202020204" pitchFamily="34" charset="-128"/>
            </a:endParaRPr>
          </a:p>
          <a:p>
            <a:pPr marL="0" indent="0">
              <a:buNone/>
            </a:pPr>
            <a:r>
              <a:rPr lang="en-US" sz="2800" b="1" dirty="0" err="1"/>
              <a:t>db.movies.update</a:t>
            </a:r>
            <a:r>
              <a:rPr lang="en-US" sz="2800" b="1" dirty="0"/>
              <a:t>({</a:t>
            </a:r>
            <a:r>
              <a:rPr lang="en-US" sz="2800" b="1" dirty="0" err="1"/>
              <a:t>title:"Batman</a:t>
            </a:r>
            <a:r>
              <a:rPr lang="en-US" sz="2800" b="1" dirty="0" smtClean="0"/>
              <a:t>"},</a:t>
            </a:r>
          </a:p>
          <a:p>
            <a:pPr marL="0" indent="0">
              <a:buNone/>
            </a:pPr>
            <a:r>
              <a:rPr lang="en-US" sz="2800" b="1" dirty="0"/>
              <a:t> </a:t>
            </a:r>
            <a:r>
              <a:rPr lang="en-US" sz="2800" b="1" dirty="0" smtClean="0"/>
              <a:t>    {$</a:t>
            </a:r>
            <a:r>
              <a:rPr lang="en-US" sz="2800" b="1" dirty="0"/>
              <a:t>push: {actors: "Jack </a:t>
            </a:r>
            <a:r>
              <a:rPr lang="en-US" sz="2800" b="1" dirty="0" err="1"/>
              <a:t>Palance</a:t>
            </a:r>
            <a:r>
              <a:rPr lang="en-US" sz="2800" b="1" dirty="0"/>
              <a:t>"}})</a:t>
            </a:r>
          </a:p>
          <a:p>
            <a:pPr marL="0" indent="0">
              <a:buNone/>
            </a:pPr>
            <a:endParaRPr lang="en-US" sz="2200"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9886441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normAutofit/>
          </a:bodyPr>
          <a:lstStyle/>
          <a:p>
            <a:pPr marL="0" indent="0">
              <a:buNone/>
            </a:pPr>
            <a:r>
              <a:rPr lang="en-US" sz="2200" dirty="0" smtClean="0">
                <a:ea typeface="Arial Unicode MS" panose="020B0604020202020204" pitchFamily="34" charset="-128"/>
                <a:cs typeface="Arial Unicode MS" panose="020B0604020202020204" pitchFamily="34" charset="-128"/>
              </a:rPr>
              <a:t>2. </a:t>
            </a:r>
            <a:r>
              <a:rPr lang="en-US" sz="2400" dirty="0">
                <a:ea typeface="Arial Unicode MS" panose="020B0604020202020204" pitchFamily="34" charset="-128"/>
                <a:cs typeface="Arial Unicode MS" panose="020B0604020202020204" pitchFamily="34" charset="-128"/>
              </a:rPr>
              <a:t>Add “Action” to the genre for “The Incredibles”. </a:t>
            </a:r>
            <a:endParaRPr lang="en-US" sz="2200" dirty="0" smtClean="0">
              <a:ea typeface="Arial Unicode MS" panose="020B0604020202020204" pitchFamily="34" charset="-128"/>
              <a:cs typeface="Arial Unicode MS" panose="020B0604020202020204" pitchFamily="34" charset="-128"/>
            </a:endParaRPr>
          </a:p>
          <a:p>
            <a:pPr marL="0" indent="0">
              <a:buNone/>
            </a:pPr>
            <a:endParaRPr lang="en-US" sz="1100" dirty="0" smtClean="0">
              <a:ea typeface="Arial Unicode MS" panose="020B0604020202020204" pitchFamily="34" charset="-128"/>
              <a:cs typeface="Arial Unicode MS" panose="020B0604020202020204" pitchFamily="34" charset="-128"/>
            </a:endParaRPr>
          </a:p>
          <a:p>
            <a:pPr marL="0" indent="0">
              <a:buNone/>
            </a:pPr>
            <a:r>
              <a:rPr lang="en-US" sz="2800" b="1" dirty="0" err="1"/>
              <a:t>db.movies.update</a:t>
            </a:r>
            <a:r>
              <a:rPr lang="en-US" sz="2800" b="1" dirty="0" smtClean="0"/>
              <a:t>( { </a:t>
            </a:r>
            <a:r>
              <a:rPr lang="en-US" sz="2800" b="1" dirty="0" err="1" smtClean="0"/>
              <a:t>title:”The</a:t>
            </a:r>
            <a:r>
              <a:rPr lang="en-US" sz="2800" b="1" dirty="0" smtClean="0"/>
              <a:t> Incredibles” },</a:t>
            </a:r>
          </a:p>
          <a:p>
            <a:pPr marL="0" indent="0">
              <a:buNone/>
            </a:pPr>
            <a:r>
              <a:rPr lang="en-US" sz="2800" b="1" dirty="0"/>
              <a:t> </a:t>
            </a:r>
            <a:r>
              <a:rPr lang="en-US" sz="2800" b="1" dirty="0" smtClean="0"/>
              <a:t>    { $</a:t>
            </a:r>
            <a:r>
              <a:rPr lang="en-US" sz="2800" b="1" dirty="0"/>
              <a:t>push: </a:t>
            </a:r>
            <a:r>
              <a:rPr lang="en-US" sz="2800" b="1" dirty="0" smtClean="0"/>
              <a:t>{ “</a:t>
            </a:r>
            <a:r>
              <a:rPr lang="en-US" sz="2800" b="1" dirty="0" err="1" smtClean="0"/>
              <a:t>details.genre</a:t>
            </a:r>
            <a:r>
              <a:rPr lang="en-US" sz="2800" b="1" dirty="0" smtClean="0"/>
              <a:t>” : ”Action” } } )</a:t>
            </a:r>
            <a:endParaRPr lang="en-US" sz="2800" b="1" dirty="0"/>
          </a:p>
          <a:p>
            <a:pPr marL="0" indent="0">
              <a:buNone/>
            </a:pPr>
            <a:endParaRPr lang="en-US" sz="2200"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721130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MongoDB?</a:t>
            </a:r>
            <a:endParaRPr lang="en-US" b="1" dirty="0"/>
          </a:p>
        </p:txBody>
      </p:sp>
      <p:sp>
        <p:nvSpPr>
          <p:cNvPr id="3" name="Content Placeholder 2"/>
          <p:cNvSpPr>
            <a:spLocks noGrp="1"/>
          </p:cNvSpPr>
          <p:nvPr>
            <p:ph idx="1"/>
          </p:nvPr>
        </p:nvSpPr>
        <p:spPr/>
        <p:txBody>
          <a:bodyPr/>
          <a:lstStyle/>
          <a:p>
            <a:r>
              <a:rPr lang="en-US" dirty="0" smtClean="0"/>
              <a:t>No SQL</a:t>
            </a:r>
          </a:p>
          <a:p>
            <a:r>
              <a:rPr lang="en-US" dirty="0" smtClean="0"/>
              <a:t>Collections of Documents</a:t>
            </a:r>
            <a:endParaRPr lang="en-US" dirty="0"/>
          </a:p>
        </p:txBody>
      </p:sp>
    </p:spTree>
    <p:extLst>
      <p:ext uri="{BB962C8B-B14F-4D97-AF65-F5344CB8AC3E}">
        <p14:creationId xmlns:p14="http://schemas.microsoft.com/office/powerpoint/2010/main" val="14139188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normAutofit/>
          </a:bodyPr>
          <a:lstStyle/>
          <a:p>
            <a:pPr marL="0" indent="0">
              <a:buNone/>
            </a:pPr>
            <a:r>
              <a:rPr lang="en-US" sz="2200" dirty="0" smtClean="0">
                <a:ea typeface="Arial Unicode MS" panose="020B0604020202020204" pitchFamily="34" charset="-128"/>
                <a:cs typeface="Arial Unicode MS" panose="020B0604020202020204" pitchFamily="34" charset="-128"/>
              </a:rPr>
              <a:t>3. </a:t>
            </a:r>
            <a:r>
              <a:rPr lang="en-US" sz="2400" dirty="0">
                <a:ea typeface="Arial Unicode MS" panose="020B0604020202020204" pitchFamily="34" charset="-128"/>
                <a:cs typeface="Arial Unicode MS" panose="020B0604020202020204" pitchFamily="34" charset="-128"/>
              </a:rPr>
              <a:t>Add “copies” with a value of 3 and “rented” with a value of 0 to every movie in the database.</a:t>
            </a:r>
          </a:p>
          <a:p>
            <a:pPr marL="0" indent="0">
              <a:buNone/>
            </a:pPr>
            <a:r>
              <a:rPr lang="en-US" sz="2200" dirty="0" smtClean="0">
                <a:ea typeface="Arial Unicode MS" panose="020B0604020202020204" pitchFamily="34" charset="-128"/>
                <a:cs typeface="Arial Unicode MS" panose="020B0604020202020204" pitchFamily="34" charset="-128"/>
              </a:rPr>
              <a:t>  </a:t>
            </a:r>
            <a:endParaRPr lang="en-US" sz="2200" dirty="0">
              <a:ea typeface="Arial Unicode MS" panose="020B0604020202020204" pitchFamily="34" charset="-128"/>
              <a:cs typeface="Arial Unicode MS" panose="020B0604020202020204" pitchFamily="34" charset="-128"/>
            </a:endParaRPr>
          </a:p>
          <a:p>
            <a:pPr marL="0" indent="0">
              <a:buNone/>
            </a:pPr>
            <a:r>
              <a:rPr lang="en-US" sz="2800" b="1" dirty="0" err="1" smtClean="0"/>
              <a:t>db.movies.update</a:t>
            </a:r>
            <a:r>
              <a:rPr lang="en-US" sz="2800" b="1" dirty="0"/>
              <a:t>({}, {$set: {copies: 3, rented: 0</a:t>
            </a:r>
            <a:r>
              <a:rPr lang="en-US" sz="2800" b="1" dirty="0" smtClean="0"/>
              <a:t>}},</a:t>
            </a:r>
          </a:p>
          <a:p>
            <a:pPr marL="0" indent="0">
              <a:buNone/>
            </a:pPr>
            <a:r>
              <a:rPr lang="en-US" sz="2800" b="1" dirty="0"/>
              <a:t> </a:t>
            </a:r>
            <a:r>
              <a:rPr lang="en-US" sz="2800" b="1" dirty="0" smtClean="0"/>
              <a:t>   </a:t>
            </a:r>
            <a:r>
              <a:rPr lang="en-US" sz="2800" b="1" dirty="0"/>
              <a:t>{multi: true})</a:t>
            </a: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9886441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Operators</a:t>
            </a:r>
            <a:endParaRPr lang="en-US" dirty="0"/>
          </a:p>
        </p:txBody>
      </p:sp>
      <p:sp>
        <p:nvSpPr>
          <p:cNvPr id="3" name="Content Placeholder 2"/>
          <p:cNvSpPr>
            <a:spLocks noGrp="1"/>
          </p:cNvSpPr>
          <p:nvPr>
            <p:ph idx="1"/>
          </p:nvPr>
        </p:nvSpPr>
        <p:spPr/>
        <p:txBody>
          <a:bodyPr>
            <a:normAutofit/>
          </a:bodyPr>
          <a:lstStyle/>
          <a:p>
            <a:pPr marL="0" indent="0">
              <a:buNone/>
            </a:pPr>
            <a:r>
              <a:rPr lang="en-US" sz="2800" b="1" dirty="0">
                <a:ea typeface="Arial Unicode MS" panose="020B0604020202020204" pitchFamily="34" charset="-128"/>
                <a:cs typeface="Arial Unicode MS" panose="020B0604020202020204" pitchFamily="34" charset="-128"/>
              </a:rPr>
              <a:t>$</a:t>
            </a:r>
            <a:r>
              <a:rPr lang="en-US" sz="2800" b="1" dirty="0" err="1">
                <a:ea typeface="Arial Unicode MS" panose="020B0604020202020204" pitchFamily="34" charset="-128"/>
                <a:cs typeface="Arial Unicode MS" panose="020B0604020202020204" pitchFamily="34" charset="-128"/>
              </a:rPr>
              <a:t>inc</a:t>
            </a:r>
            <a:r>
              <a:rPr lang="en-US" sz="2800" b="1" dirty="0">
                <a:ea typeface="Arial Unicode MS" panose="020B0604020202020204" pitchFamily="34" charset="-128"/>
                <a:cs typeface="Arial Unicode MS" panose="020B0604020202020204" pitchFamily="34" charset="-128"/>
              </a:rPr>
              <a:t>	</a:t>
            </a:r>
            <a:r>
              <a:rPr lang="en-US" sz="2800" b="1" dirty="0" smtClean="0">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Increments </a:t>
            </a:r>
            <a:r>
              <a:rPr lang="en-US" sz="2800" dirty="0">
                <a:ea typeface="Arial Unicode MS" panose="020B0604020202020204" pitchFamily="34" charset="-128"/>
                <a:cs typeface="Arial Unicode MS" panose="020B0604020202020204" pitchFamily="34" charset="-128"/>
              </a:rPr>
              <a:t>the value of the field by the </a:t>
            </a:r>
            <a:endParaRPr lang="en-US" sz="2800" dirty="0" smtClean="0">
              <a:ea typeface="Arial Unicode MS" panose="020B0604020202020204" pitchFamily="34" charset="-128"/>
              <a:cs typeface="Arial Unicode MS" panose="020B0604020202020204" pitchFamily="34" charset="-128"/>
            </a:endParaRPr>
          </a:p>
          <a:p>
            <a:pPr marL="0" indent="0">
              <a:buNone/>
            </a:pPr>
            <a:r>
              <a:rPr lang="en-US" sz="2800" dirty="0">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             	specified </a:t>
            </a:r>
            <a:r>
              <a:rPr lang="en-US" sz="2800" dirty="0">
                <a:ea typeface="Arial Unicode MS" panose="020B0604020202020204" pitchFamily="34" charset="-128"/>
                <a:cs typeface="Arial Unicode MS" panose="020B0604020202020204" pitchFamily="34" charset="-128"/>
              </a:rPr>
              <a:t>amount</a:t>
            </a:r>
            <a:r>
              <a:rPr lang="en-US" sz="2800" dirty="0" smtClean="0">
                <a:ea typeface="Arial Unicode MS" panose="020B0604020202020204" pitchFamily="34" charset="-128"/>
                <a:cs typeface="Arial Unicode MS" panose="020B0604020202020204" pitchFamily="34" charset="-128"/>
              </a:rPr>
              <a:t>.</a:t>
            </a:r>
          </a:p>
          <a:p>
            <a:pPr marL="0" indent="0">
              <a:buNone/>
            </a:pPr>
            <a:endParaRPr lang="en-US" sz="1000" dirty="0">
              <a:ea typeface="Arial Unicode MS" panose="020B0604020202020204" pitchFamily="34" charset="-128"/>
              <a:cs typeface="Arial Unicode MS" panose="020B0604020202020204" pitchFamily="34" charset="-128"/>
            </a:endParaRPr>
          </a:p>
          <a:p>
            <a:pPr marL="0" indent="0">
              <a:buNone/>
            </a:pPr>
            <a:r>
              <a:rPr lang="en-US" sz="2800" b="1" dirty="0">
                <a:ea typeface="Arial Unicode MS" panose="020B0604020202020204" pitchFamily="34" charset="-128"/>
                <a:cs typeface="Arial Unicode MS" panose="020B0604020202020204" pitchFamily="34" charset="-128"/>
              </a:rPr>
              <a:t>$</a:t>
            </a:r>
            <a:r>
              <a:rPr lang="en-US" sz="2800" b="1" dirty="0" err="1">
                <a:ea typeface="Arial Unicode MS" panose="020B0604020202020204" pitchFamily="34" charset="-128"/>
                <a:cs typeface="Arial Unicode MS" panose="020B0604020202020204" pitchFamily="34" charset="-128"/>
              </a:rPr>
              <a:t>mul</a:t>
            </a:r>
            <a:r>
              <a:rPr lang="en-US" sz="2800" b="1" dirty="0">
                <a:ea typeface="Arial Unicode MS" panose="020B0604020202020204" pitchFamily="34" charset="-128"/>
                <a:cs typeface="Arial Unicode MS" panose="020B0604020202020204" pitchFamily="34" charset="-128"/>
              </a:rPr>
              <a:t>	</a:t>
            </a:r>
            <a:r>
              <a:rPr lang="en-US" sz="2800" b="1" dirty="0" smtClean="0">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Multiplies </a:t>
            </a:r>
            <a:r>
              <a:rPr lang="en-US" sz="2800" dirty="0">
                <a:ea typeface="Arial Unicode MS" panose="020B0604020202020204" pitchFamily="34" charset="-128"/>
                <a:cs typeface="Arial Unicode MS" panose="020B0604020202020204" pitchFamily="34" charset="-128"/>
              </a:rPr>
              <a:t>the value of the field by </a:t>
            </a:r>
            <a:r>
              <a:rPr lang="en-US" sz="2800" dirty="0" smtClean="0">
                <a:ea typeface="Arial Unicode MS" panose="020B0604020202020204" pitchFamily="34" charset="-128"/>
                <a:cs typeface="Arial Unicode MS" panose="020B0604020202020204" pitchFamily="34" charset="-128"/>
              </a:rPr>
              <a:t>the</a:t>
            </a:r>
          </a:p>
          <a:p>
            <a:pPr marL="0" indent="0">
              <a:buNone/>
            </a:pPr>
            <a:r>
              <a:rPr lang="en-US" sz="2800" dirty="0">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	specified amount.</a:t>
            </a:r>
          </a:p>
          <a:p>
            <a:pPr marL="0" indent="0">
              <a:buNone/>
            </a:pPr>
            <a:endParaRPr lang="en-US" sz="1000" dirty="0">
              <a:ea typeface="Arial Unicode MS" panose="020B0604020202020204" pitchFamily="34" charset="-128"/>
              <a:cs typeface="Arial Unicode MS" panose="020B0604020202020204" pitchFamily="34" charset="-128"/>
            </a:endParaRPr>
          </a:p>
          <a:p>
            <a:pPr marL="0" indent="0">
              <a:buNone/>
            </a:pPr>
            <a:r>
              <a:rPr lang="en-US" sz="2800" b="1" dirty="0">
                <a:ea typeface="Arial Unicode MS" panose="020B0604020202020204" pitchFamily="34" charset="-128"/>
                <a:cs typeface="Arial Unicode MS" panose="020B0604020202020204" pitchFamily="34" charset="-128"/>
              </a:rPr>
              <a:t>$</a:t>
            </a:r>
            <a:r>
              <a:rPr lang="en-US" sz="2800" b="1" dirty="0" smtClean="0">
                <a:ea typeface="Arial Unicode MS" panose="020B0604020202020204" pitchFamily="34" charset="-128"/>
                <a:cs typeface="Arial Unicode MS" panose="020B0604020202020204" pitchFamily="34" charset="-128"/>
              </a:rPr>
              <a:t>unset       	</a:t>
            </a:r>
            <a:r>
              <a:rPr lang="en-US" sz="2800" dirty="0" smtClean="0">
                <a:ea typeface="Arial Unicode MS" panose="020B0604020202020204" pitchFamily="34" charset="-128"/>
                <a:cs typeface="Arial Unicode MS" panose="020B0604020202020204" pitchFamily="34" charset="-128"/>
              </a:rPr>
              <a:t>Removes </a:t>
            </a:r>
            <a:r>
              <a:rPr lang="en-US" sz="2800" dirty="0">
                <a:ea typeface="Arial Unicode MS" panose="020B0604020202020204" pitchFamily="34" charset="-128"/>
                <a:cs typeface="Arial Unicode MS" panose="020B0604020202020204" pitchFamily="34" charset="-128"/>
              </a:rPr>
              <a:t>the specified field from a </a:t>
            </a:r>
            <a:r>
              <a:rPr lang="en-US" sz="2800" dirty="0" smtClean="0">
                <a:ea typeface="Arial Unicode MS" panose="020B0604020202020204" pitchFamily="34" charset="-128"/>
                <a:cs typeface="Arial Unicode MS" panose="020B0604020202020204" pitchFamily="34" charset="-128"/>
              </a:rPr>
              <a:t>      </a:t>
            </a:r>
          </a:p>
          <a:p>
            <a:pPr marL="0" indent="0">
              <a:buNone/>
            </a:pPr>
            <a:r>
              <a:rPr lang="en-US" sz="2800" dirty="0">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                   	document.</a:t>
            </a:r>
          </a:p>
          <a:p>
            <a:pPr marL="0" indent="0">
              <a:buNone/>
            </a:pPr>
            <a:endParaRPr lang="en-US" sz="1000" dirty="0">
              <a:ea typeface="Arial Unicode MS" panose="020B0604020202020204" pitchFamily="34" charset="-128"/>
              <a:cs typeface="Arial Unicode MS" panose="020B0604020202020204" pitchFamily="34" charset="-128"/>
            </a:endParaRPr>
          </a:p>
          <a:p>
            <a:pPr marL="0" indent="0">
              <a:buNone/>
            </a:pPr>
            <a:r>
              <a:rPr lang="en-US" sz="2800" b="1" dirty="0" smtClean="0">
                <a:ea typeface="Arial Unicode MS" panose="020B0604020202020204" pitchFamily="34" charset="-128"/>
                <a:cs typeface="Arial Unicode MS" panose="020B0604020202020204" pitchFamily="34" charset="-128"/>
              </a:rPr>
              <a:t>$rename   	</a:t>
            </a:r>
            <a:r>
              <a:rPr lang="en-US" sz="2800" dirty="0" smtClean="0">
                <a:ea typeface="Arial Unicode MS" panose="020B0604020202020204" pitchFamily="34" charset="-128"/>
                <a:cs typeface="Arial Unicode MS" panose="020B0604020202020204" pitchFamily="34" charset="-128"/>
              </a:rPr>
              <a:t>Renames </a:t>
            </a:r>
            <a:r>
              <a:rPr lang="en-US" sz="2800" dirty="0">
                <a:ea typeface="Arial Unicode MS" panose="020B0604020202020204" pitchFamily="34" charset="-128"/>
                <a:cs typeface="Arial Unicode MS" panose="020B0604020202020204" pitchFamily="34" charset="-128"/>
              </a:rPr>
              <a:t>a field.</a:t>
            </a: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6097115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 Updates</a:t>
            </a:r>
            <a:endParaRPr lang="en-US" dirty="0"/>
          </a:p>
        </p:txBody>
      </p:sp>
      <p:sp>
        <p:nvSpPr>
          <p:cNvPr id="3" name="Content Placeholder 2"/>
          <p:cNvSpPr>
            <a:spLocks noGrp="1"/>
          </p:cNvSpPr>
          <p:nvPr>
            <p:ph idx="1"/>
          </p:nvPr>
        </p:nvSpPr>
        <p:spPr/>
        <p:txBody>
          <a:bodyPr>
            <a:noAutofit/>
          </a:bodyPr>
          <a:lstStyle/>
          <a:p>
            <a:pPr marL="0" indent="0">
              <a:buNone/>
            </a:pP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db.movies.findAndModify</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{query: {selectors},</a:t>
            </a: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update:{operators});</a:t>
            </a:r>
          </a:p>
          <a:p>
            <a:pPr marL="0" indent="0">
              <a:buNone/>
            </a:pPr>
            <a:endParaRPr 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Select the row to update and then update in a single operation</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4285842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Features</a:t>
            </a:r>
            <a:endParaRPr lang="en-US" dirty="0"/>
          </a:p>
        </p:txBody>
      </p:sp>
      <p:sp>
        <p:nvSpPr>
          <p:cNvPr id="3" name="Content Placeholder 2"/>
          <p:cNvSpPr>
            <a:spLocks noGrp="1"/>
          </p:cNvSpPr>
          <p:nvPr>
            <p:ph idx="1"/>
          </p:nvPr>
        </p:nvSpPr>
        <p:spPr/>
        <p:txBody>
          <a:bodyPr>
            <a:no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Validation</a:t>
            </a:r>
          </a:p>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Aggregation/Map Reduce</a:t>
            </a:r>
          </a:p>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Text Search</a:t>
            </a:r>
          </a:p>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Capped Collections</a:t>
            </a:r>
          </a:p>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Geospatial Indices and Queries</a:t>
            </a:r>
          </a:p>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Free training </a:t>
            </a:r>
          </a:p>
        </p:txBody>
      </p:sp>
    </p:spTree>
    <p:extLst>
      <p:ext uri="{BB962C8B-B14F-4D97-AF65-F5344CB8AC3E}">
        <p14:creationId xmlns:p14="http://schemas.microsoft.com/office/powerpoint/2010/main" val="33692626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MEAN example</a:t>
            </a:r>
            <a:endParaRPr lang="en-US" dirty="0"/>
          </a:p>
        </p:txBody>
      </p:sp>
      <p:sp>
        <p:nvSpPr>
          <p:cNvPr id="3" name="Content Placeholder 2"/>
          <p:cNvSpPr>
            <a:spLocks noGrp="1"/>
          </p:cNvSpPr>
          <p:nvPr>
            <p:ph idx="1"/>
          </p:nvPr>
        </p:nvSpPr>
        <p:spPr/>
        <p:txBody>
          <a:bodyPr/>
          <a:lstStyle/>
          <a:p>
            <a:r>
              <a:rPr lang="en-US" dirty="0" smtClean="0"/>
              <a:t>MongoDB</a:t>
            </a:r>
          </a:p>
          <a:p>
            <a:r>
              <a:rPr lang="en-US" dirty="0" smtClean="0"/>
              <a:t>Express</a:t>
            </a:r>
          </a:p>
          <a:p>
            <a:r>
              <a:rPr lang="en-US" dirty="0" smtClean="0"/>
              <a:t>Angular</a:t>
            </a:r>
          </a:p>
          <a:p>
            <a:r>
              <a:rPr lang="en-US" dirty="0" smtClean="0"/>
              <a:t>Node</a:t>
            </a:r>
            <a:endParaRPr lang="en-US" dirty="0"/>
          </a:p>
        </p:txBody>
      </p:sp>
    </p:spTree>
    <p:extLst>
      <p:ext uri="{BB962C8B-B14F-4D97-AF65-F5344CB8AC3E}">
        <p14:creationId xmlns:p14="http://schemas.microsoft.com/office/powerpoint/2010/main" val="1780703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view - Creating</a:t>
            </a:r>
            <a:endParaRPr lang="en-US" dirty="0"/>
          </a:p>
        </p:txBody>
      </p:sp>
      <p:sp>
        <p:nvSpPr>
          <p:cNvPr id="3" name="Content Placeholder 2"/>
          <p:cNvSpPr>
            <a:spLocks noGrp="1"/>
          </p:cNvSpPr>
          <p:nvPr>
            <p:ph idx="1"/>
          </p:nvPr>
        </p:nvSpPr>
        <p:spPr/>
        <p:txBody>
          <a:bodyPr>
            <a:normAutofit/>
          </a:bodyPr>
          <a:lstStyle/>
          <a:p>
            <a:pPr marL="0" indent="0">
              <a:buNone/>
            </a:pPr>
            <a:r>
              <a:rPr lang="en-US" dirty="0"/>
              <a:t> </a:t>
            </a:r>
            <a:endParaRPr lang="en-US" sz="2800" dirty="0"/>
          </a:p>
        </p:txBody>
      </p:sp>
      <p:pic>
        <p:nvPicPr>
          <p:cNvPr id="6" name="Picture 5"/>
          <p:cNvPicPr>
            <a:picLocks noChangeAspect="1"/>
          </p:cNvPicPr>
          <p:nvPr/>
        </p:nvPicPr>
        <p:blipFill>
          <a:blip r:embed="rId3"/>
          <a:stretch>
            <a:fillRect/>
          </a:stretch>
        </p:blipFill>
        <p:spPr>
          <a:xfrm>
            <a:off x="-33867" y="2514600"/>
            <a:ext cx="9177867" cy="1585936"/>
          </a:xfrm>
          <a:prstGeom prst="rect">
            <a:avLst/>
          </a:prstGeom>
        </p:spPr>
      </p:pic>
    </p:spTree>
    <p:extLst>
      <p:ext uri="{BB962C8B-B14F-4D97-AF65-F5344CB8AC3E}">
        <p14:creationId xmlns:p14="http://schemas.microsoft.com/office/powerpoint/2010/main" val="35218300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Controller - Creating</a:t>
            </a:r>
            <a:endParaRPr lang="en-US" dirty="0"/>
          </a:p>
        </p:txBody>
      </p:sp>
      <p:sp>
        <p:nvSpPr>
          <p:cNvPr id="3" name="Content Placeholder 2"/>
          <p:cNvSpPr>
            <a:spLocks noGrp="1"/>
          </p:cNvSpPr>
          <p:nvPr>
            <p:ph idx="1"/>
          </p:nvPr>
        </p:nvSpPr>
        <p:spPr/>
        <p:txBody>
          <a:bodyPr>
            <a:normAutofit/>
          </a:bodyPr>
          <a:lstStyle/>
          <a:p>
            <a:pPr marL="0" indent="0">
              <a:buNone/>
            </a:pPr>
            <a:r>
              <a:rPr lang="en-US" dirty="0"/>
              <a:t> </a:t>
            </a:r>
            <a:endParaRPr lang="en-US" sz="2800" dirty="0"/>
          </a:p>
        </p:txBody>
      </p:sp>
      <p:pic>
        <p:nvPicPr>
          <p:cNvPr id="4" name="Picture 3"/>
          <p:cNvPicPr>
            <a:picLocks noChangeAspect="1"/>
          </p:cNvPicPr>
          <p:nvPr/>
        </p:nvPicPr>
        <p:blipFill>
          <a:blip r:embed="rId3"/>
          <a:stretch>
            <a:fillRect/>
          </a:stretch>
        </p:blipFill>
        <p:spPr>
          <a:xfrm>
            <a:off x="-1" y="1551296"/>
            <a:ext cx="9144001" cy="3760631"/>
          </a:xfrm>
          <a:prstGeom prst="rect">
            <a:avLst/>
          </a:prstGeom>
        </p:spPr>
      </p:pic>
    </p:spTree>
    <p:extLst>
      <p:ext uri="{BB962C8B-B14F-4D97-AF65-F5344CB8AC3E}">
        <p14:creationId xmlns:p14="http://schemas.microsoft.com/office/powerpoint/2010/main" val="6976989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 Server - Creating</a:t>
            </a:r>
            <a:endParaRPr lang="en-US" dirty="0"/>
          </a:p>
        </p:txBody>
      </p:sp>
      <p:pic>
        <p:nvPicPr>
          <p:cNvPr id="6" name="Content Placeholder 5"/>
          <p:cNvPicPr>
            <a:picLocks noGrp="1" noChangeAspect="1"/>
          </p:cNvPicPr>
          <p:nvPr>
            <p:ph idx="1"/>
          </p:nvPr>
        </p:nvPicPr>
        <p:blipFill>
          <a:blip r:embed="rId3"/>
          <a:srcRect t="-57861" b="-57861"/>
          <a:stretch>
            <a:fillRect/>
          </a:stretch>
        </p:blipFill>
        <p:spPr>
          <a:xfrm>
            <a:off x="-1" y="1348758"/>
            <a:ext cx="9186175" cy="5052042"/>
          </a:xfrm>
        </p:spPr>
      </p:pic>
    </p:spTree>
    <p:extLst>
      <p:ext uri="{BB962C8B-B14F-4D97-AF65-F5344CB8AC3E}">
        <p14:creationId xmlns:p14="http://schemas.microsoft.com/office/powerpoint/2010/main" val="1383196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view - Update</a:t>
            </a:r>
            <a:endParaRPr lang="en-US" dirty="0"/>
          </a:p>
        </p:txBody>
      </p:sp>
      <p:sp>
        <p:nvSpPr>
          <p:cNvPr id="3" name="Content Placeholder 2"/>
          <p:cNvSpPr>
            <a:spLocks noGrp="1"/>
          </p:cNvSpPr>
          <p:nvPr>
            <p:ph idx="1"/>
          </p:nvPr>
        </p:nvSpPr>
        <p:spPr/>
        <p:txBody>
          <a:bodyPr>
            <a:normAutofit/>
          </a:bodyPr>
          <a:lstStyle/>
          <a:p>
            <a:pPr marL="0" indent="0">
              <a:buNone/>
            </a:pPr>
            <a:r>
              <a:rPr lang="en-US" dirty="0"/>
              <a:t> </a:t>
            </a:r>
            <a:endParaRPr lang="en-US" sz="2800" dirty="0"/>
          </a:p>
        </p:txBody>
      </p:sp>
      <p:pic>
        <p:nvPicPr>
          <p:cNvPr id="5" name="Picture 4"/>
          <p:cNvPicPr>
            <a:picLocks noChangeAspect="1"/>
          </p:cNvPicPr>
          <p:nvPr/>
        </p:nvPicPr>
        <p:blipFill>
          <a:blip r:embed="rId3"/>
          <a:stretch>
            <a:fillRect/>
          </a:stretch>
        </p:blipFill>
        <p:spPr>
          <a:xfrm>
            <a:off x="0" y="2501900"/>
            <a:ext cx="9144000" cy="1833563"/>
          </a:xfrm>
          <a:prstGeom prst="rect">
            <a:avLst/>
          </a:prstGeom>
        </p:spPr>
      </p:pic>
    </p:spTree>
    <p:extLst>
      <p:ext uri="{BB962C8B-B14F-4D97-AF65-F5344CB8AC3E}">
        <p14:creationId xmlns:p14="http://schemas.microsoft.com/office/powerpoint/2010/main" val="8225584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Controller - Update</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p:txBody>
      </p:sp>
      <p:pic>
        <p:nvPicPr>
          <p:cNvPr id="4" name="Picture 3"/>
          <p:cNvPicPr>
            <a:picLocks noChangeAspect="1"/>
          </p:cNvPicPr>
          <p:nvPr/>
        </p:nvPicPr>
        <p:blipFill>
          <a:blip r:embed="rId3"/>
          <a:stretch>
            <a:fillRect/>
          </a:stretch>
        </p:blipFill>
        <p:spPr>
          <a:xfrm>
            <a:off x="609600" y="1219200"/>
            <a:ext cx="7916333" cy="5470637"/>
          </a:xfrm>
          <a:prstGeom prst="rect">
            <a:avLst/>
          </a:prstGeom>
        </p:spPr>
      </p:pic>
    </p:spTree>
    <p:extLst>
      <p:ext uri="{BB962C8B-B14F-4D97-AF65-F5344CB8AC3E}">
        <p14:creationId xmlns:p14="http://schemas.microsoft.com/office/powerpoint/2010/main" val="1637810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Stores BSON Documents</a:t>
            </a:r>
            <a:endParaRPr lang="en-US" b="1" dirty="0"/>
          </a:p>
        </p:txBody>
      </p:sp>
      <p:sp>
        <p:nvSpPr>
          <p:cNvPr id="3" name="Content Placeholder 2"/>
          <p:cNvSpPr>
            <a:spLocks noGrp="1"/>
          </p:cNvSpPr>
          <p:nvPr>
            <p:ph idx="1"/>
          </p:nvPr>
        </p:nvSpPr>
        <p:spPr>
          <a:xfrm>
            <a:off x="457200" y="1265237"/>
            <a:ext cx="8229600" cy="4525963"/>
          </a:xfrm>
        </p:spPr>
        <p:txBody>
          <a:bodyPr>
            <a:noAutofit/>
          </a:bodyPr>
          <a:lstStyle/>
          <a:p>
            <a:pPr marL="0" indent="0">
              <a:buNone/>
            </a:pPr>
            <a:r>
              <a:rPr lang="en-US" sz="2000" dirty="0" smtClean="0"/>
              <a:t>{</a:t>
            </a:r>
          </a:p>
          <a:p>
            <a:pPr marL="0" indent="0">
              <a:buNone/>
            </a:pPr>
            <a:r>
              <a:rPr lang="en-US" sz="2000" dirty="0"/>
              <a:t> </a:t>
            </a:r>
            <a:r>
              <a:rPr lang="en-US" sz="2000" dirty="0" smtClean="0"/>
              <a:t>      </a:t>
            </a:r>
            <a:r>
              <a:rPr lang="en-US" sz="2000" dirty="0"/>
              <a:t>"_id" : </a:t>
            </a:r>
            <a:r>
              <a:rPr lang="en-US" sz="2000" dirty="0" err="1"/>
              <a:t>ObjectId</a:t>
            </a:r>
            <a:r>
              <a:rPr lang="en-US" sz="2000" dirty="0"/>
              <a:t>("5932cdb9c72a3fb0c0ecbd75"),</a:t>
            </a:r>
          </a:p>
          <a:p>
            <a:pPr marL="0" indent="0">
              <a:buNone/>
            </a:pPr>
            <a:r>
              <a:rPr lang="en-US" sz="2000" dirty="0"/>
              <a:t>        "title" : "The Incredibles</a:t>
            </a:r>
            <a:r>
              <a:rPr lang="en-US" sz="2000" dirty="0" smtClean="0"/>
              <a:t>",</a:t>
            </a:r>
          </a:p>
          <a:p>
            <a:pPr marL="0" indent="0">
              <a:buNone/>
            </a:pPr>
            <a:r>
              <a:rPr lang="en-US" sz="2000" dirty="0" smtClean="0"/>
              <a:t>        "</a:t>
            </a:r>
            <a:r>
              <a:rPr lang="en-US" sz="2000" dirty="0"/>
              <a:t>plot" : "A family of undercover superheroes, while trying to live the quiet suburban life, are forced into action to save the world.",</a:t>
            </a:r>
          </a:p>
          <a:p>
            <a:pPr marL="0" indent="0">
              <a:buNone/>
            </a:pPr>
            <a:r>
              <a:rPr lang="en-US" sz="2000" dirty="0" smtClean="0"/>
              <a:t>        </a:t>
            </a:r>
            <a:r>
              <a:rPr lang="en-US" sz="2000" dirty="0"/>
              <a:t>"actors" : [ "Craig T. Nelson", "Samuel L. Jackson" </a:t>
            </a:r>
            <a:r>
              <a:rPr lang="en-US" sz="2000" dirty="0" smtClean="0"/>
              <a:t>],</a:t>
            </a:r>
          </a:p>
          <a:p>
            <a:pPr marL="0" indent="0">
              <a:buNone/>
            </a:pPr>
            <a:r>
              <a:rPr lang="en-US" sz="2000" dirty="0" smtClean="0"/>
              <a:t>        </a:t>
            </a:r>
            <a:r>
              <a:rPr lang="en-US" sz="2000" dirty="0"/>
              <a:t>"details" : {</a:t>
            </a:r>
          </a:p>
          <a:p>
            <a:pPr marL="0" indent="0">
              <a:buNone/>
            </a:pPr>
            <a:r>
              <a:rPr lang="en-US" sz="2000" dirty="0"/>
              <a:t>                "year" : "2004",</a:t>
            </a:r>
          </a:p>
          <a:p>
            <a:pPr marL="0" indent="0">
              <a:buNone/>
            </a:pPr>
            <a:r>
              <a:rPr lang="en-US" sz="2000" dirty="0"/>
              <a:t>                "rated" : "PG",</a:t>
            </a:r>
          </a:p>
          <a:p>
            <a:pPr marL="0" indent="0">
              <a:buNone/>
            </a:pPr>
            <a:r>
              <a:rPr lang="en-US" sz="2000" dirty="0"/>
              <a:t>                "genre" : "Animation",</a:t>
            </a:r>
          </a:p>
          <a:p>
            <a:pPr marL="0" indent="0">
              <a:buNone/>
            </a:pPr>
            <a:r>
              <a:rPr lang="en-US" sz="2000" dirty="0"/>
              <a:t>                "director" : "Brad Bird"</a:t>
            </a:r>
          </a:p>
          <a:p>
            <a:pPr marL="0" indent="0">
              <a:buNone/>
            </a:pPr>
            <a:r>
              <a:rPr lang="en-US" sz="2000" dirty="0"/>
              <a:t>        </a:t>
            </a:r>
            <a:r>
              <a:rPr lang="en-US" sz="2000" dirty="0" smtClean="0"/>
              <a:t>}</a:t>
            </a:r>
            <a:endParaRPr lang="en-US" sz="2000" dirty="0"/>
          </a:p>
          <a:p>
            <a:pPr marL="0" indent="0">
              <a:buNone/>
            </a:pPr>
            <a:r>
              <a:rPr lang="en-US" sz="2000" dirty="0" smtClean="0"/>
              <a:t>}   </a:t>
            </a:r>
            <a:endParaRPr lang="en-US" sz="2000" dirty="0"/>
          </a:p>
        </p:txBody>
      </p:sp>
    </p:spTree>
    <p:extLst>
      <p:ext uri="{BB962C8B-B14F-4D97-AF65-F5344CB8AC3E}">
        <p14:creationId xmlns:p14="http://schemas.microsoft.com/office/powerpoint/2010/main" val="33038299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 Server - Update</a:t>
            </a:r>
            <a:endParaRPr lang="en-US" dirty="0"/>
          </a:p>
        </p:txBody>
      </p:sp>
      <p:pic>
        <p:nvPicPr>
          <p:cNvPr id="17" name="Content Placeholder 16"/>
          <p:cNvPicPr>
            <a:picLocks noGrp="1" noChangeAspect="1"/>
          </p:cNvPicPr>
          <p:nvPr>
            <p:ph idx="1"/>
          </p:nvPr>
        </p:nvPicPr>
        <p:blipFill>
          <a:blip r:embed="rId3"/>
          <a:srcRect t="-8133" b="-8133"/>
          <a:stretch>
            <a:fillRect/>
          </a:stretch>
        </p:blipFill>
        <p:spPr>
          <a:xfrm>
            <a:off x="1" y="1600200"/>
            <a:ext cx="9186174" cy="5052042"/>
          </a:xfrm>
        </p:spPr>
      </p:pic>
    </p:spTree>
    <p:extLst>
      <p:ext uri="{BB962C8B-B14F-4D97-AF65-F5344CB8AC3E}">
        <p14:creationId xmlns:p14="http://schemas.microsoft.com/office/powerpoint/2010/main" val="1434595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Stores </a:t>
            </a:r>
            <a:r>
              <a:rPr lang="en-US" b="1" dirty="0"/>
              <a:t>BSON Documents</a:t>
            </a:r>
          </a:p>
        </p:txBody>
      </p:sp>
      <p:sp>
        <p:nvSpPr>
          <p:cNvPr id="3" name="Content Placeholder 2"/>
          <p:cNvSpPr>
            <a:spLocks noGrp="1"/>
          </p:cNvSpPr>
          <p:nvPr>
            <p:ph idx="1"/>
          </p:nvPr>
        </p:nvSpPr>
        <p:spPr>
          <a:xfrm>
            <a:off x="457200" y="1265237"/>
            <a:ext cx="8229600" cy="4525963"/>
          </a:xfrm>
        </p:spPr>
        <p:txBody>
          <a:bodyPr>
            <a:noAutofit/>
          </a:bodyPr>
          <a:lstStyle/>
          <a:p>
            <a:pPr marL="0" indent="0">
              <a:buNone/>
            </a:pPr>
            <a:r>
              <a:rPr lang="en-US" sz="2000" dirty="0" smtClean="0"/>
              <a:t>{</a:t>
            </a:r>
          </a:p>
          <a:p>
            <a:pPr marL="0" indent="0">
              <a:buNone/>
            </a:pPr>
            <a:r>
              <a:rPr lang="en-US" sz="2000" dirty="0"/>
              <a:t> </a:t>
            </a:r>
            <a:r>
              <a:rPr lang="en-US" sz="2000" dirty="0" smtClean="0"/>
              <a:t>      </a:t>
            </a:r>
            <a:r>
              <a:rPr lang="en-US" sz="2000" b="1" dirty="0"/>
              <a:t>"_id" : </a:t>
            </a:r>
            <a:r>
              <a:rPr lang="en-US" sz="2000" b="1" dirty="0" err="1"/>
              <a:t>ObjectId</a:t>
            </a:r>
            <a:r>
              <a:rPr lang="en-US" sz="2000" b="1" dirty="0"/>
              <a:t>("5932cdb9c72a3fb0c0ecbd75"),</a:t>
            </a:r>
          </a:p>
          <a:p>
            <a:pPr marL="0" indent="0">
              <a:buNone/>
            </a:pPr>
            <a:r>
              <a:rPr lang="en-US" sz="2000" dirty="0"/>
              <a:t>        "title" : "The Incredibles</a:t>
            </a:r>
            <a:r>
              <a:rPr lang="en-US" sz="2000" dirty="0" smtClean="0"/>
              <a:t>",</a:t>
            </a:r>
          </a:p>
          <a:p>
            <a:pPr marL="0" indent="0">
              <a:buNone/>
            </a:pPr>
            <a:r>
              <a:rPr lang="en-US" sz="2000" dirty="0" smtClean="0"/>
              <a:t>        "</a:t>
            </a:r>
            <a:r>
              <a:rPr lang="en-US" sz="2000" dirty="0"/>
              <a:t>plot" : "A family of undercover superheroes, while trying to live the quiet suburban life, are forced into action to save the world.",</a:t>
            </a:r>
          </a:p>
          <a:p>
            <a:pPr marL="0" indent="0">
              <a:buNone/>
            </a:pPr>
            <a:r>
              <a:rPr lang="en-US" sz="2000" dirty="0" smtClean="0"/>
              <a:t>        </a:t>
            </a:r>
            <a:r>
              <a:rPr lang="en-US" sz="2000" dirty="0"/>
              <a:t>"actors" : [ "Craig T. Nelson", "Samuel L. Jackson" </a:t>
            </a:r>
            <a:r>
              <a:rPr lang="en-US" sz="2000" dirty="0" smtClean="0"/>
              <a:t>],</a:t>
            </a:r>
          </a:p>
          <a:p>
            <a:pPr marL="0" indent="0">
              <a:buNone/>
            </a:pPr>
            <a:r>
              <a:rPr lang="en-US" sz="2000" dirty="0" smtClean="0"/>
              <a:t>        </a:t>
            </a:r>
            <a:r>
              <a:rPr lang="en-US" sz="2000" dirty="0"/>
              <a:t>"details" : {</a:t>
            </a:r>
          </a:p>
          <a:p>
            <a:pPr marL="0" indent="0">
              <a:buNone/>
            </a:pPr>
            <a:r>
              <a:rPr lang="en-US" sz="2000" dirty="0"/>
              <a:t>                "year" : "2004",</a:t>
            </a:r>
          </a:p>
          <a:p>
            <a:pPr marL="0" indent="0">
              <a:buNone/>
            </a:pPr>
            <a:r>
              <a:rPr lang="en-US" sz="2000" dirty="0"/>
              <a:t>                "rated" : "PG",</a:t>
            </a:r>
          </a:p>
          <a:p>
            <a:pPr marL="0" indent="0">
              <a:buNone/>
            </a:pPr>
            <a:r>
              <a:rPr lang="en-US" sz="2000" dirty="0"/>
              <a:t>                "genre" : "Animation",</a:t>
            </a:r>
          </a:p>
          <a:p>
            <a:pPr marL="0" indent="0">
              <a:buNone/>
            </a:pPr>
            <a:r>
              <a:rPr lang="en-US" sz="2000" dirty="0"/>
              <a:t>                "director" : "Brad Bird"</a:t>
            </a:r>
          </a:p>
          <a:p>
            <a:pPr marL="0" indent="0">
              <a:buNone/>
            </a:pPr>
            <a:r>
              <a:rPr lang="en-US" sz="2000" dirty="0"/>
              <a:t>        </a:t>
            </a:r>
            <a:r>
              <a:rPr lang="en-US" sz="2000" dirty="0" smtClean="0"/>
              <a:t>}</a:t>
            </a:r>
            <a:endParaRPr lang="en-US" sz="2000" dirty="0"/>
          </a:p>
          <a:p>
            <a:pPr marL="0" indent="0">
              <a:buNone/>
            </a:pPr>
            <a:r>
              <a:rPr lang="en-US" sz="2000" dirty="0" smtClean="0"/>
              <a:t>}   </a:t>
            </a:r>
            <a:endParaRPr lang="en-US" sz="2000" dirty="0"/>
          </a:p>
        </p:txBody>
      </p:sp>
    </p:spTree>
    <p:extLst>
      <p:ext uri="{BB962C8B-B14F-4D97-AF65-F5344CB8AC3E}">
        <p14:creationId xmlns:p14="http://schemas.microsoft.com/office/powerpoint/2010/main" val="4233558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Stores BSON Documents</a:t>
            </a:r>
          </a:p>
        </p:txBody>
      </p:sp>
      <p:sp>
        <p:nvSpPr>
          <p:cNvPr id="3" name="Content Placeholder 2"/>
          <p:cNvSpPr>
            <a:spLocks noGrp="1"/>
          </p:cNvSpPr>
          <p:nvPr>
            <p:ph idx="1"/>
          </p:nvPr>
        </p:nvSpPr>
        <p:spPr>
          <a:xfrm>
            <a:off x="457200" y="1265237"/>
            <a:ext cx="8229600" cy="4525963"/>
          </a:xfrm>
        </p:spPr>
        <p:txBody>
          <a:bodyPr>
            <a:noAutofit/>
          </a:bodyPr>
          <a:lstStyle/>
          <a:p>
            <a:pPr marL="0" indent="0">
              <a:buNone/>
            </a:pPr>
            <a:r>
              <a:rPr lang="en-US" sz="2000" dirty="0" smtClean="0"/>
              <a:t>{</a:t>
            </a:r>
          </a:p>
          <a:p>
            <a:pPr marL="0" indent="0">
              <a:buNone/>
            </a:pPr>
            <a:r>
              <a:rPr lang="en-US" sz="2000" dirty="0"/>
              <a:t> </a:t>
            </a:r>
            <a:r>
              <a:rPr lang="en-US" sz="2000" dirty="0" smtClean="0"/>
              <a:t>      </a:t>
            </a:r>
            <a:r>
              <a:rPr lang="en-US" sz="2000" dirty="0"/>
              <a:t>"_id" : </a:t>
            </a:r>
            <a:r>
              <a:rPr lang="en-US" sz="2000" dirty="0" err="1"/>
              <a:t>ObjectId</a:t>
            </a:r>
            <a:r>
              <a:rPr lang="en-US" sz="2000" dirty="0"/>
              <a:t>("5932cdb9c72a3fb0c0ecbd75"),</a:t>
            </a:r>
          </a:p>
          <a:p>
            <a:pPr marL="0" indent="0">
              <a:buNone/>
            </a:pPr>
            <a:r>
              <a:rPr lang="en-US" sz="2000" dirty="0"/>
              <a:t>        "title" : "The Incredibles</a:t>
            </a:r>
            <a:r>
              <a:rPr lang="en-US" sz="2000" dirty="0" smtClean="0"/>
              <a:t>",</a:t>
            </a:r>
          </a:p>
          <a:p>
            <a:pPr marL="0" indent="0">
              <a:buNone/>
            </a:pPr>
            <a:r>
              <a:rPr lang="en-US" sz="2000" dirty="0" smtClean="0"/>
              <a:t>        "</a:t>
            </a:r>
            <a:r>
              <a:rPr lang="en-US" sz="2000" dirty="0"/>
              <a:t>plot" : "A family of undercover superheroes, while trying to live the quiet suburban life, are forced into action to save the world.",</a:t>
            </a:r>
          </a:p>
          <a:p>
            <a:pPr marL="0" indent="0">
              <a:buNone/>
            </a:pPr>
            <a:r>
              <a:rPr lang="en-US" sz="2000" dirty="0" smtClean="0"/>
              <a:t>        </a:t>
            </a:r>
            <a:r>
              <a:rPr lang="en-US" sz="2000" dirty="0"/>
              <a:t>"actors" : [ "Craig T. Nelson", "Samuel L. Jackson" </a:t>
            </a:r>
            <a:r>
              <a:rPr lang="en-US" sz="2000" dirty="0" smtClean="0"/>
              <a:t>],</a:t>
            </a:r>
          </a:p>
          <a:p>
            <a:pPr marL="0" indent="0">
              <a:buNone/>
            </a:pPr>
            <a:r>
              <a:rPr lang="en-US" sz="2000" dirty="0" smtClean="0"/>
              <a:t>        </a:t>
            </a:r>
            <a:r>
              <a:rPr lang="en-US" sz="2000" b="1" dirty="0"/>
              <a:t>"details" : {</a:t>
            </a:r>
          </a:p>
          <a:p>
            <a:pPr marL="0" indent="0">
              <a:buNone/>
            </a:pPr>
            <a:r>
              <a:rPr lang="en-US" sz="2000" b="1" dirty="0"/>
              <a:t>                "year" : "2004",</a:t>
            </a:r>
          </a:p>
          <a:p>
            <a:pPr marL="0" indent="0">
              <a:buNone/>
            </a:pPr>
            <a:r>
              <a:rPr lang="en-US" sz="2000" b="1" dirty="0"/>
              <a:t>                "rated" : "PG",</a:t>
            </a:r>
          </a:p>
          <a:p>
            <a:pPr marL="0" indent="0">
              <a:buNone/>
            </a:pPr>
            <a:r>
              <a:rPr lang="en-US" sz="2000" b="1" dirty="0"/>
              <a:t>                "genre" : "Animation",</a:t>
            </a:r>
          </a:p>
          <a:p>
            <a:pPr marL="0" indent="0">
              <a:buNone/>
            </a:pPr>
            <a:r>
              <a:rPr lang="en-US" sz="2000" b="1" dirty="0"/>
              <a:t>                "director" : "Brad Bird"</a:t>
            </a:r>
          </a:p>
          <a:p>
            <a:pPr marL="0" indent="0">
              <a:buNone/>
            </a:pPr>
            <a:r>
              <a:rPr lang="en-US" sz="2000" b="1" dirty="0"/>
              <a:t>        </a:t>
            </a:r>
            <a:r>
              <a:rPr lang="en-US" sz="2000" b="1" dirty="0" smtClean="0"/>
              <a:t>}</a:t>
            </a:r>
            <a:endParaRPr lang="en-US" sz="2000" dirty="0"/>
          </a:p>
          <a:p>
            <a:pPr marL="0" indent="0">
              <a:buNone/>
            </a:pPr>
            <a:r>
              <a:rPr lang="en-US" sz="2000" dirty="0" smtClean="0"/>
              <a:t>}   </a:t>
            </a:r>
            <a:endParaRPr lang="en-US" sz="2000" dirty="0"/>
          </a:p>
        </p:txBody>
      </p:sp>
    </p:spTree>
    <p:extLst>
      <p:ext uri="{BB962C8B-B14F-4D97-AF65-F5344CB8AC3E}">
        <p14:creationId xmlns:p14="http://schemas.microsoft.com/office/powerpoint/2010/main" val="4233558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Stores BSON Documents</a:t>
            </a:r>
          </a:p>
        </p:txBody>
      </p:sp>
      <p:sp>
        <p:nvSpPr>
          <p:cNvPr id="3" name="Content Placeholder 2"/>
          <p:cNvSpPr>
            <a:spLocks noGrp="1"/>
          </p:cNvSpPr>
          <p:nvPr>
            <p:ph idx="1"/>
          </p:nvPr>
        </p:nvSpPr>
        <p:spPr>
          <a:xfrm>
            <a:off x="457200" y="1265237"/>
            <a:ext cx="8229600" cy="4525963"/>
          </a:xfrm>
        </p:spPr>
        <p:txBody>
          <a:bodyPr>
            <a:noAutofit/>
          </a:bodyPr>
          <a:lstStyle/>
          <a:p>
            <a:pPr marL="0" indent="0">
              <a:buNone/>
            </a:pPr>
            <a:r>
              <a:rPr lang="en-US" sz="2000" dirty="0" smtClean="0"/>
              <a:t>{</a:t>
            </a:r>
          </a:p>
          <a:p>
            <a:pPr marL="0" indent="0">
              <a:buNone/>
            </a:pPr>
            <a:r>
              <a:rPr lang="en-US" sz="2000" dirty="0"/>
              <a:t> </a:t>
            </a:r>
            <a:r>
              <a:rPr lang="en-US" sz="2000" dirty="0" smtClean="0"/>
              <a:t>      </a:t>
            </a:r>
            <a:r>
              <a:rPr lang="en-US" sz="2000" dirty="0"/>
              <a:t>"_id" : </a:t>
            </a:r>
            <a:r>
              <a:rPr lang="en-US" sz="2000" dirty="0" err="1"/>
              <a:t>ObjectId</a:t>
            </a:r>
            <a:r>
              <a:rPr lang="en-US" sz="2000" dirty="0"/>
              <a:t>("5932cdb9c72a3fb0c0ecbd75"),</a:t>
            </a:r>
          </a:p>
          <a:p>
            <a:pPr marL="0" indent="0">
              <a:buNone/>
            </a:pPr>
            <a:r>
              <a:rPr lang="en-US" sz="2000" dirty="0"/>
              <a:t>        "title" : "The Incredibles</a:t>
            </a:r>
            <a:r>
              <a:rPr lang="en-US" sz="2000" dirty="0" smtClean="0"/>
              <a:t>",</a:t>
            </a:r>
          </a:p>
          <a:p>
            <a:pPr marL="0" indent="0">
              <a:buNone/>
            </a:pPr>
            <a:r>
              <a:rPr lang="en-US" sz="2000" dirty="0" smtClean="0"/>
              <a:t>        "</a:t>
            </a:r>
            <a:r>
              <a:rPr lang="en-US" sz="2000" dirty="0"/>
              <a:t>plot" : "A family of undercover superheroes, while trying to live the quiet suburban life, are forced into action to save the world.",</a:t>
            </a:r>
          </a:p>
          <a:p>
            <a:pPr marL="0" indent="0">
              <a:buNone/>
            </a:pPr>
            <a:r>
              <a:rPr lang="en-US" sz="2000" dirty="0" smtClean="0"/>
              <a:t>        </a:t>
            </a:r>
            <a:r>
              <a:rPr lang="en-US" sz="2000" b="1" dirty="0"/>
              <a:t>"actors" : [ "Craig T. Nelson", "Samuel L. Jackson" </a:t>
            </a:r>
            <a:r>
              <a:rPr lang="en-US" sz="2000" b="1" dirty="0" smtClean="0"/>
              <a:t>],</a:t>
            </a:r>
          </a:p>
          <a:p>
            <a:pPr marL="0" indent="0">
              <a:buNone/>
            </a:pPr>
            <a:r>
              <a:rPr lang="en-US" sz="2000" dirty="0" smtClean="0"/>
              <a:t>        </a:t>
            </a:r>
            <a:r>
              <a:rPr lang="en-US" sz="2000" dirty="0"/>
              <a:t>"details" : {</a:t>
            </a:r>
          </a:p>
          <a:p>
            <a:pPr marL="0" indent="0">
              <a:buNone/>
            </a:pPr>
            <a:r>
              <a:rPr lang="en-US" sz="2000" dirty="0"/>
              <a:t>                "year" : "2004",</a:t>
            </a:r>
          </a:p>
          <a:p>
            <a:pPr marL="0" indent="0">
              <a:buNone/>
            </a:pPr>
            <a:r>
              <a:rPr lang="en-US" sz="2000" dirty="0"/>
              <a:t>                "rated" : "PG",</a:t>
            </a:r>
          </a:p>
          <a:p>
            <a:pPr marL="0" indent="0">
              <a:buNone/>
            </a:pPr>
            <a:r>
              <a:rPr lang="en-US" sz="2000" dirty="0"/>
              <a:t>                "genre" : "Animation",</a:t>
            </a:r>
          </a:p>
          <a:p>
            <a:pPr marL="0" indent="0">
              <a:buNone/>
            </a:pPr>
            <a:r>
              <a:rPr lang="en-US" sz="2000" dirty="0"/>
              <a:t>                "director" : "Brad Bird"</a:t>
            </a:r>
          </a:p>
          <a:p>
            <a:pPr marL="0" indent="0">
              <a:buNone/>
            </a:pPr>
            <a:r>
              <a:rPr lang="en-US" sz="2000" dirty="0"/>
              <a:t>        </a:t>
            </a:r>
            <a:r>
              <a:rPr lang="en-US" sz="2000" dirty="0" smtClean="0"/>
              <a:t>}</a:t>
            </a:r>
          </a:p>
          <a:p>
            <a:pPr marL="0" indent="0">
              <a:buNone/>
            </a:pPr>
            <a:r>
              <a:rPr lang="en-US" sz="2000" dirty="0" smtClean="0"/>
              <a:t>}   </a:t>
            </a:r>
            <a:endParaRPr lang="en-US" sz="2000" dirty="0"/>
          </a:p>
        </p:txBody>
      </p:sp>
    </p:spTree>
    <p:extLst>
      <p:ext uri="{BB962C8B-B14F-4D97-AF65-F5344CB8AC3E}">
        <p14:creationId xmlns:p14="http://schemas.microsoft.com/office/powerpoint/2010/main" val="42335589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MongoDB?</a:t>
            </a:r>
            <a:endParaRPr lang="en-US" b="1" dirty="0"/>
          </a:p>
        </p:txBody>
      </p:sp>
      <p:sp>
        <p:nvSpPr>
          <p:cNvPr id="3" name="Content Placeholder 2"/>
          <p:cNvSpPr>
            <a:spLocks noGrp="1"/>
          </p:cNvSpPr>
          <p:nvPr>
            <p:ph idx="1"/>
          </p:nvPr>
        </p:nvSpPr>
        <p:spPr/>
        <p:txBody>
          <a:bodyPr/>
          <a:lstStyle/>
          <a:p>
            <a:r>
              <a:rPr lang="en-US" dirty="0" smtClean="0"/>
              <a:t>No SQL</a:t>
            </a:r>
          </a:p>
          <a:p>
            <a:r>
              <a:rPr lang="en-US" dirty="0"/>
              <a:t>Collections of Documents</a:t>
            </a:r>
          </a:p>
          <a:p>
            <a:r>
              <a:rPr lang="en-US" dirty="0" smtClean="0"/>
              <a:t>Horizontal Scaling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6576" y="3124200"/>
            <a:ext cx="4838024" cy="3524250"/>
          </a:xfrm>
          <a:prstGeom prst="rect">
            <a:avLst/>
          </a:prstGeom>
        </p:spPr>
      </p:pic>
    </p:spTree>
    <p:extLst>
      <p:ext uri="{BB962C8B-B14F-4D97-AF65-F5344CB8AC3E}">
        <p14:creationId xmlns:p14="http://schemas.microsoft.com/office/powerpoint/2010/main" val="33223482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Horizontal Scaling: </a:t>
            </a:r>
            <a:r>
              <a:rPr lang="en-US" b="1" dirty="0" err="1" smtClean="0"/>
              <a:t>Sharding</a:t>
            </a:r>
            <a:endParaRPr lang="en-US"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2912" y="1447799"/>
            <a:ext cx="6831888" cy="4743085"/>
          </a:xfrm>
        </p:spPr>
      </p:pic>
      <p:sp>
        <p:nvSpPr>
          <p:cNvPr id="5" name="TextBox 4"/>
          <p:cNvSpPr txBox="1"/>
          <p:nvPr/>
        </p:nvSpPr>
        <p:spPr>
          <a:xfrm>
            <a:off x="1066800" y="6248400"/>
            <a:ext cx="4537011" cy="369332"/>
          </a:xfrm>
          <a:prstGeom prst="rect">
            <a:avLst/>
          </a:prstGeom>
          <a:noFill/>
        </p:spPr>
        <p:txBody>
          <a:bodyPr wrap="none" rtlCol="0">
            <a:spAutoFit/>
          </a:bodyPr>
          <a:lstStyle/>
          <a:p>
            <a:r>
              <a:rPr lang="en-US" dirty="0"/>
              <a:t>https://docs.mongodb.com/manual/sharding/</a:t>
            </a:r>
          </a:p>
        </p:txBody>
      </p:sp>
    </p:spTree>
    <p:extLst>
      <p:ext uri="{BB962C8B-B14F-4D97-AF65-F5344CB8AC3E}">
        <p14:creationId xmlns:p14="http://schemas.microsoft.com/office/powerpoint/2010/main" val="30936783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1461</TotalTime>
  <Words>4150</Words>
  <Application>Microsoft Macintosh PowerPoint</Application>
  <PresentationFormat>On-screen Show (4:3)</PresentationFormat>
  <Paragraphs>564</Paragraphs>
  <Slides>40</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Arial Unicode MS</vt:lpstr>
      <vt:lpstr>Calibri</vt:lpstr>
      <vt:lpstr>Office Theme</vt:lpstr>
      <vt:lpstr>MongoDB  Hands on test drive Dan Van Valin &amp; Kevin McGinty</vt:lpstr>
      <vt:lpstr>What is MongoDB?</vt:lpstr>
      <vt:lpstr>What is MongoDB?</vt:lpstr>
      <vt:lpstr>Stores BSON Documents</vt:lpstr>
      <vt:lpstr>Stores BSON Documents</vt:lpstr>
      <vt:lpstr>Stores BSON Documents</vt:lpstr>
      <vt:lpstr>Stores BSON Documents</vt:lpstr>
      <vt:lpstr>What is MongoDB?</vt:lpstr>
      <vt:lpstr>Horizontal Scaling: Sharding</vt:lpstr>
      <vt:lpstr>What is MongoDB?</vt:lpstr>
      <vt:lpstr>High Availability: Replica Sets</vt:lpstr>
      <vt:lpstr>Starting MongoDB</vt:lpstr>
      <vt:lpstr>Try Out The Shell</vt:lpstr>
      <vt:lpstr>Querying Documents</vt:lpstr>
      <vt:lpstr>Shell Operators</vt:lpstr>
      <vt:lpstr>Querying Documents</vt:lpstr>
      <vt:lpstr>Selectors</vt:lpstr>
      <vt:lpstr>Querying Documents</vt:lpstr>
      <vt:lpstr>Querying Documents</vt:lpstr>
      <vt:lpstr>Querying Exercise</vt:lpstr>
      <vt:lpstr>Solutions</vt:lpstr>
      <vt:lpstr>Solutions</vt:lpstr>
      <vt:lpstr>Solutions</vt:lpstr>
      <vt:lpstr>Updates</vt:lpstr>
      <vt:lpstr>Updates</vt:lpstr>
      <vt:lpstr>Array Operators</vt:lpstr>
      <vt:lpstr>Updates Exercises</vt:lpstr>
      <vt:lpstr>Solutions</vt:lpstr>
      <vt:lpstr>Solutions</vt:lpstr>
      <vt:lpstr>Solutions</vt:lpstr>
      <vt:lpstr>Other Operators</vt:lpstr>
      <vt:lpstr>Atomic Updates</vt:lpstr>
      <vt:lpstr>Other Features</vt:lpstr>
      <vt:lpstr>MEAN example</vt:lpstr>
      <vt:lpstr>Angular view - Creating</vt:lpstr>
      <vt:lpstr>Angular Controller - Creating</vt:lpstr>
      <vt:lpstr>Express Server - Creating</vt:lpstr>
      <vt:lpstr>Angular view - Update</vt:lpstr>
      <vt:lpstr>Angular Controller - Update</vt:lpstr>
      <vt:lpstr>Express Server - Update</vt:lpstr>
    </vt:vector>
  </TitlesOfParts>
  <Company>Toshiba</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DanV</dc:creator>
  <cp:lastModifiedBy>VanValin,Dan</cp:lastModifiedBy>
  <cp:revision>156</cp:revision>
  <dcterms:created xsi:type="dcterms:W3CDTF">2017-04-22T16:52:48Z</dcterms:created>
  <dcterms:modified xsi:type="dcterms:W3CDTF">2017-06-30T16:03:17Z</dcterms:modified>
</cp:coreProperties>
</file>