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59"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B2FF"/>
    <a:srgbClr val="1E6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74" y="6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isha\Downloads\Account%20Sales%20Data%20for%20Analysis%20for%20Task%204.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4.xlsx]Sheet12!PivotTable33</c:name>
    <c:fmtId val="3"/>
  </c:pivotSource>
  <c:chart>
    <c:autoTitleDeleted val="0"/>
    <c:pivotFmts>
      <c:pivotFmt>
        <c:idx val="0"/>
        <c:spPr>
          <a:solidFill>
            <a:schemeClr val="accent2"/>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rgbClr val="0070C0"/>
            </a:solidFill>
            <a:round/>
          </a:ln>
          <a:effectLst/>
        </c:spPr>
        <c:marker>
          <c:symbol val="circle"/>
          <c:size val="6"/>
          <c:spPr>
            <a:solidFill>
              <a:schemeClr val="accent1"/>
            </a:solidFill>
            <a:ln w="9525">
              <a:noFill/>
            </a:ln>
            <a:effectLst/>
          </c:spPr>
        </c:marker>
      </c:pivotFmt>
      <c:pivotFmt>
        <c:idx val="2"/>
        <c:spPr>
          <a:solidFill>
            <a:schemeClr val="accent2"/>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2225" cap="rnd">
            <a:solidFill>
              <a:srgbClr val="0070C0"/>
            </a:solidFill>
            <a:round/>
          </a:ln>
          <a:effectLst/>
        </c:spPr>
        <c:marker>
          <c:symbol val="circle"/>
          <c:size val="6"/>
          <c:spPr>
            <a:solidFill>
              <a:schemeClr val="accent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rgbClr val="0070C0"/>
            </a:solidFill>
            <a:round/>
          </a:ln>
          <a:effectLst/>
        </c:spPr>
        <c:marker>
          <c:symbol val="circle"/>
          <c:size val="6"/>
          <c:spPr>
            <a:solidFill>
              <a:schemeClr val="accent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Sheet12!$B$3</c:f>
              <c:strCache>
                <c:ptCount val="1"/>
                <c:pt idx="0">
                  <c:v>Net Sales</c:v>
                </c:pt>
              </c:strCache>
            </c:strRef>
          </c:tx>
          <c:spPr>
            <a:solidFill>
              <a:srgbClr val="5DB2FF"/>
            </a:solidFill>
            <a:ln>
              <a:noFill/>
            </a:ln>
            <a:effectLst/>
          </c:spPr>
          <c:invertIfNegative val="0"/>
          <c:dLbls>
            <c:dLbl>
              <c:idx val="3"/>
              <c:layout>
                <c:manualLayout>
                  <c:x val="-5.8446456372941505E-3"/>
                  <c:y val="-6.071866617340189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A7F-46E2-9ECE-EE3824B9EDC0}"/>
                </c:ext>
              </c:extLst>
            </c:dLbl>
            <c:dLbl>
              <c:idx val="6"/>
              <c:layout>
                <c:manualLayout>
                  <c:x val="-5.357529943543246E-17"/>
                  <c:y val="-9.935896516464249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A7F-46E2-9ECE-EE3824B9EDC0}"/>
                </c:ext>
              </c:extLst>
            </c:dLbl>
            <c:dLbl>
              <c:idx val="7"/>
              <c:layout>
                <c:manualLayout>
                  <c:x val="-5.357529943543246E-17"/>
                  <c:y val="-1.32478620219523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A7F-46E2-9ECE-EE3824B9EDC0}"/>
                </c:ext>
              </c:extLst>
            </c:dLbl>
            <c:dLbl>
              <c:idx val="16"/>
              <c:layout>
                <c:manualLayout>
                  <c:x val="-1.0715059887086492E-16"/>
                  <c:y val="-9.935896516464249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A7F-46E2-9ECE-EE3824B9EDC0}"/>
                </c:ext>
              </c:extLst>
            </c:dLbl>
            <c:dLbl>
              <c:idx val="18"/>
              <c:layout>
                <c:manualLayout>
                  <c:x val="-5.8446456372942849E-3"/>
                  <c:y val="6.62393101097616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A7F-46E2-9ECE-EE3824B9EDC0}"/>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Sheet12!$A$4:$A$28</c:f>
              <c:multiLvlStrCache>
                <c:ptCount val="20"/>
                <c:lvl>
                  <c:pt idx="0">
                    <c:v>MB 1</c:v>
                  </c:pt>
                  <c:pt idx="1">
                    <c:v>MB 10</c:v>
                  </c:pt>
                  <c:pt idx="2">
                    <c:v>MB 14</c:v>
                  </c:pt>
                  <c:pt idx="3">
                    <c:v>MB 3</c:v>
                  </c:pt>
                  <c:pt idx="4">
                    <c:v>MB 4</c:v>
                  </c:pt>
                  <c:pt idx="5">
                    <c:v>OR 13</c:v>
                  </c:pt>
                  <c:pt idx="6">
                    <c:v>OR 14</c:v>
                  </c:pt>
                  <c:pt idx="7">
                    <c:v>OR 15</c:v>
                  </c:pt>
                  <c:pt idx="8">
                    <c:v>OR 3</c:v>
                  </c:pt>
                  <c:pt idx="9">
                    <c:v>OR 4</c:v>
                  </c:pt>
                  <c:pt idx="10">
                    <c:v>SB 1</c:v>
                  </c:pt>
                  <c:pt idx="11">
                    <c:v>SB 11</c:v>
                  </c:pt>
                  <c:pt idx="12">
                    <c:v>SB 6</c:v>
                  </c:pt>
                  <c:pt idx="13">
                    <c:v>SB 8</c:v>
                  </c:pt>
                  <c:pt idx="14">
                    <c:v>SB 9</c:v>
                  </c:pt>
                  <c:pt idx="15">
                    <c:v>WD 13</c:v>
                  </c:pt>
                  <c:pt idx="16">
                    <c:v>WD 3</c:v>
                  </c:pt>
                  <c:pt idx="17">
                    <c:v>WD 5</c:v>
                  </c:pt>
                  <c:pt idx="18">
                    <c:v>WD 7</c:v>
                  </c:pt>
                  <c:pt idx="19">
                    <c:v>WD 8</c:v>
                  </c:pt>
                </c:lvl>
                <c:lvl>
                  <c:pt idx="0">
                    <c:v>Medium Business</c:v>
                  </c:pt>
                  <c:pt idx="5">
                    <c:v>Online Retailer</c:v>
                  </c:pt>
                  <c:pt idx="10">
                    <c:v>Small Business</c:v>
                  </c:pt>
                  <c:pt idx="15">
                    <c:v>Wholesale Distributor</c:v>
                  </c:pt>
                </c:lvl>
              </c:multiLvlStrCache>
            </c:multiLvlStrRef>
          </c:cat>
          <c:val>
            <c:numRef>
              <c:f>Sheet12!$B$4:$B$28</c:f>
              <c:numCache>
                <c:formatCode>General</c:formatCode>
                <c:ptCount val="20"/>
                <c:pt idx="0">
                  <c:v>34686</c:v>
                </c:pt>
                <c:pt idx="1">
                  <c:v>27185</c:v>
                </c:pt>
                <c:pt idx="2">
                  <c:v>27074</c:v>
                </c:pt>
                <c:pt idx="3">
                  <c:v>30399</c:v>
                </c:pt>
                <c:pt idx="4">
                  <c:v>39413</c:v>
                </c:pt>
                <c:pt idx="5">
                  <c:v>30193</c:v>
                </c:pt>
                <c:pt idx="6">
                  <c:v>29042</c:v>
                </c:pt>
                <c:pt idx="7">
                  <c:v>30450</c:v>
                </c:pt>
                <c:pt idx="8">
                  <c:v>39331</c:v>
                </c:pt>
                <c:pt idx="9">
                  <c:v>31127</c:v>
                </c:pt>
                <c:pt idx="10">
                  <c:v>30734</c:v>
                </c:pt>
                <c:pt idx="11">
                  <c:v>25089</c:v>
                </c:pt>
                <c:pt idx="12">
                  <c:v>32872</c:v>
                </c:pt>
                <c:pt idx="13">
                  <c:v>31745</c:v>
                </c:pt>
                <c:pt idx="14">
                  <c:v>30946</c:v>
                </c:pt>
                <c:pt idx="15">
                  <c:v>29730</c:v>
                </c:pt>
                <c:pt idx="16">
                  <c:v>27508</c:v>
                </c:pt>
                <c:pt idx="17">
                  <c:v>29285</c:v>
                </c:pt>
                <c:pt idx="18">
                  <c:v>28608</c:v>
                </c:pt>
                <c:pt idx="19">
                  <c:v>36951</c:v>
                </c:pt>
              </c:numCache>
            </c:numRef>
          </c:val>
          <c:extLst>
            <c:ext xmlns:c16="http://schemas.microsoft.com/office/drawing/2014/chart" uri="{C3380CC4-5D6E-409C-BE32-E72D297353CC}">
              <c16:uniqueId val="{00000000-BA7F-46E2-9ECE-EE3824B9EDC0}"/>
            </c:ext>
          </c:extLst>
        </c:ser>
        <c:dLbls>
          <c:showLegendKey val="0"/>
          <c:showVal val="0"/>
          <c:showCatName val="0"/>
          <c:showSerName val="0"/>
          <c:showPercent val="0"/>
          <c:showBubbleSize val="0"/>
        </c:dLbls>
        <c:gapWidth val="219"/>
        <c:overlap val="-27"/>
        <c:axId val="559803360"/>
        <c:axId val="559804800"/>
      </c:barChart>
      <c:lineChart>
        <c:grouping val="standard"/>
        <c:varyColors val="0"/>
        <c:ser>
          <c:idx val="1"/>
          <c:order val="1"/>
          <c:tx>
            <c:strRef>
              <c:f>Sheet12!$C$3</c:f>
              <c:strCache>
                <c:ptCount val="1"/>
                <c:pt idx="0">
                  <c:v>CAGR %</c:v>
                </c:pt>
              </c:strCache>
            </c:strRef>
          </c:tx>
          <c:spPr>
            <a:ln w="28575" cap="rnd">
              <a:solidFill>
                <a:srgbClr val="0070C0"/>
              </a:solidFill>
              <a:prstDash val="solid"/>
              <a:round/>
            </a:ln>
            <a:effectLst/>
          </c:spPr>
          <c:marker>
            <c:symbol val="circle"/>
            <c:size val="7"/>
            <c:spPr>
              <a:solidFill>
                <a:schemeClr val="accent1"/>
              </a:solidFill>
              <a:ln w="9525">
                <a:noFill/>
              </a:ln>
              <a:effectLst/>
            </c:spPr>
          </c:marker>
          <c:cat>
            <c:multiLvlStrRef>
              <c:f>Sheet12!$A$4:$A$28</c:f>
              <c:multiLvlStrCache>
                <c:ptCount val="20"/>
                <c:lvl>
                  <c:pt idx="0">
                    <c:v>MB 1</c:v>
                  </c:pt>
                  <c:pt idx="1">
                    <c:v>MB 10</c:v>
                  </c:pt>
                  <c:pt idx="2">
                    <c:v>MB 14</c:v>
                  </c:pt>
                  <c:pt idx="3">
                    <c:v>MB 3</c:v>
                  </c:pt>
                  <c:pt idx="4">
                    <c:v>MB 4</c:v>
                  </c:pt>
                  <c:pt idx="5">
                    <c:v>OR 13</c:v>
                  </c:pt>
                  <c:pt idx="6">
                    <c:v>OR 14</c:v>
                  </c:pt>
                  <c:pt idx="7">
                    <c:v>OR 15</c:v>
                  </c:pt>
                  <c:pt idx="8">
                    <c:v>OR 3</c:v>
                  </c:pt>
                  <c:pt idx="9">
                    <c:v>OR 4</c:v>
                  </c:pt>
                  <c:pt idx="10">
                    <c:v>SB 1</c:v>
                  </c:pt>
                  <c:pt idx="11">
                    <c:v>SB 11</c:v>
                  </c:pt>
                  <c:pt idx="12">
                    <c:v>SB 6</c:v>
                  </c:pt>
                  <c:pt idx="13">
                    <c:v>SB 8</c:v>
                  </c:pt>
                  <c:pt idx="14">
                    <c:v>SB 9</c:v>
                  </c:pt>
                  <c:pt idx="15">
                    <c:v>WD 13</c:v>
                  </c:pt>
                  <c:pt idx="16">
                    <c:v>WD 3</c:v>
                  </c:pt>
                  <c:pt idx="17">
                    <c:v>WD 5</c:v>
                  </c:pt>
                  <c:pt idx="18">
                    <c:v>WD 7</c:v>
                  </c:pt>
                  <c:pt idx="19">
                    <c:v>WD 8</c:v>
                  </c:pt>
                </c:lvl>
                <c:lvl>
                  <c:pt idx="0">
                    <c:v>Medium Business</c:v>
                  </c:pt>
                  <c:pt idx="5">
                    <c:v>Online Retailer</c:v>
                  </c:pt>
                  <c:pt idx="10">
                    <c:v>Small Business</c:v>
                  </c:pt>
                  <c:pt idx="15">
                    <c:v>Wholesale Distributor</c:v>
                  </c:pt>
                </c:lvl>
              </c:multiLvlStrCache>
            </c:multiLvlStrRef>
          </c:cat>
          <c:val>
            <c:numRef>
              <c:f>Sheet12!$C$4:$C$28</c:f>
              <c:numCache>
                <c:formatCode>0.0%</c:formatCode>
                <c:ptCount val="20"/>
                <c:pt idx="0">
                  <c:v>0.27407081068210992</c:v>
                </c:pt>
                <c:pt idx="1">
                  <c:v>1.0242801438529217</c:v>
                </c:pt>
                <c:pt idx="2">
                  <c:v>0.86419779018759768</c:v>
                </c:pt>
                <c:pt idx="3">
                  <c:v>0.90588403033885334</c:v>
                </c:pt>
                <c:pt idx="4">
                  <c:v>-0.20956409258224717</c:v>
                </c:pt>
                <c:pt idx="5">
                  <c:v>-0.17943016656995925</c:v>
                </c:pt>
                <c:pt idx="6">
                  <c:v>0.61767741115573149</c:v>
                </c:pt>
                <c:pt idx="7">
                  <c:v>1.0930046233022455</c:v>
                </c:pt>
                <c:pt idx="8">
                  <c:v>-7.1596691853915484E-2</c:v>
                </c:pt>
                <c:pt idx="9">
                  <c:v>0.30577482876902251</c:v>
                </c:pt>
                <c:pt idx="10">
                  <c:v>0.46352749292411066</c:v>
                </c:pt>
                <c:pt idx="11">
                  <c:v>-0.25247905109930902</c:v>
                </c:pt>
                <c:pt idx="12">
                  <c:v>0.390755806385503</c:v>
                </c:pt>
                <c:pt idx="13">
                  <c:v>0.57622554654037406</c:v>
                </c:pt>
                <c:pt idx="14">
                  <c:v>-0.29790601141591733</c:v>
                </c:pt>
                <c:pt idx="15">
                  <c:v>0.66412244620782168</c:v>
                </c:pt>
                <c:pt idx="16">
                  <c:v>0.57793816418173161</c:v>
                </c:pt>
                <c:pt idx="17">
                  <c:v>0.83041416010220881</c:v>
                </c:pt>
                <c:pt idx="18">
                  <c:v>0.71094693671276654</c:v>
                </c:pt>
                <c:pt idx="19">
                  <c:v>-0.15736979056747447</c:v>
                </c:pt>
              </c:numCache>
            </c:numRef>
          </c:val>
          <c:smooth val="0"/>
          <c:extLst>
            <c:ext xmlns:c16="http://schemas.microsoft.com/office/drawing/2014/chart" uri="{C3380CC4-5D6E-409C-BE32-E72D297353CC}">
              <c16:uniqueId val="{00000001-BA7F-46E2-9ECE-EE3824B9EDC0}"/>
            </c:ext>
          </c:extLst>
        </c:ser>
        <c:dLbls>
          <c:showLegendKey val="0"/>
          <c:showVal val="0"/>
          <c:showCatName val="0"/>
          <c:showSerName val="0"/>
          <c:showPercent val="0"/>
          <c:showBubbleSize val="0"/>
        </c:dLbls>
        <c:marker val="1"/>
        <c:smooth val="0"/>
        <c:axId val="559807680"/>
        <c:axId val="559806240"/>
      </c:lineChart>
      <c:catAx>
        <c:axId val="559803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98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559804800"/>
        <c:crosses val="autoZero"/>
        <c:auto val="1"/>
        <c:lblAlgn val="ctr"/>
        <c:lblOffset val="100"/>
        <c:noMultiLvlLbl val="0"/>
      </c:catAx>
      <c:valAx>
        <c:axId val="559804800"/>
        <c:scaling>
          <c:orientation val="minMax"/>
        </c:scaling>
        <c:delete val="0"/>
        <c:axPos val="l"/>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59803360"/>
        <c:crosses val="autoZero"/>
        <c:crossBetween val="between"/>
      </c:valAx>
      <c:valAx>
        <c:axId val="559806240"/>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59807680"/>
        <c:crosses val="max"/>
        <c:crossBetween val="between"/>
      </c:valAx>
      <c:catAx>
        <c:axId val="559807680"/>
        <c:scaling>
          <c:orientation val="minMax"/>
        </c:scaling>
        <c:delete val="1"/>
        <c:axPos val="b"/>
        <c:numFmt formatCode="General" sourceLinked="1"/>
        <c:majorTickMark val="out"/>
        <c:minorTickMark val="none"/>
        <c:tickLblPos val="nextTo"/>
        <c:crossAx val="55980624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4.xlsx]Sheet10!PivotTable27</c:name>
    <c:fmtId val="10"/>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Sheet10!$C$3</c:f>
              <c:strCache>
                <c:ptCount val="1"/>
                <c:pt idx="0">
                  <c:v>Net Sales</c:v>
                </c:pt>
              </c:strCache>
            </c:strRef>
          </c:tx>
          <c:spPr>
            <a:solidFill>
              <a:srgbClr val="5DB2FF"/>
            </a:solidFill>
            <a:ln>
              <a:noFill/>
            </a:ln>
            <a:effectLst/>
          </c:spPr>
          <c:invertIfNegative val="0"/>
          <c:dLbls>
            <c:numFmt formatCode="0.0,&quot;K&quot;" sourceLinked="0"/>
            <c:spPr>
              <a:noFill/>
              <a:ln>
                <a:noFill/>
              </a:ln>
              <a:effectLst/>
            </c:spPr>
            <c:txPr>
              <a:bodyPr rot="0" spcFirstLastPara="1" vertOverflow="ellipsis" horzOverflow="clip" vert="horz" wrap="square" lIns="38100" tIns="19050" rIns="38100" bIns="19050" anchor="t" anchorCtr="0">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multiLvlStrRef>
              <c:f>Sheet10!$A$4:$A$28</c:f>
              <c:multiLvlStrCache>
                <c:ptCount val="20"/>
                <c:lvl>
                  <c:pt idx="0">
                    <c:v>MB 5</c:v>
                  </c:pt>
                  <c:pt idx="1">
                    <c:v>MB 12</c:v>
                  </c:pt>
                  <c:pt idx="2">
                    <c:v>MB 6</c:v>
                  </c:pt>
                  <c:pt idx="3">
                    <c:v>MB 10</c:v>
                  </c:pt>
                  <c:pt idx="4">
                    <c:v>MB 3</c:v>
                  </c:pt>
                  <c:pt idx="5">
                    <c:v>OR 2</c:v>
                  </c:pt>
                  <c:pt idx="6">
                    <c:v>OR 10</c:v>
                  </c:pt>
                  <c:pt idx="7">
                    <c:v>OR 15</c:v>
                  </c:pt>
                  <c:pt idx="8">
                    <c:v>OR 9</c:v>
                  </c:pt>
                  <c:pt idx="9">
                    <c:v>OR 7</c:v>
                  </c:pt>
                  <c:pt idx="10">
                    <c:v>SB 13</c:v>
                  </c:pt>
                  <c:pt idx="11">
                    <c:v>SB 14</c:v>
                  </c:pt>
                  <c:pt idx="12">
                    <c:v>SB 4</c:v>
                  </c:pt>
                  <c:pt idx="13">
                    <c:v>SB 3</c:v>
                  </c:pt>
                  <c:pt idx="14">
                    <c:v>SB 8</c:v>
                  </c:pt>
                  <c:pt idx="15">
                    <c:v>WD 11</c:v>
                  </c:pt>
                  <c:pt idx="16">
                    <c:v>WD 2</c:v>
                  </c:pt>
                  <c:pt idx="17">
                    <c:v>WD 5</c:v>
                  </c:pt>
                  <c:pt idx="18">
                    <c:v>WD 10</c:v>
                  </c:pt>
                  <c:pt idx="19">
                    <c:v>WD 7</c:v>
                  </c:pt>
                </c:lvl>
                <c:lvl>
                  <c:pt idx="0">
                    <c:v>Medium Business</c:v>
                  </c:pt>
                  <c:pt idx="5">
                    <c:v>Online Retailer</c:v>
                  </c:pt>
                  <c:pt idx="10">
                    <c:v>Small Business</c:v>
                  </c:pt>
                  <c:pt idx="15">
                    <c:v>Wholesale Distributor</c:v>
                  </c:pt>
                </c:lvl>
              </c:multiLvlStrCache>
            </c:multiLvlStrRef>
          </c:cat>
          <c:val>
            <c:numRef>
              <c:f>Sheet10!$C$4:$C$28</c:f>
              <c:numCache>
                <c:formatCode>General</c:formatCode>
                <c:ptCount val="20"/>
                <c:pt idx="0">
                  <c:v>21393</c:v>
                </c:pt>
                <c:pt idx="1">
                  <c:v>19479</c:v>
                </c:pt>
                <c:pt idx="2">
                  <c:v>18576</c:v>
                </c:pt>
                <c:pt idx="3">
                  <c:v>27185</c:v>
                </c:pt>
                <c:pt idx="4">
                  <c:v>30399</c:v>
                </c:pt>
                <c:pt idx="5">
                  <c:v>24084</c:v>
                </c:pt>
                <c:pt idx="6">
                  <c:v>20019</c:v>
                </c:pt>
                <c:pt idx="7">
                  <c:v>30450</c:v>
                </c:pt>
                <c:pt idx="8">
                  <c:v>28665</c:v>
                </c:pt>
                <c:pt idx="9">
                  <c:v>27558</c:v>
                </c:pt>
                <c:pt idx="10">
                  <c:v>17629</c:v>
                </c:pt>
                <c:pt idx="11">
                  <c:v>19766</c:v>
                </c:pt>
                <c:pt idx="12">
                  <c:v>18981</c:v>
                </c:pt>
                <c:pt idx="13">
                  <c:v>18447</c:v>
                </c:pt>
                <c:pt idx="14">
                  <c:v>31745</c:v>
                </c:pt>
                <c:pt idx="15">
                  <c:v>8676</c:v>
                </c:pt>
                <c:pt idx="16">
                  <c:v>25197</c:v>
                </c:pt>
                <c:pt idx="17">
                  <c:v>29285</c:v>
                </c:pt>
                <c:pt idx="18">
                  <c:v>17038</c:v>
                </c:pt>
                <c:pt idx="19">
                  <c:v>28608</c:v>
                </c:pt>
              </c:numCache>
            </c:numRef>
          </c:val>
          <c:extLst>
            <c:ext xmlns:c16="http://schemas.microsoft.com/office/drawing/2014/chart" uri="{C3380CC4-5D6E-409C-BE32-E72D297353CC}">
              <c16:uniqueId val="{00000000-ED1F-4003-ACC3-81CEF120E684}"/>
            </c:ext>
          </c:extLst>
        </c:ser>
        <c:dLbls>
          <c:showLegendKey val="0"/>
          <c:showVal val="1"/>
          <c:showCatName val="0"/>
          <c:showSerName val="0"/>
          <c:showPercent val="0"/>
          <c:showBubbleSize val="0"/>
        </c:dLbls>
        <c:gapWidth val="182"/>
        <c:axId val="975504991"/>
        <c:axId val="975495871"/>
      </c:barChart>
      <c:lineChart>
        <c:grouping val="standard"/>
        <c:varyColors val="0"/>
        <c:ser>
          <c:idx val="0"/>
          <c:order val="0"/>
          <c:tx>
            <c:strRef>
              <c:f>Sheet10!$B$3</c:f>
              <c:strCache>
                <c:ptCount val="1"/>
                <c:pt idx="0">
                  <c:v>CAGR %</c:v>
                </c:pt>
              </c:strCache>
            </c:strRef>
          </c:tx>
          <c:spPr>
            <a:ln w="28575" cap="rnd">
              <a:solidFill>
                <a:schemeClr val="accent1"/>
              </a:solidFill>
              <a:round/>
            </a:ln>
            <a:effectLst/>
          </c:spPr>
          <c:marker>
            <c:symbol val="circle"/>
            <c:size val="7"/>
            <c:spPr>
              <a:solidFill>
                <a:schemeClr val="accent1"/>
              </a:solidFill>
              <a:ln w="9525">
                <a:solidFill>
                  <a:schemeClr val="accent1"/>
                </a:solidFill>
              </a:ln>
              <a:effectLst/>
            </c:spPr>
          </c:marker>
          <c:dLbls>
            <c:delete val="1"/>
            <c:extLst/>
          </c:dLbls>
          <c:cat>
            <c:multiLvlStrRef>
              <c:f>Sheet10!$A$4:$A$28</c:f>
              <c:multiLvlStrCache>
                <c:ptCount val="20"/>
                <c:lvl>
                  <c:pt idx="0">
                    <c:v>MB 5</c:v>
                  </c:pt>
                  <c:pt idx="1">
                    <c:v>MB 12</c:v>
                  </c:pt>
                  <c:pt idx="2">
                    <c:v>MB 6</c:v>
                  </c:pt>
                  <c:pt idx="3">
                    <c:v>MB 10</c:v>
                  </c:pt>
                  <c:pt idx="4">
                    <c:v>MB 3</c:v>
                  </c:pt>
                  <c:pt idx="5">
                    <c:v>OR 2</c:v>
                  </c:pt>
                  <c:pt idx="6">
                    <c:v>OR 10</c:v>
                  </c:pt>
                  <c:pt idx="7">
                    <c:v>OR 15</c:v>
                  </c:pt>
                  <c:pt idx="8">
                    <c:v>OR 9</c:v>
                  </c:pt>
                  <c:pt idx="9">
                    <c:v>OR 7</c:v>
                  </c:pt>
                  <c:pt idx="10">
                    <c:v>SB 13</c:v>
                  </c:pt>
                  <c:pt idx="11">
                    <c:v>SB 14</c:v>
                  </c:pt>
                  <c:pt idx="12">
                    <c:v>SB 4</c:v>
                  </c:pt>
                  <c:pt idx="13">
                    <c:v>SB 3</c:v>
                  </c:pt>
                  <c:pt idx="14">
                    <c:v>SB 8</c:v>
                  </c:pt>
                  <c:pt idx="15">
                    <c:v>WD 11</c:v>
                  </c:pt>
                  <c:pt idx="16">
                    <c:v>WD 2</c:v>
                  </c:pt>
                  <c:pt idx="17">
                    <c:v>WD 5</c:v>
                  </c:pt>
                  <c:pt idx="18">
                    <c:v>WD 10</c:v>
                  </c:pt>
                  <c:pt idx="19">
                    <c:v>WD 7</c:v>
                  </c:pt>
                </c:lvl>
                <c:lvl>
                  <c:pt idx="0">
                    <c:v>Medium Business</c:v>
                  </c:pt>
                  <c:pt idx="5">
                    <c:v>Online Retailer</c:v>
                  </c:pt>
                  <c:pt idx="10">
                    <c:v>Small Business</c:v>
                  </c:pt>
                  <c:pt idx="15">
                    <c:v>Wholesale Distributor</c:v>
                  </c:pt>
                </c:lvl>
              </c:multiLvlStrCache>
            </c:multiLvlStrRef>
          </c:cat>
          <c:val>
            <c:numRef>
              <c:f>Sheet10!$B$4:$B$28</c:f>
              <c:numCache>
                <c:formatCode>0.0%</c:formatCode>
                <c:ptCount val="20"/>
                <c:pt idx="0">
                  <c:v>2.2455667067018901</c:v>
                </c:pt>
                <c:pt idx="1">
                  <c:v>1.5203389637502625</c:v>
                </c:pt>
                <c:pt idx="2">
                  <c:v>1.4232703532020747</c:v>
                </c:pt>
                <c:pt idx="3">
                  <c:v>1.0242801438529217</c:v>
                </c:pt>
                <c:pt idx="4">
                  <c:v>0.90588403033885334</c:v>
                </c:pt>
                <c:pt idx="5">
                  <c:v>1.8142296888697582</c:v>
                </c:pt>
                <c:pt idx="6">
                  <c:v>1.1188084145320056</c:v>
                </c:pt>
                <c:pt idx="7">
                  <c:v>1.0930046233022455</c:v>
                </c:pt>
                <c:pt idx="8">
                  <c:v>1.084072328017021</c:v>
                </c:pt>
                <c:pt idx="9">
                  <c:v>0.91164163510334228</c:v>
                </c:pt>
                <c:pt idx="10">
                  <c:v>3.3498147004699526</c:v>
                </c:pt>
                <c:pt idx="11">
                  <c:v>0.81146879617010592</c:v>
                </c:pt>
                <c:pt idx="12">
                  <c:v>0.79606828454142997</c:v>
                </c:pt>
                <c:pt idx="13">
                  <c:v>0.68595057009486848</c:v>
                </c:pt>
                <c:pt idx="14">
                  <c:v>0.57622554654037406</c:v>
                </c:pt>
                <c:pt idx="15">
                  <c:v>1.6546701130112136</c:v>
                </c:pt>
                <c:pt idx="16">
                  <c:v>1.3475541667800686</c:v>
                </c:pt>
                <c:pt idx="17">
                  <c:v>0.83041416010220881</c:v>
                </c:pt>
                <c:pt idx="18">
                  <c:v>0.72970725225475852</c:v>
                </c:pt>
                <c:pt idx="19">
                  <c:v>0.71094693671276654</c:v>
                </c:pt>
              </c:numCache>
            </c:numRef>
          </c:val>
          <c:smooth val="0"/>
          <c:extLst>
            <c:ext xmlns:c16="http://schemas.microsoft.com/office/drawing/2014/chart" uri="{C3380CC4-5D6E-409C-BE32-E72D297353CC}">
              <c16:uniqueId val="{00000001-ED1F-4003-ACC3-81CEF120E684}"/>
            </c:ext>
          </c:extLst>
        </c:ser>
        <c:dLbls>
          <c:showLegendKey val="0"/>
          <c:showVal val="1"/>
          <c:showCatName val="0"/>
          <c:showSerName val="0"/>
          <c:showPercent val="0"/>
          <c:showBubbleSize val="0"/>
        </c:dLbls>
        <c:marker val="1"/>
        <c:smooth val="0"/>
        <c:axId val="975505951"/>
        <c:axId val="975502111"/>
      </c:lineChart>
      <c:catAx>
        <c:axId val="97550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98000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975495871"/>
        <c:crosses val="autoZero"/>
        <c:auto val="1"/>
        <c:lblAlgn val="ctr"/>
        <c:lblOffset val="100"/>
        <c:noMultiLvlLbl val="0"/>
      </c:catAx>
      <c:valAx>
        <c:axId val="975495871"/>
        <c:scaling>
          <c:orientation val="minMax"/>
        </c:scaling>
        <c:delete val="0"/>
        <c:axPos val="l"/>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04991"/>
        <c:crosses val="autoZero"/>
        <c:crossBetween val="between"/>
      </c:valAx>
      <c:valAx>
        <c:axId val="975502111"/>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05951"/>
        <c:crosses val="max"/>
        <c:crossBetween val="between"/>
      </c:valAx>
      <c:catAx>
        <c:axId val="975505951"/>
        <c:scaling>
          <c:orientation val="minMax"/>
        </c:scaling>
        <c:delete val="1"/>
        <c:axPos val="b"/>
        <c:numFmt formatCode="General" sourceLinked="1"/>
        <c:majorTickMark val="out"/>
        <c:minorTickMark val="none"/>
        <c:tickLblPos val="nextTo"/>
        <c:crossAx val="975502111"/>
        <c:crosses val="autoZero"/>
        <c:auto val="1"/>
        <c:lblAlgn val="ctr"/>
        <c:lblOffset val="100"/>
        <c:noMultiLvlLbl val="0"/>
      </c:catAx>
      <c:spPr>
        <a:noFill/>
        <a:ln>
          <a:noFill/>
        </a:ln>
        <a:effectLst/>
      </c:spPr>
    </c:plotArea>
    <c:legend>
      <c:legendPos val="t"/>
      <c:overlay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'Product-wise Net Sales'!$D$5</c:f>
              <c:strCache>
                <c:ptCount val="1"/>
                <c:pt idx="0">
                  <c:v>Net Sales</c:v>
                </c:pt>
              </c:strCache>
            </c:strRef>
          </c:tx>
          <c:spPr>
            <a:solidFill>
              <a:srgbClr val="5DB2FF"/>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'Product-wise Net Sales'!$B$6:$B$9</c:f>
              <c:strCache>
                <c:ptCount val="4"/>
                <c:pt idx="0">
                  <c:v> Product 1</c:v>
                </c:pt>
                <c:pt idx="1">
                  <c:v> Product 1 &amp; Product 2</c:v>
                </c:pt>
                <c:pt idx="2">
                  <c:v> Product 1 &amp; Product 3</c:v>
                </c:pt>
                <c:pt idx="3">
                  <c:v>Product 1 &amp; Product 2 &amp; Product 3</c:v>
                </c:pt>
              </c:strCache>
            </c:strRef>
          </c:cat>
          <c:val>
            <c:numRef>
              <c:f>'Product-wise Net Sales'!$D$6:$D$9</c:f>
              <c:numCache>
                <c:formatCode>General</c:formatCode>
                <c:ptCount val="4"/>
                <c:pt idx="0">
                  <c:v>254184</c:v>
                </c:pt>
                <c:pt idx="1">
                  <c:v>458049</c:v>
                </c:pt>
                <c:pt idx="2">
                  <c:v>49374</c:v>
                </c:pt>
                <c:pt idx="3">
                  <c:v>719241</c:v>
                </c:pt>
              </c:numCache>
            </c:numRef>
          </c:val>
          <c:extLst>
            <c:ext xmlns:c16="http://schemas.microsoft.com/office/drawing/2014/chart" uri="{C3380CC4-5D6E-409C-BE32-E72D297353CC}">
              <c16:uniqueId val="{00000000-63E8-4483-82B6-DF095A8B8443}"/>
            </c:ext>
          </c:extLst>
        </c:ser>
        <c:dLbls>
          <c:showLegendKey val="0"/>
          <c:showVal val="1"/>
          <c:showCatName val="0"/>
          <c:showSerName val="0"/>
          <c:showPercent val="0"/>
          <c:showBubbleSize val="0"/>
        </c:dLbls>
        <c:gapWidth val="219"/>
        <c:overlap val="-27"/>
        <c:axId val="975516031"/>
        <c:axId val="975518431"/>
        <c:extLst>
          <c:ext xmlns:c15="http://schemas.microsoft.com/office/drawing/2012/chart" uri="{02D57815-91ED-43cb-92C2-25804820EDAC}">
            <c15:filteredBarSeries>
              <c15:ser>
                <c:idx val="0"/>
                <c:order val="0"/>
                <c:tx>
                  <c:strRef>
                    <c:extLst>
                      <c:ext uri="{02D57815-91ED-43cb-92C2-25804820EDAC}">
                        <c15:formulaRef>
                          <c15:sqref>'Product-wise Net Sales'!$C$5</c15:sqref>
                        </c15:formulaRef>
                      </c:ext>
                    </c:extLst>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'Product-wise Net Sales'!$B$6:$B$9</c15:sqref>
                        </c15:formulaRef>
                      </c:ext>
                    </c:extLst>
                    <c:strCache>
                      <c:ptCount val="4"/>
                      <c:pt idx="0">
                        <c:v> Product 1</c:v>
                      </c:pt>
                      <c:pt idx="1">
                        <c:v> Product 1 &amp; Product 2</c:v>
                      </c:pt>
                      <c:pt idx="2">
                        <c:v> Product 1 &amp; Product 3</c:v>
                      </c:pt>
                      <c:pt idx="3">
                        <c:v>Product 1 &amp; Product 2 &amp; Product 3</c:v>
                      </c:pt>
                    </c:strCache>
                  </c:strRef>
                </c:cat>
                <c:val>
                  <c:numRef>
                    <c:extLst>
                      <c:ext uri="{02D57815-91ED-43cb-92C2-25804820EDAC}">
                        <c15:formulaRef>
                          <c15:sqref>'Product-wise Net Sales'!$C$6:$C$9</c15:sqref>
                        </c15:formulaRef>
                      </c:ext>
                    </c:extLst>
                    <c:numCache>
                      <c:formatCode>General</c:formatCode>
                      <c:ptCount val="4"/>
                    </c:numCache>
                  </c:numRef>
                </c:val>
                <c:extLst>
                  <c:ext xmlns:c16="http://schemas.microsoft.com/office/drawing/2014/chart" uri="{C3380CC4-5D6E-409C-BE32-E72D297353CC}">
                    <c16:uniqueId val="{00000002-63E8-4483-82B6-DF095A8B8443}"/>
                  </c:ext>
                </c:extLst>
              </c15:ser>
            </c15:filteredBarSeries>
          </c:ext>
        </c:extLst>
      </c:barChart>
      <c:lineChart>
        <c:grouping val="standard"/>
        <c:varyColors val="0"/>
        <c:ser>
          <c:idx val="2"/>
          <c:order val="2"/>
          <c:tx>
            <c:strRef>
              <c:f>'Product-wise Net Sales'!$E$5</c:f>
              <c:strCache>
                <c:ptCount val="1"/>
                <c:pt idx="0">
                  <c:v>CAGR %</c:v>
                </c:pt>
              </c:strCache>
            </c:strRef>
          </c:tx>
          <c:spPr>
            <a:ln w="28575" cap="rnd">
              <a:solidFill>
                <a:schemeClr val="accent1"/>
              </a:solidFill>
              <a:round/>
            </a:ln>
            <a:effectLst/>
          </c:spPr>
          <c:marker>
            <c:symbol val="circle"/>
            <c:size val="7"/>
            <c:spPr>
              <a:solidFill>
                <a:schemeClr val="accent1"/>
              </a:solidFill>
              <a:ln w="9525">
                <a:noFill/>
              </a:ln>
              <a:effectLst/>
            </c:spPr>
          </c:marker>
          <c:dLbls>
            <c:delete val="1"/>
          </c:dLbls>
          <c:cat>
            <c:strRef>
              <c:f>'Product-wise Net Sales'!$B$6:$B$9</c:f>
              <c:strCache>
                <c:ptCount val="4"/>
                <c:pt idx="0">
                  <c:v> Product 1</c:v>
                </c:pt>
                <c:pt idx="1">
                  <c:v> Product 1 &amp; Product 2</c:v>
                </c:pt>
                <c:pt idx="2">
                  <c:v> Product 1 &amp; Product 3</c:v>
                </c:pt>
                <c:pt idx="3">
                  <c:v>Product 1 &amp; Product 2 &amp; Product 3</c:v>
                </c:pt>
              </c:strCache>
            </c:strRef>
          </c:cat>
          <c:val>
            <c:numRef>
              <c:f>'Product-wise Net Sales'!$E$6:$E$9</c:f>
              <c:numCache>
                <c:formatCode>0.0%</c:formatCode>
                <c:ptCount val="4"/>
                <c:pt idx="0">
                  <c:v>-0.2700289983172468</c:v>
                </c:pt>
                <c:pt idx="1">
                  <c:v>0.18341758822312149</c:v>
                </c:pt>
                <c:pt idx="2">
                  <c:v>0.83884945176472447</c:v>
                </c:pt>
                <c:pt idx="3">
                  <c:v>0.54720258533715471</c:v>
                </c:pt>
              </c:numCache>
            </c:numRef>
          </c:val>
          <c:smooth val="0"/>
          <c:extLst>
            <c:ext xmlns:c16="http://schemas.microsoft.com/office/drawing/2014/chart" uri="{C3380CC4-5D6E-409C-BE32-E72D297353CC}">
              <c16:uniqueId val="{00000001-63E8-4483-82B6-DF095A8B8443}"/>
            </c:ext>
          </c:extLst>
        </c:ser>
        <c:dLbls>
          <c:showLegendKey val="0"/>
          <c:showVal val="1"/>
          <c:showCatName val="0"/>
          <c:showSerName val="0"/>
          <c:showPercent val="0"/>
          <c:showBubbleSize val="0"/>
        </c:dLbls>
        <c:marker val="1"/>
        <c:smooth val="0"/>
        <c:axId val="975509311"/>
        <c:axId val="975507391"/>
      </c:lineChart>
      <c:catAx>
        <c:axId val="975516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18431"/>
        <c:crosses val="autoZero"/>
        <c:auto val="1"/>
        <c:lblAlgn val="ctr"/>
        <c:lblOffset val="100"/>
        <c:noMultiLvlLbl val="0"/>
      </c:catAx>
      <c:valAx>
        <c:axId val="975518431"/>
        <c:scaling>
          <c:orientation val="minMax"/>
        </c:scaling>
        <c:delete val="0"/>
        <c:axPos val="l"/>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16031"/>
        <c:crosses val="autoZero"/>
        <c:crossBetween val="between"/>
      </c:valAx>
      <c:valAx>
        <c:axId val="975507391"/>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09311"/>
        <c:crosses val="max"/>
        <c:crossBetween val="between"/>
      </c:valAx>
      <c:catAx>
        <c:axId val="975509311"/>
        <c:scaling>
          <c:orientation val="minMax"/>
        </c:scaling>
        <c:delete val="1"/>
        <c:axPos val="b"/>
        <c:numFmt formatCode="General" sourceLinked="1"/>
        <c:majorTickMark val="none"/>
        <c:minorTickMark val="none"/>
        <c:tickLblPos val="nextTo"/>
        <c:crossAx val="97550739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'Account Type- Net Sales and Cou'!$L$3</c:f>
              <c:strCache>
                <c:ptCount val="1"/>
                <c:pt idx="0">
                  <c:v>Net Sales</c:v>
                </c:pt>
              </c:strCache>
            </c:strRef>
          </c:tx>
          <c:spPr>
            <a:solidFill>
              <a:srgbClr val="5DB2FF"/>
            </a:solidFill>
            <a:ln>
              <a:noFill/>
            </a:ln>
            <a:effectLst/>
          </c:spPr>
          <c:invertIfNegative val="0"/>
          <c:dLbls>
            <c:dLbl>
              <c:idx val="0"/>
              <c:layout>
                <c:manualLayout>
                  <c:x val="0"/>
                  <c:y val="-3.45366782242164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22-4CB4-B149-E1EABCF5C8A0}"/>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'Account Type- Net Sales and Cou'!$J$4:$J$7</c:f>
              <c:strCache>
                <c:ptCount val="4"/>
                <c:pt idx="0">
                  <c:v>Medium Business</c:v>
                </c:pt>
                <c:pt idx="1">
                  <c:v>Online Retailer</c:v>
                </c:pt>
                <c:pt idx="2">
                  <c:v>Small Business</c:v>
                </c:pt>
                <c:pt idx="3">
                  <c:v>Wholesale Distributor</c:v>
                </c:pt>
              </c:strCache>
            </c:strRef>
          </c:cat>
          <c:val>
            <c:numRef>
              <c:f>'Account Type- Net Sales and Cou'!$L$4:$L$7</c:f>
              <c:numCache>
                <c:formatCode>General</c:formatCode>
                <c:ptCount val="4"/>
                <c:pt idx="0">
                  <c:v>380568</c:v>
                </c:pt>
                <c:pt idx="1">
                  <c:v>408515</c:v>
                </c:pt>
                <c:pt idx="2">
                  <c:v>342823</c:v>
                </c:pt>
                <c:pt idx="3">
                  <c:v>348942</c:v>
                </c:pt>
              </c:numCache>
            </c:numRef>
          </c:val>
          <c:extLst>
            <c:ext xmlns:c16="http://schemas.microsoft.com/office/drawing/2014/chart" uri="{C3380CC4-5D6E-409C-BE32-E72D297353CC}">
              <c16:uniqueId val="{00000000-2922-4CB4-B149-E1EABCF5C8A0}"/>
            </c:ext>
          </c:extLst>
        </c:ser>
        <c:dLbls>
          <c:showLegendKey val="0"/>
          <c:showVal val="1"/>
          <c:showCatName val="0"/>
          <c:showSerName val="0"/>
          <c:showPercent val="0"/>
          <c:showBubbleSize val="0"/>
        </c:dLbls>
        <c:gapWidth val="219"/>
        <c:overlap val="-27"/>
        <c:axId val="975509791"/>
        <c:axId val="975491071"/>
        <c:extLst>
          <c:ext xmlns:c15="http://schemas.microsoft.com/office/drawing/2012/chart" uri="{02D57815-91ED-43cb-92C2-25804820EDAC}">
            <c15:filteredBarSeries>
              <c15:ser>
                <c:idx val="0"/>
                <c:order val="0"/>
                <c:tx>
                  <c:strRef>
                    <c:extLst>
                      <c:ext uri="{02D57815-91ED-43cb-92C2-25804820EDAC}">
                        <c15:formulaRef>
                          <c15:sqref>'Account Type- Net Sales and Cou'!$K$3</c15:sqref>
                        </c15:formulaRef>
                      </c:ext>
                    </c:extLst>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'Account Type- Net Sales and Cou'!$J$4:$J$7</c15:sqref>
                        </c15:formulaRef>
                      </c:ext>
                    </c:extLst>
                    <c:strCache>
                      <c:ptCount val="4"/>
                      <c:pt idx="0">
                        <c:v>Medium Business</c:v>
                      </c:pt>
                      <c:pt idx="1">
                        <c:v>Online Retailer</c:v>
                      </c:pt>
                      <c:pt idx="2">
                        <c:v>Small Business</c:v>
                      </c:pt>
                      <c:pt idx="3">
                        <c:v>Wholesale Distributor</c:v>
                      </c:pt>
                    </c:strCache>
                  </c:strRef>
                </c:cat>
                <c:val>
                  <c:numRef>
                    <c:extLst>
                      <c:ext uri="{02D57815-91ED-43cb-92C2-25804820EDAC}">
                        <c15:formulaRef>
                          <c15:sqref>'Account Type- Net Sales and Cou'!$K$4:$K$7</c15:sqref>
                        </c15:formulaRef>
                      </c:ext>
                    </c:extLst>
                    <c:numCache>
                      <c:formatCode>General</c:formatCode>
                      <c:ptCount val="4"/>
                    </c:numCache>
                  </c:numRef>
                </c:val>
                <c:extLst>
                  <c:ext xmlns:c16="http://schemas.microsoft.com/office/drawing/2014/chart" uri="{C3380CC4-5D6E-409C-BE32-E72D297353CC}">
                    <c16:uniqueId val="{00000002-2922-4CB4-B149-E1EABCF5C8A0}"/>
                  </c:ext>
                </c:extLst>
              </c15:ser>
            </c15:filteredBarSeries>
          </c:ext>
        </c:extLst>
      </c:barChart>
      <c:lineChart>
        <c:grouping val="standard"/>
        <c:varyColors val="0"/>
        <c:ser>
          <c:idx val="2"/>
          <c:order val="2"/>
          <c:tx>
            <c:strRef>
              <c:f>'Account Type- Net Sales and Cou'!$M$3</c:f>
              <c:strCache>
                <c:ptCount val="1"/>
                <c:pt idx="0">
                  <c:v>CAGR %</c:v>
                </c:pt>
              </c:strCache>
            </c:strRef>
          </c:tx>
          <c:spPr>
            <a:ln w="28575" cap="rnd">
              <a:solidFill>
                <a:schemeClr val="accent1"/>
              </a:solidFill>
              <a:round/>
            </a:ln>
            <a:effectLst/>
          </c:spPr>
          <c:marker>
            <c:symbol val="circle"/>
            <c:size val="7"/>
            <c:spPr>
              <a:solidFill>
                <a:schemeClr val="accent1"/>
              </a:solidFill>
              <a:ln w="9525">
                <a:noFill/>
              </a:ln>
              <a:effectLst/>
            </c:spPr>
          </c:marker>
          <c:dLbls>
            <c:delete val="1"/>
          </c:dLbls>
          <c:cat>
            <c:strRef>
              <c:f>'Account Type- Net Sales and Cou'!$J$4:$J$7</c:f>
              <c:strCache>
                <c:ptCount val="4"/>
                <c:pt idx="0">
                  <c:v>Medium Business</c:v>
                </c:pt>
                <c:pt idx="1">
                  <c:v>Online Retailer</c:v>
                </c:pt>
                <c:pt idx="2">
                  <c:v>Small Business</c:v>
                </c:pt>
                <c:pt idx="3">
                  <c:v>Wholesale Distributor</c:v>
                </c:pt>
              </c:strCache>
            </c:strRef>
          </c:cat>
          <c:val>
            <c:numRef>
              <c:f>'Account Type- Net Sales and Cou'!$M$4:$M$7</c:f>
              <c:numCache>
                <c:formatCode>0.0%</c:formatCode>
                <c:ptCount val="4"/>
                <c:pt idx="0">
                  <c:v>0.22067018783870829</c:v>
                </c:pt>
                <c:pt idx="1">
                  <c:v>0.24149449663339517</c:v>
                </c:pt>
                <c:pt idx="2">
                  <c:v>0.1610764001810725</c:v>
                </c:pt>
                <c:pt idx="3">
                  <c:v>0.22351217926586098</c:v>
                </c:pt>
              </c:numCache>
            </c:numRef>
          </c:val>
          <c:smooth val="0"/>
          <c:extLst>
            <c:ext xmlns:c16="http://schemas.microsoft.com/office/drawing/2014/chart" uri="{C3380CC4-5D6E-409C-BE32-E72D297353CC}">
              <c16:uniqueId val="{00000001-2922-4CB4-B149-E1EABCF5C8A0}"/>
            </c:ext>
          </c:extLst>
        </c:ser>
        <c:dLbls>
          <c:showLegendKey val="0"/>
          <c:showVal val="1"/>
          <c:showCatName val="0"/>
          <c:showSerName val="0"/>
          <c:showPercent val="0"/>
          <c:showBubbleSize val="0"/>
        </c:dLbls>
        <c:marker val="1"/>
        <c:smooth val="0"/>
        <c:axId val="975510271"/>
        <c:axId val="975500671"/>
      </c:lineChart>
      <c:catAx>
        <c:axId val="975509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491071"/>
        <c:crosses val="autoZero"/>
        <c:auto val="1"/>
        <c:lblAlgn val="ctr"/>
        <c:lblOffset val="100"/>
        <c:noMultiLvlLbl val="0"/>
      </c:catAx>
      <c:valAx>
        <c:axId val="975491071"/>
        <c:scaling>
          <c:orientation val="minMax"/>
        </c:scaling>
        <c:delete val="0"/>
        <c:axPos val="l"/>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09791"/>
        <c:crosses val="autoZero"/>
        <c:crossBetween val="between"/>
      </c:valAx>
      <c:valAx>
        <c:axId val="975500671"/>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10271"/>
        <c:crosses val="max"/>
        <c:crossBetween val="between"/>
      </c:valAx>
      <c:catAx>
        <c:axId val="975510271"/>
        <c:scaling>
          <c:orientation val="minMax"/>
        </c:scaling>
        <c:delete val="1"/>
        <c:axPos val="b"/>
        <c:numFmt formatCode="General" sourceLinked="1"/>
        <c:majorTickMark val="none"/>
        <c:minorTickMark val="none"/>
        <c:tickLblPos val="nextTo"/>
        <c:crossAx val="97550067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331297943085366E-2"/>
          <c:y val="0.17040196406996408"/>
          <c:w val="0.88448471638754478"/>
          <c:h val="0.71592614295539758"/>
        </c:manualLayout>
      </c:layout>
      <c:barChart>
        <c:barDir val="col"/>
        <c:grouping val="clustered"/>
        <c:varyColors val="0"/>
        <c:ser>
          <c:idx val="0"/>
          <c:order val="0"/>
          <c:tx>
            <c:strRef>
              <c:f>'Marketing-wise Net Sales'!$F$3</c:f>
              <c:strCache>
                <c:ptCount val="1"/>
                <c:pt idx="0">
                  <c:v>Without_Marketing</c:v>
                </c:pt>
              </c:strCache>
            </c:strRef>
          </c:tx>
          <c:spPr>
            <a:solidFill>
              <a:srgbClr val="5DB2FF"/>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'Marketing-wise Net Sales'!$E$4:$E$8</c:f>
              <c:strCache>
                <c:ptCount val="5"/>
                <c:pt idx="0">
                  <c:v>2017</c:v>
                </c:pt>
                <c:pt idx="1">
                  <c:v>2018</c:v>
                </c:pt>
                <c:pt idx="2">
                  <c:v>2019</c:v>
                </c:pt>
                <c:pt idx="3">
                  <c:v>2020</c:v>
                </c:pt>
                <c:pt idx="4">
                  <c:v>2021</c:v>
                </c:pt>
              </c:strCache>
            </c:strRef>
          </c:cat>
          <c:val>
            <c:numRef>
              <c:f>'Marketing-wise Net Sales'!$F$4:$F$8</c:f>
              <c:numCache>
                <c:formatCode>General</c:formatCode>
                <c:ptCount val="5"/>
                <c:pt idx="0">
                  <c:v>64268</c:v>
                </c:pt>
                <c:pt idx="1">
                  <c:v>64369</c:v>
                </c:pt>
                <c:pt idx="2">
                  <c:v>69783</c:v>
                </c:pt>
                <c:pt idx="3">
                  <c:v>70701</c:v>
                </c:pt>
                <c:pt idx="4">
                  <c:v>67862</c:v>
                </c:pt>
              </c:numCache>
            </c:numRef>
          </c:val>
          <c:extLst>
            <c:ext xmlns:c16="http://schemas.microsoft.com/office/drawing/2014/chart" uri="{C3380CC4-5D6E-409C-BE32-E72D297353CC}">
              <c16:uniqueId val="{00000000-67A5-4C23-BC68-0A6AF0A81806}"/>
            </c:ext>
          </c:extLst>
        </c:ser>
        <c:ser>
          <c:idx val="1"/>
          <c:order val="1"/>
          <c:tx>
            <c:strRef>
              <c:f>'Marketing-wise Net Sales'!$G$3</c:f>
              <c:strCache>
                <c:ptCount val="1"/>
                <c:pt idx="0">
                  <c:v>With_Marketing</c:v>
                </c:pt>
              </c:strCache>
            </c:strRef>
          </c:tx>
          <c:spPr>
            <a:solidFill>
              <a:schemeClr val="accent1"/>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'Marketing-wise Net Sales'!$E$4:$E$8</c:f>
              <c:strCache>
                <c:ptCount val="5"/>
                <c:pt idx="0">
                  <c:v>2017</c:v>
                </c:pt>
                <c:pt idx="1">
                  <c:v>2018</c:v>
                </c:pt>
                <c:pt idx="2">
                  <c:v>2019</c:v>
                </c:pt>
                <c:pt idx="3">
                  <c:v>2020</c:v>
                </c:pt>
                <c:pt idx="4">
                  <c:v>2021</c:v>
                </c:pt>
              </c:strCache>
            </c:strRef>
          </c:cat>
          <c:val>
            <c:numRef>
              <c:f>'Marketing-wise Net Sales'!$G$4:$G$8</c:f>
              <c:numCache>
                <c:formatCode>General</c:formatCode>
                <c:ptCount val="5"/>
                <c:pt idx="0">
                  <c:v>125708</c:v>
                </c:pt>
                <c:pt idx="1">
                  <c:v>178626</c:v>
                </c:pt>
                <c:pt idx="2">
                  <c:v>218666</c:v>
                </c:pt>
                <c:pt idx="3">
                  <c:v>279533</c:v>
                </c:pt>
                <c:pt idx="4">
                  <c:v>341332</c:v>
                </c:pt>
              </c:numCache>
            </c:numRef>
          </c:val>
          <c:extLst>
            <c:ext xmlns:c16="http://schemas.microsoft.com/office/drawing/2014/chart" uri="{C3380CC4-5D6E-409C-BE32-E72D297353CC}">
              <c16:uniqueId val="{00000001-67A5-4C23-BC68-0A6AF0A81806}"/>
            </c:ext>
          </c:extLst>
        </c:ser>
        <c:dLbls>
          <c:dLblPos val="outEnd"/>
          <c:showLegendKey val="0"/>
          <c:showVal val="1"/>
          <c:showCatName val="0"/>
          <c:showSerName val="0"/>
          <c:showPercent val="0"/>
          <c:showBubbleSize val="0"/>
        </c:dLbls>
        <c:gapWidth val="219"/>
        <c:overlap val="-27"/>
        <c:axId val="859188127"/>
        <c:axId val="859186207"/>
      </c:barChart>
      <c:catAx>
        <c:axId val="85918812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59186207"/>
        <c:crosses val="autoZero"/>
        <c:auto val="1"/>
        <c:lblAlgn val="ctr"/>
        <c:lblOffset val="100"/>
        <c:noMultiLvlLbl val="0"/>
      </c:catAx>
      <c:valAx>
        <c:axId val="859186207"/>
        <c:scaling>
          <c:orientation val="minMax"/>
        </c:scaling>
        <c:delete val="0"/>
        <c:axPos val="l"/>
        <c:numFmt formatCode="0.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591881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4.xlsx]Sheet11!PivotTable32</c:name>
    <c:fmtId val="1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dLbl>
          <c:idx val="0"/>
          <c:layout>
            <c:manualLayout>
              <c:x val="-6.1500615006150252E-3"/>
              <c:y val="0"/>
            </c:manualLayout>
          </c:layout>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dLbl>
          <c:idx val="0"/>
          <c:layout>
            <c:manualLayout>
              <c:x val="-6.1500615006150252E-3"/>
              <c:y val="0"/>
            </c:manualLayout>
          </c:layout>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3"/>
          </a:solidFill>
          <a:ln>
            <a:noFill/>
          </a:ln>
          <a:effectLst/>
        </c:spPr>
        <c:dLbl>
          <c:idx val="0"/>
          <c:layout>
            <c:manualLayout>
              <c:x val="-6.1500615006150252E-3"/>
              <c:y val="0"/>
            </c:manualLayout>
          </c:layout>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156533529608719E-2"/>
          <c:y val="0.22675479685344044"/>
          <c:w val="0.82084586116086422"/>
          <c:h val="0.68722974909867707"/>
        </c:manualLayout>
      </c:layout>
      <c:barChart>
        <c:barDir val="col"/>
        <c:grouping val="clustered"/>
        <c:varyColors val="0"/>
        <c:ser>
          <c:idx val="2"/>
          <c:order val="2"/>
          <c:tx>
            <c:strRef>
              <c:f>Sheet11!$D$3</c:f>
              <c:strCache>
                <c:ptCount val="1"/>
                <c:pt idx="0">
                  <c:v>Net Sales (without marketing)</c:v>
                </c:pt>
              </c:strCache>
            </c:strRef>
          </c:tx>
          <c:spPr>
            <a:solidFill>
              <a:srgbClr val="00B0F0"/>
            </a:solidFill>
            <a:ln>
              <a:noFill/>
            </a:ln>
            <a:effectLst/>
          </c:spPr>
          <c:invertIfNegative val="0"/>
          <c:dLbls>
            <c:dLbl>
              <c:idx val="0"/>
              <c:layout>
                <c:manualLayout>
                  <c:x val="-1.661902029834210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B49-48A4-8DAD-E80D38D94906}"/>
                </c:ext>
              </c:extLst>
            </c:dLbl>
            <c:dLbl>
              <c:idx val="1"/>
              <c:layout>
                <c:manualLayout>
                  <c:x val="-2.5082455038853365E-2"/>
                  <c:y val="1.694137359384740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B49-48A4-8DAD-E80D38D94906}"/>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Sheet11!$A$4:$A$8</c:f>
              <c:strCache>
                <c:ptCount val="4"/>
                <c:pt idx="0">
                  <c:v>Medium Business</c:v>
                </c:pt>
                <c:pt idx="1">
                  <c:v>Online Retailer</c:v>
                </c:pt>
                <c:pt idx="2">
                  <c:v>Small Business</c:v>
                </c:pt>
                <c:pt idx="3">
                  <c:v>Wholesale Distributor</c:v>
                </c:pt>
              </c:strCache>
            </c:strRef>
          </c:cat>
          <c:val>
            <c:numRef>
              <c:f>Sheet11!$D$4:$D$8</c:f>
              <c:numCache>
                <c:formatCode>General</c:formatCode>
                <c:ptCount val="4"/>
                <c:pt idx="0">
                  <c:v>143351</c:v>
                </c:pt>
                <c:pt idx="1">
                  <c:v>30193</c:v>
                </c:pt>
                <c:pt idx="2">
                  <c:v>66093</c:v>
                </c:pt>
                <c:pt idx="3">
                  <c:v>97346</c:v>
                </c:pt>
              </c:numCache>
            </c:numRef>
          </c:val>
          <c:extLst>
            <c:ext xmlns:c16="http://schemas.microsoft.com/office/drawing/2014/chart" uri="{C3380CC4-5D6E-409C-BE32-E72D297353CC}">
              <c16:uniqueId val="{00000001-BB49-48A4-8DAD-E80D38D94906}"/>
            </c:ext>
          </c:extLst>
        </c:ser>
        <c:ser>
          <c:idx val="3"/>
          <c:order val="3"/>
          <c:tx>
            <c:strRef>
              <c:f>Sheet11!$E$3</c:f>
              <c:strCache>
                <c:ptCount val="1"/>
                <c:pt idx="0">
                  <c:v>Net Sales (with marketing)</c:v>
                </c:pt>
              </c:strCache>
            </c:strRef>
          </c:tx>
          <c:spPr>
            <a:solidFill>
              <a:schemeClr val="accent1"/>
            </a:solidFill>
            <a:ln>
              <a:noFill/>
            </a:ln>
            <a:effectLst/>
          </c:spPr>
          <c:invertIfNegative val="0"/>
          <c:dLbls>
            <c:dLbl>
              <c:idx val="3"/>
              <c:layout>
                <c:manualLayout>
                  <c:x val="1.6750418760469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49-48A4-8DAD-E80D38D94906}"/>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Sheet11!$A$4:$A$8</c:f>
              <c:strCache>
                <c:ptCount val="4"/>
                <c:pt idx="0">
                  <c:v>Medium Business</c:v>
                </c:pt>
                <c:pt idx="1">
                  <c:v>Online Retailer</c:v>
                </c:pt>
                <c:pt idx="2">
                  <c:v>Small Business</c:v>
                </c:pt>
                <c:pt idx="3">
                  <c:v>Wholesale Distributor</c:v>
                </c:pt>
              </c:strCache>
            </c:strRef>
          </c:cat>
          <c:val>
            <c:numRef>
              <c:f>Sheet11!$E$4:$E$8</c:f>
              <c:numCache>
                <c:formatCode>General</c:formatCode>
                <c:ptCount val="4"/>
                <c:pt idx="0">
                  <c:v>237217</c:v>
                </c:pt>
                <c:pt idx="1">
                  <c:v>378322</c:v>
                </c:pt>
                <c:pt idx="2">
                  <c:v>276730</c:v>
                </c:pt>
                <c:pt idx="3">
                  <c:v>251596</c:v>
                </c:pt>
              </c:numCache>
            </c:numRef>
          </c:val>
          <c:extLst>
            <c:ext xmlns:c16="http://schemas.microsoft.com/office/drawing/2014/chart" uri="{C3380CC4-5D6E-409C-BE32-E72D297353CC}">
              <c16:uniqueId val="{00000002-BB49-48A4-8DAD-E80D38D94906}"/>
            </c:ext>
          </c:extLst>
        </c:ser>
        <c:dLbls>
          <c:showLegendKey val="0"/>
          <c:showVal val="0"/>
          <c:showCatName val="0"/>
          <c:showSerName val="0"/>
          <c:showPercent val="0"/>
          <c:showBubbleSize val="0"/>
        </c:dLbls>
        <c:gapWidth val="219"/>
        <c:axId val="975508831"/>
        <c:axId val="975496831"/>
      </c:barChart>
      <c:lineChart>
        <c:grouping val="standard"/>
        <c:varyColors val="0"/>
        <c:ser>
          <c:idx val="0"/>
          <c:order val="0"/>
          <c:tx>
            <c:strRef>
              <c:f>Sheet11!$B$3</c:f>
              <c:strCache>
                <c:ptCount val="1"/>
                <c:pt idx="0">
                  <c:v>CAGR % (with marketing)</c:v>
                </c:pt>
              </c:strCache>
            </c:strRef>
          </c:tx>
          <c:spPr>
            <a:ln w="28575" cap="rnd">
              <a:solidFill>
                <a:schemeClr val="accent1">
                  <a:lumMod val="40000"/>
                  <a:lumOff val="60000"/>
                </a:schemeClr>
              </a:solidFill>
              <a:round/>
            </a:ln>
            <a:effectLst/>
          </c:spPr>
          <c:marker>
            <c:symbol val="circle"/>
            <c:size val="7"/>
            <c:spPr>
              <a:solidFill>
                <a:schemeClr val="accent1">
                  <a:lumMod val="40000"/>
                  <a:lumOff val="60000"/>
                </a:schemeClr>
              </a:solidFill>
              <a:ln w="9525">
                <a:noFill/>
              </a:ln>
              <a:effectLst/>
            </c:spPr>
          </c:marker>
          <c:cat>
            <c:strRef>
              <c:f>Sheet11!$A$4:$A$8</c:f>
              <c:strCache>
                <c:ptCount val="4"/>
                <c:pt idx="0">
                  <c:v>Medium Business</c:v>
                </c:pt>
                <c:pt idx="1">
                  <c:v>Online Retailer</c:v>
                </c:pt>
                <c:pt idx="2">
                  <c:v>Small Business</c:v>
                </c:pt>
                <c:pt idx="3">
                  <c:v>Wholesale Distributor</c:v>
                </c:pt>
              </c:strCache>
            </c:strRef>
          </c:cat>
          <c:val>
            <c:numRef>
              <c:f>Sheet11!$B$4:$B$8</c:f>
              <c:numCache>
                <c:formatCode>0.0%</c:formatCode>
                <c:ptCount val="4"/>
                <c:pt idx="0">
                  <c:v>0.38007074555309983</c:v>
                </c:pt>
                <c:pt idx="1">
                  <c:v>0.29599597415256951</c:v>
                </c:pt>
                <c:pt idx="2">
                  <c:v>0.26443355489732245</c:v>
                </c:pt>
                <c:pt idx="3">
                  <c:v>0.21876522201326143</c:v>
                </c:pt>
              </c:numCache>
            </c:numRef>
          </c:val>
          <c:smooth val="0"/>
          <c:extLst>
            <c:ext xmlns:c16="http://schemas.microsoft.com/office/drawing/2014/chart" uri="{C3380CC4-5D6E-409C-BE32-E72D297353CC}">
              <c16:uniqueId val="{00000003-BB49-48A4-8DAD-E80D38D94906}"/>
            </c:ext>
          </c:extLst>
        </c:ser>
        <c:ser>
          <c:idx val="1"/>
          <c:order val="1"/>
          <c:tx>
            <c:strRef>
              <c:f>Sheet11!$C$3</c:f>
              <c:strCache>
                <c:ptCount val="1"/>
                <c:pt idx="0">
                  <c:v>CAGR % (without marketing)</c:v>
                </c:pt>
              </c:strCache>
            </c:strRef>
          </c:tx>
          <c:spPr>
            <a:ln w="28575" cap="rnd">
              <a:solidFill>
                <a:srgbClr val="1E6FF2"/>
              </a:solidFill>
              <a:round/>
            </a:ln>
            <a:effectLst/>
          </c:spPr>
          <c:marker>
            <c:symbol val="circle"/>
            <c:size val="7"/>
            <c:spPr>
              <a:solidFill>
                <a:srgbClr val="1E6FF2"/>
              </a:solidFill>
              <a:ln w="9525">
                <a:noFill/>
              </a:ln>
              <a:effectLst/>
            </c:spPr>
          </c:marker>
          <c:cat>
            <c:strRef>
              <c:f>Sheet11!$A$4:$A$8</c:f>
              <c:strCache>
                <c:ptCount val="4"/>
                <c:pt idx="0">
                  <c:v>Medium Business</c:v>
                </c:pt>
                <c:pt idx="1">
                  <c:v>Online Retailer</c:v>
                </c:pt>
                <c:pt idx="2">
                  <c:v>Small Business</c:v>
                </c:pt>
                <c:pt idx="3">
                  <c:v>Wholesale Distributor</c:v>
                </c:pt>
              </c:strCache>
            </c:strRef>
          </c:cat>
          <c:val>
            <c:numRef>
              <c:f>Sheet11!$C$4:$C$8</c:f>
              <c:numCache>
                <c:formatCode>0.0%</c:formatCode>
                <c:ptCount val="4"/>
                <c:pt idx="0">
                  <c:v>3.0032717326240022E-2</c:v>
                </c:pt>
                <c:pt idx="1">
                  <c:v>-0.17943016656995925</c:v>
                </c:pt>
                <c:pt idx="2">
                  <c:v>-0.18235276882860108</c:v>
                </c:pt>
                <c:pt idx="3">
                  <c:v>0.23723636475384979</c:v>
                </c:pt>
              </c:numCache>
            </c:numRef>
          </c:val>
          <c:smooth val="0"/>
          <c:extLst>
            <c:ext xmlns:c16="http://schemas.microsoft.com/office/drawing/2014/chart" uri="{C3380CC4-5D6E-409C-BE32-E72D297353CC}">
              <c16:uniqueId val="{00000004-BB49-48A4-8DAD-E80D38D94906}"/>
            </c:ext>
          </c:extLst>
        </c:ser>
        <c:dLbls>
          <c:showLegendKey val="0"/>
          <c:showVal val="0"/>
          <c:showCatName val="0"/>
          <c:showSerName val="0"/>
          <c:showPercent val="0"/>
          <c:showBubbleSize val="0"/>
        </c:dLbls>
        <c:marker val="1"/>
        <c:smooth val="0"/>
        <c:axId val="833868415"/>
        <c:axId val="833876575"/>
      </c:lineChart>
      <c:catAx>
        <c:axId val="97550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975496831"/>
        <c:crosses val="autoZero"/>
        <c:auto val="1"/>
        <c:lblAlgn val="ctr"/>
        <c:lblOffset val="100"/>
        <c:noMultiLvlLbl val="0"/>
      </c:catAx>
      <c:valAx>
        <c:axId val="975496831"/>
        <c:scaling>
          <c:orientation val="minMax"/>
        </c:scaling>
        <c:delete val="0"/>
        <c:axPos val="l"/>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5508831"/>
        <c:crosses val="autoZero"/>
        <c:crossBetween val="between"/>
      </c:valAx>
      <c:valAx>
        <c:axId val="833876575"/>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33868415"/>
        <c:crosses val="max"/>
        <c:crossBetween val="between"/>
      </c:valAx>
      <c:catAx>
        <c:axId val="833868415"/>
        <c:scaling>
          <c:orientation val="minMax"/>
        </c:scaling>
        <c:delete val="1"/>
        <c:axPos val="b"/>
        <c:numFmt formatCode="General" sourceLinked="1"/>
        <c:majorTickMark val="out"/>
        <c:minorTickMark val="none"/>
        <c:tickLblPos val="nextTo"/>
        <c:crossAx val="83387657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526926" y="1468307"/>
            <a:ext cx="8228700" cy="3077766"/>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70C0"/>
              </a:buClr>
              <a:buSzPts val="3200"/>
              <a:buFont typeface="Arial"/>
              <a:buNone/>
            </a:pPr>
            <a:r>
              <a:rPr lang="en-US" sz="4000" b="0" i="0" dirty="0">
                <a:solidFill>
                  <a:schemeClr val="accent1"/>
                </a:solidFill>
                <a:effectLst/>
                <a:latin typeface="+mj-lt"/>
              </a:rPr>
              <a:t>Unlocking Growth Dynamics: Analyzing CAGR % and Net Sales Trends Across Account Types and Years, with Insights into Marketing Impact</a:t>
            </a:r>
            <a:endParaRPr dirty="0">
              <a:solidFill>
                <a:schemeClr val="accent1"/>
              </a:solidFill>
              <a:latin typeface="+mj-lt"/>
            </a:endParaRP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8D599791-E431-42A9-DEE7-0501D977052D}"/>
              </a:ext>
            </a:extLst>
          </p:cNvPr>
          <p:cNvGraphicFramePr>
            <a:graphicFrameLocks/>
          </p:cNvGraphicFramePr>
          <p:nvPr>
            <p:extLst>
              <p:ext uri="{D42A27DB-BD31-4B8C-83A1-F6EECF244321}">
                <p14:modId xmlns:p14="http://schemas.microsoft.com/office/powerpoint/2010/main" val="3148541983"/>
              </p:ext>
            </p:extLst>
          </p:nvPr>
        </p:nvGraphicFramePr>
        <p:xfrm>
          <a:off x="226142" y="1317523"/>
          <a:ext cx="8691716" cy="4326195"/>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A91E415-B7C1-5875-8E9B-4DCA008BC932}"/>
              </a:ext>
            </a:extLst>
          </p:cNvPr>
          <p:cNvSpPr txBox="1"/>
          <p:nvPr/>
        </p:nvSpPr>
        <p:spPr>
          <a:xfrm>
            <a:off x="526026" y="257465"/>
            <a:ext cx="8229600" cy="615553"/>
          </a:xfrm>
          <a:prstGeom prst="rect">
            <a:avLst/>
          </a:prstGeom>
          <a:noFill/>
        </p:spPr>
        <p:txBody>
          <a:bodyPr wrap="square" rtlCol="0">
            <a:spAutoFit/>
          </a:bodyPr>
          <a:lstStyle/>
          <a:p>
            <a:pPr algn="ctr"/>
            <a:r>
              <a:rPr lang="en-US" sz="1700" i="0" dirty="0">
                <a:solidFill>
                  <a:schemeClr val="accent1">
                    <a:lumMod val="75000"/>
                  </a:schemeClr>
                </a:solidFill>
                <a:effectLst/>
                <a:latin typeface="+mj-lt"/>
                <a:cs typeface="Times New Roman" panose="02020603050405020304" pitchFamily="18" charset="0"/>
              </a:rPr>
              <a:t>Exploring the Discrepancy: Top 5 High-Performing Accounts by Net Sales Across Account Types, Unveiling Growth Challenges Amidst Subdued CAGR %</a:t>
            </a:r>
            <a:endParaRPr lang="en-IN" sz="1700" dirty="0">
              <a:solidFill>
                <a:schemeClr val="accent1">
                  <a:lumMod val="75000"/>
                </a:schemeClr>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299695"/>
            <a:ext cx="8229600" cy="497528"/>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rgbClr val="0070C0"/>
              </a:buClr>
              <a:buSzPct val="100000"/>
              <a:buFont typeface="Arial"/>
              <a:buNone/>
            </a:pPr>
            <a:r>
              <a:rPr lang="en-US" sz="1700" b="0" i="0" dirty="0">
                <a:solidFill>
                  <a:schemeClr val="accent1">
                    <a:lumMod val="75000"/>
                  </a:schemeClr>
                </a:solidFill>
                <a:effectLst/>
                <a:latin typeface="+mj-lt"/>
              </a:rPr>
              <a:t>Insights into Growth Dynamics: Top 5 Accounts by CAGR% Demonstrate Promising Growth Trajectories Despite Limited Net Sales</a:t>
            </a:r>
            <a:endParaRPr sz="1700" dirty="0">
              <a:solidFill>
                <a:schemeClr val="accent1">
                  <a:lumMod val="75000"/>
                </a:schemeClr>
              </a:solidFill>
              <a:latin typeface="+mj-lt"/>
            </a:endParaRP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C8D6F295-E926-97F9-425C-6EDF6FC5C233}"/>
              </a:ext>
            </a:extLst>
          </p:cNvPr>
          <p:cNvGraphicFramePr>
            <a:graphicFrameLocks/>
          </p:cNvGraphicFramePr>
          <p:nvPr>
            <p:extLst>
              <p:ext uri="{D42A27DB-BD31-4B8C-83A1-F6EECF244321}">
                <p14:modId xmlns:p14="http://schemas.microsoft.com/office/powerpoint/2010/main" val="3000756740"/>
              </p:ext>
            </p:extLst>
          </p:nvPr>
        </p:nvGraphicFramePr>
        <p:xfrm>
          <a:off x="294968" y="1238866"/>
          <a:ext cx="8554064" cy="45523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51B9-C6DF-20FB-0D91-82762FF008A7}"/>
              </a:ext>
            </a:extLst>
          </p:cNvPr>
          <p:cNvSpPr>
            <a:spLocks noGrp="1"/>
          </p:cNvSpPr>
          <p:nvPr>
            <p:ph type="title"/>
          </p:nvPr>
        </p:nvSpPr>
        <p:spPr>
          <a:xfrm>
            <a:off x="457200" y="457201"/>
            <a:ext cx="8229600" cy="278130"/>
          </a:xfrm>
        </p:spPr>
        <p:txBody>
          <a:bodyPr>
            <a:noAutofit/>
          </a:bodyPr>
          <a:lstStyle/>
          <a:p>
            <a:pPr algn="ctr"/>
            <a:r>
              <a:rPr lang="en-US" sz="1700" b="0" i="0" dirty="0">
                <a:solidFill>
                  <a:schemeClr val="accent1">
                    <a:lumMod val="75000"/>
                  </a:schemeClr>
                </a:solidFill>
                <a:effectLst/>
                <a:latin typeface="+mj-lt"/>
              </a:rPr>
              <a:t>Strategic Insights: Analyzing Net Sales and CAGR % Across Account Types and Product Combinations</a:t>
            </a:r>
            <a:endParaRPr lang="en-IN" sz="1700" dirty="0">
              <a:solidFill>
                <a:schemeClr val="accent1">
                  <a:lumMod val="75000"/>
                </a:schemeClr>
              </a:solidFill>
              <a:latin typeface="+mj-lt"/>
            </a:endParaRPr>
          </a:p>
        </p:txBody>
      </p:sp>
      <p:graphicFrame>
        <p:nvGraphicFramePr>
          <p:cNvPr id="4" name="Chart 3">
            <a:extLst>
              <a:ext uri="{FF2B5EF4-FFF2-40B4-BE49-F238E27FC236}">
                <a16:creationId xmlns:a16="http://schemas.microsoft.com/office/drawing/2014/main" id="{F64415EA-D7AC-90B9-D4FF-0746E8BD4C01}"/>
              </a:ext>
            </a:extLst>
          </p:cNvPr>
          <p:cNvGraphicFramePr>
            <a:graphicFrameLocks/>
          </p:cNvGraphicFramePr>
          <p:nvPr>
            <p:extLst>
              <p:ext uri="{D42A27DB-BD31-4B8C-83A1-F6EECF244321}">
                <p14:modId xmlns:p14="http://schemas.microsoft.com/office/powerpoint/2010/main" val="195492062"/>
              </p:ext>
            </p:extLst>
          </p:nvPr>
        </p:nvGraphicFramePr>
        <p:xfrm>
          <a:off x="324464" y="1266384"/>
          <a:ext cx="4380272" cy="26547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838E6FC-10B1-889E-1819-540EFDDB5C08}"/>
              </a:ext>
            </a:extLst>
          </p:cNvPr>
          <p:cNvGraphicFramePr>
            <a:graphicFrameLocks/>
          </p:cNvGraphicFramePr>
          <p:nvPr>
            <p:extLst>
              <p:ext uri="{D42A27DB-BD31-4B8C-83A1-F6EECF244321}">
                <p14:modId xmlns:p14="http://schemas.microsoft.com/office/powerpoint/2010/main" val="637210078"/>
              </p:ext>
            </p:extLst>
          </p:nvPr>
        </p:nvGraphicFramePr>
        <p:xfrm>
          <a:off x="4439265" y="3508274"/>
          <a:ext cx="4380271" cy="27510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0279BB6-5FD2-4851-9D28-B03DB8E92980}"/>
              </a:ext>
            </a:extLst>
          </p:cNvPr>
          <p:cNvSpPr txBox="1"/>
          <p:nvPr/>
        </p:nvSpPr>
        <p:spPr>
          <a:xfrm>
            <a:off x="5142272" y="1961278"/>
            <a:ext cx="3765754" cy="830997"/>
          </a:xfrm>
          <a:prstGeom prst="rect">
            <a:avLst/>
          </a:prstGeom>
          <a:noFill/>
        </p:spPr>
        <p:txBody>
          <a:bodyPr wrap="square" rtlCol="0">
            <a:spAutoFit/>
          </a:bodyPr>
          <a:lstStyle/>
          <a:p>
            <a:pPr algn="ctr"/>
            <a:r>
              <a:rPr lang="en-US" sz="1600" b="0" i="0" dirty="0">
                <a:solidFill>
                  <a:schemeClr val="accent1">
                    <a:lumMod val="75000"/>
                  </a:schemeClr>
                </a:solidFill>
                <a:effectLst/>
                <a:latin typeface="Söhne"/>
              </a:rPr>
              <a:t>Analyzing Net Sales and CAGR % for High-Growth Product Combos Despite Initial Sales Constraints</a:t>
            </a:r>
            <a:endParaRPr lang="en-IN" sz="1600" dirty="0">
              <a:solidFill>
                <a:schemeClr val="accent1">
                  <a:lumMod val="75000"/>
                </a:schemeClr>
              </a:solidFill>
              <a:latin typeface="Söhne"/>
            </a:endParaRPr>
          </a:p>
        </p:txBody>
      </p:sp>
      <p:sp>
        <p:nvSpPr>
          <p:cNvPr id="7" name="TextBox 6">
            <a:extLst>
              <a:ext uri="{FF2B5EF4-FFF2-40B4-BE49-F238E27FC236}">
                <a16:creationId xmlns:a16="http://schemas.microsoft.com/office/drawing/2014/main" id="{EC6AB007-ADC8-D572-3076-E02BF0064F64}"/>
              </a:ext>
            </a:extLst>
          </p:cNvPr>
          <p:cNvSpPr txBox="1"/>
          <p:nvPr/>
        </p:nvSpPr>
        <p:spPr>
          <a:xfrm>
            <a:off x="457200" y="4680155"/>
            <a:ext cx="3500284" cy="830997"/>
          </a:xfrm>
          <a:prstGeom prst="rect">
            <a:avLst/>
          </a:prstGeom>
          <a:noFill/>
        </p:spPr>
        <p:txBody>
          <a:bodyPr wrap="square" rtlCol="0">
            <a:spAutoFit/>
          </a:bodyPr>
          <a:lstStyle/>
          <a:p>
            <a:pPr algn="ctr"/>
            <a:r>
              <a:rPr lang="en-US" sz="1600" b="0" i="0" dirty="0">
                <a:solidFill>
                  <a:schemeClr val="accent1">
                    <a:lumMod val="75000"/>
                  </a:schemeClr>
                </a:solidFill>
                <a:effectLst/>
                <a:latin typeface="Söhne"/>
              </a:rPr>
              <a:t>Assessing Net Sales and CAGR % Across Account Types, Uncovering High-Yield Opportunities</a:t>
            </a:r>
            <a:endParaRPr lang="en-IN" sz="1600" dirty="0">
              <a:solidFill>
                <a:schemeClr val="accent1">
                  <a:lumMod val="75000"/>
                </a:schemeClr>
              </a:solidFill>
            </a:endParaRPr>
          </a:p>
        </p:txBody>
      </p:sp>
      <p:sp>
        <p:nvSpPr>
          <p:cNvPr id="8" name="Google Shape;114;p3">
            <a:extLst>
              <a:ext uri="{FF2B5EF4-FFF2-40B4-BE49-F238E27FC236}">
                <a16:creationId xmlns:a16="http://schemas.microsoft.com/office/drawing/2014/main" id="{9C3E36E9-7C0B-3D7A-4DB3-226EB4BFA468}"/>
              </a:ext>
            </a:extLst>
          </p:cNvPr>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9" name="Google Shape;115;p3">
            <a:extLst>
              <a:ext uri="{FF2B5EF4-FFF2-40B4-BE49-F238E27FC236}">
                <a16:creationId xmlns:a16="http://schemas.microsoft.com/office/drawing/2014/main" id="{C7AA7A56-A68B-318C-973D-98C532025AFE}"/>
              </a:ext>
            </a:extLst>
          </p:cNvPr>
          <p:cNvPicPr preferRelativeResize="0"/>
          <p:nvPr/>
        </p:nvPicPr>
        <p:blipFill rotWithShape="1">
          <a:blip r:embed="rId5">
            <a:alphaModFix/>
          </a:blip>
          <a:srcRect/>
          <a:stretch/>
        </p:blipFill>
        <p:spPr>
          <a:xfrm>
            <a:off x="457200" y="6271072"/>
            <a:ext cx="1415143" cy="287233"/>
          </a:xfrm>
          <a:prstGeom prst="rect">
            <a:avLst/>
          </a:prstGeom>
          <a:noFill/>
          <a:ln>
            <a:noFill/>
          </a:ln>
        </p:spPr>
      </p:pic>
      <p:sp>
        <p:nvSpPr>
          <p:cNvPr id="10" name="Arrow: Left 9">
            <a:extLst>
              <a:ext uri="{FF2B5EF4-FFF2-40B4-BE49-F238E27FC236}">
                <a16:creationId xmlns:a16="http://schemas.microsoft.com/office/drawing/2014/main" id="{DE23E9FB-DC44-8681-F9C7-32C3DA089ECA}"/>
              </a:ext>
            </a:extLst>
          </p:cNvPr>
          <p:cNvSpPr/>
          <p:nvPr/>
        </p:nvSpPr>
        <p:spPr>
          <a:xfrm>
            <a:off x="5142272" y="2515081"/>
            <a:ext cx="480798" cy="157316"/>
          </a:xfrm>
          <a:prstGeom prst="leftArrow">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08EC06F6-4435-F95E-370D-AE11D2FA6F55}"/>
              </a:ext>
            </a:extLst>
          </p:cNvPr>
          <p:cNvSpPr/>
          <p:nvPr/>
        </p:nvSpPr>
        <p:spPr>
          <a:xfrm rot="10800000">
            <a:off x="3570092" y="5252015"/>
            <a:ext cx="480798" cy="157316"/>
          </a:xfrm>
          <a:prstGeom prst="leftArrow">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00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2248-2FFB-B6C0-2144-D9E10D1B5E72}"/>
              </a:ext>
            </a:extLst>
          </p:cNvPr>
          <p:cNvSpPr>
            <a:spLocks noGrp="1"/>
          </p:cNvSpPr>
          <p:nvPr>
            <p:ph type="title"/>
          </p:nvPr>
        </p:nvSpPr>
        <p:spPr>
          <a:xfrm>
            <a:off x="457200" y="216309"/>
            <a:ext cx="8229600" cy="636527"/>
          </a:xfrm>
        </p:spPr>
        <p:txBody>
          <a:bodyPr>
            <a:normAutofit/>
          </a:bodyPr>
          <a:lstStyle/>
          <a:p>
            <a:pPr algn="ctr"/>
            <a:r>
              <a:rPr lang="en-US" b="0" i="0" dirty="0">
                <a:solidFill>
                  <a:schemeClr val="accent1">
                    <a:lumMod val="75000"/>
                  </a:schemeClr>
                </a:solidFill>
                <a:effectLst/>
                <a:latin typeface="+mj-lt"/>
              </a:rPr>
              <a:t>Illuminating Impact: Analyzing Marketing Effect on Net Sales and CAGR % Across Account Types and Years</a:t>
            </a:r>
            <a:endParaRPr lang="en-IN" dirty="0">
              <a:solidFill>
                <a:schemeClr val="accent1">
                  <a:lumMod val="75000"/>
                </a:schemeClr>
              </a:solidFill>
              <a:latin typeface="+mj-lt"/>
            </a:endParaRPr>
          </a:p>
        </p:txBody>
      </p:sp>
      <p:graphicFrame>
        <p:nvGraphicFramePr>
          <p:cNvPr id="4" name="Chart 3">
            <a:extLst>
              <a:ext uri="{FF2B5EF4-FFF2-40B4-BE49-F238E27FC236}">
                <a16:creationId xmlns:a16="http://schemas.microsoft.com/office/drawing/2014/main" id="{CE8766B5-224D-FB02-1C45-AB8144E72000}"/>
              </a:ext>
            </a:extLst>
          </p:cNvPr>
          <p:cNvGraphicFramePr>
            <a:graphicFrameLocks/>
          </p:cNvGraphicFramePr>
          <p:nvPr>
            <p:extLst>
              <p:ext uri="{D42A27DB-BD31-4B8C-83A1-F6EECF244321}">
                <p14:modId xmlns:p14="http://schemas.microsoft.com/office/powerpoint/2010/main" val="658632172"/>
              </p:ext>
            </p:extLst>
          </p:nvPr>
        </p:nvGraphicFramePr>
        <p:xfrm>
          <a:off x="245806" y="973283"/>
          <a:ext cx="5251409" cy="24557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BD3EB66-F11D-274C-9848-3F46800CA0E8}"/>
              </a:ext>
            </a:extLst>
          </p:cNvPr>
          <p:cNvGraphicFramePr>
            <a:graphicFrameLocks/>
          </p:cNvGraphicFramePr>
          <p:nvPr>
            <p:extLst>
              <p:ext uri="{D42A27DB-BD31-4B8C-83A1-F6EECF244321}">
                <p14:modId xmlns:p14="http://schemas.microsoft.com/office/powerpoint/2010/main" val="3436384401"/>
              </p:ext>
            </p:extLst>
          </p:nvPr>
        </p:nvGraphicFramePr>
        <p:xfrm>
          <a:off x="3559277" y="3625653"/>
          <a:ext cx="5378246" cy="2455718"/>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114;p3">
            <a:extLst>
              <a:ext uri="{FF2B5EF4-FFF2-40B4-BE49-F238E27FC236}">
                <a16:creationId xmlns:a16="http://schemas.microsoft.com/office/drawing/2014/main" id="{0F9E4A5A-CFCA-5717-99DF-36E76B1F8547}"/>
              </a:ext>
            </a:extLst>
          </p:cNvPr>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7" name="Google Shape;115;p3">
            <a:extLst>
              <a:ext uri="{FF2B5EF4-FFF2-40B4-BE49-F238E27FC236}">
                <a16:creationId xmlns:a16="http://schemas.microsoft.com/office/drawing/2014/main" id="{5988AA10-E20C-6FC8-8476-2CFFF34F15D1}"/>
              </a:ext>
            </a:extLst>
          </p:cNvPr>
          <p:cNvPicPr preferRelativeResize="0"/>
          <p:nvPr/>
        </p:nvPicPr>
        <p:blipFill rotWithShape="1">
          <a:blip r:embed="rId5">
            <a:alphaModFix/>
          </a:blip>
          <a:srcRect/>
          <a:stretch/>
        </p:blipFill>
        <p:spPr>
          <a:xfrm>
            <a:off x="457200" y="6271072"/>
            <a:ext cx="1415143" cy="287233"/>
          </a:xfrm>
          <a:prstGeom prst="rect">
            <a:avLst/>
          </a:prstGeom>
          <a:noFill/>
          <a:ln>
            <a:noFill/>
          </a:ln>
        </p:spPr>
      </p:pic>
      <p:sp>
        <p:nvSpPr>
          <p:cNvPr id="8" name="TextBox 7">
            <a:extLst>
              <a:ext uri="{FF2B5EF4-FFF2-40B4-BE49-F238E27FC236}">
                <a16:creationId xmlns:a16="http://schemas.microsoft.com/office/drawing/2014/main" id="{98A0E236-AD5A-05D2-C64B-A192837BFD49}"/>
              </a:ext>
            </a:extLst>
          </p:cNvPr>
          <p:cNvSpPr txBox="1"/>
          <p:nvPr/>
        </p:nvSpPr>
        <p:spPr>
          <a:xfrm>
            <a:off x="5874774" y="1831809"/>
            <a:ext cx="2812026" cy="830997"/>
          </a:xfrm>
          <a:prstGeom prst="rect">
            <a:avLst/>
          </a:prstGeom>
          <a:noFill/>
        </p:spPr>
        <p:txBody>
          <a:bodyPr wrap="square" rtlCol="0">
            <a:spAutoFit/>
          </a:bodyPr>
          <a:lstStyle/>
          <a:p>
            <a:pPr algn="ctr"/>
            <a:r>
              <a:rPr lang="en-US" sz="1600" b="0" i="0" dirty="0">
                <a:solidFill>
                  <a:schemeClr val="accent1">
                    <a:lumMod val="75000"/>
                  </a:schemeClr>
                </a:solidFill>
                <a:effectLst/>
                <a:latin typeface="Söhne"/>
              </a:rPr>
              <a:t>Unveiling the Impact of Marketing Initiatives on Yearly Net Sales Growth</a:t>
            </a:r>
            <a:endParaRPr lang="en-IN" sz="1600" dirty="0">
              <a:solidFill>
                <a:schemeClr val="accent1">
                  <a:lumMod val="75000"/>
                </a:schemeClr>
              </a:solidFill>
              <a:latin typeface="Söhne"/>
            </a:endParaRPr>
          </a:p>
        </p:txBody>
      </p:sp>
      <p:sp>
        <p:nvSpPr>
          <p:cNvPr id="9" name="TextBox 8">
            <a:extLst>
              <a:ext uri="{FF2B5EF4-FFF2-40B4-BE49-F238E27FC236}">
                <a16:creationId xmlns:a16="http://schemas.microsoft.com/office/drawing/2014/main" id="{B935CB8A-A4E8-59C5-5D95-BEE7FC833C5B}"/>
              </a:ext>
            </a:extLst>
          </p:cNvPr>
          <p:cNvSpPr txBox="1"/>
          <p:nvPr/>
        </p:nvSpPr>
        <p:spPr>
          <a:xfrm>
            <a:off x="0" y="4434537"/>
            <a:ext cx="3146322" cy="830997"/>
          </a:xfrm>
          <a:prstGeom prst="rect">
            <a:avLst/>
          </a:prstGeom>
          <a:noFill/>
        </p:spPr>
        <p:txBody>
          <a:bodyPr wrap="square" rtlCol="0">
            <a:spAutoFit/>
          </a:bodyPr>
          <a:lstStyle/>
          <a:p>
            <a:pPr algn="ctr"/>
            <a:r>
              <a:rPr lang="en-US" sz="1600" b="0" i="0" dirty="0">
                <a:solidFill>
                  <a:schemeClr val="accent1">
                    <a:lumMod val="75000"/>
                  </a:schemeClr>
                </a:solidFill>
                <a:effectLst/>
                <a:latin typeface="Söhne"/>
              </a:rPr>
              <a:t>Examining Marketing's Role in Reshaping Net Sales and CAGR % Across Account Types</a:t>
            </a:r>
            <a:endParaRPr lang="en-IN" sz="1600" dirty="0">
              <a:solidFill>
                <a:schemeClr val="accent1">
                  <a:lumMod val="75000"/>
                </a:schemeClr>
              </a:solidFill>
              <a:latin typeface="Söhne"/>
            </a:endParaRPr>
          </a:p>
        </p:txBody>
      </p:sp>
      <p:sp>
        <p:nvSpPr>
          <p:cNvPr id="10" name="Arrow: Left 9">
            <a:extLst>
              <a:ext uri="{FF2B5EF4-FFF2-40B4-BE49-F238E27FC236}">
                <a16:creationId xmlns:a16="http://schemas.microsoft.com/office/drawing/2014/main" id="{D0A918C3-B1A7-7225-AE15-1F854EB91F7C}"/>
              </a:ext>
            </a:extLst>
          </p:cNvPr>
          <p:cNvSpPr/>
          <p:nvPr/>
        </p:nvSpPr>
        <p:spPr>
          <a:xfrm>
            <a:off x="5497215" y="2251587"/>
            <a:ext cx="480798" cy="157316"/>
          </a:xfrm>
          <a:prstGeom prst="leftArrow">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FB2C5DDA-FF55-3E32-823E-4D58B4D0C203}"/>
              </a:ext>
            </a:extLst>
          </p:cNvPr>
          <p:cNvSpPr/>
          <p:nvPr/>
        </p:nvSpPr>
        <p:spPr>
          <a:xfrm rot="10800000">
            <a:off x="2871510" y="4935794"/>
            <a:ext cx="480798" cy="157316"/>
          </a:xfrm>
          <a:prstGeom prst="leftArrow">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01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IN" sz="1700" dirty="0">
                <a:solidFill>
                  <a:schemeClr val="accent1">
                    <a:lumMod val="75000"/>
                  </a:schemeClr>
                </a:solidFill>
              </a:rPr>
              <a:t>Gleaning Insights</a:t>
            </a:r>
            <a:endParaRPr sz="1700" dirty="0">
              <a:solidFill>
                <a:schemeClr val="accent1">
                  <a:lumMod val="75000"/>
                </a:schemeClr>
              </a:solidFill>
            </a:endParaRPr>
          </a:p>
        </p:txBody>
      </p:sp>
      <p:sp>
        <p:nvSpPr>
          <p:cNvPr id="121" name="Google Shape;121;p4"/>
          <p:cNvSpPr txBox="1"/>
          <p:nvPr/>
        </p:nvSpPr>
        <p:spPr>
          <a:xfrm>
            <a:off x="196646" y="1242159"/>
            <a:ext cx="8688022" cy="1246455"/>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500" b="0" i="0" dirty="0">
                <a:solidFill>
                  <a:srgbClr val="0D0D0D"/>
                </a:solidFill>
                <a:effectLst/>
                <a:latin typeface="+mn-lt"/>
              </a:rPr>
              <a:t>Accounts with high net sales ($39.3K) and negative CAGR % (-10%) highlight challenges in sustaining growth or market saturation. To overcome this, prioritize strategic initiatives such as diversification, innovation, and market expansion. Explore new markets, enhance product offerings, and invest in research and development to revitalize growth prospects and mitigate market saturation risks.</a:t>
            </a:r>
            <a:endParaRPr sz="1500" dirty="0">
              <a:solidFill>
                <a:schemeClr val="tx1"/>
              </a:solidFill>
              <a:latin typeface="+mn-lt"/>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77FA6A2B-AE74-1F58-BB6C-AFC69BF09A3D}"/>
              </a:ext>
            </a:extLst>
          </p:cNvPr>
          <p:cNvSpPr txBox="1"/>
          <p:nvPr/>
        </p:nvSpPr>
        <p:spPr>
          <a:xfrm>
            <a:off x="376084" y="2827570"/>
            <a:ext cx="8577410" cy="1246495"/>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solidFill>
                  <a:schemeClr val="tx1"/>
                </a:solidFill>
                <a:effectLst/>
                <a:latin typeface="+mn-lt"/>
              </a:rPr>
              <a:t>Accounts with high CAGR % (335%) and net sales of about $17.6K present growth opportunities, emphasizing innovation and scalability. However, assessing their market positioning and long-term sustainability is essential for informed decision-making and risk management. Thorough market analysis, due diligence, and performance monitoring are key to evaluating their potential and guiding strategic decisions.</a:t>
            </a:r>
            <a:endParaRPr lang="en-IN" sz="1500" dirty="0">
              <a:solidFill>
                <a:schemeClr val="tx1"/>
              </a:solidFill>
              <a:latin typeface="+mn-lt"/>
            </a:endParaRPr>
          </a:p>
        </p:txBody>
      </p:sp>
      <p:sp>
        <p:nvSpPr>
          <p:cNvPr id="3" name="TextBox 2">
            <a:extLst>
              <a:ext uri="{FF2B5EF4-FFF2-40B4-BE49-F238E27FC236}">
                <a16:creationId xmlns:a16="http://schemas.microsoft.com/office/drawing/2014/main" id="{8E250D88-E987-CD31-3BC7-C0BEE115AF6B}"/>
              </a:ext>
            </a:extLst>
          </p:cNvPr>
          <p:cNvSpPr txBox="1"/>
          <p:nvPr/>
        </p:nvSpPr>
        <p:spPr>
          <a:xfrm>
            <a:off x="307258" y="4457454"/>
            <a:ext cx="8229600" cy="1477328"/>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solidFill>
                  <a:srgbClr val="0D0D0D"/>
                </a:solidFill>
                <a:effectLst/>
                <a:latin typeface="+mn-lt"/>
              </a:rPr>
              <a:t>The combination of </a:t>
            </a:r>
            <a:r>
              <a:rPr lang="en-US" sz="1500" b="1" i="0" dirty="0">
                <a:solidFill>
                  <a:srgbClr val="0D0D0D"/>
                </a:solidFill>
                <a:effectLst/>
                <a:latin typeface="+mn-lt"/>
              </a:rPr>
              <a:t>Product 1, Product 2, and Product 3 </a:t>
            </a:r>
            <a:r>
              <a:rPr lang="en-US" sz="1500" b="0" i="0" dirty="0">
                <a:solidFill>
                  <a:srgbClr val="0D0D0D"/>
                </a:solidFill>
                <a:effectLst/>
                <a:latin typeface="+mn-lt"/>
              </a:rPr>
              <a:t>boasts significantly high net sales, indicating strong market demand. Notably, </a:t>
            </a:r>
            <a:r>
              <a:rPr lang="en-US" sz="1500" b="1" i="0" dirty="0">
                <a:solidFill>
                  <a:srgbClr val="0D0D0D"/>
                </a:solidFill>
                <a:effectLst/>
                <a:latin typeface="+mn-lt"/>
              </a:rPr>
              <a:t>Product 1 and Product 3 </a:t>
            </a:r>
            <a:r>
              <a:rPr lang="en-US" sz="1500" b="0" i="0" dirty="0">
                <a:solidFill>
                  <a:srgbClr val="0D0D0D"/>
                </a:solidFill>
                <a:effectLst/>
                <a:latin typeface="+mn-lt"/>
              </a:rPr>
              <a:t>exhibit the highest CAGR %, signaling potential for rapid growth within this product mix. To leverage this trend, consider allocating resources and strategic focus towards enhancing the market presence and innovation of Product 1 and Product 3 while maintaining the performance of the entire product combination.</a:t>
            </a:r>
            <a:endParaRPr lang="en-IN" sz="15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0;p4">
            <a:extLst>
              <a:ext uri="{FF2B5EF4-FFF2-40B4-BE49-F238E27FC236}">
                <a16:creationId xmlns:a16="http://schemas.microsoft.com/office/drawing/2014/main" id="{171FAEDF-243C-996B-F12E-D3545C223649}"/>
              </a:ext>
            </a:extLst>
          </p:cNvPr>
          <p:cNvSpPr txBox="1">
            <a:spLocks noGrp="1"/>
          </p:cNvSpPr>
          <p:nvPr>
            <p:ph type="title"/>
          </p:nvPr>
        </p:nvSpPr>
        <p:spPr>
          <a:xfrm>
            <a:off x="457200" y="462116"/>
            <a:ext cx="8229600" cy="350684"/>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IN" sz="1700" dirty="0">
                <a:solidFill>
                  <a:schemeClr val="accent1">
                    <a:lumMod val="75000"/>
                  </a:schemeClr>
                </a:solidFill>
              </a:rPr>
              <a:t>Gleaning Insights</a:t>
            </a:r>
            <a:endParaRPr sz="1700" dirty="0">
              <a:solidFill>
                <a:schemeClr val="accent1">
                  <a:lumMod val="75000"/>
                </a:schemeClr>
              </a:solidFill>
            </a:endParaRPr>
          </a:p>
        </p:txBody>
      </p:sp>
      <p:sp>
        <p:nvSpPr>
          <p:cNvPr id="5" name="Google Shape;121;p4">
            <a:extLst>
              <a:ext uri="{FF2B5EF4-FFF2-40B4-BE49-F238E27FC236}">
                <a16:creationId xmlns:a16="http://schemas.microsoft.com/office/drawing/2014/main" id="{5390CA19-5754-6462-0523-5E46F824EA27}"/>
              </a:ext>
            </a:extLst>
          </p:cNvPr>
          <p:cNvSpPr txBox="1"/>
          <p:nvPr/>
        </p:nvSpPr>
        <p:spPr>
          <a:xfrm>
            <a:off x="196646" y="1242159"/>
            <a:ext cx="8688022" cy="1015622"/>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500" b="1" i="0" dirty="0">
                <a:solidFill>
                  <a:srgbClr val="0D0D0D"/>
                </a:solidFill>
                <a:effectLst/>
                <a:latin typeface="+mn-lt"/>
              </a:rPr>
              <a:t>Online retailers </a:t>
            </a:r>
            <a:r>
              <a:rPr lang="en-US" sz="1500" b="0" i="0" dirty="0">
                <a:solidFill>
                  <a:srgbClr val="0D0D0D"/>
                </a:solidFill>
                <a:effectLst/>
                <a:latin typeface="+mn-lt"/>
              </a:rPr>
              <a:t>lead in net sales, while both </a:t>
            </a:r>
            <a:r>
              <a:rPr lang="en-US" sz="1500" b="1" i="0" dirty="0">
                <a:solidFill>
                  <a:srgbClr val="0D0D0D"/>
                </a:solidFill>
                <a:effectLst/>
                <a:latin typeface="+mn-lt"/>
              </a:rPr>
              <a:t>online retailers </a:t>
            </a:r>
            <a:r>
              <a:rPr lang="en-US" sz="1500" b="0" i="0" dirty="0">
                <a:solidFill>
                  <a:srgbClr val="0D0D0D"/>
                </a:solidFill>
                <a:effectLst/>
                <a:latin typeface="+mn-lt"/>
              </a:rPr>
              <a:t>and </a:t>
            </a:r>
            <a:r>
              <a:rPr lang="en-US" sz="1500" b="1" i="0" dirty="0">
                <a:solidFill>
                  <a:srgbClr val="0D0D0D"/>
                </a:solidFill>
                <a:effectLst/>
                <a:latin typeface="+mn-lt"/>
              </a:rPr>
              <a:t>wholesale distributors </a:t>
            </a:r>
            <a:r>
              <a:rPr lang="en-US" sz="1500" b="0" i="0" dirty="0">
                <a:solidFill>
                  <a:srgbClr val="0D0D0D"/>
                </a:solidFill>
                <a:effectLst/>
                <a:latin typeface="+mn-lt"/>
              </a:rPr>
              <a:t>show high CAGR %. This suggests growth potential in both sectors. Wholesale distributors can leverage their high CAGR % to expand market share and drive growth further through strategic initiatives such as optimizing supply chains and exploring new markets.</a:t>
            </a:r>
            <a:endParaRPr lang="en-IN" sz="1500" dirty="0">
              <a:latin typeface="+mn-lt"/>
            </a:endParaRPr>
          </a:p>
        </p:txBody>
      </p:sp>
      <p:sp>
        <p:nvSpPr>
          <p:cNvPr id="8" name="TextBox 7">
            <a:extLst>
              <a:ext uri="{FF2B5EF4-FFF2-40B4-BE49-F238E27FC236}">
                <a16:creationId xmlns:a16="http://schemas.microsoft.com/office/drawing/2014/main" id="{ABE56E83-8065-86E9-B610-208BC1D71630}"/>
              </a:ext>
            </a:extLst>
          </p:cNvPr>
          <p:cNvSpPr txBox="1"/>
          <p:nvPr/>
        </p:nvSpPr>
        <p:spPr>
          <a:xfrm>
            <a:off x="196646" y="2808736"/>
            <a:ext cx="8427468" cy="1015663"/>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solidFill>
                  <a:srgbClr val="0D0D0D"/>
                </a:solidFill>
                <a:effectLst/>
                <a:latin typeface="+mn-lt"/>
              </a:rPr>
              <a:t>The significant </a:t>
            </a:r>
            <a:r>
              <a:rPr lang="en-US" sz="1500" b="1" i="0" dirty="0">
                <a:solidFill>
                  <a:srgbClr val="0D0D0D"/>
                </a:solidFill>
                <a:effectLst/>
                <a:latin typeface="+mn-lt"/>
              </a:rPr>
              <a:t>increase </a:t>
            </a:r>
            <a:r>
              <a:rPr lang="en-US" sz="1500" i="0" dirty="0">
                <a:solidFill>
                  <a:srgbClr val="0D0D0D"/>
                </a:solidFill>
                <a:effectLst/>
                <a:latin typeface="+mn-lt"/>
              </a:rPr>
              <a:t>i</a:t>
            </a:r>
            <a:r>
              <a:rPr lang="en-US" sz="1500" b="0" i="0" dirty="0">
                <a:solidFill>
                  <a:srgbClr val="0D0D0D"/>
                </a:solidFill>
                <a:effectLst/>
                <a:latin typeface="+mn-lt"/>
              </a:rPr>
              <a:t>n net sales from </a:t>
            </a:r>
            <a:r>
              <a:rPr lang="en-US" sz="1500" b="1" i="0" dirty="0">
                <a:solidFill>
                  <a:srgbClr val="0D0D0D"/>
                </a:solidFill>
                <a:effectLst/>
                <a:latin typeface="+mn-lt"/>
              </a:rPr>
              <a:t>2017 to 2021</a:t>
            </a:r>
            <a:r>
              <a:rPr lang="en-US" sz="1500" b="0" i="0" dirty="0">
                <a:solidFill>
                  <a:srgbClr val="0D0D0D"/>
                </a:solidFill>
                <a:effectLst/>
                <a:latin typeface="+mn-lt"/>
              </a:rPr>
              <a:t>, attributed to marketing efforts including posters, coupons, and social media, underscores the effectiveness of these strategies. This positive trend indicates the importance of continuing and potentially expanding marketing initiatives to sustain growth and capitalize on market opportunities.</a:t>
            </a:r>
            <a:endParaRPr lang="en-IN" sz="1500" dirty="0">
              <a:latin typeface="+mn-lt"/>
            </a:endParaRPr>
          </a:p>
        </p:txBody>
      </p:sp>
      <p:sp>
        <p:nvSpPr>
          <p:cNvPr id="9" name="TextBox 8">
            <a:extLst>
              <a:ext uri="{FF2B5EF4-FFF2-40B4-BE49-F238E27FC236}">
                <a16:creationId xmlns:a16="http://schemas.microsoft.com/office/drawing/2014/main" id="{2E76533E-FC43-0C4A-52BF-C1491A50FAC1}"/>
              </a:ext>
            </a:extLst>
          </p:cNvPr>
          <p:cNvSpPr txBox="1"/>
          <p:nvPr/>
        </p:nvSpPr>
        <p:spPr>
          <a:xfrm>
            <a:off x="196646" y="4375355"/>
            <a:ext cx="8427468" cy="1477328"/>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solidFill>
                  <a:srgbClr val="0D0D0D"/>
                </a:solidFill>
                <a:effectLst/>
                <a:latin typeface="+mn-lt"/>
              </a:rPr>
              <a:t>The revolutionary effect of marketing across different account types has significantly impacted net sales and CAGR %. </a:t>
            </a:r>
            <a:r>
              <a:rPr lang="en-US" sz="1500" b="1" i="0" dirty="0">
                <a:solidFill>
                  <a:srgbClr val="0D0D0D"/>
                </a:solidFill>
                <a:effectLst/>
                <a:latin typeface="+mn-lt"/>
              </a:rPr>
              <a:t>Online Retailer's </a:t>
            </a:r>
            <a:r>
              <a:rPr lang="en-US" sz="1500" b="0" i="0" dirty="0">
                <a:solidFill>
                  <a:srgbClr val="0D0D0D"/>
                </a:solidFill>
                <a:effectLst/>
                <a:latin typeface="+mn-lt"/>
              </a:rPr>
              <a:t>net sales have surged </a:t>
            </a:r>
            <a:r>
              <a:rPr lang="en-US" sz="1500" b="1" i="0" dirty="0">
                <a:solidFill>
                  <a:srgbClr val="0D0D0D"/>
                </a:solidFill>
                <a:effectLst/>
                <a:latin typeface="+mn-lt"/>
              </a:rPr>
              <a:t>tenfold</a:t>
            </a:r>
            <a:r>
              <a:rPr lang="en-US" sz="1500" b="0" i="0" dirty="0">
                <a:solidFill>
                  <a:srgbClr val="0D0D0D"/>
                </a:solidFill>
                <a:effectLst/>
                <a:latin typeface="+mn-lt"/>
              </a:rPr>
              <a:t>, accompanied by a </a:t>
            </a:r>
            <a:r>
              <a:rPr lang="en-US" sz="1500" b="1" i="0" dirty="0">
                <a:solidFill>
                  <a:srgbClr val="0D0D0D"/>
                </a:solidFill>
                <a:effectLst/>
                <a:latin typeface="+mn-lt"/>
              </a:rPr>
              <a:t>positive</a:t>
            </a:r>
            <a:r>
              <a:rPr lang="en-US" sz="1500" b="0" i="0" dirty="0">
                <a:solidFill>
                  <a:srgbClr val="0D0D0D"/>
                </a:solidFill>
                <a:effectLst/>
                <a:latin typeface="+mn-lt"/>
              </a:rPr>
              <a:t> shift in CAGR % from previously </a:t>
            </a:r>
            <a:r>
              <a:rPr lang="en-US" sz="1500" b="1" i="0" dirty="0">
                <a:solidFill>
                  <a:srgbClr val="0D0D0D"/>
                </a:solidFill>
                <a:effectLst/>
                <a:latin typeface="+mn-lt"/>
              </a:rPr>
              <a:t>negative</a:t>
            </a:r>
            <a:r>
              <a:rPr lang="en-US" sz="1500" b="0" i="0" dirty="0">
                <a:solidFill>
                  <a:srgbClr val="0D0D0D"/>
                </a:solidFill>
                <a:effectLst/>
                <a:latin typeface="+mn-lt"/>
              </a:rPr>
              <a:t>. While </a:t>
            </a:r>
            <a:r>
              <a:rPr lang="en-US" sz="1500" b="1" i="0" dirty="0">
                <a:solidFill>
                  <a:srgbClr val="0D0D0D"/>
                </a:solidFill>
                <a:effectLst/>
                <a:latin typeface="+mn-lt"/>
              </a:rPr>
              <a:t>Wholesale Distributor's </a:t>
            </a:r>
            <a:r>
              <a:rPr lang="en-US" sz="1500" b="0" i="0" dirty="0">
                <a:solidFill>
                  <a:srgbClr val="0D0D0D"/>
                </a:solidFill>
                <a:effectLst/>
                <a:latin typeface="+mn-lt"/>
              </a:rPr>
              <a:t>net sales have also risen with marketing, there's a slight decrease in their CAGR %. Despite this, the overall positive impact of marketing suggests a compelling reason to continue and potentially optimize these efforts.</a:t>
            </a:r>
            <a:endParaRPr lang="en-IN" sz="1500" dirty="0">
              <a:latin typeface="+mn-lt"/>
            </a:endParaRPr>
          </a:p>
        </p:txBody>
      </p:sp>
      <p:sp>
        <p:nvSpPr>
          <p:cNvPr id="10" name="Google Shape;122;p4">
            <a:extLst>
              <a:ext uri="{FF2B5EF4-FFF2-40B4-BE49-F238E27FC236}">
                <a16:creationId xmlns:a16="http://schemas.microsoft.com/office/drawing/2014/main" id="{B348BFE5-3A92-C127-E81B-B75C3A487C9C}"/>
              </a:ext>
            </a:extLst>
          </p:cNvPr>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 name="Google Shape;123;p4">
            <a:extLst>
              <a:ext uri="{FF2B5EF4-FFF2-40B4-BE49-F238E27FC236}">
                <a16:creationId xmlns:a16="http://schemas.microsoft.com/office/drawing/2014/main" id="{0403506C-EEF0-1A24-C302-F8F63E5222D8}"/>
              </a:ext>
            </a:extLst>
          </p:cNvPr>
          <p:cNvPicPr preferRelativeResize="0"/>
          <p:nvPr/>
        </p:nvPicPr>
        <p:blipFill rotWithShape="1">
          <a:blip r:embed="rId3">
            <a:alphaModFix/>
          </a:blip>
          <a:srcRect/>
          <a:stretch/>
        </p:blipFill>
        <p:spPr>
          <a:xfrm>
            <a:off x="457200" y="6271072"/>
            <a:ext cx="1415143" cy="287233"/>
          </a:xfrm>
          <a:prstGeom prst="rect">
            <a:avLst/>
          </a:prstGeom>
          <a:noFill/>
          <a:ln>
            <a:noFill/>
          </a:ln>
        </p:spPr>
      </p:pic>
    </p:spTree>
    <p:extLst>
      <p:ext uri="{BB962C8B-B14F-4D97-AF65-F5344CB8AC3E}">
        <p14:creationId xmlns:p14="http://schemas.microsoft.com/office/powerpoint/2010/main" val="531502091"/>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On-screen Show (4:3)</PresentationFormat>
  <Paragraphs>27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Söhne</vt:lpstr>
      <vt:lpstr>Office Theme</vt:lpstr>
      <vt:lpstr>PowerPoint Presentation</vt:lpstr>
      <vt:lpstr>PowerPoint Presentation</vt:lpstr>
      <vt:lpstr>Insights into Growth Dynamics: Top 5 Accounts by CAGR% Demonstrate Promising Growth Trajectories Despite Limited Net Sales</vt:lpstr>
      <vt:lpstr>Strategic Insights: Analyzing Net Sales and CAGR % Across Account Types and Product Combinations</vt:lpstr>
      <vt:lpstr>Illuminating Impact: Analyzing Marketing Effect on Net Sales and CAGR % Across Account Types and Years</vt:lpstr>
      <vt:lpstr>Gleaning Insights</vt:lpstr>
      <vt:lpstr>Gleaning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Disha Varshney</cp:lastModifiedBy>
  <cp:revision>1</cp:revision>
  <dcterms:created xsi:type="dcterms:W3CDTF">2020-03-26T22:50:15Z</dcterms:created>
  <dcterms:modified xsi:type="dcterms:W3CDTF">2024-03-26T11:30:14Z</dcterms:modified>
</cp:coreProperties>
</file>