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7" r:id="rId10"/>
    <p:sldId id="268" r:id="rId11"/>
    <p:sldId id="269" r:id="rId12"/>
    <p:sldId id="265" r:id="rId13"/>
    <p:sldId id="266" r:id="rId14"/>
  </p:sldIdLst>
  <p:sldSz cx="18288000" cy="10287000"/>
  <p:notesSz cx="6858000" cy="9144000"/>
  <p:embeddedFontLst>
    <p:embeddedFont>
      <p:font typeface="Clear Sans Regular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D82966-C60E-48A2-AD5C-FA1937EE33BD}" v="4" dt="2024-03-21T07:37:30.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0" d="100"/>
          <a:sy n="40" d="100"/>
        </p:scale>
        <p:origin x="85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sha Varshney" userId="6ef055b2b699e1ee" providerId="LiveId" clId="{6CD82966-C60E-48A2-AD5C-FA1937EE33BD}"/>
    <pc:docChg chg="custSel modSld">
      <pc:chgData name="Disha Varshney" userId="6ef055b2b699e1ee" providerId="LiveId" clId="{6CD82966-C60E-48A2-AD5C-FA1937EE33BD}" dt="2024-03-21T07:38:09.282" v="49" actId="14100"/>
      <pc:docMkLst>
        <pc:docMk/>
      </pc:docMkLst>
      <pc:sldChg chg="addSp delSp modSp mod chgLayout">
        <pc:chgData name="Disha Varshney" userId="6ef055b2b699e1ee" providerId="LiveId" clId="{6CD82966-C60E-48A2-AD5C-FA1937EE33BD}" dt="2024-03-21T07:33:52.951" v="38" actId="478"/>
        <pc:sldMkLst>
          <pc:docMk/>
          <pc:sldMk cId="0" sldId="256"/>
        </pc:sldMkLst>
        <pc:picChg chg="add del mod">
          <ac:chgData name="Disha Varshney" userId="6ef055b2b699e1ee" providerId="LiveId" clId="{6CD82966-C60E-48A2-AD5C-FA1937EE33BD}" dt="2024-03-21T07:33:52.951" v="38" actId="478"/>
          <ac:picMkLst>
            <pc:docMk/>
            <pc:sldMk cId="0" sldId="256"/>
            <ac:picMk id="26" creationId="{6A875492-A122-EAF9-0F4D-3CA90DDE8CFE}"/>
          </ac:picMkLst>
        </pc:picChg>
      </pc:sldChg>
      <pc:sldChg chg="modSp mod">
        <pc:chgData name="Disha Varshney" userId="6ef055b2b699e1ee" providerId="LiveId" clId="{6CD82966-C60E-48A2-AD5C-FA1937EE33BD}" dt="2024-03-20T17:52:23.685" v="32" actId="1076"/>
        <pc:sldMkLst>
          <pc:docMk/>
          <pc:sldMk cId="0" sldId="259"/>
        </pc:sldMkLst>
        <pc:spChg chg="mod">
          <ac:chgData name="Disha Varshney" userId="6ef055b2b699e1ee" providerId="LiveId" clId="{6CD82966-C60E-48A2-AD5C-FA1937EE33BD}" dt="2024-03-20T17:52:23.685" v="32" actId="1076"/>
          <ac:spMkLst>
            <pc:docMk/>
            <pc:sldMk cId="0" sldId="259"/>
            <ac:spMk id="6" creationId="{00000000-0000-0000-0000-000000000000}"/>
          </ac:spMkLst>
        </pc:spChg>
      </pc:sldChg>
      <pc:sldChg chg="addSp modSp mod">
        <pc:chgData name="Disha Varshney" userId="6ef055b2b699e1ee" providerId="LiveId" clId="{6CD82966-C60E-48A2-AD5C-FA1937EE33BD}" dt="2024-03-19T15:26:25.308" v="31" actId="1076"/>
        <pc:sldMkLst>
          <pc:docMk/>
          <pc:sldMk cId="0" sldId="260"/>
        </pc:sldMkLst>
        <pc:spChg chg="mod">
          <ac:chgData name="Disha Varshney" userId="6ef055b2b699e1ee" providerId="LiveId" clId="{6CD82966-C60E-48A2-AD5C-FA1937EE33BD}" dt="2024-03-19T15:19:16.469" v="26" actId="20577"/>
          <ac:spMkLst>
            <pc:docMk/>
            <pc:sldMk cId="0" sldId="260"/>
            <ac:spMk id="31" creationId="{00000000-0000-0000-0000-000000000000}"/>
          </ac:spMkLst>
        </pc:spChg>
        <pc:picChg chg="add mod">
          <ac:chgData name="Disha Varshney" userId="6ef055b2b699e1ee" providerId="LiveId" clId="{6CD82966-C60E-48A2-AD5C-FA1937EE33BD}" dt="2024-03-19T15:26:25.308" v="31" actId="1076"/>
          <ac:picMkLst>
            <pc:docMk/>
            <pc:sldMk cId="0" sldId="260"/>
            <ac:picMk id="17" creationId="{9DD8D9F8-365A-34C0-C5B9-A6CA7574235B}"/>
          </ac:picMkLst>
        </pc:picChg>
      </pc:sldChg>
      <pc:sldChg chg="modSp mod">
        <pc:chgData name="Disha Varshney" userId="6ef055b2b699e1ee" providerId="LiveId" clId="{6CD82966-C60E-48A2-AD5C-FA1937EE33BD}" dt="2024-03-20T17:53:43.574" v="33" actId="1076"/>
        <pc:sldMkLst>
          <pc:docMk/>
          <pc:sldMk cId="0" sldId="265"/>
        </pc:sldMkLst>
        <pc:spChg chg="mod">
          <ac:chgData name="Disha Varshney" userId="6ef055b2b699e1ee" providerId="LiveId" clId="{6CD82966-C60E-48A2-AD5C-FA1937EE33BD}" dt="2024-03-20T17:53:43.574" v="33" actId="1076"/>
          <ac:spMkLst>
            <pc:docMk/>
            <pc:sldMk cId="0" sldId="265"/>
            <ac:spMk id="6" creationId="{00000000-0000-0000-0000-000000000000}"/>
          </ac:spMkLst>
        </pc:spChg>
      </pc:sldChg>
      <pc:sldChg chg="modSp mod">
        <pc:chgData name="Disha Varshney" userId="6ef055b2b699e1ee" providerId="LiveId" clId="{6CD82966-C60E-48A2-AD5C-FA1937EE33BD}" dt="2024-03-20T17:54:22.633" v="35" actId="255"/>
        <pc:sldMkLst>
          <pc:docMk/>
          <pc:sldMk cId="0" sldId="266"/>
        </pc:sldMkLst>
        <pc:spChg chg="mod">
          <ac:chgData name="Disha Varshney" userId="6ef055b2b699e1ee" providerId="LiveId" clId="{6CD82966-C60E-48A2-AD5C-FA1937EE33BD}" dt="2024-03-20T17:54:22.633" v="35" actId="255"/>
          <ac:spMkLst>
            <pc:docMk/>
            <pc:sldMk cId="0" sldId="266"/>
            <ac:spMk id="2" creationId="{00000000-0000-0000-0000-000000000000}"/>
          </ac:spMkLst>
        </pc:spChg>
      </pc:sldChg>
      <pc:sldChg chg="addSp delSp modSp mod">
        <pc:chgData name="Disha Varshney" userId="6ef055b2b699e1ee" providerId="LiveId" clId="{6CD82966-C60E-48A2-AD5C-FA1937EE33BD}" dt="2024-03-21T07:38:09.282" v="49" actId="14100"/>
        <pc:sldMkLst>
          <pc:docMk/>
          <pc:sldMk cId="839120335" sldId="268"/>
        </pc:sldMkLst>
        <pc:picChg chg="add del mod">
          <ac:chgData name="Disha Varshney" userId="6ef055b2b699e1ee" providerId="LiveId" clId="{6CD82966-C60E-48A2-AD5C-FA1937EE33BD}" dt="2024-03-21T07:37:19.449" v="42" actId="478"/>
          <ac:picMkLst>
            <pc:docMk/>
            <pc:sldMk cId="839120335" sldId="268"/>
            <ac:picMk id="20" creationId="{057638EF-5902-CEF5-CB01-C55A9E88887C}"/>
          </ac:picMkLst>
        </pc:picChg>
        <pc:picChg chg="add mod">
          <ac:chgData name="Disha Varshney" userId="6ef055b2b699e1ee" providerId="LiveId" clId="{6CD82966-C60E-48A2-AD5C-FA1937EE33BD}" dt="2024-03-21T07:38:09.282" v="49" actId="14100"/>
          <ac:picMkLst>
            <pc:docMk/>
            <pc:sldMk cId="839120335" sldId="268"/>
            <ac:picMk id="22" creationId="{CC800271-FBE1-7137-7760-304613159337}"/>
          </ac:picMkLst>
        </pc:picChg>
        <pc:picChg chg="del">
          <ac:chgData name="Disha Varshney" userId="6ef055b2b699e1ee" providerId="LiveId" clId="{6CD82966-C60E-48A2-AD5C-FA1937EE33BD}" dt="2024-03-21T07:37:35.348" v="44" actId="478"/>
          <ac:picMkLst>
            <pc:docMk/>
            <pc:sldMk cId="839120335" sldId="268"/>
            <ac:picMk id="28" creationId="{3ECEE014-DA39-82E5-EA7A-09E82F06BCB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1689192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746886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968960" y="800100"/>
            <a:ext cx="10232440" cy="10020278"/>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786293" y="2749092"/>
            <a:ext cx="5129874" cy="7118039"/>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Times New Roman" panose="02020603050405020304" pitchFamily="18" charset="0"/>
                <a:cs typeface="Times New Roman" panose="02020603050405020304" pitchFamily="18" charset="0"/>
              </a:rPr>
              <a:t>Social Buzz</a:t>
            </a:r>
          </a:p>
          <a:p>
            <a:pPr algn="ctr">
              <a:lnSpc>
                <a:spcPts val="11059"/>
              </a:lnSpc>
            </a:pPr>
            <a:r>
              <a:rPr lang="en-US" sz="10533" b="1" spc="-105" dirty="0">
                <a:solidFill>
                  <a:srgbClr val="FFFFFF"/>
                </a:solidFill>
                <a:latin typeface="Times New Roman" panose="02020603050405020304" pitchFamily="18" charset="0"/>
                <a:cs typeface="Times New Roman" panose="02020603050405020304" pitchFamily="18" charset="0"/>
              </a:rPr>
              <a:t> Data Analysis</a:t>
            </a:r>
          </a:p>
          <a:p>
            <a:pPr algn="ctr">
              <a:lnSpc>
                <a:spcPts val="11059"/>
              </a:lnSpc>
            </a:pP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2">
            <a:extLst>
              <a:ext uri="{FF2B5EF4-FFF2-40B4-BE49-F238E27FC236}">
                <a16:creationId xmlns:a16="http://schemas.microsoft.com/office/drawing/2014/main" id="{583FACDA-B00F-447A-4B36-34D21E7479DB}"/>
              </a:ext>
            </a:extLst>
          </p:cNvPr>
          <p:cNvSpPr/>
          <p:nvPr/>
        </p:nvSpPr>
        <p:spPr>
          <a:xfrm>
            <a:off x="0" y="0"/>
            <a:ext cx="2386482" cy="10287000"/>
          </a:xfrm>
          <a:prstGeom prst="rect">
            <a:avLst/>
          </a:prstGeom>
          <a:solidFill>
            <a:srgbClr val="A100FF"/>
          </a:solidFill>
        </p:spPr>
      </p:sp>
      <p:grpSp>
        <p:nvGrpSpPr>
          <p:cNvPr id="3" name="Group 14">
            <a:extLst>
              <a:ext uri="{FF2B5EF4-FFF2-40B4-BE49-F238E27FC236}">
                <a16:creationId xmlns:a16="http://schemas.microsoft.com/office/drawing/2014/main" id="{7A614346-357A-F5D4-A426-A2CD1391CEE8}"/>
              </a:ext>
            </a:extLst>
          </p:cNvPr>
          <p:cNvGrpSpPr/>
          <p:nvPr/>
        </p:nvGrpSpPr>
        <p:grpSpPr>
          <a:xfrm>
            <a:off x="655752" y="-1235382"/>
            <a:ext cx="17253775" cy="2017079"/>
            <a:chOff x="0" y="0"/>
            <a:chExt cx="23005033" cy="2689439"/>
          </a:xfrm>
        </p:grpSpPr>
        <p:pic>
          <p:nvPicPr>
            <p:cNvPr id="4" name="Picture 15">
              <a:extLst>
                <a:ext uri="{FF2B5EF4-FFF2-40B4-BE49-F238E27FC236}">
                  <a16:creationId xmlns:a16="http://schemas.microsoft.com/office/drawing/2014/main" id="{4BAAF86A-5382-105F-8E4D-2888BB25151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5" name="Picture 16">
              <a:extLst>
                <a:ext uri="{FF2B5EF4-FFF2-40B4-BE49-F238E27FC236}">
                  <a16:creationId xmlns:a16="http://schemas.microsoft.com/office/drawing/2014/main" id="{5076C7E0-11C3-F122-8484-567172A717B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6" name="Picture 17">
              <a:extLst>
                <a:ext uri="{FF2B5EF4-FFF2-40B4-BE49-F238E27FC236}">
                  <a16:creationId xmlns:a16="http://schemas.microsoft.com/office/drawing/2014/main" id="{AE1008B0-D69F-BD5F-5F74-21BCA72C3BB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7" name="Picture 18">
              <a:extLst>
                <a:ext uri="{FF2B5EF4-FFF2-40B4-BE49-F238E27FC236}">
                  <a16:creationId xmlns:a16="http://schemas.microsoft.com/office/drawing/2014/main" id="{1C4BD4D7-2327-CB99-8AB7-BAB52146E02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8" name="Picture 19">
              <a:extLst>
                <a:ext uri="{FF2B5EF4-FFF2-40B4-BE49-F238E27FC236}">
                  <a16:creationId xmlns:a16="http://schemas.microsoft.com/office/drawing/2014/main" id="{C22533DC-239C-D3D3-59B1-E0F3FE50E45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9" name="Picture 20">
              <a:extLst>
                <a:ext uri="{FF2B5EF4-FFF2-40B4-BE49-F238E27FC236}">
                  <a16:creationId xmlns:a16="http://schemas.microsoft.com/office/drawing/2014/main" id="{24349C48-20F0-A954-D4DA-D2F81A70FA6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0" name="Picture 21">
              <a:extLst>
                <a:ext uri="{FF2B5EF4-FFF2-40B4-BE49-F238E27FC236}">
                  <a16:creationId xmlns:a16="http://schemas.microsoft.com/office/drawing/2014/main" id="{0AB4B597-D961-58CE-B425-20728BD40BD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1" name="Group 2">
            <a:extLst>
              <a:ext uri="{FF2B5EF4-FFF2-40B4-BE49-F238E27FC236}">
                <a16:creationId xmlns:a16="http://schemas.microsoft.com/office/drawing/2014/main" id="{15DA5A19-1E4C-52B7-E84C-E5C05EADF34D}"/>
              </a:ext>
            </a:extLst>
          </p:cNvPr>
          <p:cNvGrpSpPr/>
          <p:nvPr/>
        </p:nvGrpSpPr>
        <p:grpSpPr>
          <a:xfrm>
            <a:off x="555213" y="9490985"/>
            <a:ext cx="17253775" cy="2017079"/>
            <a:chOff x="0" y="0"/>
            <a:chExt cx="23005033" cy="2689439"/>
          </a:xfrm>
        </p:grpSpPr>
        <p:pic>
          <p:nvPicPr>
            <p:cNvPr id="12" name="Picture 3">
              <a:extLst>
                <a:ext uri="{FF2B5EF4-FFF2-40B4-BE49-F238E27FC236}">
                  <a16:creationId xmlns:a16="http://schemas.microsoft.com/office/drawing/2014/main" id="{4F2A16A4-15F4-940A-75F6-2669DD7B170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3" name="Picture 4">
              <a:extLst>
                <a:ext uri="{FF2B5EF4-FFF2-40B4-BE49-F238E27FC236}">
                  <a16:creationId xmlns:a16="http://schemas.microsoft.com/office/drawing/2014/main" id="{1187FEF1-4D9F-DC87-5CA8-CF03A3BB608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4" name="Picture 5">
              <a:extLst>
                <a:ext uri="{FF2B5EF4-FFF2-40B4-BE49-F238E27FC236}">
                  <a16:creationId xmlns:a16="http://schemas.microsoft.com/office/drawing/2014/main" id="{7A9D9F04-9477-71E4-E0A6-E551BAB3CA0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5" name="Picture 6">
              <a:extLst>
                <a:ext uri="{FF2B5EF4-FFF2-40B4-BE49-F238E27FC236}">
                  <a16:creationId xmlns:a16="http://schemas.microsoft.com/office/drawing/2014/main" id="{34864597-1DBC-5F04-39BB-18B4DDA8161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7">
              <a:extLst>
                <a:ext uri="{FF2B5EF4-FFF2-40B4-BE49-F238E27FC236}">
                  <a16:creationId xmlns:a16="http://schemas.microsoft.com/office/drawing/2014/main" id="{3CCA8676-AB83-B47F-8CAC-6CCBFDC0531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7" name="Picture 8">
              <a:extLst>
                <a:ext uri="{FF2B5EF4-FFF2-40B4-BE49-F238E27FC236}">
                  <a16:creationId xmlns:a16="http://schemas.microsoft.com/office/drawing/2014/main" id="{F60930E4-6EFF-0545-2EAE-703B0B495BB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8" name="Picture 9">
              <a:extLst>
                <a:ext uri="{FF2B5EF4-FFF2-40B4-BE49-F238E27FC236}">
                  <a16:creationId xmlns:a16="http://schemas.microsoft.com/office/drawing/2014/main" id="{7F48797C-2FA0-E60B-8E5C-6809FE910E3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26" name="Picture 25">
            <a:extLst>
              <a:ext uri="{FF2B5EF4-FFF2-40B4-BE49-F238E27FC236}">
                <a16:creationId xmlns:a16="http://schemas.microsoft.com/office/drawing/2014/main" id="{BABD944B-A3A9-7F8E-B21A-D23E7ECBFE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6571" y="2552701"/>
            <a:ext cx="8302768" cy="5638800"/>
          </a:xfrm>
          <a:prstGeom prst="rect">
            <a:avLst/>
          </a:prstGeom>
        </p:spPr>
      </p:pic>
      <p:sp>
        <p:nvSpPr>
          <p:cNvPr id="29" name="TextBox 28">
            <a:extLst>
              <a:ext uri="{FF2B5EF4-FFF2-40B4-BE49-F238E27FC236}">
                <a16:creationId xmlns:a16="http://schemas.microsoft.com/office/drawing/2014/main" id="{05023E37-7D10-16BF-1F0F-A5ED2AEC6755}"/>
              </a:ext>
            </a:extLst>
          </p:cNvPr>
          <p:cNvSpPr txBox="1"/>
          <p:nvPr/>
        </p:nvSpPr>
        <p:spPr>
          <a:xfrm>
            <a:off x="3169898" y="1333500"/>
            <a:ext cx="13975102" cy="769441"/>
          </a:xfrm>
          <a:prstGeom prst="rect">
            <a:avLst/>
          </a:prstGeom>
          <a:noFill/>
        </p:spPr>
        <p:txBody>
          <a:bodyPr wrap="square" rtlCol="0">
            <a:spAutoFit/>
          </a:bodyPr>
          <a:lstStyle/>
          <a:p>
            <a:pPr algn="ctr"/>
            <a:r>
              <a:rPr lang="en-IN" sz="4400" b="1" u="sng" dirty="0">
                <a:latin typeface="Times New Roman" panose="02020603050405020304" pitchFamily="18" charset="0"/>
                <a:cs typeface="Times New Roman" panose="02020603050405020304" pitchFamily="18" charset="0"/>
              </a:rPr>
              <a:t>Top 5 Categories based on their Performance Score</a:t>
            </a:r>
          </a:p>
        </p:txBody>
      </p:sp>
      <p:pic>
        <p:nvPicPr>
          <p:cNvPr id="22" name="Picture 21">
            <a:extLst>
              <a:ext uri="{FF2B5EF4-FFF2-40B4-BE49-F238E27FC236}">
                <a16:creationId xmlns:a16="http://schemas.microsoft.com/office/drawing/2014/main" id="{CC800271-FBE1-7137-7760-3046131593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58131" y="2857500"/>
            <a:ext cx="7315198" cy="5486399"/>
          </a:xfrm>
          <a:prstGeom prst="rect">
            <a:avLst/>
          </a:prstGeom>
        </p:spPr>
      </p:pic>
    </p:spTree>
    <p:extLst>
      <p:ext uri="{BB962C8B-B14F-4D97-AF65-F5344CB8AC3E}">
        <p14:creationId xmlns:p14="http://schemas.microsoft.com/office/powerpoint/2010/main" val="83912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2">
            <a:extLst>
              <a:ext uri="{FF2B5EF4-FFF2-40B4-BE49-F238E27FC236}">
                <a16:creationId xmlns:a16="http://schemas.microsoft.com/office/drawing/2014/main" id="{37D7E348-63B1-16CE-8376-C5DFCB5879B8}"/>
              </a:ext>
            </a:extLst>
          </p:cNvPr>
          <p:cNvSpPr/>
          <p:nvPr/>
        </p:nvSpPr>
        <p:spPr>
          <a:xfrm>
            <a:off x="0" y="0"/>
            <a:ext cx="2386482" cy="10287000"/>
          </a:xfrm>
          <a:prstGeom prst="rect">
            <a:avLst/>
          </a:prstGeom>
          <a:solidFill>
            <a:srgbClr val="A100FF"/>
          </a:solidFill>
        </p:spPr>
      </p:sp>
      <p:grpSp>
        <p:nvGrpSpPr>
          <p:cNvPr id="3" name="Group 2">
            <a:extLst>
              <a:ext uri="{FF2B5EF4-FFF2-40B4-BE49-F238E27FC236}">
                <a16:creationId xmlns:a16="http://schemas.microsoft.com/office/drawing/2014/main" id="{9DE25065-3056-8809-4D4D-39AEAFB69E16}"/>
              </a:ext>
            </a:extLst>
          </p:cNvPr>
          <p:cNvGrpSpPr/>
          <p:nvPr/>
        </p:nvGrpSpPr>
        <p:grpSpPr>
          <a:xfrm>
            <a:off x="555213" y="9490985"/>
            <a:ext cx="17253775" cy="2017079"/>
            <a:chOff x="0" y="0"/>
            <a:chExt cx="23005033" cy="2689439"/>
          </a:xfrm>
        </p:grpSpPr>
        <p:pic>
          <p:nvPicPr>
            <p:cNvPr id="4" name="Picture 3">
              <a:extLst>
                <a:ext uri="{FF2B5EF4-FFF2-40B4-BE49-F238E27FC236}">
                  <a16:creationId xmlns:a16="http://schemas.microsoft.com/office/drawing/2014/main" id="{E9F0DFCF-F794-16FB-A092-A8CE2B894B5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5" name="Picture 4">
              <a:extLst>
                <a:ext uri="{FF2B5EF4-FFF2-40B4-BE49-F238E27FC236}">
                  <a16:creationId xmlns:a16="http://schemas.microsoft.com/office/drawing/2014/main" id="{71BAE497-3016-3D76-E0B7-9E720242B5C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6" name="Picture 5">
              <a:extLst>
                <a:ext uri="{FF2B5EF4-FFF2-40B4-BE49-F238E27FC236}">
                  <a16:creationId xmlns:a16="http://schemas.microsoft.com/office/drawing/2014/main" id="{86177370-59CC-DD60-0B5A-59C415F7744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7" name="Picture 6">
              <a:extLst>
                <a:ext uri="{FF2B5EF4-FFF2-40B4-BE49-F238E27FC236}">
                  <a16:creationId xmlns:a16="http://schemas.microsoft.com/office/drawing/2014/main" id="{D9DE1300-99B7-212E-23EA-C923EC05688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8" name="Picture 7">
              <a:extLst>
                <a:ext uri="{FF2B5EF4-FFF2-40B4-BE49-F238E27FC236}">
                  <a16:creationId xmlns:a16="http://schemas.microsoft.com/office/drawing/2014/main" id="{902CB16D-39E1-049A-594B-FF4C3AEC634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9" name="Picture 8">
              <a:extLst>
                <a:ext uri="{FF2B5EF4-FFF2-40B4-BE49-F238E27FC236}">
                  <a16:creationId xmlns:a16="http://schemas.microsoft.com/office/drawing/2014/main" id="{B2E69BDF-D784-2061-2929-018F7E5F228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0" name="Picture 9">
              <a:extLst>
                <a:ext uri="{FF2B5EF4-FFF2-40B4-BE49-F238E27FC236}">
                  <a16:creationId xmlns:a16="http://schemas.microsoft.com/office/drawing/2014/main" id="{5FA9A760-6053-0418-E7DA-C45E4C7712A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1" name="Group 14">
            <a:extLst>
              <a:ext uri="{FF2B5EF4-FFF2-40B4-BE49-F238E27FC236}">
                <a16:creationId xmlns:a16="http://schemas.microsoft.com/office/drawing/2014/main" id="{B44185B6-8207-569A-9FDF-5134484192C5}"/>
              </a:ext>
            </a:extLst>
          </p:cNvPr>
          <p:cNvGrpSpPr/>
          <p:nvPr/>
        </p:nvGrpSpPr>
        <p:grpSpPr>
          <a:xfrm>
            <a:off x="517112" y="-1359774"/>
            <a:ext cx="17253775" cy="2017079"/>
            <a:chOff x="0" y="0"/>
            <a:chExt cx="23005033" cy="2689439"/>
          </a:xfrm>
        </p:grpSpPr>
        <p:pic>
          <p:nvPicPr>
            <p:cNvPr id="12" name="Picture 15">
              <a:extLst>
                <a:ext uri="{FF2B5EF4-FFF2-40B4-BE49-F238E27FC236}">
                  <a16:creationId xmlns:a16="http://schemas.microsoft.com/office/drawing/2014/main" id="{6254C1B5-A311-84C9-9C3A-E0391E7751D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3" name="Picture 16">
              <a:extLst>
                <a:ext uri="{FF2B5EF4-FFF2-40B4-BE49-F238E27FC236}">
                  <a16:creationId xmlns:a16="http://schemas.microsoft.com/office/drawing/2014/main" id="{40B8A50E-D828-90AB-DEB5-1144DDF5198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4" name="Picture 17">
              <a:extLst>
                <a:ext uri="{FF2B5EF4-FFF2-40B4-BE49-F238E27FC236}">
                  <a16:creationId xmlns:a16="http://schemas.microsoft.com/office/drawing/2014/main" id="{5BA808CA-D7EB-310A-8B48-50726DD52AE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5" name="Picture 18">
              <a:extLst>
                <a:ext uri="{FF2B5EF4-FFF2-40B4-BE49-F238E27FC236}">
                  <a16:creationId xmlns:a16="http://schemas.microsoft.com/office/drawing/2014/main" id="{011CB690-BD6F-2AFF-C854-302BFC401ED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9">
              <a:extLst>
                <a:ext uri="{FF2B5EF4-FFF2-40B4-BE49-F238E27FC236}">
                  <a16:creationId xmlns:a16="http://schemas.microsoft.com/office/drawing/2014/main" id="{6F5BDBC8-DA66-A003-AF93-30382D67FA6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7" name="Picture 20">
              <a:extLst>
                <a:ext uri="{FF2B5EF4-FFF2-40B4-BE49-F238E27FC236}">
                  <a16:creationId xmlns:a16="http://schemas.microsoft.com/office/drawing/2014/main" id="{788DFDAC-8700-20E2-80CE-B35E2F3049B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8" name="Picture 21">
              <a:extLst>
                <a:ext uri="{FF2B5EF4-FFF2-40B4-BE49-F238E27FC236}">
                  <a16:creationId xmlns:a16="http://schemas.microsoft.com/office/drawing/2014/main" id="{ACB310C8-C7BF-E8E5-9271-5A5770DDF0C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26" name="Picture 25">
            <a:extLst>
              <a:ext uri="{FF2B5EF4-FFF2-40B4-BE49-F238E27FC236}">
                <a16:creationId xmlns:a16="http://schemas.microsoft.com/office/drawing/2014/main" id="{95285691-9A47-3D28-959D-454A67DEE7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3000" y="657305"/>
            <a:ext cx="9402693" cy="4130463"/>
          </a:xfrm>
          <a:prstGeom prst="rect">
            <a:avLst/>
          </a:prstGeom>
        </p:spPr>
      </p:pic>
      <p:sp>
        <p:nvSpPr>
          <p:cNvPr id="27" name="TextBox 26">
            <a:extLst>
              <a:ext uri="{FF2B5EF4-FFF2-40B4-BE49-F238E27FC236}">
                <a16:creationId xmlns:a16="http://schemas.microsoft.com/office/drawing/2014/main" id="{04DC6FB2-FB72-76B6-082E-AD72CE6A2996}"/>
              </a:ext>
            </a:extLst>
          </p:cNvPr>
          <p:cNvSpPr txBox="1"/>
          <p:nvPr/>
        </p:nvSpPr>
        <p:spPr>
          <a:xfrm>
            <a:off x="2187157" y="2247900"/>
            <a:ext cx="6224118" cy="1200329"/>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Distribution of Sentiment in Top 5 Categories </a:t>
            </a:r>
          </a:p>
        </p:txBody>
      </p:sp>
      <p:sp>
        <p:nvSpPr>
          <p:cNvPr id="30" name="TextBox 29">
            <a:extLst>
              <a:ext uri="{FF2B5EF4-FFF2-40B4-BE49-F238E27FC236}">
                <a16:creationId xmlns:a16="http://schemas.microsoft.com/office/drawing/2014/main" id="{18BFD1F2-2E16-C744-64B5-74496F1F5D13}"/>
              </a:ext>
            </a:extLst>
          </p:cNvPr>
          <p:cNvSpPr txBox="1"/>
          <p:nvPr/>
        </p:nvSpPr>
        <p:spPr>
          <a:xfrm>
            <a:off x="12518612" y="6262213"/>
            <a:ext cx="5769388" cy="1754326"/>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Distribution of Positive Reactions </a:t>
            </a:r>
            <a:r>
              <a:rPr lang="en-US" sz="3600" b="1" u="sng" dirty="0">
                <a:latin typeface="Times New Roman" panose="02020603050405020304" pitchFamily="18" charset="0"/>
                <a:cs typeface="Times New Roman" panose="02020603050405020304" pitchFamily="18" charset="0"/>
              </a:rPr>
              <a:t>by Content Kind in Top 5 Categories</a:t>
            </a:r>
            <a:r>
              <a:rPr lang="en-IN" sz="3600" b="1" u="sng" dirty="0">
                <a:latin typeface="Times New Roman" panose="02020603050405020304" pitchFamily="18" charset="0"/>
                <a:cs typeface="Times New Roman" panose="02020603050405020304" pitchFamily="18" charset="0"/>
              </a:rPr>
              <a:t>  </a:t>
            </a:r>
          </a:p>
        </p:txBody>
      </p:sp>
      <p:pic>
        <p:nvPicPr>
          <p:cNvPr id="32" name="Picture 31">
            <a:extLst>
              <a:ext uri="{FF2B5EF4-FFF2-40B4-BE49-F238E27FC236}">
                <a16:creationId xmlns:a16="http://schemas.microsoft.com/office/drawing/2014/main" id="{7FB8C210-F111-44E3-0296-719DF64A85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6482" y="4688169"/>
            <a:ext cx="9402693" cy="4802816"/>
          </a:xfrm>
          <a:prstGeom prst="rect">
            <a:avLst/>
          </a:prstGeom>
        </p:spPr>
      </p:pic>
      <p:sp>
        <p:nvSpPr>
          <p:cNvPr id="34" name="Arrow: Left 33">
            <a:extLst>
              <a:ext uri="{FF2B5EF4-FFF2-40B4-BE49-F238E27FC236}">
                <a16:creationId xmlns:a16="http://schemas.microsoft.com/office/drawing/2014/main" id="{2EFD7D4D-9086-C3A3-E51A-6E8EBEAFF597}"/>
              </a:ext>
            </a:extLst>
          </p:cNvPr>
          <p:cNvSpPr/>
          <p:nvPr/>
        </p:nvSpPr>
        <p:spPr>
          <a:xfrm>
            <a:off x="11330884" y="6539212"/>
            <a:ext cx="1187728" cy="8902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Arrow: Right 34">
            <a:extLst>
              <a:ext uri="{FF2B5EF4-FFF2-40B4-BE49-F238E27FC236}">
                <a16:creationId xmlns:a16="http://schemas.microsoft.com/office/drawing/2014/main" id="{EE368380-1848-CAC9-2E7F-B49E478A23E9}"/>
              </a:ext>
            </a:extLst>
          </p:cNvPr>
          <p:cNvSpPr/>
          <p:nvPr/>
        </p:nvSpPr>
        <p:spPr>
          <a:xfrm>
            <a:off x="7714306" y="3238500"/>
            <a:ext cx="1048694" cy="76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3302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201966" y="4865334"/>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201966" y="2151795"/>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201966" y="7855607"/>
            <a:ext cx="942466" cy="279598"/>
          </a:xfrm>
          <a:prstGeom prst="rect">
            <a:avLst/>
          </a:prstGeom>
        </p:spPr>
      </p:pic>
      <p:sp>
        <p:nvSpPr>
          <p:cNvPr id="6" name="TextBox 6"/>
          <p:cNvSpPr txBox="1"/>
          <p:nvPr/>
        </p:nvSpPr>
        <p:spPr>
          <a:xfrm>
            <a:off x="10744200" y="361906"/>
            <a:ext cx="6095183" cy="1231106"/>
          </a:xfrm>
          <a:prstGeom prst="rect">
            <a:avLst/>
          </a:prstGeom>
        </p:spPr>
        <p:txBody>
          <a:bodyPr wrap="square" lIns="0" tIns="0" rIns="0" bIns="0" rtlCol="0" anchor="t">
            <a:spAutoFit/>
          </a:bodyPr>
          <a:lstStyle/>
          <a:p>
            <a:pPr>
              <a:lnSpc>
                <a:spcPts val="9600"/>
              </a:lnSpc>
            </a:pPr>
            <a:r>
              <a:rPr lang="en-US" sz="9600" b="1" spc="-80" dirty="0">
                <a:solidFill>
                  <a:srgbClr val="000000"/>
                </a:solidFill>
                <a:latin typeface="Times New Roman" panose="02020603050405020304" pitchFamily="18" charset="0"/>
                <a:cs typeface="Times New Roman" panose="02020603050405020304" pitchFamily="18" charset="0"/>
              </a:rPr>
              <a:t>   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2" name="Group 12"/>
          <p:cNvGrpSpPr/>
          <p:nvPr/>
        </p:nvGrpSpPr>
        <p:grpSpPr>
          <a:xfrm>
            <a:off x="154410" y="-862650"/>
            <a:ext cx="9711338" cy="2017079"/>
            <a:chOff x="0" y="0"/>
            <a:chExt cx="12948451" cy="2689439"/>
          </a:xfrm>
        </p:grpSpPr>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388FDCFB-0F30-0954-610C-ABB0F3675CBC}"/>
              </a:ext>
            </a:extLst>
          </p:cNvPr>
          <p:cNvSpPr txBox="1"/>
          <p:nvPr/>
        </p:nvSpPr>
        <p:spPr>
          <a:xfrm>
            <a:off x="1115298" y="1755549"/>
            <a:ext cx="11181739" cy="1384995"/>
          </a:xfrm>
          <a:prstGeom prst="rect">
            <a:avLst/>
          </a:prstGeom>
          <a:noFill/>
        </p:spPr>
        <p:txBody>
          <a:bodyPr wrap="square" rtlCol="0">
            <a:sp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Animals, Food, Science, Technology, and Healthy Eating are the top five most popular categories among viewers over the past two years. Producing content related to these fields would be advantageous</a:t>
            </a:r>
            <a:endParaRPr lang="en-IN" sz="28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557A882-C218-8E29-403C-2B73B654252B}"/>
              </a:ext>
            </a:extLst>
          </p:cNvPr>
          <p:cNvSpPr txBox="1"/>
          <p:nvPr/>
        </p:nvSpPr>
        <p:spPr>
          <a:xfrm>
            <a:off x="1028699" y="4392011"/>
            <a:ext cx="15018255" cy="1384995"/>
          </a:xfrm>
          <a:prstGeom prst="rect">
            <a:avLst/>
          </a:prstGeom>
          <a:noFill/>
        </p:spPr>
        <p:txBody>
          <a:bodyPr wrap="square" rtlCol="0">
            <a:sp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Animals is the category that has received the maximum positive as well as negative reactions. The second category to garner high positive reactions is Science. Shifting the content in these categories towards the positive side will help attract more users</a:t>
            </a:r>
            <a:endParaRPr lang="en-IN" sz="28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3C0EF1F-D1E0-19B5-0E3B-A753D0E062C3}"/>
              </a:ext>
            </a:extLst>
          </p:cNvPr>
          <p:cNvSpPr txBox="1"/>
          <p:nvPr/>
        </p:nvSpPr>
        <p:spPr>
          <a:xfrm>
            <a:off x="1028700" y="7028474"/>
            <a:ext cx="15018255" cy="1815882"/>
          </a:xfrm>
          <a:prstGeom prst="rect">
            <a:avLst/>
          </a:prstGeom>
          <a:noFill/>
        </p:spPr>
        <p:txBody>
          <a:bodyPr wrap="square" rtlCol="0">
            <a:sp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Analyzing the data reveals that the content format (photo, audio, video, GIF) greatly impacts positive reactions in the top 5 categories. For instance, 'Animals' generates the highest positive responses with 'photo' content. Optimal 'Content Kind' choices for these categories can enhance positive user engagement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0374"/>
          </a:xfrm>
          <a:prstGeom prst="rect">
            <a:avLst/>
          </a:prstGeom>
        </p:spPr>
        <p:txBody>
          <a:bodyPr lIns="0" tIns="0" rIns="0" bIns="0" rtlCol="0" anchor="t">
            <a:spAutoFit/>
          </a:bodyPr>
          <a:lstStyle/>
          <a:p>
            <a:pPr>
              <a:lnSpc>
                <a:spcPts val="3640"/>
              </a:lnSpc>
            </a:pPr>
            <a:r>
              <a:rPr lang="en-US" sz="2800" spc="-26" dirty="0">
                <a:solidFill>
                  <a:srgbClr val="FFFFFF"/>
                </a:solidFill>
                <a:latin typeface="Times New Roman" panose="02020603050405020304" pitchFamily="18" charset="0"/>
                <a:cs typeface="Times New Roman" panose="02020603050405020304" pitchFamily="18"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48355"/>
          </a:xfrm>
          <a:prstGeom prst="rect">
            <a:avLst/>
          </a:prstGeom>
        </p:spPr>
        <p:txBody>
          <a:bodyPr lIns="0" tIns="0" rIns="0" bIns="0" rtlCol="0" anchor="t">
            <a:spAutoFit/>
          </a:bodyPr>
          <a:lstStyle/>
          <a:p>
            <a:pPr algn="r">
              <a:lnSpc>
                <a:spcPts val="9600"/>
              </a:lnSpc>
            </a:pPr>
            <a:r>
              <a:rPr lang="en-US" sz="9600" spc="-80" dirty="0">
                <a:solidFill>
                  <a:srgbClr val="FFFFFF"/>
                </a:solidFill>
                <a:latin typeface="Times New Roman" panose="02020603050405020304" pitchFamily="18" charset="0"/>
                <a:cs typeface="Times New Roman" panose="02020603050405020304" pitchFamily="18"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14601" y="3285301"/>
            <a:ext cx="9080434" cy="5578077"/>
            <a:chOff x="-542653" y="0"/>
            <a:chExt cx="12107246" cy="7437434"/>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Today's agenda</a:t>
              </a:r>
            </a:p>
          </p:txBody>
        </p:sp>
        <p:sp>
          <p:nvSpPr>
            <p:cNvPr id="4" name="TextBox 4"/>
            <p:cNvSpPr txBox="1"/>
            <p:nvPr/>
          </p:nvSpPr>
          <p:spPr>
            <a:xfrm>
              <a:off x="-542653" y="2298165"/>
              <a:ext cx="12107246" cy="5139269"/>
            </a:xfrm>
            <a:prstGeom prst="rect">
              <a:avLst/>
            </a:prstGeom>
          </p:spPr>
          <p:txBody>
            <a:bodyPr wrap="square" lIns="0" tIns="0" rIns="0" bIns="0" rtlCol="0" anchor="t">
              <a:spAutoFit/>
            </a:bodyPr>
            <a:lstStyle/>
            <a:p>
              <a:pPr marL="457200" indent="-457200">
                <a:lnSpc>
                  <a:spcPts val="2660"/>
                </a:lnSpc>
                <a:buFont typeface="Arial" panose="020B0604020202020204" pitchFamily="34" charset="0"/>
                <a:buChar char="•"/>
              </a:pPr>
              <a:r>
                <a:rPr lang="en-US" sz="4400" spc="-19" dirty="0">
                  <a:solidFill>
                    <a:srgbClr val="000000"/>
                  </a:solidFill>
                  <a:latin typeface="Times New Roman" panose="02020603050405020304" pitchFamily="18" charset="0"/>
                  <a:cs typeface="Times New Roman" panose="02020603050405020304" pitchFamily="18" charset="0"/>
                </a:rPr>
                <a:t>Project recap</a:t>
              </a:r>
            </a:p>
            <a:p>
              <a:pPr marL="457200" indent="-457200">
                <a:lnSpc>
                  <a:spcPts val="2660"/>
                </a:lnSpc>
                <a:buFont typeface="Arial" panose="020B0604020202020204" pitchFamily="34" charset="0"/>
                <a:buChar char="•"/>
              </a:pPr>
              <a:endParaRPr lang="en-US" sz="4400" spc="-19" dirty="0">
                <a:solidFill>
                  <a:srgbClr val="000000"/>
                </a:solidFill>
                <a:latin typeface="Times New Roman" panose="02020603050405020304" pitchFamily="18" charset="0"/>
                <a:cs typeface="Times New Roman" panose="02020603050405020304" pitchFamily="18" charset="0"/>
              </a:endParaRPr>
            </a:p>
            <a:p>
              <a:pPr marL="457200" indent="-457200">
                <a:lnSpc>
                  <a:spcPts val="2660"/>
                </a:lnSpc>
                <a:buFont typeface="Arial" panose="020B0604020202020204" pitchFamily="34" charset="0"/>
                <a:buChar char="•"/>
              </a:pPr>
              <a:r>
                <a:rPr lang="en-US" sz="4400" spc="-19" dirty="0">
                  <a:solidFill>
                    <a:srgbClr val="000000"/>
                  </a:solidFill>
                  <a:latin typeface="Times New Roman" panose="02020603050405020304" pitchFamily="18" charset="0"/>
                  <a:cs typeface="Times New Roman" panose="02020603050405020304" pitchFamily="18" charset="0"/>
                </a:rPr>
                <a:t>Problem</a:t>
              </a:r>
            </a:p>
            <a:p>
              <a:pPr marL="457200" indent="-457200">
                <a:lnSpc>
                  <a:spcPts val="2660"/>
                </a:lnSpc>
                <a:buFont typeface="Arial" panose="020B0604020202020204" pitchFamily="34" charset="0"/>
                <a:buChar char="•"/>
              </a:pPr>
              <a:endParaRPr lang="en-US" sz="4400" spc="-19" dirty="0">
                <a:solidFill>
                  <a:srgbClr val="000000"/>
                </a:solidFill>
                <a:latin typeface="Times New Roman" panose="02020603050405020304" pitchFamily="18" charset="0"/>
                <a:cs typeface="Times New Roman" panose="02020603050405020304" pitchFamily="18" charset="0"/>
              </a:endParaRPr>
            </a:p>
            <a:p>
              <a:pPr marL="457200" indent="-457200">
                <a:lnSpc>
                  <a:spcPts val="2660"/>
                </a:lnSpc>
                <a:buFont typeface="Arial" panose="020B0604020202020204" pitchFamily="34" charset="0"/>
                <a:buChar char="•"/>
              </a:pPr>
              <a:r>
                <a:rPr lang="en-US" sz="4400" spc="-19" dirty="0">
                  <a:solidFill>
                    <a:srgbClr val="000000"/>
                  </a:solidFill>
                  <a:latin typeface="Times New Roman" panose="02020603050405020304" pitchFamily="18" charset="0"/>
                  <a:cs typeface="Times New Roman" panose="02020603050405020304" pitchFamily="18" charset="0"/>
                </a:rPr>
                <a:t>The Analytics team</a:t>
              </a:r>
            </a:p>
            <a:p>
              <a:pPr marL="457200" indent="-457200">
                <a:lnSpc>
                  <a:spcPts val="2660"/>
                </a:lnSpc>
                <a:buFont typeface="Arial" panose="020B0604020202020204" pitchFamily="34" charset="0"/>
                <a:buChar char="•"/>
              </a:pPr>
              <a:endParaRPr lang="en-US" sz="4400" spc="-19" dirty="0">
                <a:solidFill>
                  <a:srgbClr val="000000"/>
                </a:solidFill>
                <a:latin typeface="Times New Roman" panose="02020603050405020304" pitchFamily="18" charset="0"/>
                <a:cs typeface="Times New Roman" panose="02020603050405020304" pitchFamily="18" charset="0"/>
              </a:endParaRPr>
            </a:p>
            <a:p>
              <a:pPr marL="457200" indent="-457200">
                <a:lnSpc>
                  <a:spcPts val="2660"/>
                </a:lnSpc>
                <a:buFont typeface="Arial" panose="020B0604020202020204" pitchFamily="34" charset="0"/>
                <a:buChar char="•"/>
              </a:pPr>
              <a:r>
                <a:rPr lang="en-US" sz="4400" spc="-19" dirty="0">
                  <a:solidFill>
                    <a:srgbClr val="000000"/>
                  </a:solidFill>
                  <a:latin typeface="Times New Roman" panose="02020603050405020304" pitchFamily="18" charset="0"/>
                  <a:cs typeface="Times New Roman" panose="02020603050405020304" pitchFamily="18" charset="0"/>
                </a:rPr>
                <a:t>Process</a:t>
              </a:r>
            </a:p>
            <a:p>
              <a:pPr marL="457200" indent="-457200">
                <a:lnSpc>
                  <a:spcPts val="2660"/>
                </a:lnSpc>
                <a:buFont typeface="Arial" panose="020B0604020202020204" pitchFamily="34" charset="0"/>
                <a:buChar char="•"/>
              </a:pPr>
              <a:endParaRPr lang="en-US" sz="4400" spc="-19" dirty="0">
                <a:solidFill>
                  <a:srgbClr val="000000"/>
                </a:solidFill>
                <a:latin typeface="Times New Roman" panose="02020603050405020304" pitchFamily="18" charset="0"/>
                <a:cs typeface="Times New Roman" panose="02020603050405020304" pitchFamily="18" charset="0"/>
              </a:endParaRPr>
            </a:p>
            <a:p>
              <a:pPr marL="457200" indent="-457200">
                <a:lnSpc>
                  <a:spcPts val="2660"/>
                </a:lnSpc>
                <a:buFont typeface="Arial" panose="020B0604020202020204" pitchFamily="34" charset="0"/>
                <a:buChar char="•"/>
              </a:pPr>
              <a:r>
                <a:rPr lang="en-US" sz="4400" spc="-19" dirty="0">
                  <a:solidFill>
                    <a:srgbClr val="000000"/>
                  </a:solidFill>
                  <a:latin typeface="Times New Roman" panose="02020603050405020304" pitchFamily="18" charset="0"/>
                  <a:cs typeface="Times New Roman" panose="02020603050405020304" pitchFamily="18" charset="0"/>
                </a:rPr>
                <a:t>Insights</a:t>
              </a:r>
            </a:p>
            <a:p>
              <a:pPr marL="457200" indent="-457200">
                <a:lnSpc>
                  <a:spcPts val="2660"/>
                </a:lnSpc>
                <a:buFont typeface="Arial" panose="020B0604020202020204" pitchFamily="34" charset="0"/>
                <a:buChar char="•"/>
              </a:pPr>
              <a:endParaRPr lang="en-US" sz="4400" spc="-19" dirty="0">
                <a:solidFill>
                  <a:srgbClr val="000000"/>
                </a:solidFill>
                <a:latin typeface="Times New Roman" panose="02020603050405020304" pitchFamily="18" charset="0"/>
                <a:cs typeface="Times New Roman" panose="02020603050405020304" pitchFamily="18" charset="0"/>
              </a:endParaRPr>
            </a:p>
            <a:p>
              <a:pPr marL="457200" indent="-457200">
                <a:lnSpc>
                  <a:spcPts val="2660"/>
                </a:lnSpc>
                <a:buFont typeface="Arial" panose="020B0604020202020204" pitchFamily="34" charset="0"/>
                <a:buChar char="•"/>
              </a:pPr>
              <a:r>
                <a:rPr lang="en-US" sz="44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r>
              <a:rPr lang="en-IN" dirty="0"/>
              <a:t>S</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863619"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Times New Roman" panose="02020603050405020304" pitchFamily="18" charset="0"/>
                <a:cs typeface="Times New Roman" panose="02020603050405020304" pitchFamily="18" charset="0"/>
              </a:rPr>
              <a:t>Project Recap</a:t>
            </a:r>
          </a:p>
        </p:txBody>
      </p:sp>
      <p:sp>
        <p:nvSpPr>
          <p:cNvPr id="34" name="TextBox 33">
            <a:extLst>
              <a:ext uri="{FF2B5EF4-FFF2-40B4-BE49-F238E27FC236}">
                <a16:creationId xmlns:a16="http://schemas.microsoft.com/office/drawing/2014/main" id="{99DDF628-39D5-E7A0-27D3-1968082C2595}"/>
              </a:ext>
            </a:extLst>
          </p:cNvPr>
          <p:cNvSpPr txBox="1"/>
          <p:nvPr/>
        </p:nvSpPr>
        <p:spPr>
          <a:xfrm>
            <a:off x="8305800" y="2601679"/>
            <a:ext cx="7467600" cy="4893647"/>
          </a:xfrm>
          <a:prstGeom prst="rect">
            <a:avLst/>
          </a:prstGeom>
          <a:noFill/>
        </p:spPr>
        <p:txBody>
          <a:bodyPr wrap="square" rtlCol="0">
            <a:spAutoFit/>
          </a:bodyPr>
          <a:lstStyle/>
          <a:p>
            <a:pPr algn="l"/>
            <a:r>
              <a:rPr lang="en-US" sz="2400" b="0" i="0" dirty="0">
                <a:solidFill>
                  <a:srgbClr val="374151"/>
                </a:solidFill>
                <a:effectLst/>
                <a:latin typeface="Times New Roman" panose="02020603050405020304" pitchFamily="18" charset="0"/>
                <a:cs typeface="Times New Roman" panose="02020603050405020304" pitchFamily="18" charset="0"/>
              </a:rPr>
              <a:t>Social Buzz, a swiftly growing unicorn in the technology sector, is adapting to its expanding global footprint. As part of a three-month Proof of Concept (POC), Accenture has initiated the following tasks:</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 Conducting a comprehensive examination of Social Buzz's utilization of big data.</a:t>
            </a:r>
          </a:p>
          <a:p>
            <a:pPr algn="l">
              <a:buFont typeface="Arial" panose="020B0604020202020204" pitchFamily="34" charset="0"/>
              <a:buChar char="•"/>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 Formulating strategies to ensure a successful Initial Public Offering (IPO).</a:t>
            </a:r>
          </a:p>
          <a:p>
            <a:pPr algn="l">
              <a:buFont typeface="Arial" panose="020B0604020202020204" pitchFamily="34" charset="0"/>
              <a:buChar char="•"/>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 Analyzing and determining the top 5 content categories on Social Buzz.</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41171"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388213" y="75312"/>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2" name="TextBox 21">
            <a:extLst>
              <a:ext uri="{FF2B5EF4-FFF2-40B4-BE49-F238E27FC236}">
                <a16:creationId xmlns:a16="http://schemas.microsoft.com/office/drawing/2014/main" id="{20BD794E-3515-58A2-D779-609CF1483A90}"/>
              </a:ext>
            </a:extLst>
          </p:cNvPr>
          <p:cNvSpPr txBox="1"/>
          <p:nvPr/>
        </p:nvSpPr>
        <p:spPr>
          <a:xfrm>
            <a:off x="2363313" y="3593761"/>
            <a:ext cx="6019800" cy="6278642"/>
          </a:xfrm>
          <a:prstGeom prst="rect">
            <a:avLst/>
          </a:prstGeom>
          <a:noFill/>
        </p:spPr>
        <p:txBody>
          <a:bodyPr wrap="square" rtlCol="0">
            <a:spAutoFit/>
          </a:bodyPr>
          <a:lstStyle/>
          <a:p>
            <a:pPr algn="l"/>
            <a:r>
              <a:rPr lang="en-US" sz="2400" b="0" i="0" dirty="0">
                <a:solidFill>
                  <a:schemeClr val="bg1"/>
                </a:solidFill>
                <a:effectLst/>
                <a:latin typeface="Times New Roman" panose="02020603050405020304" pitchFamily="18" charset="0"/>
                <a:cs typeface="Times New Roman" panose="02020603050405020304" pitchFamily="18" charset="0"/>
              </a:rPr>
              <a:t>In recent years, the customer base for Social Buzz has expanded immensely, surpassing the capacity of their internal resources to effectively manage it. On a daily basis, Social Buzz encounters over 100,000 posts, accumulating to 36,500,000 posts annually. Given that all content is unstructured, comprehending such a vast amount can pose a significant challenge.</a:t>
            </a:r>
          </a:p>
          <a:p>
            <a:pPr algn="l"/>
            <a:r>
              <a:rPr lang="en-US" sz="2400" b="0" i="0" dirty="0">
                <a:solidFill>
                  <a:schemeClr val="bg1"/>
                </a:solidFill>
                <a:effectLst/>
                <a:latin typeface="Times New Roman" panose="02020603050405020304" pitchFamily="18" charset="0"/>
                <a:cs typeface="Times New Roman" panose="02020603050405020304" pitchFamily="18" charset="0"/>
              </a:rPr>
              <a:t>To address this, specific project specifications have been identified, including:</a:t>
            </a: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 Combining tables from the sample dataset for comprehensive analysis.</a:t>
            </a: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 Conducting an in-depth analysis of content categories to pinpoint the top five with the highest total popularity</a:t>
            </a:r>
          </a:p>
          <a:p>
            <a:endParaRPr lang="en-IN" dirty="0"/>
          </a:p>
        </p:txBody>
      </p:sp>
      <p:sp>
        <p:nvSpPr>
          <p:cNvPr id="23" name="TextBox 22">
            <a:extLst>
              <a:ext uri="{FF2B5EF4-FFF2-40B4-BE49-F238E27FC236}">
                <a16:creationId xmlns:a16="http://schemas.microsoft.com/office/drawing/2014/main" id="{4A0DFE6A-C10F-52D2-D7CA-FEE466420FFA}"/>
              </a:ext>
            </a:extLst>
          </p:cNvPr>
          <p:cNvSpPr txBox="1"/>
          <p:nvPr/>
        </p:nvSpPr>
        <p:spPr>
          <a:xfrm>
            <a:off x="1550434" y="740547"/>
            <a:ext cx="4674280" cy="1323439"/>
          </a:xfrm>
          <a:prstGeom prst="rect">
            <a:avLst/>
          </a:prstGeom>
          <a:noFill/>
        </p:spPr>
        <p:txBody>
          <a:bodyPr wrap="square" rtlCol="0">
            <a:spAutoFit/>
          </a:bodyPr>
          <a:lstStyle/>
          <a:p>
            <a:r>
              <a:rPr lang="en-IN" sz="8000" b="1" dirty="0">
                <a:solidFill>
                  <a:schemeClr val="bg1"/>
                </a:solidFill>
                <a:latin typeface="Times New Roman" panose="02020603050405020304" pitchFamily="18" charset="0"/>
                <a:cs typeface="Times New Roman" panose="02020603050405020304" pitchFamily="18"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21" name="Group 21"/>
          <p:cNvGrpSpPr>
            <a:grpSpLocks noChangeAspect="1"/>
          </p:cNvGrpSpPr>
          <p:nvPr/>
        </p:nvGrpSpPr>
        <p:grpSpPr>
          <a:xfrm>
            <a:off x="12274229" y="2095500"/>
            <a:ext cx="3343263" cy="3343263"/>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b="1" spc="-80" dirty="0">
                <a:solidFill>
                  <a:srgbClr val="000000"/>
                </a:solidFill>
                <a:latin typeface="Times New Roman" panose="02020603050405020304" pitchFamily="18" charset="0"/>
                <a:cs typeface="Times New Roman" panose="02020603050405020304" pitchFamily="18" charset="0"/>
              </a:rPr>
              <a:t>Data Analyst – Disha Varshney</a:t>
            </a:r>
          </a:p>
        </p:txBody>
      </p:sp>
      <p:pic>
        <p:nvPicPr>
          <p:cNvPr id="17" name="Graphic 16" descr="Female Profile with solid fill">
            <a:extLst>
              <a:ext uri="{FF2B5EF4-FFF2-40B4-BE49-F238E27FC236}">
                <a16:creationId xmlns:a16="http://schemas.microsoft.com/office/drawing/2014/main" id="{9DD8D9F8-365A-34C0-C5B9-A6CA757423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85514" y="2204568"/>
            <a:ext cx="3120692" cy="31206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Times New Roman" panose="02020603050405020304" pitchFamily="18" charset="0"/>
                <a:cs typeface="Times New Roman" panose="02020603050405020304"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9">
            <a:extLst>
              <a:ext uri="{FF2B5EF4-FFF2-40B4-BE49-F238E27FC236}">
                <a16:creationId xmlns:a16="http://schemas.microsoft.com/office/drawing/2014/main" id="{0D5BF281-90A8-CBFE-5239-CECE797A126B}"/>
              </a:ext>
            </a:extLst>
          </p:cNvPr>
          <p:cNvSpPr txBox="1"/>
          <p:nvPr/>
        </p:nvSpPr>
        <p:spPr>
          <a:xfrm>
            <a:off x="3914071" y="1427267"/>
            <a:ext cx="6168739"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Data Comprehension</a:t>
            </a:r>
          </a:p>
        </p:txBody>
      </p:sp>
      <p:sp>
        <p:nvSpPr>
          <p:cNvPr id="41" name="TextBox 40">
            <a:extLst>
              <a:ext uri="{FF2B5EF4-FFF2-40B4-BE49-F238E27FC236}">
                <a16:creationId xmlns:a16="http://schemas.microsoft.com/office/drawing/2014/main" id="{D6C2AB14-71D8-449B-3BED-1AC009714386}"/>
              </a:ext>
            </a:extLst>
          </p:cNvPr>
          <p:cNvSpPr txBox="1"/>
          <p:nvPr/>
        </p:nvSpPr>
        <p:spPr>
          <a:xfrm>
            <a:off x="5864638" y="2979815"/>
            <a:ext cx="11661362"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Data Wrangling</a:t>
            </a:r>
            <a:endParaRPr lang="en-IN" dirty="0">
              <a:solidFill>
                <a:schemeClr val="bg1"/>
              </a:solidFill>
            </a:endParaRPr>
          </a:p>
        </p:txBody>
      </p:sp>
      <p:sp>
        <p:nvSpPr>
          <p:cNvPr id="42" name="TextBox 41">
            <a:extLst>
              <a:ext uri="{FF2B5EF4-FFF2-40B4-BE49-F238E27FC236}">
                <a16:creationId xmlns:a16="http://schemas.microsoft.com/office/drawing/2014/main" id="{360964B9-5D65-B395-CD82-0BF2407A59EE}"/>
              </a:ext>
            </a:extLst>
          </p:cNvPr>
          <p:cNvSpPr txBox="1"/>
          <p:nvPr/>
        </p:nvSpPr>
        <p:spPr>
          <a:xfrm>
            <a:off x="7735011" y="4605100"/>
            <a:ext cx="6399320"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Data Modelling</a:t>
            </a:r>
          </a:p>
        </p:txBody>
      </p:sp>
      <p:sp>
        <p:nvSpPr>
          <p:cNvPr id="43" name="TextBox 42">
            <a:extLst>
              <a:ext uri="{FF2B5EF4-FFF2-40B4-BE49-F238E27FC236}">
                <a16:creationId xmlns:a16="http://schemas.microsoft.com/office/drawing/2014/main" id="{C6B669ED-EEAD-ACB9-87D9-B1A065401B95}"/>
              </a:ext>
            </a:extLst>
          </p:cNvPr>
          <p:cNvSpPr txBox="1"/>
          <p:nvPr/>
        </p:nvSpPr>
        <p:spPr>
          <a:xfrm>
            <a:off x="9423367" y="6128768"/>
            <a:ext cx="4597433"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Data Examination</a:t>
            </a:r>
          </a:p>
        </p:txBody>
      </p:sp>
      <p:sp>
        <p:nvSpPr>
          <p:cNvPr id="44" name="TextBox 43">
            <a:extLst>
              <a:ext uri="{FF2B5EF4-FFF2-40B4-BE49-F238E27FC236}">
                <a16:creationId xmlns:a16="http://schemas.microsoft.com/office/drawing/2014/main" id="{F76C421D-DEEE-FDA2-4E6D-D475B8DD715C}"/>
              </a:ext>
            </a:extLst>
          </p:cNvPr>
          <p:cNvSpPr txBox="1"/>
          <p:nvPr/>
        </p:nvSpPr>
        <p:spPr>
          <a:xfrm>
            <a:off x="11425954" y="8006555"/>
            <a:ext cx="3551140"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Data Exploration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02264" y="6480309"/>
            <a:ext cx="4133172" cy="1226174"/>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Times New Roman" panose="02020603050405020304" pitchFamily="18" charset="0"/>
                <a:cs typeface="Times New Roman" panose="02020603050405020304" pitchFamily="18"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662708" y="6519299"/>
            <a:ext cx="3891935" cy="1154607"/>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335646" y="6480309"/>
            <a:ext cx="3891935" cy="1154607"/>
          </a:xfrm>
          <a:prstGeom prst="rect">
            <a:avLst/>
          </a:prstGeom>
        </p:spPr>
      </p:pic>
      <p:sp>
        <p:nvSpPr>
          <p:cNvPr id="14" name="TextBox 13">
            <a:extLst>
              <a:ext uri="{FF2B5EF4-FFF2-40B4-BE49-F238E27FC236}">
                <a16:creationId xmlns:a16="http://schemas.microsoft.com/office/drawing/2014/main" id="{6163FD7B-22B9-5279-6A38-197BCA4553A5}"/>
              </a:ext>
            </a:extLst>
          </p:cNvPr>
          <p:cNvSpPr txBox="1"/>
          <p:nvPr/>
        </p:nvSpPr>
        <p:spPr>
          <a:xfrm>
            <a:off x="2584399" y="6557698"/>
            <a:ext cx="2168902" cy="1200329"/>
          </a:xfrm>
          <a:prstGeom prst="rect">
            <a:avLst/>
          </a:prstGeom>
          <a:noFill/>
        </p:spPr>
        <p:txBody>
          <a:bodyPr wrap="square" rtlCol="0">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Unique</a:t>
            </a:r>
            <a:r>
              <a:rPr lang="en-IN" sz="3200" b="1" dirty="0">
                <a:solidFill>
                  <a:schemeClr val="bg1"/>
                </a:solidFill>
                <a:latin typeface="Times New Roman" panose="02020603050405020304" pitchFamily="18" charset="0"/>
                <a:cs typeface="Times New Roman" panose="02020603050405020304" pitchFamily="18" charset="0"/>
              </a:rPr>
              <a:t> Categories</a:t>
            </a:r>
          </a:p>
        </p:txBody>
      </p:sp>
      <p:sp>
        <p:nvSpPr>
          <p:cNvPr id="15" name="TextBox 14">
            <a:extLst>
              <a:ext uri="{FF2B5EF4-FFF2-40B4-BE49-F238E27FC236}">
                <a16:creationId xmlns:a16="http://schemas.microsoft.com/office/drawing/2014/main" id="{FDA85F92-E0C7-6341-3854-57AA5E848199}"/>
              </a:ext>
            </a:extLst>
          </p:cNvPr>
          <p:cNvSpPr txBox="1"/>
          <p:nvPr/>
        </p:nvSpPr>
        <p:spPr>
          <a:xfrm>
            <a:off x="2686015" y="5143500"/>
            <a:ext cx="2067286" cy="1323439"/>
          </a:xfrm>
          <a:prstGeom prst="rect">
            <a:avLst/>
          </a:prstGeom>
          <a:noFill/>
        </p:spPr>
        <p:txBody>
          <a:bodyPr wrap="square" rtlCol="0">
            <a:spAutoFit/>
          </a:bodyPr>
          <a:lstStyle/>
          <a:p>
            <a:pPr algn="ctr"/>
            <a:r>
              <a:rPr lang="en-IN" sz="8000" b="1" dirty="0">
                <a:latin typeface="Times New Roman" panose="02020603050405020304" pitchFamily="18" charset="0"/>
                <a:cs typeface="Times New Roman" panose="02020603050405020304" pitchFamily="18" charset="0"/>
              </a:rPr>
              <a:t>16</a:t>
            </a:r>
          </a:p>
        </p:txBody>
      </p:sp>
      <p:sp>
        <p:nvSpPr>
          <p:cNvPr id="16" name="TextBox 15">
            <a:extLst>
              <a:ext uri="{FF2B5EF4-FFF2-40B4-BE49-F238E27FC236}">
                <a16:creationId xmlns:a16="http://schemas.microsoft.com/office/drawing/2014/main" id="{2C3ABCDE-4EAD-24F3-EFBC-30C9AF99470C}"/>
              </a:ext>
            </a:extLst>
          </p:cNvPr>
          <p:cNvSpPr txBox="1"/>
          <p:nvPr/>
        </p:nvSpPr>
        <p:spPr>
          <a:xfrm>
            <a:off x="7295831" y="6487061"/>
            <a:ext cx="2534173" cy="1323439"/>
          </a:xfrm>
          <a:prstGeom prst="rect">
            <a:avLst/>
          </a:prstGeom>
          <a:noFill/>
        </p:spPr>
        <p:txBody>
          <a:bodyPr wrap="square" rtlCol="0">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Unique Contents</a:t>
            </a:r>
          </a:p>
        </p:txBody>
      </p:sp>
      <p:sp>
        <p:nvSpPr>
          <p:cNvPr id="18" name="TextBox 17">
            <a:extLst>
              <a:ext uri="{FF2B5EF4-FFF2-40B4-BE49-F238E27FC236}">
                <a16:creationId xmlns:a16="http://schemas.microsoft.com/office/drawing/2014/main" id="{3DEEF0A3-8D1B-91E9-C883-0E6DA5B1DD73}"/>
              </a:ext>
            </a:extLst>
          </p:cNvPr>
          <p:cNvSpPr txBox="1"/>
          <p:nvPr/>
        </p:nvSpPr>
        <p:spPr>
          <a:xfrm>
            <a:off x="7809556" y="5286732"/>
            <a:ext cx="2067286" cy="1323439"/>
          </a:xfrm>
          <a:prstGeom prst="rect">
            <a:avLst/>
          </a:prstGeom>
          <a:noFill/>
        </p:spPr>
        <p:txBody>
          <a:bodyPr wrap="square" rtlCol="0">
            <a:spAutoFit/>
          </a:bodyPr>
          <a:lstStyle/>
          <a:p>
            <a:pPr algn="ctr"/>
            <a:r>
              <a:rPr lang="en-IN" sz="8000" b="1" dirty="0">
                <a:latin typeface="Times New Roman" panose="02020603050405020304" pitchFamily="18" charset="0"/>
                <a:cs typeface="Times New Roman" panose="02020603050405020304" pitchFamily="18" charset="0"/>
              </a:rPr>
              <a:t>962</a:t>
            </a:r>
          </a:p>
        </p:txBody>
      </p:sp>
      <p:sp>
        <p:nvSpPr>
          <p:cNvPr id="20" name="TextBox 19">
            <a:extLst>
              <a:ext uri="{FF2B5EF4-FFF2-40B4-BE49-F238E27FC236}">
                <a16:creationId xmlns:a16="http://schemas.microsoft.com/office/drawing/2014/main" id="{91E932B8-942D-B9CB-77E8-265F4544CFD9}"/>
              </a:ext>
            </a:extLst>
          </p:cNvPr>
          <p:cNvSpPr txBox="1"/>
          <p:nvPr/>
        </p:nvSpPr>
        <p:spPr>
          <a:xfrm>
            <a:off x="11558360" y="6408815"/>
            <a:ext cx="3565372" cy="1323439"/>
          </a:xfrm>
          <a:prstGeom prst="rect">
            <a:avLst/>
          </a:prstGeom>
          <a:noFill/>
        </p:spPr>
        <p:txBody>
          <a:bodyPr wrap="square">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Unique Reaction Types</a:t>
            </a:r>
          </a:p>
        </p:txBody>
      </p:sp>
      <p:sp>
        <p:nvSpPr>
          <p:cNvPr id="21" name="TextBox 20">
            <a:extLst>
              <a:ext uri="{FF2B5EF4-FFF2-40B4-BE49-F238E27FC236}">
                <a16:creationId xmlns:a16="http://schemas.microsoft.com/office/drawing/2014/main" id="{FC6B9101-A32E-1ADF-ED72-FB0145D17386}"/>
              </a:ext>
            </a:extLst>
          </p:cNvPr>
          <p:cNvSpPr txBox="1"/>
          <p:nvPr/>
        </p:nvSpPr>
        <p:spPr>
          <a:xfrm>
            <a:off x="12305072" y="5286107"/>
            <a:ext cx="2286000" cy="1600438"/>
          </a:xfrm>
          <a:prstGeom prst="rect">
            <a:avLst/>
          </a:prstGeom>
          <a:noFill/>
        </p:spPr>
        <p:txBody>
          <a:bodyPr wrap="square" rtlCol="0">
            <a:spAutoFit/>
          </a:bodyPr>
          <a:lstStyle/>
          <a:p>
            <a:pPr algn="ctr"/>
            <a:r>
              <a:rPr lang="en-IN" sz="8000" b="1" dirty="0">
                <a:latin typeface="Times New Roman" panose="02020603050405020304" pitchFamily="18" charset="0"/>
                <a:cs typeface="Times New Roman" panose="02020603050405020304" pitchFamily="18" charset="0"/>
              </a:rPr>
              <a:t>16</a:t>
            </a:r>
          </a:p>
          <a:p>
            <a:endParaRPr lang="en-IN" dirty="0"/>
          </a:p>
        </p:txBody>
      </p:sp>
      <p:pic>
        <p:nvPicPr>
          <p:cNvPr id="22" name="Picture 32">
            <a:extLst>
              <a:ext uri="{FF2B5EF4-FFF2-40B4-BE49-F238E27FC236}">
                <a16:creationId xmlns:a16="http://schemas.microsoft.com/office/drawing/2014/main" id="{9D553AB7-310E-76D1-5A13-692AED15D88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0799999">
            <a:off x="5991796" y="3106992"/>
            <a:ext cx="5233760" cy="2017078"/>
          </a:xfrm>
          <a:prstGeom prst="rect">
            <a:avLst/>
          </a:prstGeom>
        </p:spPr>
      </p:pic>
      <p:sp>
        <p:nvSpPr>
          <p:cNvPr id="23" name="TextBox 22">
            <a:extLst>
              <a:ext uri="{FF2B5EF4-FFF2-40B4-BE49-F238E27FC236}">
                <a16:creationId xmlns:a16="http://schemas.microsoft.com/office/drawing/2014/main" id="{7D884DA7-F1E5-B4B0-AD31-62D2883B94C3}"/>
              </a:ext>
            </a:extLst>
          </p:cNvPr>
          <p:cNvSpPr txBox="1"/>
          <p:nvPr/>
        </p:nvSpPr>
        <p:spPr>
          <a:xfrm>
            <a:off x="6322676" y="3583843"/>
            <a:ext cx="4572000" cy="1323439"/>
          </a:xfrm>
          <a:prstGeom prst="rect">
            <a:avLst/>
          </a:prstGeom>
          <a:noFill/>
        </p:spPr>
        <p:txBody>
          <a:bodyPr wrap="square" rtlCol="0">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Most Popular Category</a:t>
            </a:r>
          </a:p>
        </p:txBody>
      </p:sp>
      <p:sp>
        <p:nvSpPr>
          <p:cNvPr id="24" name="TextBox 23">
            <a:extLst>
              <a:ext uri="{FF2B5EF4-FFF2-40B4-BE49-F238E27FC236}">
                <a16:creationId xmlns:a16="http://schemas.microsoft.com/office/drawing/2014/main" id="{85B55C79-E533-FD92-220C-C30157A8C7EE}"/>
              </a:ext>
            </a:extLst>
          </p:cNvPr>
          <p:cNvSpPr txBox="1"/>
          <p:nvPr/>
        </p:nvSpPr>
        <p:spPr>
          <a:xfrm>
            <a:off x="6322676" y="2214682"/>
            <a:ext cx="4421524" cy="1015663"/>
          </a:xfrm>
          <a:prstGeom prst="rect">
            <a:avLst/>
          </a:prstGeom>
          <a:noFill/>
        </p:spPr>
        <p:txBody>
          <a:bodyPr wrap="square" rtlCol="0">
            <a:spAutoFit/>
          </a:bodyPr>
          <a:lstStyle/>
          <a:p>
            <a:pPr algn="ctr"/>
            <a:r>
              <a:rPr lang="en-IN" sz="6000" b="1" dirty="0">
                <a:latin typeface="Times New Roman" panose="02020603050405020304" pitchFamily="18" charset="0"/>
                <a:cs typeface="Times New Roman" panose="02020603050405020304" pitchFamily="18" charset="0"/>
              </a:rPr>
              <a:t>ANIMALS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sp>
        <p:nvSpPr>
          <p:cNvPr id="39" name="TextBox 38">
            <a:extLst>
              <a:ext uri="{FF2B5EF4-FFF2-40B4-BE49-F238E27FC236}">
                <a16:creationId xmlns:a16="http://schemas.microsoft.com/office/drawing/2014/main" id="{285DF96C-3B24-B180-012E-A40C04A99C77}"/>
              </a:ext>
            </a:extLst>
          </p:cNvPr>
          <p:cNvSpPr txBox="1"/>
          <p:nvPr/>
        </p:nvSpPr>
        <p:spPr>
          <a:xfrm>
            <a:off x="2774385" y="1647091"/>
            <a:ext cx="5128829" cy="1323439"/>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Distribution of Distinct Categories</a:t>
            </a:r>
          </a:p>
        </p:txBody>
      </p:sp>
      <p:sp>
        <p:nvSpPr>
          <p:cNvPr id="40" name="TextBox 39">
            <a:extLst>
              <a:ext uri="{FF2B5EF4-FFF2-40B4-BE49-F238E27FC236}">
                <a16:creationId xmlns:a16="http://schemas.microsoft.com/office/drawing/2014/main" id="{41712DFC-E413-1D67-FD9E-8D1BD87947AF}"/>
              </a:ext>
            </a:extLst>
          </p:cNvPr>
          <p:cNvSpPr txBox="1"/>
          <p:nvPr/>
        </p:nvSpPr>
        <p:spPr>
          <a:xfrm>
            <a:off x="9227729" y="1871004"/>
            <a:ext cx="8384526" cy="1323439"/>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Distribution of Sentiment by Content Kind</a:t>
            </a:r>
          </a:p>
        </p:txBody>
      </p:sp>
      <p:pic>
        <p:nvPicPr>
          <p:cNvPr id="44" name="Picture 43">
            <a:extLst>
              <a:ext uri="{FF2B5EF4-FFF2-40B4-BE49-F238E27FC236}">
                <a16:creationId xmlns:a16="http://schemas.microsoft.com/office/drawing/2014/main" id="{B7E29A64-533B-D42E-FCA1-1E946892D6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6483" y="3075889"/>
            <a:ext cx="6071718" cy="5340107"/>
          </a:xfrm>
          <a:prstGeom prst="rect">
            <a:avLst/>
          </a:prstGeom>
        </p:spPr>
      </p:pic>
      <p:pic>
        <p:nvPicPr>
          <p:cNvPr id="46" name="Picture 45">
            <a:extLst>
              <a:ext uri="{FF2B5EF4-FFF2-40B4-BE49-F238E27FC236}">
                <a16:creationId xmlns:a16="http://schemas.microsoft.com/office/drawing/2014/main" id="{A971CE40-C4C7-0671-A600-4E3E65D671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1292" y="3469082"/>
            <a:ext cx="9677400" cy="49469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pic>
        <p:nvPicPr>
          <p:cNvPr id="36" name="Picture 35">
            <a:extLst>
              <a:ext uri="{FF2B5EF4-FFF2-40B4-BE49-F238E27FC236}">
                <a16:creationId xmlns:a16="http://schemas.microsoft.com/office/drawing/2014/main" id="{1A60E88C-A16D-1834-FE1A-C3FFBEEDF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3888" y="3140657"/>
            <a:ext cx="6334005" cy="5050463"/>
          </a:xfrm>
          <a:prstGeom prst="rect">
            <a:avLst/>
          </a:prstGeom>
        </p:spPr>
      </p:pic>
      <p:pic>
        <p:nvPicPr>
          <p:cNvPr id="38" name="Picture 37">
            <a:extLst>
              <a:ext uri="{FF2B5EF4-FFF2-40B4-BE49-F238E27FC236}">
                <a16:creationId xmlns:a16="http://schemas.microsoft.com/office/drawing/2014/main" id="{47287EE5-C212-8996-30A4-233E1135AC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11794" y="2928622"/>
            <a:ext cx="6334005" cy="5590510"/>
          </a:xfrm>
          <a:prstGeom prst="rect">
            <a:avLst/>
          </a:prstGeom>
        </p:spPr>
      </p:pic>
      <p:sp>
        <p:nvSpPr>
          <p:cNvPr id="39" name="TextBox 38">
            <a:extLst>
              <a:ext uri="{FF2B5EF4-FFF2-40B4-BE49-F238E27FC236}">
                <a16:creationId xmlns:a16="http://schemas.microsoft.com/office/drawing/2014/main" id="{F37234BD-8ABC-99BE-FAAB-CFA122D20D50}"/>
              </a:ext>
            </a:extLst>
          </p:cNvPr>
          <p:cNvSpPr txBox="1"/>
          <p:nvPr/>
        </p:nvSpPr>
        <p:spPr>
          <a:xfrm>
            <a:off x="2724116" y="1692557"/>
            <a:ext cx="5373534" cy="1323439"/>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Top 5 Categories in 2020</a:t>
            </a:r>
          </a:p>
        </p:txBody>
      </p:sp>
      <p:sp>
        <p:nvSpPr>
          <p:cNvPr id="40" name="TextBox 39">
            <a:extLst>
              <a:ext uri="{FF2B5EF4-FFF2-40B4-BE49-F238E27FC236}">
                <a16:creationId xmlns:a16="http://schemas.microsoft.com/office/drawing/2014/main" id="{8A427454-D7DE-3F2F-FE99-1CC71EB89F59}"/>
              </a:ext>
            </a:extLst>
          </p:cNvPr>
          <p:cNvSpPr txBox="1"/>
          <p:nvPr/>
        </p:nvSpPr>
        <p:spPr>
          <a:xfrm>
            <a:off x="11092029" y="1605183"/>
            <a:ext cx="5373534" cy="1323439"/>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Top 5 Categories in 2021</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11458</TotalTime>
  <Words>447</Words>
  <Application>Microsoft Office PowerPoint</Application>
  <PresentationFormat>Custom</PresentationFormat>
  <Paragraphs>86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Graphik Regular</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Disha Varshney</cp:lastModifiedBy>
  <cp:revision>9</cp:revision>
  <dcterms:created xsi:type="dcterms:W3CDTF">2006-08-16T00:00:00Z</dcterms:created>
  <dcterms:modified xsi:type="dcterms:W3CDTF">2024-03-21T07:38:24Z</dcterms:modified>
  <dc:identifier>DAEhDyfaYKE</dc:identifier>
</cp:coreProperties>
</file>