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376250" y="1551350"/>
            <a:ext cx="63915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Optimización</a:t>
            </a:r>
            <a:r>
              <a:rPr lang="es-419"/>
              <a:t> de rutas de abastecimiento en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de Estudio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16" y="309325"/>
            <a:ext cx="2139775" cy="9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7525875" y="4127100"/>
            <a:ext cx="14154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</a:rPr>
              <a:t>Isaías Huerta</a:t>
            </a:r>
            <a:endParaRPr>
              <a:solidFill>
                <a:srgbClr val="99999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</a:rPr>
              <a:t>Felipe Condori</a:t>
            </a:r>
            <a:endParaRPr>
              <a:solidFill>
                <a:srgbClr val="99999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99999"/>
                </a:solidFill>
              </a:rPr>
              <a:t>Diego Varas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250" y="2597000"/>
            <a:ext cx="4231625" cy="1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Instancia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19150" y="1551225"/>
            <a:ext cx="75057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Matriz de costos</a:t>
            </a:r>
            <a:r>
              <a:rPr lang="es-419" sz="1800"/>
              <a:t>: dim(C) = 16*16  clientes.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/>
              <a:t>Fila de demanda D</a:t>
            </a:r>
            <a:r>
              <a:rPr lang="es-419" sz="1800"/>
              <a:t>: 15.    5 ~ 20kg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800"/>
              <a:t>Capacidad de los vehículos (cte)</a:t>
            </a:r>
            <a:r>
              <a:rPr lang="es-419" sz="1800"/>
              <a:t>: 100kg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/>
              <a:t># restricciones: 79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/>
              <a:t># variables: 675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/>
              <a:t>Tamaño del problema: 79 * 675 = 46575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02525" y="1722475"/>
            <a:ext cx="37296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Óptimo: 165 minutos.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Rutas: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La ruta de </a:t>
            </a:r>
            <a:r>
              <a:rPr b="1" lang="es-419" sz="12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color rojo</a:t>
            </a: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 representa al vehículo que recorre las empresas Digosa, Constructora bio casa y Deligourmet.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La ruta de </a:t>
            </a:r>
            <a:r>
              <a:rPr b="1" lang="es-419" sz="12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color azul</a:t>
            </a: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 comprenden las empresas Sergio Escobar automotriz, Econorent, Suractivo, Linde, Inacap y Udla.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La ruta de </a:t>
            </a:r>
            <a:r>
              <a:rPr b="1" lang="es-419" sz="1200">
                <a:solidFill>
                  <a:srgbClr val="38761D"/>
                </a:solidFill>
                <a:latin typeface="Times"/>
                <a:ea typeface="Times"/>
                <a:cs typeface="Times"/>
                <a:sym typeface="Times"/>
              </a:rPr>
              <a:t>color verde</a:t>
            </a:r>
            <a:r>
              <a:rPr lang="es-419" sz="1200">
                <a:solidFill>
                  <a:srgbClr val="6AA84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comprende las empresas de Optimisa, Ainahue Club de Campo, Salazar Israel automotriz, AFP Modelo, Strip Villuco y Caja de Compensación la araucana.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200" y="1586200"/>
            <a:ext cx="4546125" cy="30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7927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</a:t>
            </a:r>
            <a:r>
              <a:rPr lang="es-419"/>
              <a:t> del Problema 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19150" y="1640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s-419" sz="1600"/>
              <a:t>SurVending es una empresa que se dedica a la venta de alimentos en </a:t>
            </a:r>
            <a:r>
              <a:rPr lang="es-419" sz="1600"/>
              <a:t>máquinas</a:t>
            </a:r>
            <a:r>
              <a:rPr lang="es-419" sz="1600"/>
              <a:t> expendedoras.</a:t>
            </a:r>
            <a:endParaRPr sz="1600"/>
          </a:p>
          <a:p>
            <a: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 sz="1600"/>
              <a:t>La empresa posee 15 puntos a abastecer</a:t>
            </a:r>
            <a:endParaRPr sz="1600"/>
          </a:p>
          <a:p>
            <a: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 sz="1600"/>
              <a:t>Las </a:t>
            </a:r>
            <a:r>
              <a:rPr lang="es-419" sz="1600"/>
              <a:t>máquinas</a:t>
            </a:r>
            <a:r>
              <a:rPr lang="es-419" sz="1600"/>
              <a:t> deben ser abastecidas 2 veces al dia. </a:t>
            </a:r>
            <a:endParaRPr sz="1600"/>
          </a:p>
          <a:p>
            <a: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 sz="1600"/>
              <a:t>La empresa posee 3 </a:t>
            </a:r>
            <a:r>
              <a:rPr lang="es-419" sz="1600"/>
              <a:t>vehículos</a:t>
            </a:r>
            <a:r>
              <a:rPr lang="es-419" sz="1600"/>
              <a:t> de abastecimiento</a:t>
            </a:r>
            <a:r>
              <a:rPr lang="es-419" sz="1600"/>
              <a:t> para cada turn</a:t>
            </a:r>
            <a:r>
              <a:rPr lang="es-419" sz="1600"/>
              <a:t>o.</a:t>
            </a:r>
            <a:endParaRPr sz="1600"/>
          </a:p>
          <a:p>
            <a: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 sz="1600"/>
              <a:t>Cada empresa puede poseer </a:t>
            </a:r>
            <a:r>
              <a:rPr lang="es-419" sz="1600"/>
              <a:t>más</a:t>
            </a:r>
            <a:r>
              <a:rPr lang="es-419" sz="1600"/>
              <a:t> de una </a:t>
            </a:r>
            <a:r>
              <a:rPr lang="es-419" sz="1600"/>
              <a:t>máquina</a:t>
            </a:r>
            <a:r>
              <a:rPr lang="es-419" sz="1600"/>
              <a:t> a abastecer.</a:t>
            </a:r>
            <a:endParaRPr sz="16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046650" y="3419350"/>
            <a:ext cx="7278228" cy="10965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Objetivo:</a:t>
            </a:r>
            <a:r>
              <a:rPr lang="es-419"/>
              <a:t> Encontrar rutas </a:t>
            </a:r>
            <a:r>
              <a:rPr lang="es-419"/>
              <a:t>óptimas</a:t>
            </a:r>
            <a:r>
              <a:rPr lang="es-419"/>
              <a:t> para los 3 </a:t>
            </a:r>
            <a:r>
              <a:rPr lang="es-419"/>
              <a:t>vehículos</a:t>
            </a:r>
            <a:r>
              <a:rPr lang="es-419"/>
              <a:t> de abastecimiento, minimizando los tiempos de viaje.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725" y="367125"/>
            <a:ext cx="2694025" cy="7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Vehicle Routing Problem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9150" y="1800200"/>
            <a:ext cx="7505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Problema de enrutamiento de </a:t>
            </a:r>
            <a:r>
              <a:rPr lang="es-419" sz="1800"/>
              <a:t>vehículos</a:t>
            </a:r>
            <a:r>
              <a:rPr lang="es-419" sz="1800"/>
              <a:t> (VRP)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Generalización</a:t>
            </a:r>
            <a:r>
              <a:rPr lang="es-419" sz="1800"/>
              <a:t> del Problema del Vendedor Viajero (TSP)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Primera </a:t>
            </a:r>
            <a:r>
              <a:rPr lang="es-419" sz="1800"/>
              <a:t>aparición</a:t>
            </a:r>
            <a:r>
              <a:rPr lang="es-419" sz="1800"/>
              <a:t> </a:t>
            </a:r>
            <a:r>
              <a:rPr lang="es-419" sz="1800"/>
              <a:t>artículo</a:t>
            </a:r>
            <a:r>
              <a:rPr lang="es-419" sz="1800"/>
              <a:t> en 1959(Dantzing y J. Ramser), </a:t>
            </a:r>
            <a:r>
              <a:rPr lang="es-419" sz="1800"/>
              <a:t>aproximación</a:t>
            </a:r>
            <a:r>
              <a:rPr lang="es-419" sz="1800"/>
              <a:t> para entregas de gasolina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Determinar un conjunto de rutas </a:t>
            </a:r>
            <a:r>
              <a:rPr lang="es-419" sz="1800"/>
              <a:t>óptimas</a:t>
            </a:r>
            <a:r>
              <a:rPr lang="es-419" sz="1800"/>
              <a:t>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Se aplica en transporte, distribucion y logistica.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Problema de enrutamiento de </a:t>
            </a:r>
            <a:r>
              <a:rPr lang="es-419" sz="1800"/>
              <a:t>vehículos</a:t>
            </a:r>
            <a:r>
              <a:rPr lang="es-419" sz="1800"/>
              <a:t> con Capacidad (CVRP)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Vehículos</a:t>
            </a:r>
            <a:r>
              <a:rPr lang="es-419" sz="1800"/>
              <a:t> con capacidad de carga definida.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181450" y="4166950"/>
            <a:ext cx="2502000" cy="73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00"/>
                </a:solidFill>
              </a:rPr>
              <a:t>*</a:t>
            </a:r>
            <a:r>
              <a:rPr lang="es-419" sz="1800"/>
              <a:t> </a:t>
            </a:r>
            <a:r>
              <a:rPr lang="es-419" sz="1400"/>
              <a:t>Bodega Origen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FF"/>
                </a:solidFill>
              </a:rPr>
              <a:t>*</a:t>
            </a:r>
            <a:r>
              <a:rPr lang="es-419" sz="1400"/>
              <a:t> Empresas y universidades</a:t>
            </a:r>
            <a:endParaRPr sz="14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50" y="368087"/>
            <a:ext cx="3402775" cy="44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480250" y="368075"/>
            <a:ext cx="37563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Instancia particular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80250" y="1225200"/>
            <a:ext cx="28290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Digosa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Constructora bio casa 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Deligourmet.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Sergio Escobar automotriz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Econorent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Suractivo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Linde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Inacap 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Udla 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Optimisa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Ainahue Club de Campo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Salazar Israel automotriz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AFP Modelo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Strip Villuco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"/>
              <a:buChar char="-"/>
            </a:pPr>
            <a:r>
              <a:rPr lang="es-419" sz="1200">
                <a:solidFill>
                  <a:srgbClr val="222222"/>
                </a:solidFill>
                <a:latin typeface="Times"/>
                <a:ea typeface="Times"/>
                <a:cs typeface="Times"/>
                <a:sym typeface="Times"/>
              </a:rPr>
              <a:t>Caja de Compensación la araucana.</a:t>
            </a:r>
            <a:endParaRPr sz="1200">
              <a:solidFill>
                <a:srgbClr val="22222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Propuesto Función Objetivo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958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una variante del modelo VRP, CVRP donde se definen :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i="1" lang="es-419">
                <a:solidFill>
                  <a:srgbClr val="000000"/>
                </a:solidFill>
              </a:rPr>
              <a:t>n</a:t>
            </a:r>
            <a:r>
              <a:rPr lang="es-419">
                <a:solidFill>
                  <a:srgbClr val="000000"/>
                </a:solidFill>
              </a:rPr>
              <a:t>, cantidad de nodos, considerando el almacén y los consumidores.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i="1" lang="es-419">
                <a:solidFill>
                  <a:srgbClr val="000000"/>
                </a:solidFill>
              </a:rPr>
              <a:t>d</a:t>
            </a:r>
            <a:r>
              <a:rPr baseline="-25000" i="1" lang="es-419">
                <a:solidFill>
                  <a:srgbClr val="000000"/>
                </a:solidFill>
              </a:rPr>
              <a:t>i</a:t>
            </a:r>
            <a:r>
              <a:rPr lang="es-419">
                <a:solidFill>
                  <a:srgbClr val="000000"/>
                </a:solidFill>
              </a:rPr>
              <a:t>, demanda de productos del nodo i.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i="1" lang="es-419">
                <a:solidFill>
                  <a:srgbClr val="000000"/>
                </a:solidFill>
              </a:rPr>
              <a:t>m</a:t>
            </a:r>
            <a:r>
              <a:rPr lang="es-419">
                <a:solidFill>
                  <a:srgbClr val="000000"/>
                </a:solidFill>
              </a:rPr>
              <a:t>, cantidad de vehículos, todos con capacidad Q y ubicados en el nodo 0.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i="1" lang="es-419">
                <a:solidFill>
                  <a:srgbClr val="000000"/>
                </a:solidFill>
              </a:rPr>
              <a:t>h número de rutas	</a:t>
            </a:r>
            <a:endParaRPr i="1">
              <a:solidFill>
                <a:srgbClr val="000000"/>
              </a:solidFill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i="1" lang="es-419">
                <a:solidFill>
                  <a:srgbClr val="000000"/>
                </a:solidFill>
              </a:rPr>
              <a:t>c</a:t>
            </a:r>
            <a:r>
              <a:rPr baseline="-25000" lang="es-419">
                <a:solidFill>
                  <a:srgbClr val="000000"/>
                </a:solidFill>
              </a:rPr>
              <a:t>i,j</a:t>
            </a:r>
            <a:r>
              <a:rPr lang="es-419">
                <a:solidFill>
                  <a:srgbClr val="000000"/>
                </a:solidFill>
              </a:rPr>
              <a:t>, tiempo necesario para ir del nodo i al nodo j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La función objetivo se constituye como: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974" y="3351975"/>
            <a:ext cx="3077675" cy="13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Propuesto Restricciones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Sujeta al conjunto de restricciones r</a:t>
            </a:r>
            <a:r>
              <a:rPr lang="es-419"/>
              <a:t>especto a los nodos que pertenecen a una determinada ruta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25" y="3069625"/>
            <a:ext cx="3169575" cy="7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900" y="2333800"/>
            <a:ext cx="5563901" cy="6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Propuesto Restricciones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Respecto a los nodos que pertenecen a una determinada ruta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250" y="2385000"/>
            <a:ext cx="4011504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638" y="2944313"/>
            <a:ext cx="2444713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2113" y="3568550"/>
            <a:ext cx="2479766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6775" y="4192775"/>
            <a:ext cx="2950441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y Algoritmo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19150" y="1749500"/>
            <a:ext cx="75057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MILP.  P.P. lineal y entero.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Python 3.6</a:t>
            </a:r>
            <a:br>
              <a:rPr lang="es-419" sz="1600"/>
            </a:b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SageMath</a:t>
            </a:r>
            <a:br>
              <a:rPr lang="es-419" sz="1600"/>
            </a:b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GLPK (GNU Linear Program Kit):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Branch and Cut       =       Branch and Bound + Gommory Cutting Planes</a:t>
            </a:r>
            <a:endParaRPr sz="160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079650"/>
            <a:ext cx="2639000" cy="7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625" y="845600"/>
            <a:ext cx="3436402" cy="11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