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1AF1B7-F70A-4B3D-AA41-11FA1917D8A2}">
  <a:tblStyle styleId="{301AF1B7-F70A-4B3D-AA41-11FA1917D8A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1524000" y="2188304"/>
            <a:ext cx="9144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/>
              <a:t>Generación</a:t>
            </a:r>
            <a:r>
              <a:rPr lang="es-CL" sz="4400"/>
              <a:t> de Reportes y Dashboard para Sistema de Monitoreo Estructural</a:t>
            </a:r>
            <a:endParaRPr sz="4400"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524000" y="4140275"/>
            <a:ext cx="91440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rPr lang="es-CL" sz="1595"/>
              <a:t>Diego Alfonso Varas Moya</a:t>
            </a:r>
            <a:endParaRPr sz="15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rPr lang="es-CL" sz="1395"/>
              <a:t>29 de abril de 2020</a:t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25" y="455513"/>
            <a:ext cx="1032100" cy="125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5063" y="194894"/>
            <a:ext cx="1032103" cy="17770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524000" y="25558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rPr lang="es-CL" sz="1395"/>
              <a:t>Departamento de Ingeniería Informática y Ciencias de la Computación</a:t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rPr lang="es-CL" sz="1395"/>
              <a:t>Facultad de Ingeniería</a:t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rPr lang="es-CL" sz="1395"/>
              <a:t>Universidad de Concepción</a:t>
            </a:r>
            <a:endParaRPr sz="1395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34950" y="128300"/>
            <a:ext cx="4668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334950" y="1164375"/>
            <a:ext cx="4668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Alternativas de Visualización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5" y="1726875"/>
            <a:ext cx="40767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225" y="1478450"/>
            <a:ext cx="33337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5">
            <a:alphaModFix/>
          </a:blip>
          <a:srcRect b="3025" l="12250" r="9971" t="0"/>
          <a:stretch/>
        </p:blipFill>
        <p:spPr>
          <a:xfrm>
            <a:off x="5701763" y="4227750"/>
            <a:ext cx="26003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125" y="4523800"/>
            <a:ext cx="4201662" cy="18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958825" y="4257400"/>
            <a:ext cx="1016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LinePlot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618475" y="6325125"/>
            <a:ext cx="1697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OHLC (</a:t>
            </a:r>
            <a:r>
              <a:rPr lang="es-CL" sz="1200"/>
              <a:t>Open-high-low-close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8553975" y="2570000"/>
            <a:ext cx="1736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BoxPlot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255675" y="3982275"/>
            <a:ext cx="2101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Histogramas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7">
            <a:alphaModFix/>
          </a:blip>
          <a:srcRect b="8335" l="7971" r="8472" t="6782"/>
          <a:stretch/>
        </p:blipFill>
        <p:spPr>
          <a:xfrm>
            <a:off x="8553975" y="4400950"/>
            <a:ext cx="2600482" cy="22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34950" y="128300"/>
            <a:ext cx="4668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Implementación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34950" y="1164375"/>
            <a:ext cx="4668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Datos Utilizados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p25"/>
          <p:cNvGrpSpPr/>
          <p:nvPr/>
        </p:nvGrpSpPr>
        <p:grpSpPr>
          <a:xfrm>
            <a:off x="2792551" y="1845249"/>
            <a:ext cx="3375848" cy="3135159"/>
            <a:chOff x="1118224" y="283725"/>
            <a:chExt cx="2090826" cy="4076400"/>
          </a:xfrm>
        </p:grpSpPr>
        <p:sp>
          <p:nvSpPr>
            <p:cNvPr id="178" name="Google Shape;178;p2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118224" y="341748"/>
              <a:ext cx="2048100" cy="1753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6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Acelerómetros</a:t>
              </a:r>
              <a:endParaRPr sz="16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 rot="5400000">
              <a:off x="1946869" y="2151017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127065" y="2559146"/>
              <a:ext cx="2030400" cy="17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15 columnas por archivo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Primera columna Timestamp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Datos correspondientes a 14 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acelerómetros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uniaxiales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Datos medidos a 100hz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6253000" y="1845250"/>
            <a:ext cx="3375859" cy="3135142"/>
            <a:chOff x="1118223" y="283715"/>
            <a:chExt cx="2090833" cy="4236106"/>
          </a:xfrm>
        </p:grpSpPr>
        <p:sp>
          <p:nvSpPr>
            <p:cNvPr id="184" name="Google Shape;184;p25"/>
            <p:cNvSpPr/>
            <p:nvPr/>
          </p:nvSpPr>
          <p:spPr>
            <a:xfrm>
              <a:off x="1178656" y="283715"/>
              <a:ext cx="2030400" cy="4236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118223" y="341748"/>
              <a:ext cx="2048100" cy="1725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6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Weather Station</a:t>
              </a:r>
              <a:endParaRPr sz="16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 rot="5400000">
              <a:off x="1938957" y="2122237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118301" y="2455821"/>
              <a:ext cx="2030400" cy="20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 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columnas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por archivo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Primera columna Timestamp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Datos correspondientes a velocidad del viento, 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ángulo</a:t>
              </a: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del viento, temperatura y humedad.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Datos medidos a 20Hz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" name="Google Shape;189;p25"/>
          <p:cNvSpPr txBox="1"/>
          <p:nvPr/>
        </p:nvSpPr>
        <p:spPr>
          <a:xfrm>
            <a:off x="256550" y="5506125"/>
            <a:ext cx="40260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*Datos recopilados por el sistema de SHM del puente “Tianjin Yonghe” ubicado en China, durante enero y abril del 2008.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334950" y="128300"/>
            <a:ext cx="4668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Implementación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334950" y="1164375"/>
            <a:ext cx="4668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Consideraciones de Big Data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7" name="Google Shape;197;p26"/>
          <p:cNvGrpSpPr/>
          <p:nvPr/>
        </p:nvGrpSpPr>
        <p:grpSpPr>
          <a:xfrm>
            <a:off x="431339" y="2649000"/>
            <a:ext cx="3936068" cy="1719557"/>
            <a:chOff x="323513" y="1986800"/>
            <a:chExt cx="2952125" cy="1289700"/>
          </a:xfrm>
        </p:grpSpPr>
        <p:sp>
          <p:nvSpPr>
            <p:cNvPr id="198" name="Google Shape;198;p26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>
                  <a:latin typeface="Roboto"/>
                  <a:ea typeface="Roboto"/>
                  <a:cs typeface="Roboto"/>
                  <a:sym typeface="Roboto"/>
                </a:rPr>
                <a:t>Todos los dataframe generados para las visualizaciones contienen 300 datos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" name="Google Shape;199;p26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0" name="Google Shape;200;p26"/>
          <p:cNvGrpSpPr/>
          <p:nvPr/>
        </p:nvGrpSpPr>
        <p:grpSpPr>
          <a:xfrm>
            <a:off x="6946276" y="1885490"/>
            <a:ext cx="4814080" cy="1719557"/>
            <a:chOff x="5209838" y="1414153"/>
            <a:chExt cx="3610650" cy="1289700"/>
          </a:xfrm>
        </p:grpSpPr>
        <p:sp>
          <p:nvSpPr>
            <p:cNvPr id="201" name="Google Shape;201;p26"/>
            <p:cNvSpPr txBox="1"/>
            <p:nvPr/>
          </p:nvSpPr>
          <p:spPr>
            <a:xfrm>
              <a:off x="6696488" y="1414153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>
                  <a:latin typeface="Roboto"/>
                  <a:ea typeface="Roboto"/>
                  <a:cs typeface="Roboto"/>
                  <a:sym typeface="Roboto"/>
                </a:rPr>
                <a:t>Los intervalos se promedian y este dato generado es el que se guarda.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2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3" name="Google Shape;203;p26"/>
          <p:cNvGrpSpPr/>
          <p:nvPr/>
        </p:nvGrpSpPr>
        <p:grpSpPr>
          <a:xfrm>
            <a:off x="6946276" y="4027166"/>
            <a:ext cx="4814080" cy="1719557"/>
            <a:chOff x="5209838" y="3020450"/>
            <a:chExt cx="3610650" cy="1289700"/>
          </a:xfrm>
        </p:grpSpPr>
        <p:sp>
          <p:nvSpPr>
            <p:cNvPr id="204" name="Google Shape;204;p26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>
                  <a:latin typeface="Roboto"/>
                  <a:ea typeface="Roboto"/>
                  <a:cs typeface="Roboto"/>
                  <a:sym typeface="Roboto"/>
                </a:rPr>
                <a:t>Los dataframe se generan dividiendo en 300 intervalos los tiempos de medición a visualizar (1 hora, 1 día, 7 días y 14 días)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5" name="Google Shape;205;p2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6" name="Google Shape;206;p26"/>
          <p:cNvGrpSpPr/>
          <p:nvPr/>
        </p:nvGrpSpPr>
        <p:grpSpPr>
          <a:xfrm>
            <a:off x="3549528" y="971262"/>
            <a:ext cx="5086319" cy="5054003"/>
            <a:chOff x="2662213" y="676344"/>
            <a:chExt cx="3814835" cy="3790597"/>
          </a:xfrm>
        </p:grpSpPr>
        <p:sp>
          <p:nvSpPr>
            <p:cNvPr id="207" name="Google Shape;207;p2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11" name="Google Shape;211;p2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14" name="Google Shape;214;p2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2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17" name="Google Shape;217;p2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2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2" name="Google Shape;222;p26"/>
          <p:cNvSpPr txBox="1"/>
          <p:nvPr/>
        </p:nvSpPr>
        <p:spPr>
          <a:xfrm>
            <a:off x="256575" y="5399075"/>
            <a:ext cx="35424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*En un día de 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medición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 a 100Hz, se tienen más de 8 millones de datos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*En 14 días de 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medición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 a 100Hz se tienen 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 de 120 millones de datos.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34950" y="128300"/>
            <a:ext cx="4668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Implementación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334950" y="1164375"/>
            <a:ext cx="4668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Dashboard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25" y="1642450"/>
            <a:ext cx="11146025" cy="508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34950" y="128300"/>
            <a:ext cx="4668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Implementación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334950" y="1164375"/>
            <a:ext cx="4668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Reportes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0" y="1681925"/>
            <a:ext cx="3508500" cy="416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300" y="1662875"/>
            <a:ext cx="3232125" cy="4200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800" y="1669950"/>
            <a:ext cx="3232125" cy="41863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9" name="Google Shape;239;p28"/>
          <p:cNvSpPr txBox="1"/>
          <p:nvPr/>
        </p:nvSpPr>
        <p:spPr>
          <a:xfrm>
            <a:off x="685250" y="6058725"/>
            <a:ext cx="3232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1 sensor, sin 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líneas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 de control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635113" y="6058725"/>
            <a:ext cx="308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1 sensor y 1 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línea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 de control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8607863" y="6058725"/>
            <a:ext cx="3138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3 sensores y 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líneas</a:t>
            </a: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 de control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334950" y="128300"/>
            <a:ext cx="56547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Pruebas de Rendimiento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334950" y="1164375"/>
            <a:ext cx="547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Interacción</a:t>
            </a: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 directa con base de datos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885692" y="2425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{301AF1B7-F70A-4B3D-AA41-11FA1917D8A2}</a:tableStyleId>
              </a:tblPr>
              <a:tblGrid>
                <a:gridCol w="1282325"/>
                <a:gridCol w="1600900"/>
                <a:gridCol w="1492375"/>
              </a:tblGrid>
              <a:tr h="3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600" u="none" cap="none" strike="noStrike"/>
                        <a:t>Ventana de Tiempo (Rango)</a:t>
                      </a:r>
                      <a:endParaRPr b="1"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Datos por consulta </a:t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(300 consultas)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600"/>
                        <a:t>Datos Totales Consultados</a:t>
                      </a:r>
                      <a:endParaRPr b="1"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/>
                        <a:t>1 hora</a:t>
                      </a:r>
                      <a:endParaRPr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1.200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/>
                        <a:t>360.000</a:t>
                      </a:r>
                      <a:endParaRPr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/>
                        <a:t>1 Día</a:t>
                      </a:r>
                      <a:endParaRPr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28.800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/>
                        <a:t>8.640.000</a:t>
                      </a:r>
                      <a:endParaRPr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7 Días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201.600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60.480.000</a:t>
                      </a:r>
                      <a:endParaRPr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14 Días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403.200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120.960.000</a:t>
                      </a:r>
                      <a:endParaRPr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29"/>
          <p:cNvSpPr txBox="1"/>
          <p:nvPr/>
        </p:nvSpPr>
        <p:spPr>
          <a:xfrm>
            <a:off x="108525" y="6178825"/>
            <a:ext cx="4627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Open Sans"/>
                <a:ea typeface="Open Sans"/>
                <a:cs typeface="Open Sans"/>
                <a:sym typeface="Open Sans"/>
              </a:rPr>
              <a:t>*Datos correspondientes al sensor “acelerometro_1” con una frecuencia de 100Hz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29" title="Comparación de Tiemp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550" y="1845250"/>
            <a:ext cx="5389350" cy="450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34950" y="128300"/>
            <a:ext cx="56547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Pruebas de Rendimiento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334950" y="1164375"/>
            <a:ext cx="547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Pre </a:t>
            </a: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Cálculo</a:t>
            </a: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 de Dataframes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8" name="Google Shape;258;p30"/>
          <p:cNvGraphicFramePr/>
          <p:nvPr/>
        </p:nvGraphicFramePr>
        <p:xfrm>
          <a:off x="1347579" y="1726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{301AF1B7-F70A-4B3D-AA41-11FA1917D8A2}</a:tableStyleId>
              </a:tblPr>
              <a:tblGrid>
                <a:gridCol w="1955075"/>
                <a:gridCol w="2440800"/>
                <a:gridCol w="2440800"/>
                <a:gridCol w="2275325"/>
              </a:tblGrid>
              <a:tr h="78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Ventana</a:t>
                      </a: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 de Tiempo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(Rango)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Cantidad de dataframes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Datos Consultados 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estimado de generación del dataframe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 hora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336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120.960.000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3 minutos y 54 segundos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 día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1.693.440.000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24 minutos y 30 segundos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7 días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98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5.927.040.000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 hora, 59 minutos y 33 segundos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14 días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1.693.440.000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36 minutos y 57 segundos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75">
                <a:tc grid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Total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Arial"/>
                          <a:ea typeface="Arial"/>
                          <a:cs typeface="Arial"/>
                          <a:sym typeface="Arial"/>
                        </a:rPr>
                        <a:t>3 horas, 4 minutos y 54 segundos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0"/>
          <p:cNvSpPr txBox="1"/>
          <p:nvPr/>
        </p:nvSpPr>
        <p:spPr>
          <a:xfrm>
            <a:off x="124975" y="5644300"/>
            <a:ext cx="5075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Datos correspondientes a 14 sensores de tipo “</a:t>
            </a: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acelerómetro</a:t>
            </a: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” con una frecuencia de 100Hz.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*Cada dataframe </a:t>
            </a: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 compuesto por 300 datos.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*Datos solo de 14 </a:t>
            </a: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días.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latin typeface="Open Sans"/>
                <a:ea typeface="Open Sans"/>
                <a:cs typeface="Open Sans"/>
                <a:sym typeface="Open Sans"/>
              </a:rPr>
              <a:t>*Promedio de datos calculado directamente en la base de datos.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Conclusiones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838200" y="1701275"/>
            <a:ext cx="109044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cumplieron todos los objetivos propuestos.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uso de Plotly Dash 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permitió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crear un subsistema a la medida.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 en la obtención de datos.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rendimiento es mejor si se crean los dataframe con 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cálculos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realizados por la base de datos. </a:t>
            </a:r>
            <a:r>
              <a:rPr lang="es-CL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-111125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838200" y="4561900"/>
            <a:ext cx="10904400" cy="1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Evaluar el</a:t>
            </a:r>
            <a:r>
              <a:rPr lang="es-CL" sz="1800"/>
              <a:t> precálculo de dataframe, realizando pruebas con un equipo de prestaciones superiores a las del que se usó para este trabajo.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Estudiar formas de mejorar los tiempos de respuesta de las visualizaciones.</a:t>
            </a:r>
            <a:endParaRPr sz="1800"/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Integración de este subsistema con el resto de la plataforma desarrollada en el marco del proyecto FONDEF.</a:t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838200" y="3548325"/>
            <a:ext cx="105156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Trabajo Futuro</a:t>
            </a:r>
            <a:endParaRPr b="0" i="0" sz="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Referencias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Elasticsearch B.V. (2020) THE ELASTIC STACK - Conoce los productos principales Retrieved enero, 2020, from https://www.elastic.co/es/elastic-stack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Plotly. (2020). Dash operationalizes Python &amp; R models at scale. Retrieved enero, 2020, from https://plot.ly/dash/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Plotly. (2020). Plotly Open Source Graphing Libraries. Retrieved enero, 2020, from https://plot.ly/graphing-libraries/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Li, S., Li, H., Liu, Y., Lan, C., Zhou, W., Ou, J. (2014), SMC structural health monitoring benchmark problem using monitored data from an actual cable‐stayed bridge. Struct. Control Health Monit., 21: 156-172. doi:10.1002/stc.1559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Desjardins, S. L., Londoño, N. A., Lau, D. T., &amp; Khoo, H. (2006). Real-Time Data Processing, Analysis and Visualization for Structural Monitoring of the Confederation Bridge. Advances in Structural Engineering, 9(1), 141-157.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737533" y="2692865"/>
            <a:ext cx="10515600" cy="847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s-CL" sz="5000">
                <a:solidFill>
                  <a:schemeClr val="accent1"/>
                </a:solidFill>
              </a:rPr>
              <a:t>¡Gracias!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Tabla de contenidos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Introducción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Objetivos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Trabajos previos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CL" sz="2000"/>
              <a:t>Alternativas para la creación del dashboard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Requerimientos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Diseño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Implementación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Pruebas de rendimiento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Conclusiones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Introducción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428000" y="2015325"/>
            <a:ext cx="9336000" cy="4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monitoreo de salud estructural (SHM), s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refiere al proceso de implementación de estrategias para la detección y caracterización de daños en infraestructuras como puentes, edificios, entre otros.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particular, este es un proceso que en los puentes de Chile ha dependido únicamente de la inspección visual en terreno.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contexto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el proyecto FONDEF “Plataforma de Monitoreo Estructural de Puentes”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principal: desarrollar una plataforma de monitoreo de salud estructural para puentes.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194300" y="1408625"/>
            <a:ext cx="980340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alternativas de visualización de datos almacenados, los cuales previamente debieron ser obtenidos a partir de una infraestructura de monitoreo estructural de puentes, otorgando la capacidad de interacción al usuario en sus consultas, de acuerdo a requerimientos definidos.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Proveer alternativas de visualización de datos recientes según los requerimientos de la plataforma de monitoreo estructural de puentes.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Dotar al experto de monitoreo de capacidades interactivas de exploración de los datos a través de múltiples alternativas de visualización.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la generación de reportes imprimibles a partir de una visualización de datos reciente, para su análisis por parte de autoridades y agentes relevantes.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18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11250" y="66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Trabajos previos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23834" l="44780" r="25282" t="26623"/>
          <a:stretch/>
        </p:blipFill>
        <p:spPr>
          <a:xfrm>
            <a:off x="411250" y="3343325"/>
            <a:ext cx="3002299" cy="2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20608" l="44226" r="24022" t="18508"/>
          <a:stretch/>
        </p:blipFill>
        <p:spPr>
          <a:xfrm>
            <a:off x="6453350" y="680737"/>
            <a:ext cx="3794002" cy="409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33625" y="1564150"/>
            <a:ext cx="62592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Un</a:t>
            </a:r>
            <a:r>
              <a:rPr lang="es-CL" sz="1800"/>
              <a:t> caso de estudio, realizado en el año 2006 en Canadá, se desarrolló una plataforma de procesamiento y análisis de datos en tiempo real para el monitoreo estructural de puentes.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518650" y="4891600"/>
            <a:ext cx="81450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En otro</a:t>
            </a:r>
            <a:r>
              <a:rPr lang="es-CL" sz="1800"/>
              <a:t> caso de estudio realizado en el año 2008 en China, se presenta un problema de benchmark (prueba de rendimiento) con datos obtenidos a través de su propio sistema de SHM en un puente colgante.</a:t>
            </a:r>
            <a:endParaRPr sz="18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13013" y="4762550"/>
            <a:ext cx="123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2000">
                <a:latin typeface="Calibri"/>
                <a:ea typeface="Calibri"/>
                <a:cs typeface="Calibri"/>
                <a:sym typeface="Calibri"/>
              </a:rPr>
              <a:t>Suite ELK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8458238" y="4785500"/>
            <a:ext cx="2770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L" sz="2000">
                <a:latin typeface="Calibri"/>
                <a:ea typeface="Calibri"/>
                <a:cs typeface="Calibri"/>
                <a:sym typeface="Calibri"/>
              </a:rPr>
              <a:t>Framework Plotly Dash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idx="4294967295" type="title"/>
          </p:nvPr>
        </p:nvSpPr>
        <p:spPr>
          <a:xfrm>
            <a:off x="150999" y="342850"/>
            <a:ext cx="954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Alternativas para la </a:t>
            </a:r>
            <a:r>
              <a:rPr lang="es-CL"/>
              <a:t>creación</a:t>
            </a:r>
            <a:r>
              <a:rPr lang="es-CL"/>
              <a:t> del dashboard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25" y="3052107"/>
            <a:ext cx="57340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46565" l="17041" r="18674" t="9984"/>
          <a:stretch/>
        </p:blipFill>
        <p:spPr>
          <a:xfrm>
            <a:off x="7993013" y="3259937"/>
            <a:ext cx="348555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Requerimientos de Visualización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2232538"/>
            <a:ext cx="54852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Procesar los datos provenientes de los sensores para generar datasets limpios.</a:t>
            </a:r>
            <a:endParaRPr sz="18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Proveer visualizaciones para los diferentes tipos de sensores.</a:t>
            </a:r>
            <a:endParaRPr sz="18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Proveer visualizaciones comunes y específicas para facilitar la visualización.</a:t>
            </a:r>
            <a:endParaRPr sz="18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Proveer al usuario la capacidad de interactuar con las visualizaciones provistas.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800" y="2397411"/>
            <a:ext cx="4215550" cy="27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915075" y="1987200"/>
            <a:ext cx="5387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El reporte debe generarse a partir de la información que se está visualizando.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El reporte debe contener información relevante y resumida de los datos visualizados.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El reporte debe contener las visualizaciones creadas.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L" sz="1800">
                <a:solidFill>
                  <a:srgbClr val="000000"/>
                </a:solidFill>
              </a:rPr>
              <a:t>El reporte debe ser imprimible.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44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Requerimientos de Reportes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250" y="1670262"/>
            <a:ext cx="3078725" cy="392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56113"/>
            <a:ext cx="37719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500" y="2346563"/>
            <a:ext cx="37719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819350" y="4807775"/>
            <a:ext cx="18096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/>
              <a:t>Modelo M-V-P</a:t>
            </a:r>
            <a:endParaRPr sz="1800"/>
          </a:p>
        </p:txBody>
      </p:sp>
      <p:sp>
        <p:nvSpPr>
          <p:cNvPr id="154" name="Google Shape;154;p23"/>
          <p:cNvSpPr/>
          <p:nvPr/>
        </p:nvSpPr>
        <p:spPr>
          <a:xfrm>
            <a:off x="5004200" y="3358025"/>
            <a:ext cx="915000" cy="606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838200" y="1401200"/>
            <a:ext cx="4668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CL" sz="2000">
                <a:latin typeface="Open Sans"/>
                <a:ea typeface="Open Sans"/>
                <a:cs typeface="Open Sans"/>
                <a:sym typeface="Open Sans"/>
              </a:rPr>
              <a:t>Arquitectura del subsistema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