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Roboto-bold.fntdata"/><Relationship Id="rId10" Type="http://schemas.openxmlformats.org/officeDocument/2006/relationships/slide" Target="slides/slide5.xml"/><Relationship Id="rId32" Type="http://schemas.openxmlformats.org/officeDocument/2006/relationships/font" Target="fonts/Roboto-regular.fntdata"/><Relationship Id="rId13" Type="http://schemas.openxmlformats.org/officeDocument/2006/relationships/slide" Target="slides/slide8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1d9798f2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1d9798f2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1d9798f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1d9798f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1d9798f2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1d9798f2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1d9798f2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1d9798f2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1d9798f2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1d9798f2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1d9798f2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1d9798f2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1d9798f2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1d9798f2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fc1ace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fc1ace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0fc1ace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0fc1ace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0fc1acea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0fc1acea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0e79a43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0e79a43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0fc1acea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0fc1acea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1d9798f2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1d9798f2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0fc1ace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0fc1ace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1d9798f2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1d9798f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1d9798f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1d9798f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1d9798f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1d9798f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1d9798f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1d9798f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1d9798f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1d9798f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1d9798f2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1d9798f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0f00e7e6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0f00e7e6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5893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80"/>
              <a:t>Modernización</a:t>
            </a:r>
            <a:r>
              <a:rPr lang="es" sz="4380"/>
              <a:t> de contadores de </a:t>
            </a:r>
            <a:r>
              <a:rPr lang="es" sz="4380"/>
              <a:t>tránsito</a:t>
            </a:r>
            <a:r>
              <a:rPr lang="es" sz="4380"/>
              <a:t> con </a:t>
            </a:r>
            <a:r>
              <a:rPr lang="es" sz="4380"/>
              <a:t>comunicación</a:t>
            </a:r>
            <a:r>
              <a:rPr lang="es" sz="4380"/>
              <a:t> bidireccional.</a:t>
            </a:r>
            <a:endParaRPr sz="43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67050" y="3850000"/>
            <a:ext cx="85206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25"/>
              <a:t>Carrera de Especialización en IoT</a:t>
            </a:r>
            <a:endParaRPr sz="49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25"/>
              <a:t>Presentación de Plan de trabajo</a:t>
            </a:r>
            <a:endParaRPr sz="49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25"/>
              <a:t>Autor: Ing. Diego Aníbal Vázquez</a:t>
            </a:r>
            <a:endParaRPr sz="49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925"/>
              <a:t>Director: -</a:t>
            </a:r>
            <a:endParaRPr sz="4925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925"/>
              <a:t>Cliente: Vialidad Nacional</a:t>
            </a:r>
            <a:endParaRPr sz="492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9975" y="429575"/>
            <a:ext cx="2464025" cy="8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571075" y="61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540"/>
              <a:t>Gestión</a:t>
            </a:r>
            <a:r>
              <a:rPr lang="es" sz="2540"/>
              <a:t> de riesgos</a:t>
            </a:r>
            <a:endParaRPr sz="2540"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993400" y="3679050"/>
            <a:ext cx="42462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Evaluación (RPN)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= Severidad × Probabilidad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Umbral crítico: RPN &gt; 30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175" y="1606750"/>
            <a:ext cx="6664175" cy="16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525" y="3221300"/>
            <a:ext cx="1617400" cy="1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623550" y="580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300"/>
              <a:t>Riesgo 1 – Incompatibilidad SIM800L / MQTT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1461125"/>
            <a:ext cx="76887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r>
              <a:rPr lang="e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módulo SIM800L con dificultades de conexión al broker MQTT</a:t>
            </a:r>
            <a:br>
              <a:rPr lang="es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b="1"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Severidad (S)</a:t>
            </a:r>
            <a:r>
              <a:rPr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8</a:t>
            </a:r>
            <a:br>
              <a:rPr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Probabilidad (O)</a:t>
            </a:r>
            <a:r>
              <a:rPr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6</a:t>
            </a:r>
            <a:br>
              <a:rPr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original</a:t>
            </a:r>
            <a:r>
              <a:rPr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48</a:t>
            </a:r>
            <a:br>
              <a:rPr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9729"/>
              <a:buFont typeface="Arial"/>
              <a:buNone/>
            </a:pPr>
            <a:r>
              <a:rPr b="1"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Mitigación</a:t>
            </a:r>
            <a:r>
              <a:rPr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implementar </a:t>
            </a:r>
            <a:r>
              <a:rPr b="1"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GET/POST</a:t>
            </a:r>
            <a:r>
              <a:rPr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alternativa</a:t>
            </a:r>
            <a:br>
              <a:rPr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mitigado</a:t>
            </a:r>
            <a:r>
              <a:rPr lang="es" sz="3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</a:t>
            </a:r>
            <a:endParaRPr sz="3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025" y="2452217"/>
            <a:ext cx="1324225" cy="147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735325" y="572125"/>
            <a:ext cx="7832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300"/>
              <a:t>Riesgo 2 – Fallas de conexión GPRS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735325" y="1365875"/>
            <a:ext cx="6618600" cy="29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cortes prolongados o intermitentes en la red celular GPRS</a:t>
            </a:r>
            <a:b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Severidad (S)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7</a:t>
            </a:r>
            <a:b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Probabilidad (O)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7</a:t>
            </a:r>
            <a:b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original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49</a:t>
            </a:r>
            <a:b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Mitigación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buffer local persistente y reintentos inteligentes</a:t>
            </a:r>
            <a:b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mitigado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20</a:t>
            </a:r>
            <a:endParaRPr/>
          </a:p>
        </p:txBody>
      </p:sp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575" y="1813550"/>
            <a:ext cx="3217425" cy="17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645800" y="661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300"/>
              <a:t>Riesgo 3 – Saturación de RAM en ESP32-C3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27650" y="1403975"/>
            <a:ext cx="76887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acumulación excesiva de eventos en la cola de memoria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Severidad (S)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6</a:t>
            </a:r>
            <a:b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Probabilidad (O)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5</a:t>
            </a:r>
            <a:b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original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30</a:t>
            </a:r>
            <a:b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Mitigación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buffer circular y manejo eficiente de memoria</a:t>
            </a:r>
            <a:b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mitigado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15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2125" y="2113163"/>
            <a:ext cx="1324225" cy="16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590950" y="63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300"/>
              <a:t>Riesgo 4 – Vulnerabilidades en la comunicación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590950" y="1504250"/>
            <a:ext cx="76887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93"/>
              <a:buFont typeface="Arial"/>
              <a:buNone/>
            </a:pP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</a:t>
            </a:r>
            <a: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posible interceptación o manipulación de mensajes en la red GPRS</a:t>
            </a:r>
            <a:b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793"/>
              <a:buFont typeface="Arial"/>
              <a:buNone/>
            </a:pP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Severidad (S)</a:t>
            </a:r>
            <a: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8</a:t>
            </a:r>
            <a:b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Probabilidad (O)</a:t>
            </a:r>
            <a: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4</a:t>
            </a:r>
            <a:b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original</a:t>
            </a:r>
            <a: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32</a:t>
            </a:r>
            <a:b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3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793"/>
              <a:buFont typeface="Arial"/>
              <a:buNone/>
            </a:pP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Mitigación</a:t>
            </a:r>
            <a: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autenticación JWT y cifrado TLS</a:t>
            </a:r>
            <a:b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mitigado</a:t>
            </a:r>
            <a:r>
              <a:rPr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12</a:t>
            </a:r>
            <a:endParaRPr sz="3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575" y="2165475"/>
            <a:ext cx="3217425" cy="17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651450" y="629675"/>
            <a:ext cx="7841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300"/>
              <a:t>Riesgo 5 – Incompatibilidad RS232 con contador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805650" y="1375400"/>
            <a:ext cx="72165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793"/>
              <a:buFont typeface="Arial"/>
              <a:buNone/>
            </a:pP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Descripción: el contador externo podría usar un formato de trama RS232 distinto al esperado</a:t>
            </a:r>
            <a:b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793"/>
              <a:buFont typeface="Arial"/>
              <a:buNone/>
            </a:pP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Severidad (S): 7</a:t>
            </a:r>
            <a:b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Probabilidad (O): 5</a:t>
            </a:r>
            <a:endParaRPr b="1" sz="3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7793"/>
              <a:buFont typeface="Arial"/>
              <a:buNone/>
            </a:pP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original: 35</a:t>
            </a:r>
            <a:b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3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7793"/>
              <a:buFont typeface="Arial"/>
              <a:buNone/>
            </a:pP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Mitigación: pruebas de integración tempranas y coordinación con desarrollador</a:t>
            </a:r>
            <a:b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s" sz="39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RPN mitigado: 15</a:t>
            </a:r>
            <a:endParaRPr b="1" sz="3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9500" y="1775975"/>
            <a:ext cx="1756800" cy="17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590300" y="613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300"/>
              <a:t>Gestión de la calidad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727650" y="16633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Requerimientos </a:t>
            </a: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críticos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ESP32-C3 debe recibir datos por RS-232 desde el sistema de detección.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Publicación </a:t>
            </a:r>
            <a:r>
              <a:rPr lang="es"/>
              <a:t> </a:t>
            </a: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MQTT por GPRS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Reintentos automáticos ante fallos de conexión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41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Almacenamiento en cola sin conectividad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7793"/>
              <a:buFont typeface="Arial"/>
              <a:buNone/>
            </a:pPr>
            <a:r>
              <a:t/>
            </a:r>
            <a:endParaRPr b="1" sz="3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604675" y="604275"/>
            <a:ext cx="7688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300"/>
              <a:t>Gestión de la calidad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727650" y="14919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ESP32-C3 debe recibir datos por RS-232 desde el sistema de detección.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Verificación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Conexión del sistema de detección al ESP32-C3.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de analizador lógico para monitorear la trama.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Logging interno del ESP32-C3 para comprobar recepción.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Comparación de datos enviados y recibidos.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Validación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Demostración ante el cliente con eventos reales.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Visualización en tiempo real de eventos recibidos.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Confirmación de correspondencia entre evento generado y recibido.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27793"/>
              <a:buFont typeface="Arial"/>
              <a:buNone/>
            </a:pPr>
            <a:r>
              <a:t/>
            </a:r>
            <a:endParaRPr b="1" sz="39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657300" y="651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300"/>
              <a:t>Gestión de la calidad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727650" y="1396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Publicar cada mensaje a un broker MQTT remoto por GPRS.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Verificación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Simulación de eventos en la cola del ESP32-C3.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Envío por GPRS hacia broker remoto.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Validación de logs y orden de mensajes en el broker.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de herramientas como MQTT.fx o Node-RED.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Validación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observa recepción en tiempo real en el sistema remoto.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Confirmación de orden y formato correcto de mensajes.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 con interrupción/reconexión de red.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642925" y="651900"/>
            <a:ext cx="76887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300"/>
              <a:t>Gestión de la calidad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26" name="Google Shape;226;p31"/>
          <p:cNvSpPr txBox="1"/>
          <p:nvPr>
            <p:ph idx="1" type="body"/>
          </p:nvPr>
        </p:nvSpPr>
        <p:spPr>
          <a:xfrm>
            <a:off x="727650" y="1396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Reintentos automáticos ante fallos de conexión, sin duplicación de mensajes.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Verificación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Simulación de caída de red GPRS.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Generación de eventos durante desconexión.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Observación de reintentos en logs del ESP32-C3.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Validación de no duplicación en el broker.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Validación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verifica que los eventos se recuperan tras reconexión.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Confirmación de no pérdida ni duplicación de datos.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Evidencia en backend y reporte de logs.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3600"/>
              <a:t>Descripción técnica-conceptual</a:t>
            </a:r>
            <a:endParaRPr b="0" sz="1050">
              <a:solidFill>
                <a:srgbClr val="44474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0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6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5925" y="1395875"/>
            <a:ext cx="6596400" cy="30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Envío de datos de tránsito al servidor remoto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Comunicación bidireccional por </a:t>
            </a:r>
            <a:r>
              <a:rPr b="1" lang="es" sz="1600">
                <a:solidFill>
                  <a:schemeClr val="dk1"/>
                </a:solidFill>
              </a:rPr>
              <a:t>RS232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Módulo </a:t>
            </a:r>
            <a:r>
              <a:rPr b="1" lang="es" sz="1600">
                <a:solidFill>
                  <a:schemeClr val="dk1"/>
                </a:solidFill>
              </a:rPr>
              <a:t>SIM800L</a:t>
            </a:r>
            <a:r>
              <a:rPr lang="es" sz="1600">
                <a:solidFill>
                  <a:schemeClr val="dk1"/>
                </a:solidFill>
              </a:rPr>
              <a:t> para conectividad </a:t>
            </a:r>
            <a:r>
              <a:rPr b="1" lang="es" sz="1600">
                <a:solidFill>
                  <a:schemeClr val="dk1"/>
                </a:solidFill>
              </a:rPr>
              <a:t>GPRS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Protocolos: </a:t>
            </a:r>
            <a:r>
              <a:rPr b="1" lang="es" sz="1600">
                <a:solidFill>
                  <a:schemeClr val="dk1"/>
                </a:solidFill>
              </a:rPr>
              <a:t>HTTP GET-POST</a:t>
            </a:r>
            <a:r>
              <a:rPr lang="es" sz="1600">
                <a:solidFill>
                  <a:schemeClr val="dk1"/>
                </a:solidFill>
              </a:rPr>
              <a:t> / </a:t>
            </a:r>
            <a:r>
              <a:rPr b="1" lang="es" sz="1600">
                <a:solidFill>
                  <a:schemeClr val="dk1"/>
                </a:solidFill>
              </a:rPr>
              <a:t>MQTT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Recepción de comandos para gestión y configuración del contador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Almacenamiento local ante caídas de red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Visualización de los datos en interfaz web.</a:t>
            </a:r>
            <a:endParaRPr/>
          </a:p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642925" y="637525"/>
            <a:ext cx="7688700" cy="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" sz="2300"/>
              <a:t>Gestión de la calidad</a:t>
            </a:r>
            <a:endParaRPr sz="23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300"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727650" y="1396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Mantener mensajes en cola en memoria si no hay conectividad GPRS.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Verificación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Simulación de desconexión prolongada.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Generación de eventos que se acumulan en la cola.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Validación de uso controlado de memoria.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Envío posterior una vez restaurada la red.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Validación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Cliente valida que los mensajes no se pierden.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conserva el orden de envío.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5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muestra evidencia del almacenamiento y reenvío exitoso.</a:t>
            </a:r>
            <a:endParaRPr b="1" sz="5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727650" y="612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300"/>
              <a:t>Cierre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727650" y="1786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-3185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43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Cumplimiento de objetivos: comunicación estable, bidireccional y confiable</a:t>
            </a:r>
            <a:br>
              <a:rPr b="1" lang="es" sz="43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5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43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 exitosa en entorno de prueba</a:t>
            </a:r>
            <a:br>
              <a:rPr b="1" lang="es" sz="43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5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43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Riesgos mitigados efectivamente</a:t>
            </a:r>
            <a:br>
              <a:rPr b="1" lang="es" sz="43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5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43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Documentación y planificación completa</a:t>
            </a:r>
            <a:br>
              <a:rPr b="1" lang="es" sz="43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85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s" sz="43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Bases sólidas para futura implementación real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211425" y="1853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1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¡Muchas gracias </a:t>
            </a:r>
            <a:endParaRPr b="1" sz="171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1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su atención!</a:t>
            </a:r>
            <a:endParaRPr b="1" sz="111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1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endParaRPr b="1" sz="111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7650" y="53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20"/>
              <a:t>Los interesados (Stakeholders)</a:t>
            </a:r>
            <a:endParaRPr sz="362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650475" y="1608775"/>
            <a:ext cx="8032500" cy="29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Cliente/Usuario final: gobiernos, concesionarias o consultoras de tránsito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Equipo de desarrollo: responsable del ESP32-C3, firmware, API REST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Proveedor contador RS232: María Clara Cutrone, clave para compatibilidad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Equipo de operaciones/técnicos: mantienen y monitorean el sistema en campo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3804" y="3460875"/>
            <a:ext cx="2314601" cy="16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15175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20"/>
              <a:t>Propósito</a:t>
            </a:r>
            <a:endParaRPr sz="3620"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754375" y="1584950"/>
            <a:ext cx="8325000" cy="31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Recolectar datos de tránsito en tiempo real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Transmitirlos de forma confiable a un servidor remoto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Permitir la gestión remota del contador vía comandos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Garantizar resiliencia ante fallos de red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s" sz="1600">
                <a:solidFill>
                  <a:schemeClr val="dk1"/>
                </a:solidFill>
              </a:rPr>
              <a:t>Asegurar seguridad y autenticidad de la informació</a:t>
            </a:r>
            <a:r>
              <a:rPr lang="es" sz="1600"/>
              <a:t>n</a:t>
            </a:r>
            <a:endParaRPr sz="16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2825" y="1564762"/>
            <a:ext cx="2013974" cy="2013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05650" y="566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20"/>
              <a:t>Alcance del proyecto</a:t>
            </a:r>
            <a:endParaRPr sz="362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729450" y="1356350"/>
            <a:ext cx="7764900" cy="3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500">
                <a:solidFill>
                  <a:schemeClr val="dk1"/>
                </a:solidFill>
              </a:rPr>
              <a:t>Incluye:</a:t>
            </a:r>
            <a:endParaRPr b="1" sz="5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00">
                <a:solidFill>
                  <a:schemeClr val="dk1"/>
                </a:solidFill>
              </a:rPr>
              <a:t>Desarrollo de firmware para ESP32-C3 (lectura, buffer, transmisión)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00">
                <a:solidFill>
                  <a:schemeClr val="dk1"/>
                </a:solidFill>
              </a:rPr>
              <a:t>Integración con contador vía RS232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00">
                <a:solidFill>
                  <a:schemeClr val="dk1"/>
                </a:solidFill>
              </a:rPr>
              <a:t>Comunicación GPRS con SIM800L ( MQTT)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00">
                <a:solidFill>
                  <a:schemeClr val="dk1"/>
                </a:solidFill>
              </a:rPr>
              <a:t>Gestión remota de contador (envío de comandos)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00">
                <a:solidFill>
                  <a:schemeClr val="dk1"/>
                </a:solidFill>
              </a:rPr>
              <a:t>Almacenamiento local y reconexión automática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00">
                <a:solidFill>
                  <a:schemeClr val="dk1"/>
                </a:solidFill>
              </a:rPr>
              <a:t>Desarrollo del backend de visualización/análisis de datos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00">
                <a:solidFill>
                  <a:schemeClr val="dk1"/>
                </a:solidFill>
              </a:rPr>
              <a:t>Desarrollo de interfaz gráfica de usuario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s" sz="5500">
                <a:solidFill>
                  <a:schemeClr val="dk1"/>
                </a:solidFill>
              </a:rPr>
              <a:t>No incluye:</a:t>
            </a:r>
            <a:endParaRPr sz="5500">
              <a:solidFill>
                <a:schemeClr val="dk1"/>
              </a:solidFill>
            </a:endParaRPr>
          </a:p>
          <a:p>
            <a:pPr indent="-3159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5500">
                <a:solidFill>
                  <a:schemeClr val="dk1"/>
                </a:solidFill>
              </a:rPr>
              <a:t>Instalación física en campo</a:t>
            </a:r>
            <a:br>
              <a:rPr lang="es" sz="5500">
                <a:solidFill>
                  <a:schemeClr val="dk1"/>
                </a:solidFill>
              </a:rPr>
            </a:br>
            <a:endParaRPr sz="5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0775" y="2099613"/>
            <a:ext cx="1324225" cy="16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200" y="2749992"/>
            <a:ext cx="1324225" cy="1471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653250" y="5471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/>
              <a:t>Requerimientos</a:t>
            </a:r>
            <a:endParaRPr sz="360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63900" y="1375400"/>
            <a:ext cx="7953300" cy="3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Requerimientos funcionales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Lectura de eventos por </a:t>
            </a: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RS232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desde el contador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Buffer en memoria para almacenar eventos si no hay red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Transmisión de datos al servidor ( MQTT)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Recepción y ejecución de </a:t>
            </a: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comandos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remotos al contador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 de logs de comunicación y errores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Requerimientos no funcionales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Seguridad: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Autenticación JWT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Resiliencia: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Reintentos automáticos y reconexión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Eficiencia: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Bajo consumo de CPU y memoria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Mantenibilidad: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Código modular y documentado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Portabilidad:</a:t>
            </a:r>
            <a:r>
              <a:rPr lang="e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Fácil adaptación a otros contadores o redes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400" y="1602600"/>
            <a:ext cx="2017600" cy="19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-1884" r="0" t="-1884"/>
          <a:stretch/>
        </p:blipFill>
        <p:spPr>
          <a:xfrm>
            <a:off x="1930588" y="1056225"/>
            <a:ext cx="5931487" cy="395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>
            <p:ph type="title"/>
          </p:nvPr>
        </p:nvSpPr>
        <p:spPr>
          <a:xfrm>
            <a:off x="615175" y="521025"/>
            <a:ext cx="703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622"/>
              <a:buFont typeface="Arial"/>
              <a:buNone/>
            </a:pPr>
            <a:r>
              <a:rPr lang="es" sz="2944">
                <a:highlight>
                  <a:schemeClr val="lt1"/>
                </a:highlight>
              </a:rPr>
              <a:t>Diagrama de AoN</a:t>
            </a:r>
            <a:endParaRPr sz="2944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800" y="1470650"/>
            <a:ext cx="7565351" cy="286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title"/>
          </p:nvPr>
        </p:nvSpPr>
        <p:spPr>
          <a:xfrm>
            <a:off x="664125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833">
                <a:highlight>
                  <a:schemeClr val="lt1"/>
                </a:highlight>
              </a:rPr>
              <a:t>Diagrama de Gantt </a:t>
            </a:r>
            <a:endParaRPr sz="2833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825" y="1610675"/>
            <a:ext cx="6066725" cy="311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/>
          <p:nvPr>
            <p:ph type="title"/>
          </p:nvPr>
        </p:nvSpPr>
        <p:spPr>
          <a:xfrm>
            <a:off x="610838" y="594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450">
                <a:highlight>
                  <a:schemeClr val="lt1"/>
                </a:highlight>
              </a:rPr>
              <a:t>D</a:t>
            </a:r>
            <a:r>
              <a:rPr lang="es" sz="2450">
                <a:highlight>
                  <a:schemeClr val="lt1"/>
                </a:highlight>
              </a:rPr>
              <a:t>iagrama de Gantt </a:t>
            </a:r>
            <a:endParaRPr sz="245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