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IB Computer Science Revision</a:t>
            </a:r>
          </a:p>
        </p:txBody>
      </p:sp>
      <p:sp>
        <p:nvSpPr>
          <p:cNvPr id="3" name="Subtitle 2"/>
          <p:cNvSpPr>
            <a:spLocks noGrp="1"/>
          </p:cNvSpPr>
          <p:nvPr>
            <p:ph type="subTitle" idx="1"/>
          </p:nvPr>
        </p:nvSpPr>
        <p:spPr/>
        <p:txBody>
          <a:bodyPr/>
          <a:lstStyle/>
          <a:p>
            <a:r>
              <a:t>Questions and Answers.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Q9. What is external documentation?</a:t>
            </a:r>
          </a:p>
        </p:txBody>
      </p:sp>
      <p:sp>
        <p:nvSpPr>
          <p:cNvPr id="3" name="Content Placeholder 2"/>
          <p:cNvSpPr>
            <a:spLocks noGrp="1"/>
          </p:cNvSpPr>
          <p:nvPr>
            <p:ph idx="1"/>
          </p:nvPr>
        </p:nvSpPr>
        <p:spPr/>
        <p:txBody>
          <a:bodyPr/>
          <a:lstStyle/>
          <a:p>
            <a:r>
              <a:t>A9. External documentation is a separate document from the program itself. It is provided as supporting documentation such as a user guide or minimum software requirements. These documentations are generally provided online in a readable format (PDF) so that the public user can quickly and easily read through the document. The document should include all the instructions that are mandatory for the program to work.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Q10. What are the three main types of training?</a:t>
            </a:r>
          </a:p>
        </p:txBody>
      </p:sp>
      <p:sp>
        <p:nvSpPr>
          <p:cNvPr id="3" name="Content Placeholder 2"/>
          <p:cNvSpPr>
            <a:spLocks noGrp="1"/>
          </p:cNvSpPr>
          <p:nvPr>
            <p:ph idx="1"/>
          </p:nvPr>
        </p:nvSpPr>
        <p:spPr/>
        <p:txBody>
          <a:bodyPr/>
          <a:lstStyle/>
          <a:p>
            <a:r>
              <a:t>A10. (i) Self Instruction: This allows the user to learn at their own pace and in their own time. Manuals, books, video tutorials, and guided assignments are the typical ways of providing such training. (ii) Formal Classes: In the traditional setting, a classroom allows the teacher to instruct the pupils of the learning content. (iii) Remote Distance Learning: This moves the traditional physical classroom to a virtual environment, generally through a Virtual Learning Environment (VLE) like Google Classroom or Moodle and video conferencing such as Google Meet or Zoom.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Q11. What is the difference between self instruction training and remote distance training?</a:t>
            </a:r>
          </a:p>
        </p:txBody>
      </p:sp>
      <p:sp>
        <p:nvSpPr>
          <p:cNvPr id="3" name="Content Placeholder 2"/>
          <p:cNvSpPr>
            <a:spLocks noGrp="1"/>
          </p:cNvSpPr>
          <p:nvPr>
            <p:ph idx="1"/>
          </p:nvPr>
        </p:nvSpPr>
        <p:spPr/>
        <p:txBody>
          <a:bodyPr/>
          <a:lstStyle/>
          <a:p>
            <a:r>
              <a:t>A11. While self instruction can be considered part of remote distance learning, self instruction essentially means the learner leads on their own learning, while remote distance learning, the learning is lead by a teacher.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Q12. Who are the stakeholders?</a:t>
            </a:r>
          </a:p>
        </p:txBody>
      </p:sp>
      <p:sp>
        <p:nvSpPr>
          <p:cNvPr id="3" name="Content Placeholder 2"/>
          <p:cNvSpPr>
            <a:spLocks noGrp="1"/>
          </p:cNvSpPr>
          <p:nvPr>
            <p:ph idx="1"/>
          </p:nvPr>
        </p:nvSpPr>
        <p:spPr/>
        <p:txBody>
          <a:bodyPr/>
          <a:lstStyle/>
          <a:p>
            <a:r>
              <a:t>A12. Stakeholders are individuals, teams, or companies that have an interest in the development and completion of a product. Stakeholders are also people that may not necessarily have an interest in the product but are affected by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Q13. How are some stakeholders different than end users?</a:t>
            </a:r>
          </a:p>
        </p:txBody>
      </p:sp>
      <p:sp>
        <p:nvSpPr>
          <p:cNvPr id="3" name="Content Placeholder 2"/>
          <p:cNvSpPr>
            <a:spLocks noGrp="1"/>
          </p:cNvSpPr>
          <p:nvPr>
            <p:ph idx="1"/>
          </p:nvPr>
        </p:nvSpPr>
        <p:spPr/>
        <p:txBody>
          <a:bodyPr/>
          <a:lstStyle/>
          <a:p>
            <a:r>
              <a:t>A13. An End User is a person who is actually going to use the product while the stakeholder may or may not actually use the product. The salesperson of a TV is a stakeholder but not an end user, while the person that looks at the TV is both the end user and stakeholder. As you can see, all end users are stakeholders but not all stakeholders are end users.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Q14. What are the typical ways of collecting information?</a:t>
            </a:r>
          </a:p>
        </p:txBody>
      </p:sp>
      <p:sp>
        <p:nvSpPr>
          <p:cNvPr id="3" name="Content Placeholder 2"/>
          <p:cNvSpPr>
            <a:spLocks noGrp="1"/>
          </p:cNvSpPr>
          <p:nvPr>
            <p:ph idx="1"/>
          </p:nvPr>
        </p:nvSpPr>
        <p:spPr/>
        <p:txBody>
          <a:bodyPr/>
          <a:lstStyle/>
          <a:p>
            <a:r>
              <a:t>A14. (i) Interview: This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Q15. What are the eight stages of analysing the usability of a product?</a:t>
            </a:r>
          </a:p>
        </p:txBody>
      </p:sp>
      <p:sp>
        <p:nvSpPr>
          <p:cNvPr id="3" name="Content Placeholder 2"/>
          <p:cNvSpPr>
            <a:spLocks noGrp="1"/>
          </p:cNvSpPr>
          <p:nvPr>
            <p:ph idx="1"/>
          </p:nvPr>
        </p:nvSpPr>
        <p:spPr/>
        <p:txBody>
          <a:bodyPr/>
          <a:lstStyle/>
          <a:p>
            <a:r>
              <a:t>A15. (i) Complexity; the level of effort required by the user to achieve the system's goal (ii) Errors; number of issues or problems (iii) Learnability; time required to accomplish a task on the first run (iv) Memorability; time required to accomplish a task after it hasn't been used for a while (v) Efficiency; how quick the system runs (vi) Readability; ease of reading (vii) Effectiveness; how effective is the system at achieving its goal (viii) Satisfaction; users view towards the system after using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Q16. What are the social issues with improvements in technology?</a:t>
            </a:r>
          </a:p>
        </p:txBody>
      </p:sp>
      <p:sp>
        <p:nvSpPr>
          <p:cNvPr id="3" name="Content Placeholder 2"/>
          <p:cNvSpPr>
            <a:spLocks noGrp="1"/>
          </p:cNvSpPr>
          <p:nvPr>
            <p:ph idx="1"/>
          </p:nvPr>
        </p:nvSpPr>
        <p:spPr/>
        <p:txBody>
          <a:bodyPr/>
          <a:lstStyle/>
          <a:p>
            <a:r>
              <a:t>A16. Over the years, there have been many new technologies development. Some of these have left many people out of work. There is also an unbalance between rich and poor that becomes evident through technology.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Q17. What are the three categories of authentication?</a:t>
            </a:r>
          </a:p>
        </p:txBody>
      </p:sp>
      <p:sp>
        <p:nvSpPr>
          <p:cNvPr id="3" name="Content Placeholder 2"/>
          <p:cNvSpPr>
            <a:spLocks noGrp="1"/>
          </p:cNvSpPr>
          <p:nvPr>
            <p:ph idx="1"/>
          </p:nvPr>
        </p:nvSpPr>
        <p:spPr/>
        <p:txBody>
          <a:bodyPr/>
          <a:lstStyle/>
          <a:p>
            <a:r>
              <a:t>A17. (i) Knowledge Factors; something only you know like what was the first meal you cooked or password. (ii) Possession Factors; something that you own like an ATM card or identity calculator. (iii) Inherence Factors; something that you are like hair sample or fingerprint.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Q18. When should you use an interview and when should you use a questionnaire?</a:t>
            </a:r>
          </a:p>
        </p:txBody>
      </p:sp>
      <p:sp>
        <p:nvSpPr>
          <p:cNvPr id="3" name="Content Placeholder 2"/>
          <p:cNvSpPr>
            <a:spLocks noGrp="1"/>
          </p:cNvSpPr>
          <p:nvPr>
            <p:ph idx="1"/>
          </p:nvPr>
        </p:nvSpPr>
        <p:spPr/>
        <p:txBody>
          <a:bodyPr/>
          <a:lstStyle/>
          <a:p>
            <a:r>
              <a:t>A18. Interview for qualitative data. Questionnaire for quantitive data.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 What are the main things to consider in planning to build a new system?</a:t>
            </a:r>
          </a:p>
        </p:txBody>
      </p:sp>
      <p:sp>
        <p:nvSpPr>
          <p:cNvPr id="3" name="Content Placeholder 2"/>
          <p:cNvSpPr>
            <a:spLocks noGrp="1"/>
          </p:cNvSpPr>
          <p:nvPr>
            <p:ph idx="1"/>
          </p:nvPr>
        </p:nvSpPr>
        <p:spPr/>
        <p:txBody>
          <a:bodyPr/>
          <a:lstStyle/>
          <a:p>
            <a:r>
              <a:t>A1. There are a lot of different stages in building a new system and considerations to be discussed; (i) hardware, (ii) software, (iii) personal, (iv) environment, and (v) ethics. In particular, having a new system would mean that people need to be trained in how to use this new system properly.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Q19. Why build prototypes?</a:t>
            </a:r>
          </a:p>
        </p:txBody>
      </p:sp>
      <p:sp>
        <p:nvSpPr>
          <p:cNvPr id="3" name="Content Placeholder 2"/>
          <p:cNvSpPr>
            <a:spLocks noGrp="1"/>
          </p:cNvSpPr>
          <p:nvPr>
            <p:ph idx="1"/>
          </p:nvPr>
        </p:nvSpPr>
        <p:spPr/>
        <p:txBody>
          <a:bodyPr/>
          <a:lstStyle/>
          <a:p>
            <a:r>
              <a:t>A19. A prototype allows you to see early on, the issues that the final product may have. It also allows for modifications to be made early on, which could help improve the final product.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Q20. What are the different types of charts? How do they differ?</a:t>
            </a:r>
          </a:p>
        </p:txBody>
      </p:sp>
      <p:sp>
        <p:nvSpPr>
          <p:cNvPr id="3" name="Content Placeholder 2"/>
          <p:cNvSpPr>
            <a:spLocks noGrp="1"/>
          </p:cNvSpPr>
          <p:nvPr>
            <p:ph idx="1"/>
          </p:nvPr>
        </p:nvSpPr>
        <p:spPr/>
        <p:txBody>
          <a:bodyPr/>
          <a:lstStyle/>
          <a:p>
            <a:r>
              <a:t>A20. (i) A structure chart is used to show the TDD in its hierarchical form. (ii) A system flowchart refers to the description of the flow of data; its directions and functions. (iii) A data flowchart shows how data moves through a system and what data stores the system uses.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 What are the different types of numbers systems and what is the difference between them?</a:t>
            </a:r>
          </a:p>
        </p:txBody>
      </p:sp>
      <p:sp>
        <p:nvSpPr>
          <p:cNvPr id="3" name="Content Placeholder 2"/>
          <p:cNvSpPr>
            <a:spLocks noGrp="1"/>
          </p:cNvSpPr>
          <p:nvPr>
            <p:ph idx="1"/>
          </p:nvPr>
        </p:nvSpPr>
        <p:spPr/>
        <p:txBody>
          <a:bodyPr/>
          <a:lstStyle/>
          <a:p>
            <a:r>
              <a:t>A1. Denary, binary, and hexadecimal. The denary number system is a positional system that uses ten unique singular numbers 0-9 to represent any number. A binary system means that all the data and instructions that are stored in a computer are stored in sequences of binary numbers, which is just 0 or 1 value. The hexadecimal number system is a positional system that uses 16 unique singular numbers 0-9 and A-F (10-15) to represent any number. The hexadecimal number system is to the base 16 for which it is the commonly used number system in computers and coding.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 Convert the ordinary number 39 into binary form?</a:t>
            </a:r>
          </a:p>
        </p:txBody>
      </p:sp>
      <p:sp>
        <p:nvSpPr>
          <p:cNvPr id="3" name="Content Placeholder 2"/>
          <p:cNvSpPr>
            <a:spLocks noGrp="1"/>
          </p:cNvSpPr>
          <p:nvPr>
            <p:ph idx="1"/>
          </p:nvPr>
        </p:nvSpPr>
        <p:spPr/>
        <p:txBody>
          <a:bodyPr/>
          <a:lstStyle/>
          <a:p>
            <a:r>
              <a:t>A2. 100111</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Q3. Convert the ordinary number -39 into binary form?</a:t>
            </a:r>
          </a:p>
        </p:txBody>
      </p:sp>
      <p:sp>
        <p:nvSpPr>
          <p:cNvPr id="3" name="Content Placeholder 2"/>
          <p:cNvSpPr>
            <a:spLocks noGrp="1"/>
          </p:cNvSpPr>
          <p:nvPr>
            <p:ph idx="1"/>
          </p:nvPr>
        </p:nvSpPr>
        <p:spPr/>
        <p:txBody>
          <a:bodyPr/>
          <a:lstStyle/>
          <a:p>
            <a:r>
              <a:t>A3. 1011001</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Q4. Convert the ordinary number 32.25 into binary form?</a:t>
            </a:r>
          </a:p>
        </p:txBody>
      </p:sp>
      <p:sp>
        <p:nvSpPr>
          <p:cNvPr id="3" name="Content Placeholder 2"/>
          <p:cNvSpPr>
            <a:spLocks noGrp="1"/>
          </p:cNvSpPr>
          <p:nvPr>
            <p:ph idx="1"/>
          </p:nvPr>
        </p:nvSpPr>
        <p:spPr/>
        <p:txBody>
          <a:bodyPr/>
          <a:lstStyle/>
          <a:p>
            <a:r>
              <a:t>A4. 100000.010000</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Q5. When should we use the twoâ€™s complement representation?</a:t>
            </a:r>
          </a:p>
        </p:txBody>
      </p:sp>
      <p:sp>
        <p:nvSpPr>
          <p:cNvPr id="3" name="Content Placeholder 2"/>
          <p:cNvSpPr>
            <a:spLocks noGrp="1"/>
          </p:cNvSpPr>
          <p:nvPr>
            <p:ph idx="1"/>
          </p:nvPr>
        </p:nvSpPr>
        <p:spPr/>
        <p:txBody>
          <a:bodyPr/>
          <a:lstStyle/>
          <a:p>
            <a:r>
              <a:t>A5. When we are trying to convert a negative ordinary number into binary form.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Q6. Convert the binary number 10101010 into an ordinary number by standard method?</a:t>
            </a:r>
          </a:p>
        </p:txBody>
      </p:sp>
      <p:sp>
        <p:nvSpPr>
          <p:cNvPr id="3" name="Content Placeholder 2"/>
          <p:cNvSpPr>
            <a:spLocks noGrp="1"/>
          </p:cNvSpPr>
          <p:nvPr>
            <p:ph idx="1"/>
          </p:nvPr>
        </p:nvSpPr>
        <p:spPr/>
        <p:txBody>
          <a:bodyPr/>
          <a:lstStyle/>
          <a:p>
            <a:r>
              <a:t>A6. 170</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Q7. Convert the binary number 10101010 into an ordinary number by MSB method?</a:t>
            </a:r>
          </a:p>
        </p:txBody>
      </p:sp>
      <p:sp>
        <p:nvSpPr>
          <p:cNvPr id="3" name="Content Placeholder 2"/>
          <p:cNvSpPr>
            <a:spLocks noGrp="1"/>
          </p:cNvSpPr>
          <p:nvPr>
            <p:ph idx="1"/>
          </p:nvPr>
        </p:nvSpPr>
        <p:spPr/>
        <p:txBody>
          <a:bodyPr/>
          <a:lstStyle/>
          <a:p>
            <a:r>
              <a:t>A7. -42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Q8. Convert the hexadecimal number 4E9 into binary form?</a:t>
            </a:r>
          </a:p>
        </p:txBody>
      </p:sp>
      <p:sp>
        <p:nvSpPr>
          <p:cNvPr id="3" name="Content Placeholder 2"/>
          <p:cNvSpPr>
            <a:spLocks noGrp="1"/>
          </p:cNvSpPr>
          <p:nvPr>
            <p:ph idx="1"/>
          </p:nvPr>
        </p:nvSpPr>
        <p:spPr/>
        <p:txBody>
          <a:bodyPr/>
          <a:lstStyle/>
          <a:p>
            <a:r>
              <a:t>A8. 100111001001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 What is a feasibility report?</a:t>
            </a:r>
          </a:p>
        </p:txBody>
      </p:sp>
      <p:sp>
        <p:nvSpPr>
          <p:cNvPr id="3" name="Content Placeholder 2"/>
          <p:cNvSpPr>
            <a:spLocks noGrp="1"/>
          </p:cNvSpPr>
          <p:nvPr>
            <p:ph idx="1"/>
          </p:nvPr>
        </p:nvSpPr>
        <p:spPr/>
        <p:txBody>
          <a:bodyPr/>
          <a:lstStyle/>
          <a:p>
            <a:r>
              <a:t>A2. Feasibility Report evaluates and analyses a project based on: (i) Technical Feasibility; is the current technology sufficient to implement the new system? (ii) Economic Feasibility; is the proposed system cost effective? (iii) Schedule Feasibility; what is the timeframe for completion? (iv) Legal Feasibility; are there any conflicts with this new system and the law? (v) Operational Feasibility; is the current company in a position to maintain the new system?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Q9. Convert the ordinary number 59 into hexadecimal form?</a:t>
            </a:r>
          </a:p>
        </p:txBody>
      </p:sp>
      <p:sp>
        <p:nvSpPr>
          <p:cNvPr id="3" name="Content Placeholder 2"/>
          <p:cNvSpPr>
            <a:spLocks noGrp="1"/>
          </p:cNvSpPr>
          <p:nvPr>
            <p:ph idx="1"/>
          </p:nvPr>
        </p:nvSpPr>
        <p:spPr/>
        <p:txBody>
          <a:bodyPr/>
          <a:lstStyle/>
          <a:p>
            <a:r>
              <a:t>A9. 3B</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Q10. Why use hexadecimal over that of binary?</a:t>
            </a:r>
          </a:p>
        </p:txBody>
      </p:sp>
      <p:sp>
        <p:nvSpPr>
          <p:cNvPr id="3" name="Content Placeholder 2"/>
          <p:cNvSpPr>
            <a:spLocks noGrp="1"/>
          </p:cNvSpPr>
          <p:nvPr>
            <p:ph idx="1"/>
          </p:nvPr>
        </p:nvSpPr>
        <p:spPr/>
        <p:txBody>
          <a:bodyPr/>
          <a:lstStyle/>
          <a:p>
            <a:r>
              <a:t>A10. All computer programs are run using just 0 and 1; however, using hexadecimal numbers makes coding easier, faster, and reduces errors when compared to the binary system. 0100 is a computer command in machine code, equivalent to 4 in hexadecimal. It is enough for the programmer to type a single value â€˜4â€™ when compared to four values â€˜0100â€™. Essentially, we can represent many different combinations by quoting just a single value.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Q11. Name five applications that use hexadecimal and how are they used?</a:t>
            </a:r>
          </a:p>
        </p:txBody>
      </p:sp>
      <p:sp>
        <p:nvSpPr>
          <p:cNvPr id="3" name="Content Placeholder 2"/>
          <p:cNvSpPr>
            <a:spLocks noGrp="1"/>
          </p:cNvSpPr>
          <p:nvPr>
            <p:ph idx="1"/>
          </p:nvPr>
        </p:nvSpPr>
        <p:spPr/>
        <p:txBody>
          <a:bodyPr/>
          <a:lstStyle/>
          <a:p>
            <a:r>
              <a:t>A11. (i) Colours: Hexadecimal numbers are used to represent colours. A colour is represented in #RRGGBB format. RR, GG, and BB represent the hex number of red, green, and blue. (ii) Web Address: Hexadecimal numbers can be used to represent website addresses. By using %, this denotes that hexadecimal number is used. The letter w is represented by %77 in hexadecimal form. (iii) Strings: A string is a sequence of characters. For the UTF-8 encoding scheme, each character consists of 8 bits or a single Byte. (iv) MAC Address: The Media Access Control (MAC) address is made up of 12 hexadecimal values NN: NN: NN: DD: DD: DD, giving a total of 48 bits (12 x 4). The first half of the address represents the identification number of the manufacturer and the second half of the number represents the serial number of the device. (v) Error Location: Computer error messages contain a hexadecimal number that represents the memory location of the error.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Q12. A photograph of 250 pixels x 150 pixels is represented using a 32 bit colour system with 30 bits for its colour and 2 bits for its opacity. (a) Calculate the number of possible colours and (b) the file in Bytes.</a:t>
            </a:r>
          </a:p>
        </p:txBody>
      </p:sp>
      <p:sp>
        <p:nvSpPr>
          <p:cNvPr id="3" name="Content Placeholder 2"/>
          <p:cNvSpPr>
            <a:spLocks noGrp="1"/>
          </p:cNvSpPr>
          <p:nvPr>
            <p:ph idx="1"/>
          </p:nvPr>
        </p:nvSpPr>
        <p:spPr/>
        <p:txBody>
          <a:bodyPr/>
          <a:lstStyle/>
          <a:p>
            <a:r>
              <a:t>A12. (a) For 30 bits of colours giving 10 bits for red, 10 bits for green, and 10 bits for blue, combinations of colours are then 2^10 x 2^10 + 2^10 = 1,073,741,824. (b) In a 32-bit colour system with 2 Bytes for each pixel, it gives 250 x 150 x 2 = 75000 Bytes.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Q13. What is the web address of www.computers.com in hexadecimal form?</a:t>
            </a:r>
          </a:p>
        </p:txBody>
      </p:sp>
      <p:sp>
        <p:nvSpPr>
          <p:cNvPr id="3" name="Content Placeholder 2"/>
          <p:cNvSpPr>
            <a:spLocks noGrp="1"/>
          </p:cNvSpPr>
          <p:nvPr>
            <p:ph idx="1"/>
          </p:nvPr>
        </p:nvSpPr>
        <p:spPr/>
        <p:txBody>
          <a:bodyPr/>
          <a:lstStyle/>
          <a:p>
            <a:r>
              <a:t>A13. %77%77%77%2E%63%6F%6D%70%75%74%65%72%73%2E%63%6F%6D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Q14. What are the different types of logic gates? For each give the meaning, statement and the diagram.</a:t>
            </a:r>
          </a:p>
        </p:txBody>
      </p:sp>
      <p:sp>
        <p:nvSpPr>
          <p:cNvPr id="3" name="Content Placeholder 2"/>
          <p:cNvSpPr>
            <a:spLocks noGrp="1"/>
          </p:cNvSpPr>
          <p:nvPr>
            <p:ph idx="1"/>
          </p:nvPr>
        </p:nvSpPr>
        <p:spPr/>
        <p:txBody>
          <a:bodyPr/>
          <a:lstStyle/>
          <a:p>
            <a:r>
              <a:t>A14. - Direct Gate: A simple light circuit follows these rules. The button (input) when pressed (1) gives the light (output) as on (1). The button when not pressed (0) gives the light as off (0). - NOT Gate: The NOT gate is the opposite of the input. Therefore, if button A is 0 (off), then the light X is 1 (on), and if button A is 1 (on), then the light X is 0 (off). Essentially, the button needs to be released for the light to work. - AND Gate: The AND gate has two buttons in a series, whereby both buttons need to be pressed in order for the light to be on. If either of the buttons is off, then the light shall also be off. - NAND Gate: The NAND gate is the opposite of the AND gate. Therefore, when the AND gate is 0, the NAND gate is 1, and when the AND gate is 1, the NAND gate is 0, essentially the inverted version of the AND gate. - OR Gate: The OR gate follows a parallel circuit in which if either of the buttons is pressed, the light shall be on. - NOR Gate: The NOR gate is the opposite of the OR gate. Therefore, when the OR gate is 0, the NOR gate is 1, and when the OR gate is 1, the NOR gate is 0, which is essentially the inverted version of the OR gate. - XOR Gate: The XOR gate is only on when there is a difference between the inputs. If both inputs are the same, either both off or both on, then the output is off.</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Q15. Complete the logic table and draw the logic circuit for this logic statement X = (A OR B) NAND C.</a:t>
            </a:r>
          </a:p>
        </p:txBody>
      </p:sp>
      <p:sp>
        <p:nvSpPr>
          <p:cNvPr id="3" name="Content Placeholder 2"/>
          <p:cNvSpPr>
            <a:spLocks noGrp="1"/>
          </p:cNvSpPr>
          <p:nvPr>
            <p:ph idx="1"/>
          </p:nvPr>
        </p:nvSpPr>
        <p:spPr/>
        <p:txBody>
          <a:bodyPr/>
          <a:lstStyle/>
          <a:p>
            <a:r>
              <a:t>A15. (Table and circuit details not provided in the text)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Q16. Make your own practical situation like cancel the meeting with train and taxis. This should include the statements of what they mean and also the logic table.</a:t>
            </a:r>
          </a:p>
        </p:txBody>
      </p:sp>
      <p:sp>
        <p:nvSpPr>
          <p:cNvPr id="3" name="Content Placeholder 2"/>
          <p:cNvSpPr>
            <a:spLocks noGrp="1"/>
          </p:cNvSpPr>
          <p:nvPr>
            <p:ph idx="1"/>
          </p:nvPr>
        </p:nvSpPr>
        <p:spPr/>
        <p:txBody>
          <a:bodyPr/>
          <a:lstStyle/>
          <a:p>
            <a:r>
              <a:t>A16. (Practical situation and logic table not provided in the text)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Q17. Using mathematical simplification draw the logic table for X = A OR B AND A OR B.</a:t>
            </a:r>
          </a:p>
        </p:txBody>
      </p:sp>
      <p:sp>
        <p:nvSpPr>
          <p:cNvPr id="3" name="Content Placeholder 2"/>
          <p:cNvSpPr>
            <a:spLocks noGrp="1"/>
          </p:cNvSpPr>
          <p:nvPr>
            <p:ph idx="1"/>
          </p:nvPr>
        </p:nvSpPr>
        <p:spPr/>
        <p:txBody>
          <a:bodyPr/>
          <a:lstStyle/>
          <a:p>
            <a:r>
              <a:t>A17. (Table details not provided in the text)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Q18. Is X = A OR B OR Q the same as X = B OR A OR Q?</a:t>
            </a:r>
          </a:p>
        </p:txBody>
      </p:sp>
      <p:sp>
        <p:nvSpPr>
          <p:cNvPr id="3" name="Content Placeholder 2"/>
          <p:cNvSpPr>
            <a:spLocks noGrp="1"/>
          </p:cNvSpPr>
          <p:nvPr>
            <p:ph idx="1"/>
          </p:nvPr>
        </p:nvSpPr>
        <p:spPr/>
        <p:txBody>
          <a:bodyPr/>
          <a:lstStyle/>
          <a:p>
            <a:r>
              <a:t>A18. Yes, by using a Venn diagram, we can see that both shall give the same shaded region.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Q3. What is a legacy system?</a:t>
            </a:r>
          </a:p>
        </p:txBody>
      </p:sp>
      <p:sp>
        <p:nvSpPr>
          <p:cNvPr id="3" name="Content Placeholder 2"/>
          <p:cNvSpPr>
            <a:spLocks noGrp="1"/>
          </p:cNvSpPr>
          <p:nvPr>
            <p:ph idx="1"/>
          </p:nvPr>
        </p:nvSpPr>
        <p:spPr/>
        <p:txBody>
          <a:bodyPr/>
          <a:lstStyle/>
          <a:p>
            <a:r>
              <a:t>A3. A legacy system refers to an old technology hardware or software.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Q19. What are the main types of error checking and how are they used in checking for errors?</a:t>
            </a:r>
          </a:p>
        </p:txBody>
      </p:sp>
      <p:sp>
        <p:nvSpPr>
          <p:cNvPr id="3" name="Content Placeholder 2"/>
          <p:cNvSpPr>
            <a:spLocks noGrp="1"/>
          </p:cNvSpPr>
          <p:nvPr>
            <p:ph idx="1"/>
          </p:nvPr>
        </p:nvSpPr>
        <p:spPr/>
        <p:txBody>
          <a:bodyPr/>
          <a:lstStyle/>
          <a:p>
            <a:r>
              <a:t>A19. (i) Parity checking uses a parity bit, 0 for even and 1 for odd. This bit is allocated before transmission and then checked against the data received. (ii) For Echo checks, the data is sent from the sender to the receiver, and then the data received is sent back to the sender. The sender compares the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Q20. If the sender told us that the checksum should be 134 for the sum of received data of 903 then was there an error in the received data? Show by way of calculations.</a:t>
            </a:r>
          </a:p>
        </p:txBody>
      </p:sp>
      <p:sp>
        <p:nvSpPr>
          <p:cNvPr id="3" name="Content Placeholder 2"/>
          <p:cNvSpPr>
            <a:spLocks noGrp="1"/>
          </p:cNvSpPr>
          <p:nvPr>
            <p:ph idx="1"/>
          </p:nvPr>
        </p:nvSpPr>
        <p:spPr/>
        <p:txBody>
          <a:bodyPr/>
          <a:lstStyle/>
          <a:p>
            <a:r>
              <a:t>A20. Method 2, as the sum of binary values is more than 255 Step 1. Divide 903 / 256 = 3.5 Step 2. Round down 3.5 to 3 Step 3. Times 3 by 256 = 768 Step 4. Minus 903 - 768 = 135 Checksum value sent was 134, but the checksum value calculated was 135; therefore, there was an error in the received data.</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 What is a computer system?</a:t>
            </a:r>
          </a:p>
        </p:txBody>
      </p:sp>
      <p:sp>
        <p:nvSpPr>
          <p:cNvPr id="3" name="Content Placeholder 2"/>
          <p:cNvSpPr>
            <a:spLocks noGrp="1"/>
          </p:cNvSpPr>
          <p:nvPr>
            <p:ph idx="1"/>
          </p:nvPr>
        </p:nvSpPr>
        <p:spPr/>
        <p:txBody>
          <a:bodyPr/>
          <a:lstStyle/>
          <a:p>
            <a:r>
              <a:t>A1. A computer system consists of hardware and software, comprising of four stages: (i) input (keyboards, mouse); (ii) processor (CPU); (iii) memory (RAM, SSD); (iv) output (monitor, speakers).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 What is system software?</a:t>
            </a:r>
          </a:p>
        </p:txBody>
      </p:sp>
      <p:sp>
        <p:nvSpPr>
          <p:cNvPr id="3" name="Content Placeholder 2"/>
          <p:cNvSpPr>
            <a:spLocks noGrp="1"/>
          </p:cNvSpPr>
          <p:nvPr>
            <p:ph idx="1"/>
          </p:nvPr>
        </p:nvSpPr>
        <p:spPr/>
        <p:txBody>
          <a:bodyPr/>
          <a:lstStyle/>
          <a:p>
            <a:r>
              <a:t>A2. System software is responsible for running hardware and managing computer systems; Windows 10, Mac OS, drivers, utilities.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Q3. What is application software?</a:t>
            </a:r>
          </a:p>
        </p:txBody>
      </p:sp>
      <p:sp>
        <p:nvSpPr>
          <p:cNvPr id="3" name="Content Placeholder 2"/>
          <p:cNvSpPr>
            <a:spLocks noGrp="1"/>
          </p:cNvSpPr>
          <p:nvPr>
            <p:ph idx="1"/>
          </p:nvPr>
        </p:nvSpPr>
        <p:spPr/>
        <p:txBody>
          <a:bodyPr/>
          <a:lstStyle/>
          <a:p>
            <a:r>
              <a:t>A3. Application software enables the user to perform a specific task; Chrome browser, Microsoft Word, Adobe Reader.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Q4. What is GUI?</a:t>
            </a:r>
          </a:p>
        </p:txBody>
      </p:sp>
      <p:sp>
        <p:nvSpPr>
          <p:cNvPr id="3" name="Content Placeholder 2"/>
          <p:cNvSpPr>
            <a:spLocks noGrp="1"/>
          </p:cNvSpPr>
          <p:nvPr>
            <p:ph idx="1"/>
          </p:nvPr>
        </p:nvSpPr>
        <p:spPr/>
        <p:txBody>
          <a:bodyPr/>
          <a:lstStyle/>
          <a:p>
            <a:r>
              <a:t>A4. Graphical User Interface (GUI) includes a graphical interface in which the user can navigate around the application by pressing buttons. There are graphical icons and visual indicators, toolbars (fonts, colours, functions), menus (file, edit tab) including the main window for interaction.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Q5. What is CLI?</a:t>
            </a:r>
          </a:p>
        </p:txBody>
      </p:sp>
      <p:sp>
        <p:nvSpPr>
          <p:cNvPr id="3" name="Content Placeholder 2"/>
          <p:cNvSpPr>
            <a:spLocks noGrp="1"/>
          </p:cNvSpPr>
          <p:nvPr>
            <p:ph idx="1"/>
          </p:nvPr>
        </p:nvSpPr>
        <p:spPr/>
        <p:txBody>
          <a:bodyPr/>
          <a:lstStyle/>
          <a:p>
            <a:r>
              <a:t>A5. Command Line Interface (CLI) includes a command interface that is a non-graphical user interface for which the user types their command into a box. From there the computer then runs this command.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Q6. What is the CPU? What are the different components in a CPU?</a:t>
            </a:r>
          </a:p>
        </p:txBody>
      </p:sp>
      <p:sp>
        <p:nvSpPr>
          <p:cNvPr id="3" name="Content Placeholder 2"/>
          <p:cNvSpPr>
            <a:spLocks noGrp="1"/>
          </p:cNvSpPr>
          <p:nvPr>
            <p:ph idx="1"/>
          </p:nvPr>
        </p:nvSpPr>
        <p:spPr/>
        <p:txBody>
          <a:bodyPr/>
          <a:lstStyle/>
          <a:p>
            <a:r>
              <a:t>A6. The Central Processing Unit (CPU) is the intelligent (Intel) brain of the computer. It is also known as the processor. It is responsible for the processing of the instructions given to a computer. The CPU comprises of the following components: (i) Control Unit; (ii) Arithmetic Logic Unit; (iii) Memory Address Register; (iv) Memory Data Register.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Q7. What are the different types of buses? What do they each do?</a:t>
            </a:r>
          </a:p>
        </p:txBody>
      </p:sp>
      <p:sp>
        <p:nvSpPr>
          <p:cNvPr id="3" name="Content Placeholder 2"/>
          <p:cNvSpPr>
            <a:spLocks noGrp="1"/>
          </p:cNvSpPr>
          <p:nvPr>
            <p:ph idx="1"/>
          </p:nvPr>
        </p:nvSpPr>
        <p:spPr/>
        <p:txBody>
          <a:bodyPr/>
          <a:lstStyle/>
          <a:p>
            <a:r>
              <a:t>A7. - Address bus: Transmits the address between the processor and memory in a unidirectional way.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Q8. What are registers? List the main types?</a:t>
            </a:r>
          </a:p>
        </p:txBody>
      </p:sp>
      <p:sp>
        <p:nvSpPr>
          <p:cNvPr id="3" name="Content Placeholder 2"/>
          <p:cNvSpPr>
            <a:spLocks noGrp="1"/>
          </p:cNvSpPr>
          <p:nvPr>
            <p:ph idx="1"/>
          </p:nvPr>
        </p:nvSpPr>
        <p:spPr/>
        <p:txBody>
          <a:bodyPr/>
          <a:lstStyle/>
          <a:p>
            <a:r>
              <a:t>A8. Registers are small storage locations that can hold data in multiples of 8 bits (1 Byte). A 32-bit register holds 32 bits of data. Registers are high-speed storage areas within the computer for which all data/instructions must be represented in a register before it can be processed. There are four main registers: (i) MAR; (ii) MDR; (iii) CIR; (iv) PC.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Q4. What are the four types of changeover systems? How do they differ?</a:t>
            </a:r>
          </a:p>
        </p:txBody>
      </p:sp>
      <p:sp>
        <p:nvSpPr>
          <p:cNvPr id="3" name="Content Placeholder 2"/>
          <p:cNvSpPr>
            <a:spLocks noGrp="1"/>
          </p:cNvSpPr>
          <p:nvPr>
            <p:ph idx="1"/>
          </p:nvPr>
        </p:nvSpPr>
        <p:spPr/>
        <p:txBody>
          <a:bodyPr/>
          <a:lstStyle/>
          <a:p>
            <a:r>
              <a:t>A4. (i) Parallel changeover is when both systems (old and new) work in parallel for a short time. This method limits the risks but requires higher maintenance and thus costs more. Once the new system is at a stage of independence, then the old system is retired and all efforts are placed solely on the new system. (ii) Direct changeover is when there is no time given to the transition from old to new. The company immediately imposes the new system and retires the old system. It can be risky but the reward is it comes at a lower financial cost. (iii) Pilot changeover is when there is a trial run done in one of the office's of the company, which later then spreads out to all the other offices owned by that company. The pilot office serves as the beta tester and is used for feedback on the new system. Once the new system becomes successful at the pilot office, the company then uses direct changeover for all the remaining offices as a way to implement the new system. (iv) Phased changeover is when the company decides to just change one aspect of the system at a time, phasing the different module changes out over time. As a system is made up of a number of different modules, it allows the company to concentrate on just one module at a time before going on to the next module.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Q9. What is the difference between MAR and MDR?</a:t>
            </a:r>
          </a:p>
        </p:txBody>
      </p:sp>
      <p:sp>
        <p:nvSpPr>
          <p:cNvPr id="3" name="Content Placeholder 2"/>
          <p:cNvSpPr>
            <a:spLocks noGrp="1"/>
          </p:cNvSpPr>
          <p:nvPr>
            <p:ph idx="1"/>
          </p:nvPr>
        </p:nvSpPr>
        <p:spPr/>
        <p:txBody>
          <a:bodyPr/>
          <a:lstStyle/>
          <a:p>
            <a:r>
              <a:t>A9. The Memory Address Register (MAR) stores the data address to be processed. The Memory Data Register (MDR) stores the data contents to be processed.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Q10. What is RAM?</a:t>
            </a:r>
          </a:p>
        </p:txBody>
      </p:sp>
      <p:sp>
        <p:nvSpPr>
          <p:cNvPr id="3" name="Content Placeholder 2"/>
          <p:cNvSpPr>
            <a:spLocks noGrp="1"/>
          </p:cNvSpPr>
          <p:nvPr>
            <p:ph idx="1"/>
          </p:nvPr>
        </p:nvSpPr>
        <p:spPr/>
        <p:txBody>
          <a:bodyPr/>
          <a:lstStyle/>
          <a:p>
            <a:r>
              <a:t>A10. Random Access Memory (RAM) is a temporary memory that stores data that is currently being used by the computer.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Q11. What is the difference between DRAM and SRAM?</a:t>
            </a:r>
          </a:p>
        </p:txBody>
      </p:sp>
      <p:sp>
        <p:nvSpPr>
          <p:cNvPr id="3" name="Content Placeholder 2"/>
          <p:cNvSpPr>
            <a:spLocks noGrp="1"/>
          </p:cNvSpPr>
          <p:nvPr>
            <p:ph idx="1"/>
          </p:nvPr>
        </p:nvSpPr>
        <p:spPr/>
        <p:txBody>
          <a:bodyPr/>
          <a:lstStyle/>
          <a:p>
            <a:r>
              <a:t>A11. DRAM, known as the main memory, consists of transistors that have to be constantly refreshed. It is slower than SRAM but cheaper to buy than the SRAM. The SRAM, known as the cache memory, consists of flip-flops that need not be refreshed constantly. It is faster than DRAM but costs more to buy.</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Q12. What is ROM?</a:t>
            </a:r>
          </a:p>
        </p:txBody>
      </p:sp>
      <p:sp>
        <p:nvSpPr>
          <p:cNvPr id="3" name="Content Placeholder 2"/>
          <p:cNvSpPr>
            <a:spLocks noGrp="1"/>
          </p:cNvSpPr>
          <p:nvPr>
            <p:ph idx="1"/>
          </p:nvPr>
        </p:nvSpPr>
        <p:spPr/>
        <p:txBody>
          <a:bodyPr/>
          <a:lstStyle/>
          <a:p>
            <a:r>
              <a:t>A12. Read Only Memory (ROM) is a permanent memory that is used to store the instructions to run a computer. These set of instructions are called the boot process.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Q13. What is cache? What are the three types of cache?</a:t>
            </a:r>
          </a:p>
        </p:txBody>
      </p:sp>
      <p:sp>
        <p:nvSpPr>
          <p:cNvPr id="3" name="Content Placeholder 2"/>
          <p:cNvSpPr>
            <a:spLocks noGrp="1"/>
          </p:cNvSpPr>
          <p:nvPr>
            <p:ph idx="1"/>
          </p:nvPr>
        </p:nvSpPr>
        <p:spPr/>
        <p:txBody>
          <a:bodyPr/>
          <a:lstStyle/>
          <a:p>
            <a:r>
              <a:t>A13. The cache is the SRAM of the computer. It temporarily stores instructions and data. The cache holds the information from the RAM that is most actively used. There are three types of cache: (i) L1 cache which is placed on the processor itself and holds up to 256 KB; (ii) L2 cache which is placed between the processor and the main memory, whereby it holds up to 8 MB; (iii) L3 cache which is shared between all CPU cores and holds up to 50 MB.</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Q14. What is secondary memory? What are the three main types of storage?</a:t>
            </a:r>
          </a:p>
        </p:txBody>
      </p:sp>
      <p:sp>
        <p:nvSpPr>
          <p:cNvPr id="3" name="Content Placeholder 2"/>
          <p:cNvSpPr>
            <a:spLocks noGrp="1"/>
          </p:cNvSpPr>
          <p:nvPr>
            <p:ph idx="1"/>
          </p:nvPr>
        </p:nvSpPr>
        <p:spPr/>
        <p:txBody>
          <a:bodyPr/>
          <a:lstStyle/>
          <a:p>
            <a:r>
              <a:t>A14. Secondary memory is a slow memory that can be written to (like the RAM), but also is non-volatile (like the ROM), so if there is a power down, all data is available for use when turning on the computer again. The secondary memory is used for long term storage of files. The three main types of secondary memory are Hard drives, Solid-state drives, and CDs.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Q15. What is virtual memory? How does it work?</a:t>
            </a:r>
          </a:p>
        </p:txBody>
      </p:sp>
      <p:sp>
        <p:nvSpPr>
          <p:cNvPr id="3" name="Content Placeholder 2"/>
          <p:cNvSpPr>
            <a:spLocks noGrp="1"/>
          </p:cNvSpPr>
          <p:nvPr>
            <p:ph idx="1"/>
          </p:nvPr>
        </p:nvSpPr>
        <p:spPr/>
        <p:txBody>
          <a:bodyPr/>
          <a:lstStyle/>
          <a:p>
            <a:r>
              <a:t>A15. The computer makes a place in the hard drive to store temporary data. This part of the hard drive is called the virtual memory. Data that is not immediately needed is relocated from the RAM to the virtual memory. When data is required, it is copied back again to the RAM.</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Q16. What is the difference between processors, primary memory, and secondary memory?</a:t>
            </a:r>
          </a:p>
        </p:txBody>
      </p:sp>
      <p:sp>
        <p:nvSpPr>
          <p:cNvPr id="3" name="Content Placeholder 2"/>
          <p:cNvSpPr>
            <a:spLocks noGrp="1"/>
          </p:cNvSpPr>
          <p:nvPr>
            <p:ph idx="1"/>
          </p:nvPr>
        </p:nvSpPr>
        <p:spPr/>
        <p:txBody>
          <a:bodyPr/>
          <a:lstStyle/>
          <a:p>
            <a:r>
              <a:t>A16. - Processor: Runs step-by-step instructions using the fetch-decode-run cycle. Intel i3, i5, i7, and AMD chips are types of CPU.</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Q17. What are the transfer speeds?</a:t>
            </a:r>
          </a:p>
        </p:txBody>
      </p:sp>
      <p:sp>
        <p:nvSpPr>
          <p:cNvPr id="3" name="Content Placeholder 2"/>
          <p:cNvSpPr>
            <a:spLocks noGrp="1"/>
          </p:cNvSpPr>
          <p:nvPr>
            <p:ph idx="1"/>
          </p:nvPr>
        </p:nvSpPr>
        <p:spPr/>
        <p:txBody>
          <a:bodyPr/>
          <a:lstStyle/>
          <a:p>
            <a:r>
              <a:t>A17. - RAM = 15,000 MB/s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Q18. What kind of light is used in a CD and DVD?</a:t>
            </a:r>
          </a:p>
        </p:txBody>
      </p:sp>
      <p:sp>
        <p:nvSpPr>
          <p:cNvPr id="3" name="Content Placeholder 2"/>
          <p:cNvSpPr>
            <a:spLocks noGrp="1"/>
          </p:cNvSpPr>
          <p:nvPr>
            <p:ph idx="1"/>
          </p:nvPr>
        </p:nvSpPr>
        <p:spPr/>
        <p:txBody>
          <a:bodyPr/>
          <a:lstStyle/>
          <a:p>
            <a:r>
              <a:t>A18. Red laser light.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Q5. What are the different types of software amendments?</a:t>
            </a:r>
          </a:p>
        </p:txBody>
      </p:sp>
      <p:sp>
        <p:nvSpPr>
          <p:cNvPr id="3" name="Content Placeholder 2"/>
          <p:cNvSpPr>
            <a:spLocks noGrp="1"/>
          </p:cNvSpPr>
          <p:nvPr>
            <p:ph idx="1"/>
          </p:nvPr>
        </p:nvSpPr>
        <p:spPr/>
        <p:txBody>
          <a:bodyPr/>
          <a:lstStyle/>
          <a:p>
            <a:r>
              <a:t>A5. The four main ways of software changes are done through: (i) Updates; amends error in the system (ii) Upgrades; adds new functionality to the system (iii) Patches; adds new security to the system (iv) Releases; final working version of the new system.</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Q19. What are the four main stages of the computer cycle?</a:t>
            </a:r>
          </a:p>
        </p:txBody>
      </p:sp>
      <p:sp>
        <p:nvSpPr>
          <p:cNvPr id="3" name="Content Placeholder 2"/>
          <p:cNvSpPr>
            <a:spLocks noGrp="1"/>
          </p:cNvSpPr>
          <p:nvPr>
            <p:ph idx="1"/>
          </p:nvPr>
        </p:nvSpPr>
        <p:spPr/>
        <p:txBody>
          <a:bodyPr/>
          <a:lstStyle/>
          <a:p>
            <a:r>
              <a:t>A19. (i) Fetch instructions from the primary memory to the control unit (CU).</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Q20. What are the seven sequences of how instructions are processed in a computer cycle?</a:t>
            </a:r>
          </a:p>
        </p:txBody>
      </p:sp>
      <p:sp>
        <p:nvSpPr>
          <p:cNvPr id="3" name="Content Placeholder 2"/>
          <p:cNvSpPr>
            <a:spLocks noGrp="1"/>
          </p:cNvSpPr>
          <p:nvPr>
            <p:ph idx="1"/>
          </p:nvPr>
        </p:nvSpPr>
        <p:spPr/>
        <p:txBody>
          <a:bodyPr/>
          <a:lstStyle/>
          <a:p>
            <a:r>
              <a:t>A20. (i) The PC contains the address of the next instruction to be fetched.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 What is a computer network?</a:t>
            </a:r>
          </a:p>
        </p:txBody>
      </p:sp>
      <p:sp>
        <p:nvSpPr>
          <p:cNvPr id="3" name="Content Placeholder 2"/>
          <p:cNvSpPr>
            <a:spLocks noGrp="1"/>
          </p:cNvSpPr>
          <p:nvPr>
            <p:ph idx="1"/>
          </p:nvPr>
        </p:nvSpPr>
        <p:spPr/>
        <p:txBody>
          <a:bodyPr/>
          <a:lstStyle/>
          <a:p>
            <a:r>
              <a:t>A1. A computer network comprises two or more computers that are linked together for the purpose of transferring data and communicating instructions.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 List the different types of network topologies?</a:t>
            </a:r>
          </a:p>
        </p:txBody>
      </p:sp>
      <p:sp>
        <p:nvSpPr>
          <p:cNvPr id="3" name="Content Placeholder 2"/>
          <p:cNvSpPr>
            <a:spLocks noGrp="1"/>
          </p:cNvSpPr>
          <p:nvPr>
            <p:ph idx="1"/>
          </p:nvPr>
        </p:nvSpPr>
        <p:spPr/>
        <p:txBody>
          <a:bodyPr/>
          <a:lstStyle/>
          <a:p>
            <a:r>
              <a:t>A2. (i) Point to point; (ii) Mesh; (iii) Bus; (iv) Tree; (v) Hybrid.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Q3. How do clients and servers differ?</a:t>
            </a:r>
          </a:p>
        </p:txBody>
      </p:sp>
      <p:sp>
        <p:nvSpPr>
          <p:cNvPr id="3" name="Content Placeholder 2"/>
          <p:cNvSpPr>
            <a:spLocks noGrp="1"/>
          </p:cNvSpPr>
          <p:nvPr>
            <p:ph idx="1"/>
          </p:nvPr>
        </p:nvSpPr>
        <p:spPr/>
        <p:txBody>
          <a:bodyPr/>
          <a:lstStyle/>
          <a:p>
            <a:r>
              <a:t>A3. The client requests information while the server performs tasks to provide this information. The main difference between clients and servers is that clients refrain from sharing information, while the servers share resources.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Q4. What is a LAN, WLAN, VLAN, WAN?</a:t>
            </a:r>
          </a:p>
        </p:txBody>
      </p:sp>
      <p:sp>
        <p:nvSpPr>
          <p:cNvPr id="3" name="Content Placeholder 2"/>
          <p:cNvSpPr>
            <a:spLocks noGrp="1"/>
          </p:cNvSpPr>
          <p:nvPr>
            <p:ph idx="1"/>
          </p:nvPr>
        </p:nvSpPr>
        <p:spPr/>
        <p:txBody>
          <a:bodyPr/>
          <a:lstStyle/>
          <a:p>
            <a:r>
              <a:t>A4. - Local Area Network (LAN): Connects computer systems within a limited geographical area like a school or office building.</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Q5. How do SAN and PAN differ?</a:t>
            </a:r>
          </a:p>
        </p:txBody>
      </p:sp>
      <p:sp>
        <p:nvSpPr>
          <p:cNvPr id="3" name="Content Placeholder 2"/>
          <p:cNvSpPr>
            <a:spLocks noGrp="1"/>
          </p:cNvSpPr>
          <p:nvPr>
            <p:ph idx="1"/>
          </p:nvPr>
        </p:nvSpPr>
        <p:spPr/>
        <p:txBody>
          <a:bodyPr/>
          <a:lstStyle/>
          <a:p>
            <a:r>
              <a:t>A5. - Storage Area Network (SAN): Connects databases and servers but no computers.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Q6. What is P2P?</a:t>
            </a:r>
          </a:p>
        </p:txBody>
      </p:sp>
      <p:sp>
        <p:nvSpPr>
          <p:cNvPr id="3" name="Content Placeholder 2"/>
          <p:cNvSpPr>
            <a:spLocks noGrp="1"/>
          </p:cNvSpPr>
          <p:nvPr>
            <p:ph idx="1"/>
          </p:nvPr>
        </p:nvSpPr>
        <p:spPr/>
        <p:txBody>
          <a:bodyPr/>
          <a:lstStyle/>
          <a:p>
            <a:r>
              <a:t>A6. Peer-to-Peer (P2P) is a network where all computers (peers) act as both clients and servers. In a P2P network, the servers (which are also the computers) are decentralized, allowing for efficient resource sharing.</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Q7. What is VPN? How does it work? What are the types? What are the different securities?</a:t>
            </a:r>
          </a:p>
        </p:txBody>
      </p:sp>
      <p:sp>
        <p:nvSpPr>
          <p:cNvPr id="3" name="Content Placeholder 2"/>
          <p:cNvSpPr>
            <a:spLocks noGrp="1"/>
          </p:cNvSpPr>
          <p:nvPr>
            <p:ph idx="1"/>
          </p:nvPr>
        </p:nvSpPr>
        <p:spPr/>
        <p:txBody>
          <a:bodyPr/>
          <a:lstStyle/>
          <a:p>
            <a:r>
              <a:t>A7. Virtual Private Network (VPN) allows outside computers to join a private LAN. It creates a tunnel through the Internet for secure communication. Types include Site-to-Site VPN and Remote-Access VPN. Security technologies: secure VPN, trusted VPN, and hybrid VPN.</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Q8. How is a VPN different from an Intranet?</a:t>
            </a:r>
          </a:p>
        </p:txBody>
      </p:sp>
      <p:sp>
        <p:nvSpPr>
          <p:cNvPr id="3" name="Content Placeholder 2"/>
          <p:cNvSpPr>
            <a:spLocks noGrp="1"/>
          </p:cNvSpPr>
          <p:nvPr>
            <p:ph idx="1"/>
          </p:nvPr>
        </p:nvSpPr>
        <p:spPr/>
        <p:txBody>
          <a:bodyPr/>
          <a:lstStyle/>
          <a:p>
            <a:r>
              <a:t>A8. An Intranet is a network, while a VPN is a method of connection to a network.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Q6. What is the different type of software testing? When should you use them?</a:t>
            </a:r>
          </a:p>
        </p:txBody>
      </p:sp>
      <p:sp>
        <p:nvSpPr>
          <p:cNvPr id="3" name="Content Placeholder 2"/>
          <p:cNvSpPr>
            <a:spLocks noGrp="1"/>
          </p:cNvSpPr>
          <p:nvPr>
            <p:ph idx="1"/>
          </p:nvPr>
        </p:nvSpPr>
        <p:spPr/>
        <p:txBody>
          <a:bodyPr/>
          <a:lstStyle/>
          <a:p>
            <a:r>
              <a:t>A6. (i) Alpha Testing is done before the product is made available to the public. It is done by the employees of the company and not by the actual end users. (ii) Beta Testing is done in the initial release to the public. It is done by a group of end users that actually use the product and that are outside the company. (iii) Dry Run Testing is conducted using pen and paper by the programmer. During the dry run testing, the programmer mentally runs the algorithm. The programmer then looks at the sources code and decides on what the output of the run should be. (iv) Functional Testing tests individual commands, to see if they perform and function correctly. (v) Unit Testing is testing individual parts of the product. (vi) Integration Testing is when the entire product is tested at the same time, in order to verify that all components of the product are working together. (vii) Debugging is a systematic process of finding errors (bugs) in the product and then amending them. (viii) Data Testing is to actually see if the data recorded is correct and does it have any outliners. After running all the tests, you should have collected data within each test. By checking for these outliners, you may see that there is either a problem with the product or just a mistake by the data collector. The main test data used are normal data, boundary data, and erroneous data.</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Q9. How is an IP address different from a MAC address?</a:t>
            </a:r>
          </a:p>
        </p:txBody>
      </p:sp>
      <p:sp>
        <p:nvSpPr>
          <p:cNvPr id="3" name="Content Placeholder 2"/>
          <p:cNvSpPr>
            <a:spLocks noGrp="1"/>
          </p:cNvSpPr>
          <p:nvPr>
            <p:ph idx="1"/>
          </p:nvPr>
        </p:nvSpPr>
        <p:spPr/>
        <p:txBody>
          <a:bodyPr/>
          <a:lstStyle/>
          <a:p>
            <a:r>
              <a:t>A9. An IP address is a dynamic or static identifier assigned to devices on a network, while a MAC address is a unique hardware identifier embedded in network interfaces.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Q10. What is a DNS?</a:t>
            </a:r>
          </a:p>
        </p:txBody>
      </p:sp>
      <p:sp>
        <p:nvSpPr>
          <p:cNvPr id="3" name="Content Placeholder 2"/>
          <p:cNvSpPr>
            <a:spLocks noGrp="1"/>
          </p:cNvSpPr>
          <p:nvPr>
            <p:ph idx="1"/>
          </p:nvPr>
        </p:nvSpPr>
        <p:spPr/>
        <p:txBody>
          <a:bodyPr/>
          <a:lstStyle/>
          <a:p>
            <a:r>
              <a:t>A10. A Domain Name Server (DNS) translates human-readable domain names (e.g., www.google.com) to numeric IP addresses.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Q11. Define Protocols?</a:t>
            </a:r>
          </a:p>
        </p:txBody>
      </p:sp>
      <p:sp>
        <p:nvSpPr>
          <p:cNvPr id="3" name="Content Placeholder 2"/>
          <p:cNvSpPr>
            <a:spLocks noGrp="1"/>
          </p:cNvSpPr>
          <p:nvPr>
            <p:ph idx="1"/>
          </p:nvPr>
        </p:nvSpPr>
        <p:spPr/>
        <p:txBody>
          <a:bodyPr/>
          <a:lstStyle/>
          <a:p>
            <a:r>
              <a:t>A11. Protocols are international rules governing network communication, ensuring systems can communicate with each other.</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Q12. Define layers?</a:t>
            </a:r>
          </a:p>
        </p:txBody>
      </p:sp>
      <p:sp>
        <p:nvSpPr>
          <p:cNvPr id="3" name="Content Placeholder 2"/>
          <p:cNvSpPr>
            <a:spLocks noGrp="1"/>
          </p:cNvSpPr>
          <p:nvPr>
            <p:ph idx="1"/>
          </p:nvPr>
        </p:nvSpPr>
        <p:spPr/>
        <p:txBody>
          <a:bodyPr/>
          <a:lstStyle/>
          <a:p>
            <a:r>
              <a:t>A12. Layers in networking serve different functions and use various protocols to obtain information, breaking down complex processes into modular components.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Q13. Define specific standards?</a:t>
            </a:r>
          </a:p>
        </p:txBody>
      </p:sp>
      <p:sp>
        <p:nvSpPr>
          <p:cNvPr id="3" name="Content Placeholder 2"/>
          <p:cNvSpPr>
            <a:spLocks noGrp="1"/>
          </p:cNvSpPr>
          <p:nvPr>
            <p:ph idx="1"/>
          </p:nvPr>
        </p:nvSpPr>
        <p:spPr/>
        <p:txBody>
          <a:bodyPr/>
          <a:lstStyle/>
          <a:p>
            <a:r>
              <a:t>A13. Specific standards are a common set of rules (e.g., OSI) followed by hardware and software in a network, allowing computers to communicate effectively.</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Q14. Define network standards?</a:t>
            </a:r>
          </a:p>
        </p:txBody>
      </p:sp>
      <p:sp>
        <p:nvSpPr>
          <p:cNvPr id="3" name="Content Placeholder 2"/>
          <p:cNvSpPr>
            <a:spLocks noGrp="1"/>
          </p:cNvSpPr>
          <p:nvPr>
            <p:ph idx="1"/>
          </p:nvPr>
        </p:nvSpPr>
        <p:spPr/>
        <p:txBody>
          <a:bodyPr/>
          <a:lstStyle/>
          <a:p>
            <a:r>
              <a:t>A14. The most common network standard is the Open Systems Interconnection (OSI) model, which facilitates communication across various systems through seven layers.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Q15. In data transmission, give the direction, method, and synchronization?</a:t>
            </a:r>
          </a:p>
        </p:txBody>
      </p:sp>
      <p:sp>
        <p:nvSpPr>
          <p:cNvPr id="3" name="Content Placeholder 2"/>
          <p:cNvSpPr>
            <a:spLocks noGrp="1"/>
          </p:cNvSpPr>
          <p:nvPr>
            <p:ph idx="1"/>
          </p:nvPr>
        </p:nvSpPr>
        <p:spPr/>
        <p:txBody>
          <a:bodyPr/>
          <a:lstStyle/>
          <a:p>
            <a:r>
              <a:t>A15.</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Q16. What are the two types of data compression? How do they differ?</a:t>
            </a:r>
          </a:p>
        </p:txBody>
      </p:sp>
      <p:sp>
        <p:nvSpPr>
          <p:cNvPr id="3" name="Content Placeholder 2"/>
          <p:cNvSpPr>
            <a:spLocks noGrp="1"/>
          </p:cNvSpPr>
          <p:nvPr>
            <p:ph idx="1"/>
          </p:nvPr>
        </p:nvSpPr>
        <p:spPr/>
        <p:txBody>
          <a:bodyPr/>
          <a:lstStyle/>
          <a:p>
            <a:r>
              <a:t>A16.</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Q17. What are the five stages of website communication?</a:t>
            </a:r>
          </a:p>
        </p:txBody>
      </p:sp>
      <p:sp>
        <p:nvSpPr>
          <p:cNvPr id="3" name="Content Placeholder 2"/>
          <p:cNvSpPr>
            <a:spLocks noGrp="1"/>
          </p:cNvSpPr>
          <p:nvPr>
            <p:ph idx="1"/>
          </p:nvPr>
        </p:nvSpPr>
        <p:spPr/>
        <p:txBody>
          <a:bodyPr/>
          <a:lstStyle/>
          <a:p>
            <a:r>
              <a:t>A17.</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Q18. What are the different types of encryption?</a:t>
            </a:r>
          </a:p>
        </p:txBody>
      </p:sp>
      <p:sp>
        <p:nvSpPr>
          <p:cNvPr id="3" name="Content Placeholder 2"/>
          <p:cNvSpPr>
            <a:spLocks noGrp="1"/>
          </p:cNvSpPr>
          <p:nvPr>
            <p:ph idx="1"/>
          </p:nvPr>
        </p:nvSpPr>
        <p:spPr/>
        <p:txBody>
          <a:bodyPr/>
          <a:lstStyle/>
          <a:p>
            <a:r>
              <a:t>A18.</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Q7. What is the difference between validation and verification?</a:t>
            </a:r>
          </a:p>
        </p:txBody>
      </p:sp>
      <p:sp>
        <p:nvSpPr>
          <p:cNvPr id="3" name="Content Placeholder 2"/>
          <p:cNvSpPr>
            <a:spLocks noGrp="1"/>
          </p:cNvSpPr>
          <p:nvPr>
            <p:ph idx="1"/>
          </p:nvPr>
        </p:nvSpPr>
        <p:spPr/>
        <p:txBody>
          <a:bodyPr/>
          <a:lstStyle/>
          <a:p>
            <a:r>
              <a:t>A7. Validation is done automatically by the computer to ensure that only data that is reasonable is accepted by the program. Validation has nothing to do with checking if the data is the same as the original data, only that the entered data is reasonable and so it may or may not be the correct data. Verification is used to check that the entered data is actually the correct data. It checks to make sure the original data does not change as it is entered by humans into the program. It is a way of checking that the data entered into the computer is the same as the data written down.</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Q19. How does a firewall work? What are the different types of firewalls?</a:t>
            </a:r>
          </a:p>
        </p:txBody>
      </p:sp>
      <p:sp>
        <p:nvSpPr>
          <p:cNvPr id="3" name="Content Placeholder 2"/>
          <p:cNvSpPr>
            <a:spLocks noGrp="1"/>
          </p:cNvSpPr>
          <p:nvPr>
            <p:ph idx="1"/>
          </p:nvPr>
        </p:nvSpPr>
        <p:spPr/>
        <p:txBody>
          <a:bodyPr/>
          <a:lstStyle/>
          <a:p>
            <a:r>
              <a:t>A19. A firewall controls data flow access throughout the network. Types include proxy servers and gateways.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Q20. What are the different forms of hacking a computer or network?</a:t>
            </a:r>
          </a:p>
        </p:txBody>
      </p:sp>
      <p:sp>
        <p:nvSpPr>
          <p:cNvPr id="3" name="Content Placeholder 2"/>
          <p:cNvSpPr>
            <a:spLocks noGrp="1"/>
          </p:cNvSpPr>
          <p:nvPr>
            <p:ph idx="1"/>
          </p:nvPr>
        </p:nvSpPr>
        <p:spPr/>
        <p:txBody>
          <a:bodyPr/>
          <a:lstStyle/>
          <a:p>
            <a:r>
              <a:t>A20.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Q8. What is internal documentation?</a:t>
            </a:r>
          </a:p>
        </p:txBody>
      </p:sp>
      <p:sp>
        <p:nvSpPr>
          <p:cNvPr id="3" name="Content Placeholder 2"/>
          <p:cNvSpPr>
            <a:spLocks noGrp="1"/>
          </p:cNvSpPr>
          <p:nvPr>
            <p:ph idx="1"/>
          </p:nvPr>
        </p:nvSpPr>
        <p:spPr/>
        <p:txBody>
          <a:bodyPr/>
          <a:lstStyle/>
          <a:p>
            <a:r>
              <a:t>A8. Internal documentation is the code comprehension features and details provided as part of the source code itself. It normally is only for the technicians, whereby it is very difficult for the source code to be read by the public user.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