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6" r:id="rId9"/>
    <p:sldId id="264" r:id="rId10"/>
    <p:sldId id="267"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Autofit/>
          </a:bodyPr>
          <a:lstStyle/>
          <a:p>
            <a:r>
              <a:rPr lang="vi-VN">
                <a:solidFill>
                  <a:schemeClr val="tx1"/>
                </a:solidFill>
              </a:rPr>
              <a:t>nếu mục đích của việc nâng cao ý thức pháp luật từ đó đưa ra các biện pháp nâng cao ý thức pháp luật với công dân nói chung và học sinh sinh viên nói riêng</a:t>
            </a:r>
          </a:p>
          <a:p>
            <a:r>
              <a:rPr lang="vi-VN">
                <a:solidFill>
                  <a:schemeClr val="tx1"/>
                </a:solidFill>
              </a:rPr>
              <a:t/>
            </a:r>
            <a:br>
              <a:rPr lang="vi-VN">
                <a:solidFill>
                  <a:schemeClr val="tx1"/>
                </a:solidFill>
              </a:rPr>
            </a:br>
            <a:endParaRPr lang="en-US">
              <a:solidFill>
                <a:schemeClr val="tx1"/>
              </a:solidFill>
            </a:endParaRPr>
          </a:p>
        </p:txBody>
      </p:sp>
    </p:spTree>
    <p:extLst>
      <p:ext uri="{BB962C8B-B14F-4D97-AF65-F5344CB8AC3E}">
        <p14:creationId xmlns:p14="http://schemas.microsoft.com/office/powerpoint/2010/main" val="2066164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Các Biện Pháp Nâng Cao Ý Thức Pháp Luật</a:t>
            </a:r>
          </a:p>
        </p:txBody>
      </p:sp>
      <p:sp>
        <p:nvSpPr>
          <p:cNvPr id="3" name="Content Placeholder 2"/>
          <p:cNvSpPr>
            <a:spLocks noGrp="1"/>
          </p:cNvSpPr>
          <p:nvPr>
            <p:ph idx="1"/>
          </p:nvPr>
        </p:nvSpPr>
        <p:spPr/>
        <p:txBody>
          <a:bodyPr>
            <a:noAutofit/>
          </a:bodyPr>
          <a:lstStyle/>
          <a:p>
            <a:pPr marL="0" indent="0">
              <a:buNone/>
            </a:pPr>
            <a:r>
              <a:rPr lang="vi-VN" sz="2400" b="1" i="1" smtClean="0"/>
              <a:t>2.1.7</a:t>
            </a:r>
            <a:r>
              <a:rPr lang="vi-VN" sz="2400" b="1" i="1"/>
              <a:t>. Xây dựng, quản lý và khai thác tủ sách pháp luật.</a:t>
            </a:r>
            <a:endParaRPr lang="vi-VN" sz="2400"/>
          </a:p>
          <a:p>
            <a:pPr marL="0" indent="0">
              <a:buNone/>
            </a:pPr>
            <a:r>
              <a:rPr lang="vi-VN" sz="2400"/>
              <a:t>Đặc trưng chính là trực tiếp cung cấp tài liệu, thông tin pháp luật cho đối tượng.</a:t>
            </a:r>
          </a:p>
          <a:p>
            <a:pPr marL="0" indent="0">
              <a:buNone/>
            </a:pPr>
            <a:r>
              <a:rPr lang="vi-VN" sz="2400" b="1" i="1"/>
              <a:t>2.1.8. Phổ biến, giáo dục pháp luật thông qua hoạt động tư vấn pháp luật và trợ giúp pháp lý.</a:t>
            </a:r>
            <a:endParaRPr lang="vi-VN" sz="2400"/>
          </a:p>
          <a:p>
            <a:pPr marL="0" indent="0">
              <a:buNone/>
            </a:pPr>
            <a:r>
              <a:rPr lang="vi-VN" sz="2400"/>
              <a:t>Đặc trưng chính là thông qua việc cung cấp dịch vụ pháp lý, giải đáp pháp luật, hướng dẫn thân chủ ứng xử đúng pháp luật để thực hiện và bảo vệ quyền, lợi ích hợp pháp của thân chủ mà nâng cao hiểu biết pháp luật cho </a:t>
            </a:r>
            <a:r>
              <a:rPr lang="vi-VN" sz="2400"/>
              <a:t>họ</a:t>
            </a:r>
            <a:r>
              <a:rPr lang="vi-VN" sz="2400" smtClean="0"/>
              <a:t>.</a:t>
            </a:r>
            <a:endParaRPr lang="vi-VN" sz="2400"/>
          </a:p>
        </p:txBody>
      </p:sp>
    </p:spTree>
    <p:extLst>
      <p:ext uri="{BB962C8B-B14F-4D97-AF65-F5344CB8AC3E}">
        <p14:creationId xmlns:p14="http://schemas.microsoft.com/office/powerpoint/2010/main" val="18395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Các Biện Pháp Nâng Cao Ý Thức Pháp Luật</a:t>
            </a:r>
          </a:p>
        </p:txBody>
      </p:sp>
      <p:sp>
        <p:nvSpPr>
          <p:cNvPr id="3" name="Content Placeholder 2"/>
          <p:cNvSpPr>
            <a:spLocks noGrp="1"/>
          </p:cNvSpPr>
          <p:nvPr>
            <p:ph idx="1"/>
          </p:nvPr>
        </p:nvSpPr>
        <p:spPr/>
        <p:txBody>
          <a:bodyPr>
            <a:noAutofit/>
          </a:bodyPr>
          <a:lstStyle/>
          <a:p>
            <a:pPr marL="0" indent="0">
              <a:buNone/>
            </a:pPr>
            <a:r>
              <a:rPr lang="vi-VN" sz="2400" b="1" i="1" smtClean="0"/>
              <a:t>2.1.9. Phổ biến, giáo dục pháp luật thông qua hoạt động hòa giải ở cơ sở.</a:t>
            </a:r>
            <a:endParaRPr lang="vi-VN" sz="2400" smtClean="0"/>
          </a:p>
          <a:p>
            <a:pPr marL="0" indent="0">
              <a:buNone/>
            </a:pPr>
            <a:r>
              <a:rPr lang="vi-VN" sz="2400" smtClean="0"/>
              <a:t>Đặc trưng chính là thông qua việc giới thiệu văn bản phân tích, hướng dẫn để các bên tranh chấp hiểu văn bản, tự đối chiếu với hành vi của mình và hành vi của phía bên kia để thấy rõ cái đúng, cái sai của cả hai bên, giúp các bên nhận thức pháp luật sâu sắc hơn.</a:t>
            </a:r>
          </a:p>
          <a:p>
            <a:pPr marL="0" indent="0">
              <a:buNone/>
            </a:pPr>
            <a:r>
              <a:rPr lang="vi-VN" sz="2400" b="1" i="1" smtClean="0"/>
              <a:t>2.1.10. Phổ biến, giáo dục pháp luật thông qua các loại hình văn hoá, văn nghệ, đặc biệt là các loại hình sinh hoạt văn hoá truyền thống</a:t>
            </a:r>
          </a:p>
          <a:p>
            <a:pPr marL="0" indent="0">
              <a:buNone/>
            </a:pPr>
            <a:r>
              <a:rPr lang="vi-VN" sz="2400"/>
              <a:t>Đặc trưng chính là khai thác nghệ thuật biểu đạt của một loại hình văn hoá, văn nghệ để đưa pháp luật tới nhân dân.</a:t>
            </a:r>
            <a:endParaRPr lang="en-US" sz="2400"/>
          </a:p>
        </p:txBody>
      </p:sp>
    </p:spTree>
    <p:extLst>
      <p:ext uri="{BB962C8B-B14F-4D97-AF65-F5344CB8AC3E}">
        <p14:creationId xmlns:p14="http://schemas.microsoft.com/office/powerpoint/2010/main" val="2004267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b="1"/>
              <a:t>Mục đích của việc tuyên truyền, nâng cao ý thức pháp luật cho người lao động nhằm từng bước hình thành thói quen hành động theo pháp luật; giúp người lao động giải quyết hài hòa các mối quan hệ xã hội theo pháp luật; hạn chế tình trạng xung đột trong mối quan hệ với người sử dụng lao động.</a:t>
            </a:r>
            <a:endParaRPr lang="en-US"/>
          </a:p>
        </p:txBody>
      </p:sp>
    </p:spTree>
    <p:extLst>
      <p:ext uri="{BB962C8B-B14F-4D97-AF65-F5344CB8AC3E}">
        <p14:creationId xmlns:p14="http://schemas.microsoft.com/office/powerpoint/2010/main" val="151083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a:t>Để nâng cao chất lượng, hiệu quả công tác tuyên truyền, phổ biến giáo dục pháp luật, các cấp công đoàn cụ thể hóa các nội dung của các văn bản pháp luật để tuyên truyền, phổ biến thông qua nhiều hình thức đa dạng, phong phú, phù hợp với đặc điểm từng doanh nghiệp, từng ngành nghề, lứa tuổi, điều kiện làm việc của người lao động như tập huấn, đối thoại, tọa đàm</a:t>
            </a:r>
            <a:endParaRPr lang="en-US"/>
          </a:p>
        </p:txBody>
      </p:sp>
    </p:spTree>
    <p:extLst>
      <p:ext uri="{BB962C8B-B14F-4D97-AF65-F5344CB8AC3E}">
        <p14:creationId xmlns:p14="http://schemas.microsoft.com/office/powerpoint/2010/main" val="1524328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đích	</a:t>
            </a:r>
            <a:endParaRPr lang="en-US"/>
          </a:p>
        </p:txBody>
      </p:sp>
      <p:sp>
        <p:nvSpPr>
          <p:cNvPr id="3" name="Content Placeholder 2"/>
          <p:cNvSpPr>
            <a:spLocks noGrp="1"/>
          </p:cNvSpPr>
          <p:nvPr>
            <p:ph idx="1"/>
          </p:nvPr>
        </p:nvSpPr>
        <p:spPr/>
        <p:txBody>
          <a:bodyPr>
            <a:normAutofit/>
          </a:bodyPr>
          <a:lstStyle/>
          <a:p>
            <a:pPr marL="0" indent="0">
              <a:buNone/>
            </a:pPr>
            <a:r>
              <a:rPr lang="en-US" smtClean="0"/>
              <a:t>I. </a:t>
            </a:r>
            <a:r>
              <a:rPr lang="vi-VN" smtClean="0"/>
              <a:t>Nâng </a:t>
            </a:r>
            <a:r>
              <a:rPr lang="vi-VN"/>
              <a:t>cao hiểu biết </a:t>
            </a:r>
            <a:r>
              <a:rPr lang="vi-VN"/>
              <a:t>pháp </a:t>
            </a:r>
            <a:r>
              <a:rPr lang="vi-VN" smtClean="0"/>
              <a:t>luật</a:t>
            </a:r>
            <a:r>
              <a:rPr lang="en-US" smtClean="0"/>
              <a:t> </a:t>
            </a:r>
            <a:r>
              <a:rPr lang="vi-VN" smtClean="0"/>
              <a:t> </a:t>
            </a:r>
            <a:r>
              <a:rPr lang="vi-VN"/>
              <a:t>cho </a:t>
            </a:r>
            <a:r>
              <a:rPr lang="vi-VN"/>
              <a:t>đối </a:t>
            </a:r>
            <a:r>
              <a:rPr lang="vi-VN" smtClean="0"/>
              <a:t>tượng</a:t>
            </a:r>
            <a:r>
              <a:rPr lang="en-US" smtClean="0"/>
              <a:t>:</a:t>
            </a:r>
          </a:p>
          <a:p>
            <a:pPr marL="0" indent="0">
              <a:buNone/>
            </a:pPr>
            <a:r>
              <a:rPr lang="vi-VN" sz="2400"/>
              <a:t>Pháp luật của Nhà nước không phải khi nào cũng được mọi người trong xã hội biết đến, tìm hiểu, đồng tình ủng hộ và thực hiện nghiêm chỉnh. Tuy rằng bản chất pháp luật của Nhà nước ta là rất tốt đẹp, nó phản ánh ý chí, nguyện vọng, mong muốn của đông đảo quần chúng nhân dân trong xã hội. Những quy định pháp luật đó dù tốt đẹp bao nhiêu chăng nữa mà không được nhân dân biết đến thì vẫn là những trang giấy "Ngủ yên không làm rung động không khí".</a:t>
            </a:r>
            <a:endParaRPr lang="en-US" sz="2400"/>
          </a:p>
        </p:txBody>
      </p:sp>
    </p:spTree>
    <p:extLst>
      <p:ext uri="{BB962C8B-B14F-4D97-AF65-F5344CB8AC3E}">
        <p14:creationId xmlns:p14="http://schemas.microsoft.com/office/powerpoint/2010/main" val="1576674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đích	</a:t>
            </a:r>
            <a:endParaRPr lang="en-US"/>
          </a:p>
        </p:txBody>
      </p:sp>
      <p:sp>
        <p:nvSpPr>
          <p:cNvPr id="3" name="Content Placeholder 2"/>
          <p:cNvSpPr>
            <a:spLocks noGrp="1"/>
          </p:cNvSpPr>
          <p:nvPr>
            <p:ph idx="1"/>
          </p:nvPr>
        </p:nvSpPr>
        <p:spPr/>
        <p:txBody>
          <a:bodyPr>
            <a:normAutofit/>
          </a:bodyPr>
          <a:lstStyle/>
          <a:p>
            <a:pPr marL="0" indent="0">
              <a:buNone/>
            </a:pPr>
            <a:r>
              <a:rPr lang="en-US" smtClean="0"/>
              <a:t>II. </a:t>
            </a:r>
            <a:r>
              <a:rPr lang="vi-VN" smtClean="0"/>
              <a:t>Hình </a:t>
            </a:r>
            <a:r>
              <a:rPr lang="vi-VN"/>
              <a:t>thành lòng tin vào pháp luật của </a:t>
            </a:r>
            <a:r>
              <a:rPr lang="vi-VN"/>
              <a:t>đối </a:t>
            </a:r>
            <a:r>
              <a:rPr lang="vi-VN" smtClean="0"/>
              <a:t>tượng</a:t>
            </a:r>
            <a:r>
              <a:rPr lang="en-US"/>
              <a:t>:</a:t>
            </a:r>
            <a:endParaRPr lang="en-US" smtClean="0"/>
          </a:p>
          <a:p>
            <a:pPr marL="0" indent="0">
              <a:buNone/>
            </a:pPr>
            <a:r>
              <a:rPr lang="vi-VN" sz="2400"/>
              <a:t>Pháp luật chỉ có thể được mọi người thực hiện nghiêm chỉnh khi họ tin tưởng vào những quy định của pháp luật. Pháp luật được xây dựng là để bảo vệ cho quyền và lợi ích của nhân dân, đảm bảo lợi ích chung của cộng đồng, đảm bảo công bằng và dân chủ xã hội. Khi nào người dân nhận thức đầy đủ được như vậy thì pháp luật không cần một biện pháp cưỡng chế nào mà mọi người vẫn tự giác thực hiện.</a:t>
            </a:r>
            <a:endParaRPr lang="en-US" sz="2400"/>
          </a:p>
        </p:txBody>
      </p:sp>
    </p:spTree>
    <p:extLst>
      <p:ext uri="{BB962C8B-B14F-4D97-AF65-F5344CB8AC3E}">
        <p14:creationId xmlns:p14="http://schemas.microsoft.com/office/powerpoint/2010/main" val="749232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đích	</a:t>
            </a:r>
            <a:endParaRPr lang="en-US"/>
          </a:p>
        </p:txBody>
      </p:sp>
      <p:sp>
        <p:nvSpPr>
          <p:cNvPr id="3" name="Content Placeholder 2"/>
          <p:cNvSpPr>
            <a:spLocks noGrp="1"/>
          </p:cNvSpPr>
          <p:nvPr>
            <p:ph idx="1"/>
          </p:nvPr>
        </p:nvSpPr>
        <p:spPr/>
        <p:txBody>
          <a:bodyPr>
            <a:normAutofit/>
          </a:bodyPr>
          <a:lstStyle/>
          <a:p>
            <a:pPr marL="0" indent="0">
              <a:buNone/>
            </a:pPr>
            <a:r>
              <a:rPr lang="en-US" smtClean="0"/>
              <a:t>III. </a:t>
            </a:r>
            <a:r>
              <a:rPr lang="vi-VN"/>
              <a:t>Nâng cao ý thức tự giác chấp hành pháp luật của đối </a:t>
            </a:r>
            <a:r>
              <a:rPr lang="vi-VN"/>
              <a:t>tượng</a:t>
            </a:r>
            <a:r>
              <a:rPr lang="vi-VN" smtClean="0"/>
              <a:t>.</a:t>
            </a:r>
            <a:endParaRPr lang="en-US" smtClean="0"/>
          </a:p>
          <a:p>
            <a:r>
              <a:rPr lang="vi-VN" sz="2400"/>
              <a:t>Ý thức pháp luật của người dân được hình thành từ hai yếu tố đó là tri thức pháp luật và tình cảm pháp luật.</a:t>
            </a:r>
          </a:p>
          <a:p>
            <a:r>
              <a:rPr lang="vi-VN" sz="2400"/>
              <a:t>Tri thức pháp luật là sự hiểu biết pháp luật của các chủ thể có được qua việc học tập, tìm hiểu pháp luật, qua quá trình tích luỹ kiến thức của hoạt động thực tiễn và công tác.</a:t>
            </a:r>
          </a:p>
        </p:txBody>
      </p:sp>
    </p:spTree>
    <p:extLst>
      <p:ext uri="{BB962C8B-B14F-4D97-AF65-F5344CB8AC3E}">
        <p14:creationId xmlns:p14="http://schemas.microsoft.com/office/powerpoint/2010/main" val="446971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 Biện Pháp Nâng Cao Ý Thức Pháp Luật</a:t>
            </a:r>
            <a:endParaRPr lang="en-US"/>
          </a:p>
        </p:txBody>
      </p:sp>
      <p:sp>
        <p:nvSpPr>
          <p:cNvPr id="3" name="Content Placeholder 2"/>
          <p:cNvSpPr>
            <a:spLocks noGrp="1"/>
          </p:cNvSpPr>
          <p:nvPr>
            <p:ph idx="1"/>
          </p:nvPr>
        </p:nvSpPr>
        <p:spPr/>
        <p:txBody>
          <a:bodyPr>
            <a:noAutofit/>
          </a:bodyPr>
          <a:lstStyle/>
          <a:p>
            <a:pPr marL="0" indent="0">
              <a:buNone/>
            </a:pPr>
            <a:r>
              <a:rPr lang="vi-VN" sz="2400" b="1"/>
              <a:t>2.1. Các hình thức phổ biến, giáo dục pháp luật.</a:t>
            </a:r>
            <a:endParaRPr lang="vi-VN" sz="2400"/>
          </a:p>
          <a:p>
            <a:pPr marL="0" indent="0">
              <a:buNone/>
            </a:pPr>
            <a:r>
              <a:rPr lang="vi-VN" sz="2400"/>
              <a:t>Có 10 hình thức phổ biến, giáo dục pháp luật thông dụng nhất hiện nay. Mỗi hình thức có đặc trưng riêng của mình:</a:t>
            </a:r>
          </a:p>
          <a:p>
            <a:pPr marL="0" indent="0">
              <a:buNone/>
            </a:pPr>
            <a:r>
              <a:rPr lang="vi-VN" sz="2400" b="1" i="1"/>
              <a:t>2.1.1. Phổ biến, giáo dục pháp luật trực</a:t>
            </a:r>
            <a:r>
              <a:rPr lang="vi-VN" sz="2400"/>
              <a:t> </a:t>
            </a:r>
            <a:r>
              <a:rPr lang="vi-VN" sz="2400" b="1" i="1"/>
              <a:t>tiếp (Tuyên truyền miệng về pháp luật)</a:t>
            </a:r>
            <a:endParaRPr lang="vi-VN" sz="2400"/>
          </a:p>
          <a:p>
            <a:pPr marL="0" indent="0">
              <a:buNone/>
            </a:pPr>
            <a:r>
              <a:rPr lang="vi-VN" sz="2400"/>
              <a:t>Đặc trưng chính là dùng lời lẽ trực tiếp truyền đạt nội dung pháp luật cho người nghe.</a:t>
            </a:r>
          </a:p>
          <a:p>
            <a:pPr marL="0" indent="0">
              <a:buNone/>
            </a:pPr>
            <a:r>
              <a:rPr lang="vi-VN" sz="2400" b="1" i="1"/>
              <a:t>2.1.2. Phổ biến, giáo dục pháp luật trên các loại hình báo chí và qua mạng lưới truyền thanh cơ sở.</a:t>
            </a:r>
            <a:endParaRPr lang="vi-VN" sz="2400"/>
          </a:p>
          <a:p>
            <a:pPr marL="0" indent="0">
              <a:buNone/>
            </a:pPr>
            <a:r>
              <a:rPr lang="vi-VN" sz="2400"/>
              <a:t>Đặc trưng chính là sử dụng báo nói, báo viết, báo hình để truyền bá nội dung cần phổ </a:t>
            </a:r>
            <a:r>
              <a:rPr lang="vi-VN" sz="2400"/>
              <a:t>biến</a:t>
            </a:r>
            <a:r>
              <a:rPr lang="vi-VN" sz="2400" smtClean="0"/>
              <a:t>.</a:t>
            </a:r>
            <a:endParaRPr lang="vi-VN" sz="2400" i="1" smtClean="0"/>
          </a:p>
        </p:txBody>
      </p:sp>
    </p:spTree>
    <p:extLst>
      <p:ext uri="{BB962C8B-B14F-4D97-AF65-F5344CB8AC3E}">
        <p14:creationId xmlns:p14="http://schemas.microsoft.com/office/powerpoint/2010/main" val="2834661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 Biện Pháp Nâng Cao Ý Thức Pháp Luật</a:t>
            </a:r>
            <a:endParaRPr lang="en-US"/>
          </a:p>
        </p:txBody>
      </p:sp>
      <p:sp>
        <p:nvSpPr>
          <p:cNvPr id="3" name="Content Placeholder 2"/>
          <p:cNvSpPr>
            <a:spLocks noGrp="1"/>
          </p:cNvSpPr>
          <p:nvPr>
            <p:ph idx="1"/>
          </p:nvPr>
        </p:nvSpPr>
        <p:spPr/>
        <p:txBody>
          <a:bodyPr>
            <a:noAutofit/>
          </a:bodyPr>
          <a:lstStyle/>
          <a:p>
            <a:pPr marL="0" indent="0">
              <a:buNone/>
            </a:pPr>
            <a:r>
              <a:rPr lang="vi-VN" sz="2400" b="1" i="1" smtClean="0"/>
              <a:t>2.1.3. Biên soạn và phát hành các loại tài liệu phổ biến, giáo dục pháp luật.</a:t>
            </a:r>
            <a:endParaRPr lang="vi-VN" sz="2400" smtClean="0"/>
          </a:p>
          <a:p>
            <a:pPr marL="0" indent="0">
              <a:buNone/>
            </a:pPr>
            <a:r>
              <a:rPr lang="vi-VN" sz="2400" smtClean="0"/>
              <a:t>Đặc trưng chính là dùng các ấn phẩm để truyền bá nội dung cần phổ biến.</a:t>
            </a:r>
          </a:p>
          <a:p>
            <a:pPr marL="0" indent="0">
              <a:buNone/>
            </a:pPr>
            <a:r>
              <a:rPr lang="vi-VN" sz="2400" b="1" i="1" smtClean="0"/>
              <a:t>2.1.4. Giáo dục pháp luật trong nhà trường</a:t>
            </a:r>
            <a:endParaRPr lang="vi-VN" sz="2400" smtClean="0"/>
          </a:p>
          <a:p>
            <a:pPr marL="0" indent="0">
              <a:buNone/>
            </a:pPr>
            <a:r>
              <a:rPr lang="vi-VN" sz="2400" smtClean="0"/>
              <a:t>Đặc trưng chính là truyền đạt nội dung pháp luật thông qua các phương pháp sư phạm.</a:t>
            </a:r>
          </a:p>
          <a:p>
            <a:pPr marL="0" indent="0">
              <a:buNone/>
            </a:pPr>
            <a:r>
              <a:rPr lang="vi-VN" sz="2400" b="1" i="1" smtClean="0"/>
              <a:t>2.1.5. Tổ chức các hình thức thi tìm hiểu pháp luật</a:t>
            </a:r>
            <a:endParaRPr lang="vi-VN" sz="2400" smtClean="0"/>
          </a:p>
          <a:p>
            <a:pPr marL="0" indent="0">
              <a:buNone/>
            </a:pPr>
            <a:r>
              <a:rPr lang="vi-VN" sz="2400" smtClean="0"/>
              <a:t>Đặc trưng chính là vận động, khuyến khích đối tượng tìm hiểu pháp luật thông qua thi thố tài năng.</a:t>
            </a:r>
            <a:endParaRPr lang="vi-VN" sz="2400"/>
          </a:p>
        </p:txBody>
      </p:sp>
    </p:spTree>
    <p:extLst>
      <p:ext uri="{BB962C8B-B14F-4D97-AF65-F5344CB8AC3E}">
        <p14:creationId xmlns:p14="http://schemas.microsoft.com/office/powerpoint/2010/main" val="693725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Các Biện Pháp Nâng Cao Ý Thức Pháp Luật</a:t>
            </a:r>
          </a:p>
        </p:txBody>
      </p:sp>
      <p:sp>
        <p:nvSpPr>
          <p:cNvPr id="3" name="Content Placeholder 2"/>
          <p:cNvSpPr>
            <a:spLocks noGrp="1"/>
          </p:cNvSpPr>
          <p:nvPr>
            <p:ph idx="1"/>
          </p:nvPr>
        </p:nvSpPr>
        <p:spPr/>
        <p:txBody>
          <a:bodyPr>
            <a:noAutofit/>
          </a:bodyPr>
          <a:lstStyle/>
          <a:p>
            <a:pPr marL="0" indent="0">
              <a:buNone/>
            </a:pPr>
            <a:r>
              <a:rPr lang="vi-VN" sz="2400" b="1" i="1"/>
              <a:t>2.1.6. Phổ biến, giáo dục pháp luật thông qua sinh hoạt của các câu lạc bộ pháp luật</a:t>
            </a:r>
            <a:endParaRPr lang="vi-VN" sz="2400"/>
          </a:p>
          <a:p>
            <a:pPr marL="0" indent="0">
              <a:buNone/>
            </a:pPr>
            <a:r>
              <a:rPr lang="vi-VN" sz="2400"/>
              <a:t>Đặc trưng chính là đối tượng của phổ biến giáo dục pháp luật đồng thời cũng chính là chủ thể của phổ biến giáo dục pháp luật, ở đó mỗi thành viên phát huy tính nhận thức tích cực của mình trao đổi, tranh luận... để mở rộng kiến thức pháp luật của mình.</a:t>
            </a:r>
          </a:p>
          <a:p>
            <a:pPr marL="0" indent="0">
              <a:buNone/>
            </a:pPr>
            <a:r>
              <a:rPr lang="vi-VN" sz="2400" b="1" i="1"/>
              <a:t>2.1.7. Xây dựng, quản lý và khai thác tủ sách pháp luật.</a:t>
            </a:r>
            <a:endParaRPr lang="vi-VN" sz="2400"/>
          </a:p>
          <a:p>
            <a:pPr marL="0" indent="0">
              <a:buNone/>
            </a:pPr>
            <a:r>
              <a:rPr lang="vi-VN" sz="2400"/>
              <a:t>Đặc trưng chính là trực tiếp cung cấp tài liệu, thông tin pháp luật cho đối </a:t>
            </a:r>
            <a:r>
              <a:rPr lang="vi-VN" sz="2400"/>
              <a:t>tượng</a:t>
            </a:r>
            <a:r>
              <a:rPr lang="vi-VN" sz="2400" smtClean="0"/>
              <a:t>.</a:t>
            </a:r>
            <a:endParaRPr lang="vi-VN" sz="2400"/>
          </a:p>
        </p:txBody>
      </p:sp>
    </p:spTree>
    <p:extLst>
      <p:ext uri="{BB962C8B-B14F-4D97-AF65-F5344CB8AC3E}">
        <p14:creationId xmlns:p14="http://schemas.microsoft.com/office/powerpoint/2010/main" val="271106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1055</Words>
  <Application>Microsoft Office PowerPoint</Application>
  <PresentationFormat>On-screen Show (4:3)</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Mục đích </vt:lpstr>
      <vt:lpstr>Mục đích </vt:lpstr>
      <vt:lpstr>Mục đích </vt:lpstr>
      <vt:lpstr>Các Biện Pháp Nâng Cao Ý Thức Pháp Luật</vt:lpstr>
      <vt:lpstr>Các Biện Pháp Nâng Cao Ý Thức Pháp Luật</vt:lpstr>
      <vt:lpstr>Các Biện Pháp Nâng Cao Ý Thức Pháp Luật</vt:lpstr>
      <vt:lpstr>Các Biện Pháp Nâng Cao Ý Thức Pháp Luật</vt:lpstr>
      <vt:lpstr>Các Biện Pháp Nâng Cao Ý Thức Pháp Luật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LOKI</dc:creator>
  <cp:lastModifiedBy>Windows User</cp:lastModifiedBy>
  <cp:revision>34</cp:revision>
  <dcterms:created xsi:type="dcterms:W3CDTF">2006-08-16T00:00:00Z</dcterms:created>
  <dcterms:modified xsi:type="dcterms:W3CDTF">2017-11-08T04:04:57Z</dcterms:modified>
</cp:coreProperties>
</file>