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2"/>
  </p:notesMasterIdLst>
  <p:handoutMasterIdLst>
    <p:handoutMasterId r:id="rId23"/>
  </p:handoutMasterIdLst>
  <p:sldIdLst>
    <p:sldId id="465" r:id="rId2"/>
    <p:sldId id="466" r:id="rId3"/>
    <p:sldId id="491" r:id="rId4"/>
    <p:sldId id="498" r:id="rId5"/>
    <p:sldId id="492" r:id="rId6"/>
    <p:sldId id="499" r:id="rId7"/>
    <p:sldId id="493" r:id="rId8"/>
    <p:sldId id="494" r:id="rId9"/>
    <p:sldId id="507" r:id="rId10"/>
    <p:sldId id="495" r:id="rId11"/>
    <p:sldId id="496" r:id="rId12"/>
    <p:sldId id="462" r:id="rId13"/>
    <p:sldId id="502" r:id="rId14"/>
    <p:sldId id="501" r:id="rId15"/>
    <p:sldId id="500" r:id="rId16"/>
    <p:sldId id="497" r:id="rId17"/>
    <p:sldId id="503" r:id="rId18"/>
    <p:sldId id="504" r:id="rId19"/>
    <p:sldId id="505" r:id="rId20"/>
    <p:sldId id="50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59" autoAdjust="0"/>
    <p:restoredTop sz="91821" autoAdjust="0"/>
  </p:normalViewPr>
  <p:slideViewPr>
    <p:cSldViewPr>
      <p:cViewPr>
        <p:scale>
          <a:sx n="70" d="100"/>
          <a:sy n="70" d="100"/>
        </p:scale>
        <p:origin x="-518" y="-2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00"/>
    </p:cViewPr>
  </p:sorterViewPr>
  <p:notesViewPr>
    <p:cSldViewPr>
      <p:cViewPr varScale="1">
        <p:scale>
          <a:sx n="86" d="100"/>
          <a:sy n="86" d="100"/>
        </p:scale>
        <p:origin x="-192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7059E-F096-41EF-873D-C843676AB311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80AE3-5D5F-4349-B36D-A89359D15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38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AF75A-F07E-4A91-AA44-AA4642E3BA4A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2E989-731B-46F0-8385-7261A905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3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7CA41ABA-0DC7-4E5A-952F-39E74CE09DE2}" type="slidenum">
              <a:rPr lang="en-US" sz="1200" smtClean="0">
                <a:solidFill>
                  <a:schemeClr val="tx1"/>
                </a:solidFill>
              </a:rPr>
              <a:pPr eaLnBrk="1" hangingPunct="1"/>
              <a:t>1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new Composite instance</a:t>
            </a:r>
            <a:r>
              <a:rPr lang="en-US" baseline="0" dirty="0" smtClean="0"/>
              <a:t> contains only the base folders and no other objects.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2E989-731B-46F0-8385-7261A905DC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47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2E989-731B-46F0-8385-7261A905DC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92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new Composite instance</a:t>
            </a:r>
            <a:r>
              <a:rPr lang="en-US" baseline="0" dirty="0" smtClean="0"/>
              <a:t> contains only the base folders and no other objects.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2E989-731B-46F0-8385-7261A905DCA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47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3"/>
            <a:ext cx="9143999" cy="68560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438400"/>
            <a:ext cx="8153400" cy="1470025"/>
          </a:xfrm>
        </p:spPr>
        <p:txBody>
          <a:bodyPr anchor="b">
            <a:noAutofit/>
          </a:bodyPr>
          <a:lstStyle>
            <a:lvl1pPr algn="r"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962400"/>
            <a:ext cx="7848600" cy="17526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57200"/>
            <a:ext cx="2794000" cy="838200"/>
          </a:xfrm>
          <a:prstGeom prst="rect">
            <a:avLst/>
          </a:prstGeom>
        </p:spPr>
      </p:pic>
      <p:pic>
        <p:nvPicPr>
          <p:cNvPr id="8" name="Picture 2" descr="C:\Users\peter\AppData\Local\Temp\Rar$DR14.878\Composite Software Endorsement Mark\Composite_Software_2C_TM_Left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840" y="643127"/>
            <a:ext cx="2514605" cy="42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2" descr="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75" y="2895600"/>
            <a:ext cx="26352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2514600" y="3810000"/>
            <a:ext cx="4114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100" dirty="0" smtClean="0">
                <a:solidFill>
                  <a:srgbClr val="7F7F7F"/>
                </a:solidFill>
                <a:latin typeface="Futura Bk BT" pitchFamily="34" charset="0"/>
              </a:rPr>
              <a:t>THE</a:t>
            </a:r>
            <a:r>
              <a:rPr lang="en-US" sz="1100" baseline="0" dirty="0" smtClean="0">
                <a:solidFill>
                  <a:srgbClr val="7F7F7F"/>
                </a:solidFill>
                <a:latin typeface="Futura Bk BT" pitchFamily="34" charset="0"/>
              </a:rPr>
              <a:t> BIG DATA ADVANTAGE:</a:t>
            </a:r>
          </a:p>
          <a:p>
            <a:pPr algn="ctr">
              <a:defRPr/>
            </a:pPr>
            <a:r>
              <a:rPr lang="en-US" sz="1100" dirty="0" smtClean="0">
                <a:solidFill>
                  <a:srgbClr val="7F7F7F"/>
                </a:solidFill>
                <a:latin typeface="Futura Bk BT" pitchFamily="34" charset="0"/>
              </a:rPr>
              <a:t>TAKE BIG</a:t>
            </a:r>
            <a:r>
              <a:rPr lang="en-US" sz="1100" baseline="0" dirty="0" smtClean="0">
                <a:solidFill>
                  <a:srgbClr val="7F7F7F"/>
                </a:solidFill>
                <a:latin typeface="Futura Bk BT" pitchFamily="34" charset="0"/>
              </a:rPr>
              <a:t> ADVANTAGE OF YOUR DATA</a:t>
            </a:r>
            <a:endParaRPr lang="en-US" sz="1100" dirty="0">
              <a:solidFill>
                <a:srgbClr val="7F7F7F"/>
              </a:solidFill>
              <a:latin typeface="Futura Bk BT" pitchFamily="34" charset="0"/>
            </a:endParaRPr>
          </a:p>
        </p:txBody>
      </p:sp>
      <p:pic>
        <p:nvPicPr>
          <p:cNvPr id="7" name="Picture 6" descr="Composite_Software_80k_Left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5638800"/>
            <a:ext cx="1676400" cy="28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18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14600" y="6629400"/>
            <a:ext cx="36576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© 2010 Composite Software, Inc. / Composite Proprietary and Confidential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2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5288"/>
              </a:buClr>
              <a:defRPr sz="2000"/>
            </a:lvl1pPr>
            <a:lvl2pPr marL="457200" indent="-182880">
              <a:buClr>
                <a:srgbClr val="005288"/>
              </a:buClr>
              <a:buFont typeface="Arial" pitchFamily="34" charset="0"/>
              <a:buChar char="◦"/>
              <a:defRPr sz="1800"/>
            </a:lvl2pPr>
            <a:lvl3pPr marL="731520" indent="-182880">
              <a:buClr>
                <a:srgbClr val="005288"/>
              </a:buClr>
              <a:buFont typeface="Arial" pitchFamily="34" charset="0"/>
              <a:buChar char="▪"/>
              <a:defRPr sz="1600"/>
            </a:lvl3pPr>
            <a:lvl4pPr marL="1005840" indent="-182880">
              <a:buClr>
                <a:srgbClr val="005288"/>
              </a:buClr>
              <a:buFont typeface="Arial" pitchFamily="34" charset="0"/>
              <a:buChar char="–"/>
              <a:defRPr/>
            </a:lvl4pPr>
            <a:lvl5pPr>
              <a:buClr>
                <a:srgbClr val="005288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718304"/>
          </a:xfrm>
        </p:spPr>
        <p:txBody>
          <a:bodyPr/>
          <a:lstStyle>
            <a:lvl1pPr>
              <a:buClr>
                <a:srgbClr val="005288"/>
              </a:buClr>
              <a:defRPr sz="2000"/>
            </a:lvl1pPr>
            <a:lvl2pPr marL="457200" indent="-182880">
              <a:buClr>
                <a:srgbClr val="005288"/>
              </a:buClr>
              <a:buFont typeface="Arial" pitchFamily="34" charset="0"/>
              <a:buChar char="◦"/>
              <a:defRPr sz="1800"/>
            </a:lvl2pPr>
            <a:lvl3pPr marL="731520" indent="-182880">
              <a:buClr>
                <a:srgbClr val="005288"/>
              </a:buClr>
              <a:buFont typeface="Arial" pitchFamily="34" charset="0"/>
              <a:buChar char="▪"/>
              <a:defRPr sz="1600"/>
            </a:lvl3pPr>
            <a:lvl4pPr marL="1005840" indent="-182880">
              <a:buClr>
                <a:srgbClr val="005288"/>
              </a:buClr>
              <a:buFont typeface="Arial" pitchFamily="34" charset="0"/>
              <a:buChar char="–"/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718304"/>
          </a:xfrm>
        </p:spPr>
        <p:txBody>
          <a:bodyPr/>
          <a:lstStyle>
            <a:lvl1pPr>
              <a:buClr>
                <a:srgbClr val="005288"/>
              </a:buClr>
              <a:defRPr sz="2000"/>
            </a:lvl1pPr>
            <a:lvl2pPr marL="457200" indent="-182880">
              <a:buClr>
                <a:srgbClr val="005288"/>
              </a:buClr>
              <a:buFont typeface="Arial" pitchFamily="34" charset="0"/>
              <a:buChar char="◦"/>
              <a:defRPr sz="1800"/>
            </a:lvl2pPr>
            <a:lvl3pPr marL="731520" indent="-182880">
              <a:buClr>
                <a:srgbClr val="005288"/>
              </a:buClr>
              <a:buFont typeface="Arial" pitchFamily="34" charset="0"/>
              <a:buChar char="▪"/>
              <a:defRPr sz="1600"/>
            </a:lvl3pPr>
            <a:lvl4pPr marL="1005840" indent="-182880">
              <a:buClr>
                <a:srgbClr val="005288"/>
              </a:buClr>
              <a:buFont typeface="Arial" pitchFamily="34" charset="0"/>
              <a:buChar char="–"/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l">
              <a:buNone/>
              <a:defRPr sz="2000" b="0">
                <a:solidFill>
                  <a:srgbClr val="0052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33600"/>
            <a:ext cx="3931920" cy="3951288"/>
          </a:xfrm>
        </p:spPr>
        <p:txBody>
          <a:bodyPr/>
          <a:lstStyle>
            <a:lvl1pPr>
              <a:buClr>
                <a:srgbClr val="005288"/>
              </a:buClr>
              <a:defRPr sz="2000"/>
            </a:lvl1pPr>
            <a:lvl2pPr marL="457200" indent="-182880" algn="l">
              <a:buClr>
                <a:srgbClr val="005288"/>
              </a:buClr>
              <a:buFont typeface="Arial" pitchFamily="34" charset="0"/>
              <a:buChar char="◦"/>
              <a:defRPr sz="1800"/>
            </a:lvl2pPr>
            <a:lvl3pPr marL="731520" indent="-182880">
              <a:buClr>
                <a:srgbClr val="005288"/>
              </a:buClr>
              <a:buFont typeface="Arial" pitchFamily="34" charset="0"/>
              <a:buChar char="▪"/>
              <a:defRPr sz="1800"/>
            </a:lvl3pPr>
            <a:lvl4pPr marL="1108710" indent="-285750">
              <a:buClr>
                <a:srgbClr val="005288"/>
              </a:buClr>
              <a:buFont typeface="Arial" pitchFamily="34" charset="0"/>
              <a:buChar char="–"/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3716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l">
              <a:buNone/>
              <a:defRPr lang="en-US" sz="2000" b="0" kern="1200" dirty="0" smtClean="0">
                <a:solidFill>
                  <a:srgbClr val="005288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133600"/>
            <a:ext cx="3931920" cy="3951288"/>
          </a:xfrm>
        </p:spPr>
        <p:txBody>
          <a:bodyPr/>
          <a:lstStyle>
            <a:lvl1pPr>
              <a:buClr>
                <a:srgbClr val="005288"/>
              </a:buClr>
              <a:defRPr sz="2000"/>
            </a:lvl1pPr>
            <a:lvl2pPr marL="457200" indent="-182880">
              <a:buClr>
                <a:srgbClr val="005288"/>
              </a:buClr>
              <a:buFont typeface="Arial" pitchFamily="34" charset="0"/>
              <a:buChar char="◦"/>
              <a:defRPr sz="1800"/>
            </a:lvl2pPr>
            <a:lvl3pPr marL="731520" indent="-182880">
              <a:buClr>
                <a:srgbClr val="005288"/>
              </a:buClr>
              <a:buFont typeface="Arial" pitchFamily="34" charset="0"/>
              <a:buChar char="▪"/>
              <a:defRPr sz="1800"/>
            </a:lvl3pPr>
            <a:lvl4pPr marL="1005840" indent="-182880">
              <a:buClr>
                <a:srgbClr val="005288"/>
              </a:buClr>
              <a:buFont typeface="Arial" pitchFamily="34" charset="0"/>
              <a:buChar char="–"/>
              <a:defRPr sz="1600"/>
            </a:lvl4pPr>
            <a:lvl5pPr>
              <a:buClr>
                <a:srgbClr val="005288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1143000"/>
            <a:ext cx="5904390" cy="5029201"/>
          </a:xfrm>
          <a:noFill/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40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0386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" y="1143000"/>
            <a:ext cx="2139696" cy="9144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5288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5042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0"/>
            <a:ext cx="9153525" cy="68651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0"/>
            <a:ext cx="8229600" cy="990600"/>
          </a:xfrm>
        </p:spPr>
        <p:txBody>
          <a:bodyPr anchor="b">
            <a:normAutofit/>
          </a:bodyPr>
          <a:lstStyle>
            <a:lvl1pPr algn="r">
              <a:defRPr sz="4000">
                <a:solidFill>
                  <a:srgbClr val="00528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3352800"/>
            <a:ext cx="8229600" cy="1905000"/>
          </a:xfrm>
        </p:spPr>
        <p:txBody>
          <a:bodyPr>
            <a:normAutofit/>
          </a:bodyPr>
          <a:lstStyle>
            <a:lvl1pPr marL="0" indent="0" algn="r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0" y="6248400"/>
            <a:ext cx="1397000" cy="419100"/>
          </a:xfrm>
          <a:prstGeom prst="rect">
            <a:avLst/>
          </a:prstGeom>
        </p:spPr>
      </p:pic>
      <p:pic>
        <p:nvPicPr>
          <p:cNvPr id="6" name="Picture 2" descr="C:\Users\peter\AppData\Local\Temp\Rar$DR14.878\Composite Software Endorsement Mark\Composite_Software_2C_TM_Left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324600"/>
            <a:ext cx="1676399" cy="28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91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3"/>
            <a:ext cx="9143999" cy="685603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194" y="6397803"/>
            <a:ext cx="1219200" cy="36576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304800" y="6248400"/>
            <a:ext cx="84074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381000" y="6400800"/>
            <a:ext cx="457200" cy="29886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9BB5D3-31BF-41AD-B278-3BBADAF18767}" type="slidenum">
              <a:rPr lang="en-US" sz="1000" smtClean="0"/>
              <a:pPr/>
              <a:t>‹#›</a:t>
            </a:fld>
            <a:endParaRPr lang="en-US" dirty="0"/>
          </a:p>
        </p:txBody>
      </p:sp>
      <p:sp>
        <p:nvSpPr>
          <p:cNvPr id="10" name="Text Placeholder 3"/>
          <p:cNvSpPr txBox="1">
            <a:spLocks/>
          </p:cNvSpPr>
          <p:nvPr userDrawn="1"/>
        </p:nvSpPr>
        <p:spPr>
          <a:xfrm>
            <a:off x="2286000" y="6553200"/>
            <a:ext cx="4572000" cy="2286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spcAft>
                <a:spcPts val="600"/>
              </a:spcAft>
              <a:buClrTx/>
              <a:buFont typeface="Arial" pitchFamily="34" charset="0"/>
              <a:buNone/>
              <a:defRPr sz="900" b="0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Tx/>
              <a:buFont typeface="Courier New" pitchFamily="49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© 2013 Composite Software, Inc., Composite Proprietary</a:t>
            </a:r>
          </a:p>
        </p:txBody>
      </p:sp>
      <p:pic>
        <p:nvPicPr>
          <p:cNvPr id="11" name="Picture 2" descr="C:\Users\peter\AppData\Local\Temp\Rar$DR14.878\Composite Software Endorsement Mark\Composite_Software_2C_TM_Left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423152"/>
            <a:ext cx="1676399" cy="28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6" r:id="rId3"/>
    <p:sldLayoutId id="2147483737" r:id="rId4"/>
    <p:sldLayoutId id="2147483757" r:id="rId5"/>
    <p:sldLayoutId id="2147483742" r:id="rId6"/>
    <p:sldLayoutId id="2147483738" r:id="rId7"/>
    <p:sldLayoutId id="2147483739" r:id="rId8"/>
    <p:sldLayoutId id="2147483755" r:id="rId9"/>
    <p:sldLayoutId id="2147483756" r:id="rId10"/>
    <p:sldLayoutId id="21474837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 spc="-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ts val="1200"/>
        </a:spcBef>
        <a:buClr>
          <a:srgbClr val="005288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rgbClr val="005288"/>
        </a:buClr>
        <a:buSzPct val="85000"/>
        <a:buFont typeface="Arial" pitchFamily="34" charset="0"/>
        <a:buChar char="◦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rgbClr val="005288"/>
        </a:buClr>
        <a:buSzPct val="90000"/>
        <a:buFont typeface="Arial" pitchFamily="34" charset="0"/>
        <a:buChar char="▪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rgbClr val="005288"/>
        </a:buClr>
        <a:buFont typeface="Arial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rgbClr val="005288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3200400" y="2286000"/>
            <a:ext cx="5943600" cy="2057400"/>
          </a:xfrm>
        </p:spPr>
        <p:txBody>
          <a:bodyPr/>
          <a:lstStyle/>
          <a:p>
            <a:pPr eaLnBrk="1" hangingPunct="1"/>
            <a:r>
              <a:rPr lang="en-US" sz="3800" dirty="0" smtClean="0">
                <a:ea typeface="ＭＳ Ｐゴシック" pitchFamily="34" charset="-128"/>
              </a:rPr>
              <a:t>Composite Software</a:t>
            </a:r>
            <a:br>
              <a:rPr lang="en-US" sz="3800" dirty="0" smtClean="0">
                <a:ea typeface="ＭＳ Ｐゴシック" pitchFamily="34" charset="-128"/>
              </a:rPr>
            </a:br>
            <a:r>
              <a:rPr lang="en-US" sz="3800" dirty="0" smtClean="0">
                <a:ea typeface="ＭＳ Ｐゴシック" pitchFamily="34" charset="-128"/>
              </a:rPr>
              <a:t/>
            </a:r>
            <a:br>
              <a:rPr lang="en-US" sz="3800" dirty="0" smtClean="0">
                <a:ea typeface="ＭＳ Ｐゴシック" pitchFamily="34" charset="-128"/>
              </a:rPr>
            </a:br>
            <a:r>
              <a:rPr lang="en-US" sz="2800" dirty="0" smtClean="0">
                <a:ea typeface="ＭＳ Ｐゴシック" pitchFamily="34" charset="-128"/>
              </a:rPr>
              <a:t>PS Promotion and Deployment Tool</a:t>
            </a:r>
            <a:br>
              <a:rPr lang="en-US" sz="2800" dirty="0" smtClean="0">
                <a:ea typeface="ＭＳ Ｐゴシック" pitchFamily="34" charset="-128"/>
              </a:rPr>
            </a:br>
            <a:r>
              <a:rPr lang="en-US" sz="2800" dirty="0" smtClean="0">
                <a:ea typeface="ＭＳ Ｐゴシック" pitchFamily="34" charset="-128"/>
              </a:rPr>
              <a:t>VCS Multi-tenant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62375" y="5181600"/>
            <a:ext cx="4467225" cy="609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ea typeface="ＭＳ Ｐゴシック" pitchFamily="34" charset="-128"/>
              </a:rPr>
              <a:t>Mike Tinius</a:t>
            </a:r>
          </a:p>
        </p:txBody>
      </p:sp>
    </p:spTree>
    <p:extLst>
      <p:ext uri="{BB962C8B-B14F-4D97-AF65-F5344CB8AC3E}">
        <p14:creationId xmlns:p14="http://schemas.microsoft.com/office/powerpoint/2010/main" val="338775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26" y="1355945"/>
            <a:ext cx="1676400" cy="475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Multi-Tenant </a:t>
            </a:r>
            <a:r>
              <a:rPr lang="en-US" dirty="0" smtClean="0">
                <a:ea typeface="ＭＳ Ｐゴシック" pitchFamily="34" charset="-128"/>
              </a:rPr>
              <a:t>User2 </a:t>
            </a:r>
            <a:r>
              <a:rPr lang="en-US" dirty="0">
                <a:ea typeface="ＭＳ Ｐゴシック" pitchFamily="34" charset="-128"/>
              </a:rPr>
              <a:t>Check-in </a:t>
            </a:r>
            <a:r>
              <a:rPr lang="en-US" dirty="0" smtClean="0">
                <a:ea typeface="ＭＳ Ｐゴシック" pitchFamily="34" charset="-128"/>
              </a:rPr>
              <a:t>from Studio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91897" y="3733826"/>
            <a:ext cx="24873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Check-in </a:t>
            </a:r>
            <a:r>
              <a:rPr lang="en-US" dirty="0"/>
              <a:t>Tenant2 </a:t>
            </a:r>
            <a:r>
              <a:rPr lang="en-US" dirty="0" smtClean="0"/>
              <a:t>only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1"/>
            <a:endCxn id="14" idx="3"/>
          </p:cNvCxnSpPr>
          <p:nvPr/>
        </p:nvCxnSpPr>
        <p:spPr>
          <a:xfrm flipH="1" flipV="1">
            <a:off x="2034697" y="3262746"/>
            <a:ext cx="457200" cy="655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" idx="1"/>
          </p:cNvCxnSpPr>
          <p:nvPr/>
        </p:nvCxnSpPr>
        <p:spPr>
          <a:xfrm flipH="1">
            <a:off x="1905000" y="3918492"/>
            <a:ext cx="586897" cy="1721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1"/>
            <a:endCxn id="20" idx="3"/>
          </p:cNvCxnSpPr>
          <p:nvPr/>
        </p:nvCxnSpPr>
        <p:spPr>
          <a:xfrm flipH="1">
            <a:off x="2034697" y="3918492"/>
            <a:ext cx="457200" cy="402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86897" y="3048000"/>
            <a:ext cx="1447800" cy="429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86897" y="4222888"/>
            <a:ext cx="1447800" cy="1967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10697" y="5550946"/>
            <a:ext cx="1447800" cy="1967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939534"/>
            <a:ext cx="2973842" cy="16707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9" y="1066800"/>
            <a:ext cx="2911475" cy="17589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2400" y="990600"/>
            <a:ext cx="3222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Composite Studio Resources</a:t>
            </a:r>
          </a:p>
        </p:txBody>
      </p:sp>
      <p:cxnSp>
        <p:nvCxnSpPr>
          <p:cNvPr id="37895" name="Straight Arrow Connector 37894"/>
          <p:cNvCxnSpPr>
            <a:stCxn id="21" idx="3"/>
            <a:endCxn id="4104" idx="1"/>
          </p:cNvCxnSpPr>
          <p:nvPr/>
        </p:nvCxnSpPr>
        <p:spPr>
          <a:xfrm flipV="1">
            <a:off x="1958497" y="5424547"/>
            <a:ext cx="3146903" cy="224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692134"/>
            <a:ext cx="2697163" cy="14648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6" name="Straight Arrow Connector 55"/>
          <p:cNvCxnSpPr/>
          <p:nvPr/>
        </p:nvCxnSpPr>
        <p:spPr>
          <a:xfrm flipV="1">
            <a:off x="2078239" y="4254776"/>
            <a:ext cx="3027160" cy="34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103" idx="1"/>
          </p:cNvCxnSpPr>
          <p:nvPr/>
        </p:nvCxnSpPr>
        <p:spPr>
          <a:xfrm flipV="1">
            <a:off x="2078239" y="1946279"/>
            <a:ext cx="3027160" cy="1177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03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73744"/>
            <a:ext cx="4128949" cy="4469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26" y="1371600"/>
            <a:ext cx="1676400" cy="475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Multi-Tenant </a:t>
            </a:r>
            <a:r>
              <a:rPr lang="en-US" dirty="0" smtClean="0">
                <a:ea typeface="ＭＳ Ｐゴシック" pitchFamily="34" charset="-128"/>
              </a:rPr>
              <a:t>User2 Check-in </a:t>
            </a:r>
            <a:r>
              <a:rPr lang="en-US" dirty="0" smtClean="0">
                <a:ea typeface="ＭＳ Ｐゴシック" pitchFamily="34" charset="-128"/>
              </a:rPr>
              <a:t>Results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14800" y="1020730"/>
            <a:ext cx="42449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VCS Server: Results of Check-in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6897" y="3042666"/>
            <a:ext cx="1447800" cy="462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86897" y="4191000"/>
            <a:ext cx="1447800" cy="24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10697" y="5552484"/>
            <a:ext cx="1447800" cy="1967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52400" y="990600"/>
            <a:ext cx="3222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Composite Studio Resources</a:t>
            </a:r>
          </a:p>
        </p:txBody>
      </p:sp>
      <p:cxnSp>
        <p:nvCxnSpPr>
          <p:cNvPr id="37895" name="Straight Arrow Connector 37894"/>
          <p:cNvCxnSpPr/>
          <p:nvPr/>
        </p:nvCxnSpPr>
        <p:spPr>
          <a:xfrm flipV="1">
            <a:off x="1958497" y="4854940"/>
            <a:ext cx="2918303" cy="697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2056468" y="4311055"/>
            <a:ext cx="2820332" cy="183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078239" y="3124201"/>
            <a:ext cx="2950961" cy="584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562600" y="2133600"/>
            <a:ext cx="1283582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37287" y="3454557"/>
            <a:ext cx="2917599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Studio resource2 is checked in as resource2_procedure.cmf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Folders are checked in as the </a:t>
            </a:r>
            <a:r>
              <a:rPr lang="en-US" sz="1600" dirty="0" err="1" smtClean="0"/>
              <a:t>foldername.cmf</a:t>
            </a:r>
            <a:r>
              <a:rPr lang="en-US" sz="1600" dirty="0" smtClean="0"/>
              <a:t>      e.g. Tenant2.cmf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Tenant1 objects have not been checked in.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Tenant2 can manage their objects independent of Tenant 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9727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74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Additional Slides</a:t>
            </a:r>
          </a:p>
        </p:txBody>
      </p:sp>
      <p:sp>
        <p:nvSpPr>
          <p:cNvPr id="1433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Manual VCS Repository Creation</a:t>
            </a:r>
          </a:p>
        </p:txBody>
      </p:sp>
    </p:spTree>
    <p:extLst>
      <p:ext uri="{BB962C8B-B14F-4D97-AF65-F5344CB8AC3E}">
        <p14:creationId xmlns:p14="http://schemas.microsoft.com/office/powerpoint/2010/main" val="166996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Multi-Tenant VCS Strategy – Manual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219200"/>
            <a:ext cx="8382000" cy="51054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Strategy – manual using “new” CIS instance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Configure a new VCS repository for Composite.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Provide Composite folders</a:t>
            </a:r>
          </a:p>
          <a:p>
            <a:pPr lvl="3"/>
            <a:r>
              <a:rPr lang="en-US" dirty="0" smtClean="0">
                <a:ea typeface="ＭＳ Ｐゴシック" pitchFamily="34" charset="-128"/>
              </a:rPr>
              <a:t>…/Composite/</a:t>
            </a:r>
            <a:r>
              <a:rPr lang="en-US" dirty="0" err="1" smtClean="0">
                <a:ea typeface="ＭＳ Ｐゴシック" pitchFamily="34" charset="-128"/>
              </a:rPr>
              <a:t>cis_objects</a:t>
            </a:r>
            <a:endParaRPr lang="en-US" dirty="0" smtClean="0">
              <a:ea typeface="ＭＳ Ｐゴシック" pitchFamily="34" charset="-128"/>
            </a:endParaRPr>
          </a:p>
          <a:p>
            <a:pPr lvl="2"/>
            <a:r>
              <a:rPr lang="en-US" dirty="0" smtClean="0">
                <a:ea typeface="ＭＳ Ｐゴシック" pitchFamily="34" charset="-128"/>
              </a:rPr>
              <a:t>Will need URL, Login Credentials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Configure </a:t>
            </a:r>
            <a:r>
              <a:rPr lang="en-US" dirty="0" err="1" smtClean="0">
                <a:ea typeface="ＭＳ Ｐゴシック" pitchFamily="34" charset="-128"/>
              </a:rPr>
              <a:t>PDTool</a:t>
            </a:r>
            <a:r>
              <a:rPr lang="en-US" dirty="0" smtClean="0">
                <a:ea typeface="ＭＳ Ｐゴシック" pitchFamily="34" charset="-128"/>
              </a:rPr>
              <a:t> Studio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Initialize the </a:t>
            </a:r>
            <a:r>
              <a:rPr lang="en-US" dirty="0" err="1" smtClean="0">
                <a:ea typeface="ＭＳ Ｐゴシック" pitchFamily="34" charset="-128"/>
              </a:rPr>
              <a:t>PDTool</a:t>
            </a:r>
            <a:r>
              <a:rPr lang="en-US" dirty="0" smtClean="0">
                <a:ea typeface="ＭＳ Ｐゴシック" pitchFamily="34" charset="-128"/>
              </a:rPr>
              <a:t> Studio workspace for the VCS repository.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Use URL and login credentials provided by customer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Create </a:t>
            </a:r>
            <a:r>
              <a:rPr lang="en-US" dirty="0">
                <a:ea typeface="ＭＳ Ｐゴシック" pitchFamily="34" charset="-128"/>
              </a:rPr>
              <a:t>a new Composite server instance with no objects.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This is to establish the base-line folders.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Start Composite </a:t>
            </a:r>
            <a:r>
              <a:rPr lang="en-US" dirty="0">
                <a:ea typeface="ＭＳ Ｐゴシック" pitchFamily="34" charset="-128"/>
              </a:rPr>
              <a:t>Studio </a:t>
            </a:r>
            <a:r>
              <a:rPr lang="en-US" dirty="0" smtClean="0">
                <a:ea typeface="ＭＳ Ｐゴシック" pitchFamily="34" charset="-128"/>
              </a:rPr>
              <a:t>and connect </a:t>
            </a:r>
            <a:r>
              <a:rPr lang="en-US" dirty="0">
                <a:ea typeface="ＭＳ Ｐゴシック" pitchFamily="34" charset="-128"/>
              </a:rPr>
              <a:t>to the “new” CIS instance.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Configure “Options” – “Version Control System (VCS)”</a:t>
            </a:r>
          </a:p>
          <a:p>
            <a:pPr lvl="3"/>
            <a:r>
              <a:rPr lang="en-US" dirty="0" smtClean="0">
                <a:ea typeface="ＭＳ Ｐゴシック" pitchFamily="34" charset="-128"/>
              </a:rPr>
              <a:t>Provide Workspace Folder</a:t>
            </a:r>
          </a:p>
          <a:p>
            <a:pPr lvl="3"/>
            <a:r>
              <a:rPr lang="en-US" dirty="0" smtClean="0">
                <a:ea typeface="ＭＳ Ｐゴシック" pitchFamily="34" charset="-128"/>
              </a:rPr>
              <a:t>Provide </a:t>
            </a:r>
            <a:r>
              <a:rPr lang="en-US" dirty="0" err="1" smtClean="0">
                <a:ea typeface="ＭＳ Ｐゴシック" pitchFamily="34" charset="-128"/>
              </a:rPr>
              <a:t>PDTool</a:t>
            </a:r>
            <a:r>
              <a:rPr lang="en-US" dirty="0" smtClean="0">
                <a:ea typeface="ＭＳ Ｐゴシック" pitchFamily="34" charset="-128"/>
              </a:rPr>
              <a:t> Studio Script Folder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Check-in root “/” to establish base folders in VCS</a:t>
            </a:r>
          </a:p>
        </p:txBody>
      </p:sp>
    </p:spTree>
    <p:extLst>
      <p:ext uri="{BB962C8B-B14F-4D97-AF65-F5344CB8AC3E}">
        <p14:creationId xmlns:p14="http://schemas.microsoft.com/office/powerpoint/2010/main" val="333238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Multi-Tenant VCS Strategy cont. – Manual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219200"/>
            <a:ext cx="8382000" cy="51054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Strategy – “new” CIS instance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Handling Intermediate Folders prior to tenant folder.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The previous step discussed checking in at root “/”.  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Scenario: Intermediate folders exist prior to tenant folders</a:t>
            </a:r>
          </a:p>
          <a:p>
            <a:pPr lvl="3"/>
            <a:r>
              <a:rPr lang="en-US" dirty="0" smtClean="0">
                <a:ea typeface="ＭＳ Ｐゴシック" pitchFamily="34" charset="-128"/>
              </a:rPr>
              <a:t>/</a:t>
            </a:r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shared/</a:t>
            </a:r>
            <a:r>
              <a:rPr lang="en-US" b="1" dirty="0" smtClean="0">
                <a:solidFill>
                  <a:schemeClr val="tx1"/>
                </a:solidFill>
                <a:ea typeface="ＭＳ Ｐゴシック" pitchFamily="34" charset="-128"/>
              </a:rPr>
              <a:t>folder1</a:t>
            </a:r>
            <a:endParaRPr lang="en-US" b="1" dirty="0">
              <a:solidFill>
                <a:schemeClr val="tx1"/>
              </a:solidFill>
              <a:ea typeface="ＭＳ Ｐゴシック" pitchFamily="34" charset="-128"/>
            </a:endParaRPr>
          </a:p>
          <a:p>
            <a:pPr lvl="4"/>
            <a:r>
              <a:rPr lang="en-US" dirty="0" smtClean="0">
                <a:ea typeface="ＭＳ Ｐゴシック" pitchFamily="34" charset="-128"/>
              </a:rPr>
              <a:t>/tenant1</a:t>
            </a:r>
          </a:p>
          <a:p>
            <a:pPr lvl="4"/>
            <a:r>
              <a:rPr lang="en-US" dirty="0" smtClean="0">
                <a:ea typeface="ＭＳ Ｐゴシック" pitchFamily="34" charset="-128"/>
              </a:rPr>
              <a:t>/tenant2</a:t>
            </a:r>
          </a:p>
          <a:p>
            <a:pPr lvl="4"/>
            <a:r>
              <a:rPr lang="en-US" dirty="0" smtClean="0">
                <a:ea typeface="ＭＳ Ｐゴシック" pitchFamily="34" charset="-128"/>
              </a:rPr>
              <a:t>/tenant3</a:t>
            </a:r>
          </a:p>
          <a:p>
            <a:pPr lvl="3"/>
            <a:r>
              <a:rPr lang="en-US" dirty="0" smtClean="0">
                <a:ea typeface="ＭＳ Ｐゴシック" pitchFamily="34" charset="-128"/>
              </a:rPr>
              <a:t>Create “</a:t>
            </a:r>
            <a:r>
              <a:rPr lang="en-US" b="1" dirty="0" smtClean="0">
                <a:solidFill>
                  <a:schemeClr val="tx1"/>
                </a:solidFill>
                <a:ea typeface="ＭＳ Ｐゴシック" pitchFamily="34" charset="-128"/>
              </a:rPr>
              <a:t>folder1</a:t>
            </a:r>
            <a:r>
              <a:rPr lang="en-US" dirty="0" smtClean="0">
                <a:ea typeface="ＭＳ Ｐゴシック" pitchFamily="34" charset="-128"/>
              </a:rPr>
              <a:t>” in the shared directory prior to checking in root “/”.</a:t>
            </a:r>
          </a:p>
          <a:p>
            <a:pPr lvl="3"/>
            <a:r>
              <a:rPr lang="en-US" dirty="0" smtClean="0">
                <a:ea typeface="ＭＳ Ｐゴシック" pitchFamily="34" charset="-128"/>
              </a:rPr>
              <a:t>Check-in root “/”.</a:t>
            </a:r>
          </a:p>
          <a:p>
            <a:pPr lvl="3"/>
            <a:r>
              <a:rPr lang="en-US" dirty="0" smtClean="0">
                <a:ea typeface="ＭＳ Ｐゴシック" pitchFamily="34" charset="-128"/>
              </a:rPr>
              <a:t>This insures that all intermediate folders and the .</a:t>
            </a:r>
            <a:r>
              <a:rPr lang="en-US" dirty="0" err="1" smtClean="0">
                <a:ea typeface="ＭＳ Ｐゴシック" pitchFamily="34" charset="-128"/>
              </a:rPr>
              <a:t>cmf</a:t>
            </a:r>
            <a:r>
              <a:rPr lang="en-US" dirty="0" smtClean="0">
                <a:ea typeface="ＭＳ Ｐゴシック" pitchFamily="34" charset="-128"/>
              </a:rPr>
              <a:t> files are accurately created.   When the folder .</a:t>
            </a:r>
            <a:r>
              <a:rPr lang="en-US" dirty="0" err="1" smtClean="0">
                <a:ea typeface="ＭＳ Ｐゴシック" pitchFamily="34" charset="-128"/>
              </a:rPr>
              <a:t>cmf</a:t>
            </a:r>
            <a:r>
              <a:rPr lang="en-US" dirty="0" smtClean="0">
                <a:ea typeface="ＭＳ Ｐゴシック" pitchFamily="34" charset="-128"/>
              </a:rPr>
              <a:t> is not checked in, the check-out results cannot be guaranteed.</a:t>
            </a:r>
          </a:p>
        </p:txBody>
      </p:sp>
    </p:spTree>
    <p:extLst>
      <p:ext uri="{BB962C8B-B14F-4D97-AF65-F5344CB8AC3E}">
        <p14:creationId xmlns:p14="http://schemas.microsoft.com/office/powerpoint/2010/main" val="214535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Multi-Tenant VCS Strategy cont. – Manual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219200"/>
            <a:ext cx="8382000" cy="51054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Strategy – “existing” CIS instance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Restart Composite Studio </a:t>
            </a:r>
            <a:r>
              <a:rPr lang="en-US" dirty="0" err="1">
                <a:ea typeface="ＭＳ Ｐゴシック" pitchFamily="34" charset="-128"/>
              </a:rPr>
              <a:t>PDTool</a:t>
            </a:r>
            <a:r>
              <a:rPr lang="en-US" dirty="0">
                <a:ea typeface="ＭＳ Ｐゴシック" pitchFamily="34" charset="-128"/>
              </a:rPr>
              <a:t> to the existing multi-tenant </a:t>
            </a:r>
            <a:r>
              <a:rPr lang="en-US" dirty="0" smtClean="0">
                <a:ea typeface="ＭＳ Ｐゴシック" pitchFamily="34" charset="-128"/>
              </a:rPr>
              <a:t>server</a:t>
            </a:r>
            <a:endParaRPr lang="en-US" dirty="0">
              <a:ea typeface="ＭＳ Ｐゴシック" pitchFamily="34" charset="-128"/>
            </a:endParaRPr>
          </a:p>
          <a:p>
            <a:pPr lvl="2"/>
            <a:r>
              <a:rPr lang="en-US" dirty="0" smtClean="0">
                <a:ea typeface="ＭＳ Ｐゴシック" pitchFamily="34" charset="-128"/>
              </a:rPr>
              <a:t>Configure </a:t>
            </a:r>
            <a:r>
              <a:rPr lang="en-US" dirty="0">
                <a:ea typeface="ＭＳ Ｐゴシック" pitchFamily="34" charset="-128"/>
              </a:rPr>
              <a:t>“Options” – “Version Control System (VCS</a:t>
            </a:r>
            <a:r>
              <a:rPr lang="en-US" dirty="0" smtClean="0">
                <a:ea typeface="ＭＳ Ｐゴシック" pitchFamily="34" charset="-128"/>
              </a:rPr>
              <a:t>)”</a:t>
            </a:r>
          </a:p>
          <a:p>
            <a:pPr lvl="3"/>
            <a:r>
              <a:rPr lang="en-US" dirty="0" smtClean="0">
                <a:ea typeface="ＭＳ Ｐゴシック" pitchFamily="34" charset="-128"/>
              </a:rPr>
              <a:t>Use the same configuration settings that were used for the new CIS instance.</a:t>
            </a:r>
            <a:endParaRPr lang="en-US" dirty="0">
              <a:ea typeface="ＭＳ Ｐゴシック" pitchFamily="34" charset="-128"/>
            </a:endParaRPr>
          </a:p>
          <a:p>
            <a:pPr lvl="3"/>
            <a:r>
              <a:rPr lang="en-US" dirty="0">
                <a:ea typeface="ＭＳ Ｐゴシック" pitchFamily="34" charset="-128"/>
              </a:rPr>
              <a:t>Provide Workspace Folder</a:t>
            </a:r>
          </a:p>
          <a:p>
            <a:pPr lvl="3"/>
            <a:r>
              <a:rPr lang="en-US" dirty="0">
                <a:ea typeface="ＭＳ Ｐゴシック" pitchFamily="34" charset="-128"/>
              </a:rPr>
              <a:t>Provide </a:t>
            </a:r>
            <a:r>
              <a:rPr lang="en-US" dirty="0" err="1">
                <a:ea typeface="ＭＳ Ｐゴシック" pitchFamily="34" charset="-128"/>
              </a:rPr>
              <a:t>PDTool</a:t>
            </a:r>
            <a:r>
              <a:rPr lang="en-US" dirty="0">
                <a:ea typeface="ＭＳ Ｐゴシック" pitchFamily="34" charset="-128"/>
              </a:rPr>
              <a:t> Studio Script Folder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Check-in specified tenant resources</a:t>
            </a:r>
          </a:p>
          <a:p>
            <a:pPr lvl="3"/>
            <a:r>
              <a:rPr lang="en-US" dirty="0" smtClean="0">
                <a:ea typeface="ＭＳ Ｐゴシック" pitchFamily="34" charset="-128"/>
              </a:rPr>
              <a:t>/shared/</a:t>
            </a:r>
            <a:r>
              <a:rPr lang="en-US" dirty="0" err="1" smtClean="0">
                <a:ea typeface="ＭＳ Ｐゴシック" pitchFamily="34" charset="-128"/>
              </a:rPr>
              <a:t>tenant_x</a:t>
            </a:r>
            <a:endParaRPr lang="en-US" dirty="0" smtClean="0">
              <a:ea typeface="ＭＳ Ｐゴシック" pitchFamily="34" charset="-128"/>
            </a:endParaRPr>
          </a:p>
          <a:p>
            <a:pPr lvl="3"/>
            <a:r>
              <a:rPr lang="en-US" dirty="0" smtClean="0">
                <a:ea typeface="ＭＳ Ｐゴシック" pitchFamily="34" charset="-128"/>
              </a:rPr>
              <a:t>/services/databases/</a:t>
            </a:r>
            <a:r>
              <a:rPr lang="en-US" dirty="0" err="1" smtClean="0">
                <a:ea typeface="ＭＳ Ｐゴシック" pitchFamily="34" charset="-128"/>
              </a:rPr>
              <a:t>tenant_x</a:t>
            </a:r>
            <a:endParaRPr lang="en-US" dirty="0" smtClean="0">
              <a:ea typeface="ＭＳ Ｐゴシック" pitchFamily="34" charset="-128"/>
            </a:endParaRPr>
          </a:p>
          <a:p>
            <a:pPr lvl="3"/>
            <a:r>
              <a:rPr lang="en-US" dirty="0" smtClean="0">
                <a:ea typeface="ＭＳ Ｐゴシック" pitchFamily="34" charset="-128"/>
              </a:rPr>
              <a:t>/services/</a:t>
            </a:r>
            <a:r>
              <a:rPr lang="en-US" dirty="0" err="1" smtClean="0">
                <a:ea typeface="ＭＳ Ｐゴシック" pitchFamily="34" charset="-128"/>
              </a:rPr>
              <a:t>webservices</a:t>
            </a:r>
            <a:r>
              <a:rPr lang="en-US" dirty="0" smtClean="0">
                <a:ea typeface="ＭＳ Ｐゴシック" pitchFamily="34" charset="-128"/>
              </a:rPr>
              <a:t>/</a:t>
            </a:r>
            <a:r>
              <a:rPr lang="en-US" dirty="0" err="1" smtClean="0">
                <a:ea typeface="ＭＳ Ｐゴシック" pitchFamily="34" charset="-128"/>
              </a:rPr>
              <a:t>tenant_x</a:t>
            </a:r>
            <a:r>
              <a:rPr lang="en-US" dirty="0" smtClean="0">
                <a:ea typeface="ＭＳ Ｐゴシック" pitchFamily="34" charset="-128"/>
              </a:rPr>
              <a:t> 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Best practice – all base folders must be checked</a:t>
            </a:r>
          </a:p>
          <a:p>
            <a:pPr lvl="3"/>
            <a:r>
              <a:rPr lang="en-US" dirty="0" smtClean="0">
                <a:ea typeface="ＭＳ Ｐゴシック" pitchFamily="34" charset="-128"/>
              </a:rPr>
              <a:t>Note: If any intermediate folders between /shared and the tenant folders are not checked in during this process, the results of </a:t>
            </a:r>
            <a:r>
              <a:rPr lang="en-US" dirty="0" err="1" smtClean="0">
                <a:ea typeface="ＭＳ Ｐゴシック" pitchFamily="34" charset="-128"/>
              </a:rPr>
              <a:t>PDTool</a:t>
            </a:r>
            <a:r>
              <a:rPr lang="en-US" dirty="0" smtClean="0">
                <a:ea typeface="ＭＳ Ｐゴシック" pitchFamily="34" charset="-128"/>
              </a:rPr>
              <a:t> cannot be guaranteed.</a:t>
            </a:r>
          </a:p>
        </p:txBody>
      </p:sp>
    </p:spTree>
    <p:extLst>
      <p:ext uri="{BB962C8B-B14F-4D97-AF65-F5344CB8AC3E}">
        <p14:creationId xmlns:p14="http://schemas.microsoft.com/office/powerpoint/2010/main" val="296563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Initialize a New Composite Server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4294967295"/>
          </p:nvPr>
        </p:nvSpPr>
        <p:spPr>
          <a:xfrm>
            <a:off x="3796456" y="1219200"/>
            <a:ext cx="2832944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ea typeface="ＭＳ Ｐゴシック" pitchFamily="34" charset="-128"/>
              </a:rPr>
              <a:t>Base level folders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/policy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/security</a:t>
            </a:r>
          </a:p>
          <a:p>
            <a:pPr lvl="3"/>
            <a:r>
              <a:rPr lang="en-US" dirty="0" smtClean="0">
                <a:ea typeface="ＭＳ Ｐゴシック" pitchFamily="34" charset="-128"/>
              </a:rPr>
              <a:t>/user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/security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/</a:t>
            </a:r>
            <a:r>
              <a:rPr lang="en-US" dirty="0" err="1" smtClean="0">
                <a:ea typeface="ＭＳ Ｐゴシック" pitchFamily="34" charset="-128"/>
              </a:rPr>
              <a:t>rowlevel</a:t>
            </a:r>
            <a:endParaRPr lang="en-US" dirty="0" smtClean="0">
              <a:ea typeface="ＭＳ Ｐゴシック" pitchFamily="34" charset="-128"/>
            </a:endParaRPr>
          </a:p>
          <a:p>
            <a:pPr lvl="3"/>
            <a:r>
              <a:rPr lang="en-US" dirty="0" smtClean="0">
                <a:ea typeface="ＭＳ Ｐゴシック" pitchFamily="34" charset="-128"/>
              </a:rPr>
              <a:t>/filters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/services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/databases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/services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/</a:t>
            </a:r>
            <a:r>
              <a:rPr lang="en-US" dirty="0" err="1" smtClean="0">
                <a:ea typeface="ＭＳ Ｐゴシック" pitchFamily="34" charset="-128"/>
              </a:rPr>
              <a:t>webservices</a:t>
            </a:r>
            <a:endParaRPr lang="en-US" dirty="0" smtClean="0">
              <a:ea typeface="ＭＳ Ｐゴシック" pitchFamily="34" charset="-128"/>
            </a:endParaRPr>
          </a:p>
          <a:p>
            <a:pPr lvl="1"/>
            <a:r>
              <a:rPr lang="en-US" dirty="0" smtClean="0">
                <a:ea typeface="ＭＳ Ｐゴシック" pitchFamily="34" charset="-128"/>
              </a:rPr>
              <a:t>/shared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/system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/connector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/users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/composite</a:t>
            </a:r>
          </a:p>
          <a:p>
            <a:pPr lvl="3"/>
            <a:r>
              <a:rPr lang="en-US" dirty="0" smtClean="0">
                <a:ea typeface="ＭＳ Ｐゴシック" pitchFamily="34" charset="-128"/>
              </a:rPr>
              <a:t>/admin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143000"/>
            <a:ext cx="3567857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>
            <a:off x="2133600" y="1524000"/>
            <a:ext cx="18288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 txBox="1">
            <a:spLocks/>
          </p:cNvSpPr>
          <p:nvPr/>
        </p:nvSpPr>
        <p:spPr>
          <a:xfrm>
            <a:off x="6463456" y="1219200"/>
            <a:ext cx="2680544" cy="510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ts val="1200"/>
              </a:spcBef>
              <a:buClr>
                <a:srgbClr val="005288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rgbClr val="005288"/>
              </a:buClr>
              <a:buSzPct val="85000"/>
              <a:buFont typeface="Arial" pitchFamily="34" charset="0"/>
              <a:buChar char="◦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rgbClr val="005288"/>
              </a:buClr>
              <a:buSzPct val="90000"/>
              <a:buFont typeface="Arial" pitchFamily="34" charset="0"/>
              <a:buChar char="▪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rgbClr val="005288"/>
              </a:buClr>
              <a:buFont typeface="Arial" pitchFamily="34" charset="0"/>
              <a:buChar char="–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rgbClr val="005288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 err="1" smtClean="0">
                <a:ea typeface="ＭＳ Ｐゴシック" pitchFamily="34" charset="-128"/>
              </a:rPr>
              <a:t>root.cmf</a:t>
            </a:r>
            <a:endParaRPr lang="en-US" dirty="0" smtClean="0">
              <a:ea typeface="ＭＳ Ｐゴシック" pitchFamily="34" charset="-128"/>
            </a:endParaRPr>
          </a:p>
          <a:p>
            <a:pPr lvl="1"/>
            <a:r>
              <a:rPr lang="en-US" dirty="0" err="1" smtClean="0">
                <a:ea typeface="ＭＳ Ｐゴシック" pitchFamily="34" charset="-128"/>
              </a:rPr>
              <a:t>policy.cmf</a:t>
            </a:r>
            <a:endParaRPr lang="en-US" dirty="0" smtClean="0">
              <a:ea typeface="ＭＳ Ｐゴシック" pitchFamily="34" charset="-128"/>
            </a:endParaRPr>
          </a:p>
          <a:p>
            <a:pPr lvl="2"/>
            <a:r>
              <a:rPr lang="en-US" dirty="0" err="1" smtClean="0">
                <a:ea typeface="ＭＳ Ｐゴシック" pitchFamily="34" charset="-128"/>
              </a:rPr>
              <a:t>security.cmf</a:t>
            </a:r>
            <a:endParaRPr lang="en-US" dirty="0" smtClean="0">
              <a:ea typeface="ＭＳ Ｐゴシック" pitchFamily="34" charset="-128"/>
            </a:endParaRPr>
          </a:p>
          <a:p>
            <a:pPr lvl="3"/>
            <a:r>
              <a:rPr lang="en-US" dirty="0" err="1" smtClean="0">
                <a:ea typeface="ＭＳ Ｐゴシック" pitchFamily="34" charset="-128"/>
              </a:rPr>
              <a:t>user.cmf</a:t>
            </a:r>
            <a:endParaRPr lang="en-US" dirty="0" smtClean="0">
              <a:ea typeface="ＭＳ Ｐゴシック" pitchFamily="34" charset="-128"/>
            </a:endParaRPr>
          </a:p>
          <a:p>
            <a:pPr lvl="1"/>
            <a:r>
              <a:rPr lang="en-US" dirty="0" err="1" smtClean="0">
                <a:ea typeface="ＭＳ Ｐゴシック" pitchFamily="34" charset="-128"/>
              </a:rPr>
              <a:t>security.cmf</a:t>
            </a:r>
            <a:endParaRPr lang="en-US" dirty="0" smtClean="0">
              <a:ea typeface="ＭＳ Ｐゴシック" pitchFamily="34" charset="-128"/>
            </a:endParaRPr>
          </a:p>
          <a:p>
            <a:pPr lvl="2"/>
            <a:r>
              <a:rPr lang="en-US" dirty="0" err="1" smtClean="0">
                <a:ea typeface="ＭＳ Ｐゴシック" pitchFamily="34" charset="-128"/>
              </a:rPr>
              <a:t>rowlevel.cmf</a:t>
            </a:r>
            <a:endParaRPr lang="en-US" dirty="0" smtClean="0">
              <a:ea typeface="ＭＳ Ｐゴシック" pitchFamily="34" charset="-128"/>
            </a:endParaRPr>
          </a:p>
          <a:p>
            <a:pPr lvl="3"/>
            <a:r>
              <a:rPr lang="en-US" dirty="0" err="1" smtClean="0">
                <a:ea typeface="ＭＳ Ｐゴシック" pitchFamily="34" charset="-128"/>
              </a:rPr>
              <a:t>filters.cmf</a:t>
            </a:r>
            <a:endParaRPr lang="en-US" dirty="0" smtClean="0">
              <a:ea typeface="ＭＳ Ｐゴシック" pitchFamily="34" charset="-128"/>
            </a:endParaRPr>
          </a:p>
          <a:p>
            <a:pPr lvl="1"/>
            <a:r>
              <a:rPr lang="en-US" dirty="0" err="1" smtClean="0">
                <a:ea typeface="ＭＳ Ｐゴシック" pitchFamily="34" charset="-128"/>
              </a:rPr>
              <a:t>services.cmf</a:t>
            </a:r>
            <a:endParaRPr lang="en-US" dirty="0" smtClean="0">
              <a:ea typeface="ＭＳ Ｐゴシック" pitchFamily="34" charset="-128"/>
            </a:endParaRPr>
          </a:p>
          <a:p>
            <a:pPr lvl="2"/>
            <a:r>
              <a:rPr lang="en-US" dirty="0" err="1" smtClean="0">
                <a:ea typeface="ＭＳ Ｐゴシック" pitchFamily="34" charset="-128"/>
              </a:rPr>
              <a:t>databases.cmf</a:t>
            </a:r>
            <a:endParaRPr lang="en-US" dirty="0" smtClean="0">
              <a:ea typeface="ＭＳ Ｐゴシック" pitchFamily="34" charset="-128"/>
            </a:endParaRPr>
          </a:p>
          <a:p>
            <a:pPr lvl="1"/>
            <a:r>
              <a:rPr lang="en-US" dirty="0" err="1" smtClean="0">
                <a:ea typeface="ＭＳ Ｐゴシック" pitchFamily="34" charset="-128"/>
              </a:rPr>
              <a:t>services.cmf</a:t>
            </a:r>
            <a:endParaRPr lang="en-US" dirty="0" smtClean="0">
              <a:ea typeface="ＭＳ Ｐゴシック" pitchFamily="34" charset="-128"/>
            </a:endParaRPr>
          </a:p>
          <a:p>
            <a:pPr lvl="2"/>
            <a:r>
              <a:rPr lang="en-US" dirty="0" err="1" smtClean="0">
                <a:ea typeface="ＭＳ Ｐゴシック" pitchFamily="34" charset="-128"/>
              </a:rPr>
              <a:t>webservices.cmf</a:t>
            </a:r>
            <a:endParaRPr lang="en-US" dirty="0" smtClean="0">
              <a:ea typeface="ＭＳ Ｐゴシック" pitchFamily="34" charset="-128"/>
            </a:endParaRPr>
          </a:p>
          <a:p>
            <a:pPr lvl="1"/>
            <a:r>
              <a:rPr lang="en-US" dirty="0" err="1" smtClean="0">
                <a:ea typeface="ＭＳ Ｐゴシック" pitchFamily="34" charset="-128"/>
              </a:rPr>
              <a:t>shared.cmf</a:t>
            </a:r>
            <a:endParaRPr lang="en-US" dirty="0" smtClean="0">
              <a:ea typeface="ＭＳ Ｐゴシック" pitchFamily="34" charset="-128"/>
            </a:endParaRPr>
          </a:p>
          <a:p>
            <a:pPr lvl="1"/>
            <a:r>
              <a:rPr lang="en-US" dirty="0" err="1" smtClean="0">
                <a:ea typeface="ＭＳ Ｐゴシック" pitchFamily="34" charset="-128"/>
              </a:rPr>
              <a:t>system.cmf</a:t>
            </a:r>
            <a:endParaRPr lang="en-US" dirty="0" smtClean="0">
              <a:ea typeface="ＭＳ Ｐゴシック" pitchFamily="34" charset="-128"/>
            </a:endParaRPr>
          </a:p>
          <a:p>
            <a:pPr lvl="2"/>
            <a:r>
              <a:rPr lang="en-US" dirty="0" err="1" smtClean="0">
                <a:ea typeface="ＭＳ Ｐゴシック" pitchFamily="34" charset="-128"/>
              </a:rPr>
              <a:t>connector.cmf</a:t>
            </a:r>
            <a:endParaRPr lang="en-US" dirty="0" smtClean="0">
              <a:ea typeface="ＭＳ Ｐゴシック" pitchFamily="34" charset="-128"/>
            </a:endParaRPr>
          </a:p>
          <a:p>
            <a:pPr lvl="1"/>
            <a:r>
              <a:rPr lang="en-US" dirty="0" err="1" smtClean="0">
                <a:ea typeface="ＭＳ Ｐゴシック" pitchFamily="34" charset="-128"/>
              </a:rPr>
              <a:t>users.cmf</a:t>
            </a:r>
            <a:endParaRPr lang="en-US" dirty="0" smtClean="0">
              <a:ea typeface="ＭＳ Ｐゴシック" pitchFamily="34" charset="-128"/>
            </a:endParaRPr>
          </a:p>
          <a:p>
            <a:pPr lvl="2"/>
            <a:r>
              <a:rPr lang="en-US" dirty="0" err="1" smtClean="0">
                <a:ea typeface="ＭＳ Ｐゴシック" pitchFamily="34" charset="-128"/>
              </a:rPr>
              <a:t>composite.cmf</a:t>
            </a:r>
            <a:endParaRPr lang="en-US" dirty="0" smtClean="0">
              <a:ea typeface="ＭＳ Ｐゴシック" pitchFamily="34" charset="-128"/>
            </a:endParaRPr>
          </a:p>
          <a:p>
            <a:pPr lvl="3"/>
            <a:r>
              <a:rPr lang="en-US" dirty="0" err="1" smtClean="0">
                <a:ea typeface="ＭＳ Ｐゴシック" pitchFamily="34" charset="-128"/>
              </a:rPr>
              <a:t>admin.cmf</a:t>
            </a:r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53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Check-in New Composite Server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4294967295"/>
          </p:nvPr>
        </p:nvSpPr>
        <p:spPr>
          <a:xfrm>
            <a:off x="5181600" y="1143000"/>
            <a:ext cx="2832944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ea typeface="ＭＳ Ｐゴシック" pitchFamily="34" charset="-128"/>
              </a:rPr>
              <a:t>Base level folders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/policy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/security</a:t>
            </a:r>
          </a:p>
          <a:p>
            <a:pPr lvl="3"/>
            <a:r>
              <a:rPr lang="en-US" dirty="0" smtClean="0">
                <a:ea typeface="ＭＳ Ｐゴシック" pitchFamily="34" charset="-128"/>
              </a:rPr>
              <a:t>/user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/security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/</a:t>
            </a:r>
            <a:r>
              <a:rPr lang="en-US" dirty="0" err="1" smtClean="0">
                <a:ea typeface="ＭＳ Ｐゴシック" pitchFamily="34" charset="-128"/>
              </a:rPr>
              <a:t>rowlevel</a:t>
            </a:r>
            <a:endParaRPr lang="en-US" dirty="0" smtClean="0">
              <a:ea typeface="ＭＳ Ｐゴシック" pitchFamily="34" charset="-128"/>
            </a:endParaRPr>
          </a:p>
          <a:p>
            <a:pPr lvl="3"/>
            <a:r>
              <a:rPr lang="en-US" dirty="0" smtClean="0">
                <a:ea typeface="ＭＳ Ｐゴシック" pitchFamily="34" charset="-128"/>
              </a:rPr>
              <a:t>/filters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/services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/databases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/services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/</a:t>
            </a:r>
            <a:r>
              <a:rPr lang="en-US" dirty="0" err="1" smtClean="0">
                <a:ea typeface="ＭＳ Ｐゴシック" pitchFamily="34" charset="-128"/>
              </a:rPr>
              <a:t>webservices</a:t>
            </a:r>
            <a:endParaRPr lang="en-US" dirty="0" smtClean="0">
              <a:ea typeface="ＭＳ Ｐゴシック" pitchFamily="34" charset="-128"/>
            </a:endParaRPr>
          </a:p>
          <a:p>
            <a:pPr lvl="1"/>
            <a:r>
              <a:rPr lang="en-US" dirty="0" smtClean="0">
                <a:ea typeface="ＭＳ Ｐゴシック" pitchFamily="34" charset="-128"/>
              </a:rPr>
              <a:t>/shared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/system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/connector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/users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/composite</a:t>
            </a:r>
          </a:p>
          <a:p>
            <a:pPr lvl="3"/>
            <a:r>
              <a:rPr lang="en-US" dirty="0" smtClean="0">
                <a:ea typeface="ＭＳ Ｐゴシック" pitchFamily="34" charset="-128"/>
              </a:rPr>
              <a:t>/admin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2971800" cy="225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923445"/>
            <a:ext cx="2743200" cy="2444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" y="972234"/>
            <a:ext cx="41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Composite Studio:  Check-in to VCS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6571" y="3554113"/>
            <a:ext cx="41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VCS:  Checked in base-level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02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Check-in Existing Multi-Tenant Composite Server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91897" y="3733826"/>
            <a:ext cx="24873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Check-in </a:t>
            </a:r>
            <a:r>
              <a:rPr lang="en-US" dirty="0"/>
              <a:t>Tenant2 </a:t>
            </a:r>
            <a:r>
              <a:rPr lang="en-US" dirty="0" smtClean="0"/>
              <a:t>only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90062"/>
            <a:ext cx="2339497" cy="493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>
            <a:stCxn id="2" idx="1"/>
            <a:endCxn id="14" idx="3"/>
          </p:cNvCxnSpPr>
          <p:nvPr/>
        </p:nvCxnSpPr>
        <p:spPr>
          <a:xfrm flipH="1" flipV="1">
            <a:off x="2034697" y="3276600"/>
            <a:ext cx="457200" cy="641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" idx="1"/>
          </p:cNvCxnSpPr>
          <p:nvPr/>
        </p:nvCxnSpPr>
        <p:spPr>
          <a:xfrm flipH="1">
            <a:off x="1958497" y="3918492"/>
            <a:ext cx="533400" cy="1437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1"/>
            <a:endCxn id="20" idx="3"/>
          </p:cNvCxnSpPr>
          <p:nvPr/>
        </p:nvCxnSpPr>
        <p:spPr>
          <a:xfrm flipH="1">
            <a:off x="2034697" y="3918492"/>
            <a:ext cx="457200" cy="532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86897" y="2999509"/>
            <a:ext cx="1447800" cy="5541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86897" y="4254776"/>
            <a:ext cx="1447800" cy="3934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10697" y="5355772"/>
            <a:ext cx="1447800" cy="3934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939534"/>
            <a:ext cx="2973842" cy="16707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9" y="1066800"/>
            <a:ext cx="2911475" cy="17589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2400" y="990600"/>
            <a:ext cx="3222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Composite Studio Resources</a:t>
            </a:r>
          </a:p>
        </p:txBody>
      </p:sp>
      <p:cxnSp>
        <p:nvCxnSpPr>
          <p:cNvPr id="37895" name="Straight Arrow Connector 37894"/>
          <p:cNvCxnSpPr>
            <a:endCxn id="4104" idx="1"/>
          </p:cNvCxnSpPr>
          <p:nvPr/>
        </p:nvCxnSpPr>
        <p:spPr>
          <a:xfrm flipV="1">
            <a:off x="1958497" y="5424547"/>
            <a:ext cx="3146903" cy="127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692134"/>
            <a:ext cx="2697163" cy="14648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6" name="Straight Arrow Connector 55"/>
          <p:cNvCxnSpPr/>
          <p:nvPr/>
        </p:nvCxnSpPr>
        <p:spPr>
          <a:xfrm flipV="1">
            <a:off x="2056468" y="4254776"/>
            <a:ext cx="3048931" cy="240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103" idx="1"/>
          </p:cNvCxnSpPr>
          <p:nvPr/>
        </p:nvCxnSpPr>
        <p:spPr>
          <a:xfrm flipV="1">
            <a:off x="2078239" y="1946279"/>
            <a:ext cx="3027160" cy="1177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88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Agenda</a:t>
            </a:r>
          </a:p>
        </p:txBody>
      </p:sp>
      <p:sp>
        <p:nvSpPr>
          <p:cNvPr id="1433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2800" dirty="0" err="1" smtClean="0">
                <a:ea typeface="ＭＳ Ｐゴシック" pitchFamily="34" charset="-128"/>
              </a:rPr>
              <a:t>PDTool</a:t>
            </a:r>
            <a:r>
              <a:rPr lang="en-US" sz="2800" dirty="0" smtClean="0">
                <a:ea typeface="ＭＳ Ｐゴシック" pitchFamily="34" charset="-128"/>
              </a:rPr>
              <a:t> VCS Multi-Tenant</a:t>
            </a:r>
          </a:p>
        </p:txBody>
      </p:sp>
    </p:spTree>
    <p:extLst>
      <p:ext uri="{BB962C8B-B14F-4D97-AF65-F5344CB8AC3E}">
        <p14:creationId xmlns:p14="http://schemas.microsoft.com/office/powerpoint/2010/main" val="190497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538129"/>
            <a:ext cx="4397375" cy="433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Multi-Tenant Check-in Results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14800" y="1020730"/>
            <a:ext cx="42449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VCS Server: Results of Check-in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90062"/>
            <a:ext cx="2339497" cy="493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586897" y="2999509"/>
            <a:ext cx="1447800" cy="5541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86897" y="4254776"/>
            <a:ext cx="1447800" cy="3934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10697" y="5355772"/>
            <a:ext cx="1447800" cy="3934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52400" y="990600"/>
            <a:ext cx="3222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Composite Studio Resources</a:t>
            </a:r>
          </a:p>
        </p:txBody>
      </p:sp>
      <p:cxnSp>
        <p:nvCxnSpPr>
          <p:cNvPr id="37895" name="Straight Arrow Connector 37894"/>
          <p:cNvCxnSpPr/>
          <p:nvPr/>
        </p:nvCxnSpPr>
        <p:spPr>
          <a:xfrm flipV="1">
            <a:off x="1958497" y="4800600"/>
            <a:ext cx="2842103" cy="751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2056468" y="4254776"/>
            <a:ext cx="2591732" cy="240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078239" y="3124201"/>
            <a:ext cx="2722361" cy="3378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562600" y="2133600"/>
            <a:ext cx="1283582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37287" y="3454557"/>
            <a:ext cx="2917599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Studio resource2 is checked in as resource2_procedure.cmf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Folders are checked in as the </a:t>
            </a:r>
            <a:r>
              <a:rPr lang="en-US" sz="1600" dirty="0" err="1" smtClean="0"/>
              <a:t>foldername.cmf</a:t>
            </a:r>
            <a:r>
              <a:rPr lang="en-US" sz="1600" dirty="0" smtClean="0"/>
              <a:t>      e.g. Tenant2.cmf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Tenant1 objects have not been checked in.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Tenant2 can manage their objects independent of Tenant 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2823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81400"/>
            <a:ext cx="7772400" cy="2362200"/>
          </a:xfrm>
        </p:spPr>
        <p:txBody>
          <a:bodyPr/>
          <a:lstStyle/>
          <a:p>
            <a:pPr>
              <a:defRPr/>
            </a:pPr>
            <a:r>
              <a:rPr lang="en-US" sz="1800" dirty="0" smtClean="0">
                <a:solidFill>
                  <a:srgbClr val="4D4D4D"/>
                </a:solidFill>
              </a:rPr>
              <a:t> A multi-tenant environment contains multiple groups or organizations sharing the composite infrastructure.</a:t>
            </a:r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1843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8"/>
          </a:xfrm>
        </p:spPr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Version Control with Multi-Tenants</a:t>
            </a:r>
          </a:p>
          <a:p>
            <a:endParaRPr lang="en-US" sz="2800" dirty="0" smtClean="0">
              <a:ea typeface="ＭＳ Ｐゴシック" pitchFamily="34" charset="-128"/>
            </a:endParaRP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700" smtClean="0">
                <a:solidFill>
                  <a:srgbClr val="7F7F7F"/>
                </a:solidFill>
              </a:rPr>
              <a:t>© 2010 Composite Software, Inc. / Composite Proprietary and Confidential</a:t>
            </a:r>
          </a:p>
          <a:p>
            <a:pPr eaLnBrk="1" hangingPunct="1"/>
            <a:endParaRPr lang="en-US" sz="700" smtClean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67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Multi-Tenant VCS Topology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191000" y="6477000"/>
            <a:ext cx="627063" cy="1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E6323E56-2513-4D34-BA07-E7D66AC06828}" type="slidenum">
              <a:rPr lang="en-US" sz="800">
                <a:solidFill>
                  <a:schemeClr val="tx1"/>
                </a:solidFill>
              </a:rPr>
              <a:pPr/>
              <a:t>4</a:t>
            </a:fld>
            <a:endParaRPr lang="en-US" sz="800">
              <a:solidFill>
                <a:schemeClr val="tx1"/>
              </a:solidFill>
            </a:endParaRP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425" y="2079625"/>
            <a:ext cx="74453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38" y="2273300"/>
            <a:ext cx="4714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46" name="Content Placeholder 19"/>
          <p:cNvSpPr>
            <a:spLocks noGrp="1"/>
          </p:cNvSpPr>
          <p:nvPr>
            <p:ph idx="1"/>
          </p:nvPr>
        </p:nvSpPr>
        <p:spPr>
          <a:xfrm>
            <a:off x="1897063" y="1371600"/>
            <a:ext cx="6281737" cy="369887"/>
          </a:xfrm>
        </p:spPr>
        <p:txBody>
          <a:bodyPr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sz="1800" b="1" smtClean="0">
                <a:ea typeface="ＭＳ Ｐゴシック" pitchFamily="34" charset="-128"/>
              </a:rPr>
              <a:t>Multi-Tenant VCS Topology</a:t>
            </a:r>
            <a:endParaRPr lang="en-US" sz="1800" b="1" dirty="0" smtClean="0">
              <a:ea typeface="ＭＳ Ｐゴシック" pitchFamily="34" charset="-128"/>
            </a:endParaRPr>
          </a:p>
        </p:txBody>
      </p:sp>
      <p:sp>
        <p:nvSpPr>
          <p:cNvPr id="35847" name="TextBox 20"/>
          <p:cNvSpPr txBox="1">
            <a:spLocks noChangeArrowheads="1"/>
          </p:cNvSpPr>
          <p:nvPr/>
        </p:nvSpPr>
        <p:spPr bwMode="auto">
          <a:xfrm>
            <a:off x="4518025" y="1887537"/>
            <a:ext cx="1181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900">
                <a:solidFill>
                  <a:schemeClr val="tx1"/>
                </a:solidFill>
              </a:rPr>
              <a:t>CIS Studio Resource Definition</a:t>
            </a:r>
          </a:p>
        </p:txBody>
      </p:sp>
      <p:sp>
        <p:nvSpPr>
          <p:cNvPr id="35848" name="TextBox 21"/>
          <p:cNvSpPr txBox="1">
            <a:spLocks noChangeArrowheads="1"/>
          </p:cNvSpPr>
          <p:nvPr/>
        </p:nvSpPr>
        <p:spPr bwMode="auto">
          <a:xfrm>
            <a:off x="3697288" y="2765425"/>
            <a:ext cx="11541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200" dirty="0">
                <a:solidFill>
                  <a:schemeClr val="tx1"/>
                </a:solidFill>
              </a:rPr>
              <a:t>CIS </a:t>
            </a:r>
            <a:r>
              <a:rPr lang="en-US" sz="1200" dirty="0" smtClean="0">
                <a:solidFill>
                  <a:schemeClr val="tx1"/>
                </a:solidFill>
              </a:rPr>
              <a:t>Studio (</a:t>
            </a:r>
            <a:r>
              <a:rPr lang="en-US" sz="1200" b="1" dirty="0" smtClean="0">
                <a:solidFill>
                  <a:srgbClr val="0070C0"/>
                </a:solidFill>
              </a:rPr>
              <a:t>Tenant1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851" name="TextBox 25"/>
          <p:cNvSpPr txBox="1">
            <a:spLocks noChangeArrowheads="1"/>
          </p:cNvSpPr>
          <p:nvPr/>
        </p:nvSpPr>
        <p:spPr bwMode="auto">
          <a:xfrm>
            <a:off x="2528887" y="2339975"/>
            <a:ext cx="9144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90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35852" name="TextBox 26"/>
          <p:cNvSpPr txBox="1">
            <a:spLocks noChangeArrowheads="1"/>
          </p:cNvSpPr>
          <p:nvPr/>
        </p:nvSpPr>
        <p:spPr bwMode="auto">
          <a:xfrm>
            <a:off x="2528887" y="2470150"/>
            <a:ext cx="9144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90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35853" name="Straight Arrow Connector 10"/>
          <p:cNvCxnSpPr>
            <a:cxnSpLocks noChangeShapeType="1"/>
          </p:cNvCxnSpPr>
          <p:nvPr/>
        </p:nvCxnSpPr>
        <p:spPr bwMode="auto">
          <a:xfrm flipH="1">
            <a:off x="1919287" y="2479675"/>
            <a:ext cx="762000" cy="382587"/>
          </a:xfrm>
          <a:prstGeom prst="straightConnector1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54" name="Straight Arrow Connector 12"/>
          <p:cNvCxnSpPr>
            <a:cxnSpLocks noChangeShapeType="1"/>
          </p:cNvCxnSpPr>
          <p:nvPr/>
        </p:nvCxnSpPr>
        <p:spPr bwMode="auto">
          <a:xfrm flipH="1">
            <a:off x="1898650" y="2479675"/>
            <a:ext cx="838200" cy="419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55" name="Straight Arrow Connector 34"/>
          <p:cNvCxnSpPr>
            <a:cxnSpLocks noChangeShapeType="1"/>
          </p:cNvCxnSpPr>
          <p:nvPr/>
        </p:nvCxnSpPr>
        <p:spPr bwMode="auto">
          <a:xfrm flipH="1">
            <a:off x="1919287" y="2633662"/>
            <a:ext cx="817563" cy="382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56" name="Straight Arrow Connector 29"/>
          <p:cNvCxnSpPr>
            <a:cxnSpLocks noChangeShapeType="1"/>
          </p:cNvCxnSpPr>
          <p:nvPr/>
        </p:nvCxnSpPr>
        <p:spPr bwMode="auto">
          <a:xfrm>
            <a:off x="2300287" y="2633662"/>
            <a:ext cx="914400" cy="914400"/>
          </a:xfrm>
          <a:prstGeom prst="straightConnector1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5857" name="Group 23"/>
          <p:cNvGrpSpPr>
            <a:grpSpLocks/>
          </p:cNvGrpSpPr>
          <p:nvPr/>
        </p:nvGrpSpPr>
        <p:grpSpPr bwMode="auto">
          <a:xfrm>
            <a:off x="3254375" y="2470150"/>
            <a:ext cx="571500" cy="115887"/>
            <a:chOff x="2782888" y="2633663"/>
            <a:chExt cx="571500" cy="115887"/>
          </a:xfrm>
        </p:grpSpPr>
        <p:cxnSp>
          <p:nvCxnSpPr>
            <p:cNvPr id="35894" name="Straight Arrow Connector 37"/>
            <p:cNvCxnSpPr>
              <a:cxnSpLocks noChangeShapeType="1"/>
            </p:cNvCxnSpPr>
            <p:nvPr/>
          </p:nvCxnSpPr>
          <p:spPr bwMode="auto">
            <a:xfrm flipH="1">
              <a:off x="2782888" y="2633663"/>
              <a:ext cx="5715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95" name="Straight Arrow Connector 38"/>
            <p:cNvCxnSpPr>
              <a:cxnSpLocks noChangeShapeType="1"/>
            </p:cNvCxnSpPr>
            <p:nvPr/>
          </p:nvCxnSpPr>
          <p:spPr bwMode="auto">
            <a:xfrm flipH="1">
              <a:off x="2782888" y="2749550"/>
              <a:ext cx="5715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586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488" y="5018087"/>
            <a:ext cx="74453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5211762"/>
            <a:ext cx="471488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63" name="TextBox 59"/>
          <p:cNvSpPr txBox="1">
            <a:spLocks noChangeArrowheads="1"/>
          </p:cNvSpPr>
          <p:nvPr/>
        </p:nvSpPr>
        <p:spPr bwMode="auto">
          <a:xfrm>
            <a:off x="4637088" y="4826000"/>
            <a:ext cx="1181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900">
                <a:solidFill>
                  <a:schemeClr val="tx1"/>
                </a:solidFill>
              </a:rPr>
              <a:t>CIS Studio Resource Definition</a:t>
            </a:r>
          </a:p>
        </p:txBody>
      </p:sp>
      <p:sp>
        <p:nvSpPr>
          <p:cNvPr id="35864" name="TextBox 60"/>
          <p:cNvSpPr txBox="1">
            <a:spLocks noChangeArrowheads="1"/>
          </p:cNvSpPr>
          <p:nvPr/>
        </p:nvSpPr>
        <p:spPr bwMode="auto">
          <a:xfrm>
            <a:off x="3816350" y="5703887"/>
            <a:ext cx="11541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400" dirty="0">
                <a:solidFill>
                  <a:schemeClr val="tx1"/>
                </a:solidFill>
              </a:rPr>
              <a:t>CIS </a:t>
            </a:r>
            <a:r>
              <a:rPr lang="en-US" sz="1200" dirty="0" smtClean="0">
                <a:solidFill>
                  <a:schemeClr val="tx1"/>
                </a:solidFill>
              </a:rPr>
              <a:t>Studio (</a:t>
            </a:r>
            <a:r>
              <a:rPr lang="en-US" sz="1200" b="1" dirty="0" smtClean="0">
                <a:solidFill>
                  <a:srgbClr val="0070C0"/>
                </a:solidFill>
              </a:rPr>
              <a:t>Tenant 3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865" name="TextBox 63"/>
          <p:cNvSpPr txBox="1">
            <a:spLocks noChangeArrowheads="1"/>
          </p:cNvSpPr>
          <p:nvPr/>
        </p:nvSpPr>
        <p:spPr bwMode="auto">
          <a:xfrm>
            <a:off x="2647950" y="5278437"/>
            <a:ext cx="914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90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35866" name="TextBox 64"/>
          <p:cNvSpPr txBox="1">
            <a:spLocks noChangeArrowheads="1"/>
          </p:cNvSpPr>
          <p:nvPr/>
        </p:nvSpPr>
        <p:spPr bwMode="auto">
          <a:xfrm>
            <a:off x="2640012" y="5438775"/>
            <a:ext cx="9144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90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35867" name="Straight Arrow Connector 65"/>
          <p:cNvCxnSpPr>
            <a:cxnSpLocks noChangeShapeType="1"/>
          </p:cNvCxnSpPr>
          <p:nvPr/>
        </p:nvCxnSpPr>
        <p:spPr bwMode="auto">
          <a:xfrm flipH="1">
            <a:off x="2038350" y="5418137"/>
            <a:ext cx="762000" cy="382588"/>
          </a:xfrm>
          <a:prstGeom prst="straightConnector1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8" name="Straight Arrow Connector 66"/>
          <p:cNvCxnSpPr>
            <a:cxnSpLocks noChangeShapeType="1"/>
          </p:cNvCxnSpPr>
          <p:nvPr/>
        </p:nvCxnSpPr>
        <p:spPr bwMode="auto">
          <a:xfrm flipH="1" flipV="1">
            <a:off x="1843087" y="4484687"/>
            <a:ext cx="1033463" cy="9334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9" name="Straight Arrow Connector 67"/>
          <p:cNvCxnSpPr>
            <a:cxnSpLocks noChangeShapeType="1"/>
          </p:cNvCxnSpPr>
          <p:nvPr/>
        </p:nvCxnSpPr>
        <p:spPr bwMode="auto">
          <a:xfrm flipH="1" flipV="1">
            <a:off x="1843087" y="4616450"/>
            <a:ext cx="1033463" cy="9318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0" name="Straight Arrow Connector 68"/>
          <p:cNvCxnSpPr>
            <a:cxnSpLocks noChangeShapeType="1"/>
          </p:cNvCxnSpPr>
          <p:nvPr/>
        </p:nvCxnSpPr>
        <p:spPr bwMode="auto">
          <a:xfrm>
            <a:off x="2278063" y="5572125"/>
            <a:ext cx="914400" cy="914400"/>
          </a:xfrm>
          <a:prstGeom prst="straightConnector1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5871" name="Group 25"/>
          <p:cNvGrpSpPr>
            <a:grpSpLocks/>
          </p:cNvGrpSpPr>
          <p:nvPr/>
        </p:nvGrpSpPr>
        <p:grpSpPr bwMode="auto">
          <a:xfrm>
            <a:off x="3371850" y="5418137"/>
            <a:ext cx="590550" cy="90488"/>
            <a:chOff x="2900363" y="5581650"/>
            <a:chExt cx="590550" cy="90488"/>
          </a:xfrm>
        </p:grpSpPr>
        <p:cxnSp>
          <p:nvCxnSpPr>
            <p:cNvPr id="35890" name="Straight Arrow Connector 69"/>
            <p:cNvCxnSpPr>
              <a:cxnSpLocks noChangeShapeType="1"/>
            </p:cNvCxnSpPr>
            <p:nvPr/>
          </p:nvCxnSpPr>
          <p:spPr bwMode="auto">
            <a:xfrm flipH="1">
              <a:off x="2900363" y="5581650"/>
              <a:ext cx="59055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91" name="Straight Arrow Connector 70"/>
            <p:cNvCxnSpPr>
              <a:cxnSpLocks noChangeShapeType="1"/>
            </p:cNvCxnSpPr>
            <p:nvPr/>
          </p:nvCxnSpPr>
          <p:spPr bwMode="auto">
            <a:xfrm flipH="1">
              <a:off x="2900363" y="5672138"/>
              <a:ext cx="5715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58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25" y="3448050"/>
            <a:ext cx="7429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7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641725"/>
            <a:ext cx="4714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74" name="TextBox 85"/>
          <p:cNvSpPr txBox="1">
            <a:spLocks noChangeArrowheads="1"/>
          </p:cNvSpPr>
          <p:nvPr/>
        </p:nvSpPr>
        <p:spPr bwMode="auto">
          <a:xfrm>
            <a:off x="4503738" y="3255962"/>
            <a:ext cx="1181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900">
                <a:solidFill>
                  <a:schemeClr val="tx1"/>
                </a:solidFill>
              </a:rPr>
              <a:t>CIS Studio Resource Definition</a:t>
            </a:r>
          </a:p>
        </p:txBody>
      </p:sp>
      <p:sp>
        <p:nvSpPr>
          <p:cNvPr id="35875" name="TextBox 86"/>
          <p:cNvSpPr txBox="1">
            <a:spLocks noChangeArrowheads="1"/>
          </p:cNvSpPr>
          <p:nvPr/>
        </p:nvSpPr>
        <p:spPr bwMode="auto">
          <a:xfrm>
            <a:off x="3683000" y="4133850"/>
            <a:ext cx="1155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200" dirty="0">
                <a:solidFill>
                  <a:schemeClr val="tx1"/>
                </a:solidFill>
              </a:rPr>
              <a:t>CIS </a:t>
            </a:r>
            <a:r>
              <a:rPr lang="en-US" sz="1200" dirty="0" smtClean="0">
                <a:solidFill>
                  <a:schemeClr val="tx1"/>
                </a:solidFill>
              </a:rPr>
              <a:t>Studio (</a:t>
            </a:r>
            <a:r>
              <a:rPr lang="en-US" sz="1200" b="1" dirty="0" smtClean="0">
                <a:solidFill>
                  <a:srgbClr val="0070C0"/>
                </a:solidFill>
              </a:rPr>
              <a:t>Tenant 2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876" name="Straight Arrow Connector 91"/>
          <p:cNvCxnSpPr>
            <a:cxnSpLocks noChangeShapeType="1"/>
          </p:cNvCxnSpPr>
          <p:nvPr/>
        </p:nvCxnSpPr>
        <p:spPr bwMode="auto">
          <a:xfrm flipH="1">
            <a:off x="1906587" y="3848100"/>
            <a:ext cx="762000" cy="382587"/>
          </a:xfrm>
          <a:prstGeom prst="straightConnector1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5877" name="Group 68"/>
          <p:cNvGrpSpPr>
            <a:grpSpLocks/>
          </p:cNvGrpSpPr>
          <p:nvPr/>
        </p:nvGrpSpPr>
        <p:grpSpPr bwMode="auto">
          <a:xfrm>
            <a:off x="1371600" y="3200400"/>
            <a:ext cx="1219200" cy="1485900"/>
            <a:chOff x="6542088" y="2666206"/>
            <a:chExt cx="1458912" cy="1339347"/>
          </a:xfrm>
        </p:grpSpPr>
        <p:pic>
          <p:nvPicPr>
            <p:cNvPr id="35888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2666206"/>
              <a:ext cx="628650" cy="832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889" name="TextBox 21"/>
            <p:cNvSpPr txBox="1">
              <a:spLocks noChangeArrowheads="1"/>
            </p:cNvSpPr>
            <p:nvPr/>
          </p:nvSpPr>
          <p:spPr bwMode="auto">
            <a:xfrm>
              <a:off x="6542088" y="3484625"/>
              <a:ext cx="1458912" cy="520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sz="1200">
                  <a:solidFill>
                    <a:schemeClr val="tx1"/>
                  </a:solidFill>
                </a:rPr>
                <a:t>CIS Repository</a:t>
              </a:r>
            </a:p>
          </p:txBody>
        </p:sp>
      </p:grpSp>
      <p:grpSp>
        <p:nvGrpSpPr>
          <p:cNvPr id="35878" name="Group 18"/>
          <p:cNvGrpSpPr>
            <a:grpSpLocks/>
          </p:cNvGrpSpPr>
          <p:nvPr/>
        </p:nvGrpSpPr>
        <p:grpSpPr bwMode="auto">
          <a:xfrm>
            <a:off x="2109787" y="3708400"/>
            <a:ext cx="1716088" cy="384175"/>
            <a:chOff x="1638300" y="3871913"/>
            <a:chExt cx="1716088" cy="384175"/>
          </a:xfrm>
        </p:grpSpPr>
        <p:sp>
          <p:nvSpPr>
            <p:cNvPr id="35882" name="TextBox 89"/>
            <p:cNvSpPr txBox="1">
              <a:spLocks noChangeArrowheads="1"/>
            </p:cNvSpPr>
            <p:nvPr/>
          </p:nvSpPr>
          <p:spPr bwMode="auto">
            <a:xfrm>
              <a:off x="2044700" y="3871913"/>
              <a:ext cx="914400" cy="230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sz="90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35883" name="TextBox 90"/>
            <p:cNvSpPr txBox="1">
              <a:spLocks noChangeArrowheads="1"/>
            </p:cNvSpPr>
            <p:nvPr/>
          </p:nvSpPr>
          <p:spPr bwMode="auto">
            <a:xfrm>
              <a:off x="2209800" y="4025900"/>
              <a:ext cx="588963" cy="230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sz="900">
                  <a:solidFill>
                    <a:schemeClr val="tx1"/>
                  </a:solidFill>
                </a:rPr>
                <a:t>Write</a:t>
              </a:r>
            </a:p>
          </p:txBody>
        </p:sp>
        <p:cxnSp>
          <p:nvCxnSpPr>
            <p:cNvPr id="35884" name="Straight Arrow Connector 94"/>
            <p:cNvCxnSpPr>
              <a:cxnSpLocks noChangeShapeType="1"/>
            </p:cNvCxnSpPr>
            <p:nvPr/>
          </p:nvCxnSpPr>
          <p:spPr bwMode="auto">
            <a:xfrm flipH="1">
              <a:off x="2782888" y="4040188"/>
              <a:ext cx="5715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85" name="Straight Arrow Connector 95"/>
            <p:cNvCxnSpPr>
              <a:cxnSpLocks noChangeShapeType="1"/>
            </p:cNvCxnSpPr>
            <p:nvPr/>
          </p:nvCxnSpPr>
          <p:spPr bwMode="auto">
            <a:xfrm flipH="1">
              <a:off x="2781300" y="4135438"/>
              <a:ext cx="5715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86" name="Straight Arrow Connector 94"/>
            <p:cNvCxnSpPr>
              <a:cxnSpLocks noChangeShapeType="1"/>
            </p:cNvCxnSpPr>
            <p:nvPr/>
          </p:nvCxnSpPr>
          <p:spPr bwMode="auto">
            <a:xfrm flipH="1">
              <a:off x="1676400" y="4016830"/>
              <a:ext cx="5715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87" name="Straight Arrow Connector 95"/>
            <p:cNvCxnSpPr>
              <a:cxnSpLocks noChangeShapeType="1"/>
            </p:cNvCxnSpPr>
            <p:nvPr/>
          </p:nvCxnSpPr>
          <p:spPr bwMode="auto">
            <a:xfrm flipH="1">
              <a:off x="1638300" y="4114800"/>
              <a:ext cx="5715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5879" name="Group 6"/>
          <p:cNvGrpSpPr>
            <a:grpSpLocks/>
          </p:cNvGrpSpPr>
          <p:nvPr/>
        </p:nvGrpSpPr>
        <p:grpSpPr bwMode="auto">
          <a:xfrm>
            <a:off x="7764463" y="3271837"/>
            <a:ext cx="1379537" cy="1511300"/>
            <a:chOff x="2997517" y="4405312"/>
            <a:chExt cx="1503046" cy="1726938"/>
          </a:xfrm>
        </p:grpSpPr>
        <p:pic>
          <p:nvPicPr>
            <p:cNvPr id="35880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5137" y="4405312"/>
              <a:ext cx="1371600" cy="1066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881" name="TextBox 5"/>
            <p:cNvSpPr txBox="1">
              <a:spLocks noChangeArrowheads="1"/>
            </p:cNvSpPr>
            <p:nvPr/>
          </p:nvSpPr>
          <p:spPr bwMode="auto">
            <a:xfrm>
              <a:off x="2997517" y="5562600"/>
              <a:ext cx="1503046" cy="56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sz="1200">
                  <a:solidFill>
                    <a:schemeClr val="tx1"/>
                  </a:solidFill>
                </a:rPr>
                <a:t>VCS Repository</a:t>
              </a:r>
            </a:p>
            <a:p>
              <a:pPr algn="ctr" eaLnBrk="1" hangingPunct="1"/>
              <a:endParaRPr 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32"/>
          <p:cNvGrpSpPr>
            <a:grpSpLocks/>
          </p:cNvGrpSpPr>
          <p:nvPr/>
        </p:nvGrpSpPr>
        <p:grpSpPr bwMode="auto">
          <a:xfrm>
            <a:off x="6129338" y="3886200"/>
            <a:ext cx="919162" cy="377825"/>
            <a:chOff x="5772626" y="3987461"/>
            <a:chExt cx="919877" cy="377476"/>
          </a:xfrm>
        </p:grpSpPr>
        <p:sp>
          <p:nvSpPr>
            <p:cNvPr id="57" name="TextBox 87"/>
            <p:cNvSpPr txBox="1">
              <a:spLocks noChangeArrowheads="1"/>
            </p:cNvSpPr>
            <p:nvPr/>
          </p:nvSpPr>
          <p:spPr bwMode="auto">
            <a:xfrm>
              <a:off x="5772626" y="3987461"/>
              <a:ext cx="91440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sz="900">
                  <a:solidFill>
                    <a:schemeClr val="tx1"/>
                  </a:solidFill>
                </a:rPr>
                <a:t>Check In</a:t>
              </a:r>
            </a:p>
          </p:txBody>
        </p:sp>
        <p:sp>
          <p:nvSpPr>
            <p:cNvPr id="58" name="TextBox 88"/>
            <p:cNvSpPr txBox="1">
              <a:spLocks noChangeArrowheads="1"/>
            </p:cNvSpPr>
            <p:nvPr/>
          </p:nvSpPr>
          <p:spPr bwMode="auto">
            <a:xfrm>
              <a:off x="5778103" y="4134105"/>
              <a:ext cx="91440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sz="900">
                  <a:solidFill>
                    <a:schemeClr val="tx1"/>
                  </a:solidFill>
                </a:rPr>
                <a:t>Check Out</a:t>
              </a:r>
            </a:p>
          </p:txBody>
        </p:sp>
      </p:grpSp>
      <p:grpSp>
        <p:nvGrpSpPr>
          <p:cNvPr id="59" name="Group 87"/>
          <p:cNvGrpSpPr>
            <a:grpSpLocks/>
          </p:cNvGrpSpPr>
          <p:nvPr/>
        </p:nvGrpSpPr>
        <p:grpSpPr bwMode="auto">
          <a:xfrm>
            <a:off x="5588000" y="3976688"/>
            <a:ext cx="571500" cy="138112"/>
            <a:chOff x="5286375" y="2590800"/>
            <a:chExt cx="571500" cy="138113"/>
          </a:xfrm>
        </p:grpSpPr>
        <p:cxnSp>
          <p:nvCxnSpPr>
            <p:cNvPr id="60" name="Straight Arrow Connector 47"/>
            <p:cNvCxnSpPr>
              <a:cxnSpLocks noChangeShapeType="1"/>
            </p:cNvCxnSpPr>
            <p:nvPr/>
          </p:nvCxnSpPr>
          <p:spPr bwMode="auto">
            <a:xfrm flipH="1">
              <a:off x="5295902" y="2590800"/>
              <a:ext cx="561973" cy="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Straight Arrow Connector 48"/>
            <p:cNvCxnSpPr>
              <a:cxnSpLocks noChangeShapeType="1"/>
            </p:cNvCxnSpPr>
            <p:nvPr/>
          </p:nvCxnSpPr>
          <p:spPr bwMode="auto">
            <a:xfrm flipH="1">
              <a:off x="5286375" y="2728913"/>
              <a:ext cx="5715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2" name="Group 93"/>
          <p:cNvGrpSpPr>
            <a:grpSpLocks/>
          </p:cNvGrpSpPr>
          <p:nvPr/>
        </p:nvGrpSpPr>
        <p:grpSpPr bwMode="auto">
          <a:xfrm>
            <a:off x="6997700" y="3976688"/>
            <a:ext cx="571500" cy="138112"/>
            <a:chOff x="5286375" y="2590800"/>
            <a:chExt cx="571500" cy="138113"/>
          </a:xfrm>
        </p:grpSpPr>
        <p:cxnSp>
          <p:nvCxnSpPr>
            <p:cNvPr id="63" name="Straight Arrow Connector 47"/>
            <p:cNvCxnSpPr>
              <a:cxnSpLocks noChangeShapeType="1"/>
            </p:cNvCxnSpPr>
            <p:nvPr/>
          </p:nvCxnSpPr>
          <p:spPr bwMode="auto">
            <a:xfrm flipH="1">
              <a:off x="5295902" y="2590800"/>
              <a:ext cx="561973" cy="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Straight Arrow Connector 48"/>
            <p:cNvCxnSpPr>
              <a:cxnSpLocks noChangeShapeType="1"/>
            </p:cNvCxnSpPr>
            <p:nvPr/>
          </p:nvCxnSpPr>
          <p:spPr bwMode="auto">
            <a:xfrm flipH="1">
              <a:off x="5286375" y="2728913"/>
              <a:ext cx="5715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95865"/>
            <a:ext cx="1395456" cy="294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19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Version Control with Multi-Tenants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219200"/>
            <a:ext cx="8382000" cy="4953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Requirement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Need to configure VCS integration for a single tenant and not the entire Composite repository.</a:t>
            </a:r>
          </a:p>
          <a:p>
            <a:r>
              <a:rPr lang="en-US" dirty="0" smtClean="0">
                <a:ea typeface="ＭＳ Ｐゴシック" pitchFamily="34" charset="-128"/>
              </a:rPr>
              <a:t>How </a:t>
            </a:r>
            <a:r>
              <a:rPr lang="en-US" dirty="0" err="1" smtClean="0">
                <a:ea typeface="ＭＳ Ｐゴシック" pitchFamily="34" charset="-128"/>
              </a:rPr>
              <a:t>PDTool</a:t>
            </a:r>
            <a:r>
              <a:rPr lang="en-US" dirty="0" smtClean="0">
                <a:ea typeface="ＭＳ Ｐゴシック" pitchFamily="34" charset="-128"/>
              </a:rPr>
              <a:t> works with Version Control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en-US" dirty="0">
                <a:ea typeface="ＭＳ Ｐゴシック" pitchFamily="34" charset="-128"/>
              </a:rPr>
              <a:t>VCS integration is configured at the Composite Server level.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All </a:t>
            </a:r>
            <a:r>
              <a:rPr lang="en-US" dirty="0" smtClean="0">
                <a:ea typeface="ＭＳ Ｐゴシック" pitchFamily="34" charset="-128"/>
              </a:rPr>
              <a:t>Composite base </a:t>
            </a:r>
            <a:r>
              <a:rPr lang="en-US" dirty="0">
                <a:ea typeface="ＭＳ Ｐゴシック" pitchFamily="34" charset="-128"/>
              </a:rPr>
              <a:t>folders must get checked in</a:t>
            </a:r>
            <a:r>
              <a:rPr lang="en-US" dirty="0" smtClean="0">
                <a:ea typeface="ＭＳ Ｐゴシック" pitchFamily="34" charset="-128"/>
              </a:rPr>
              <a:t>.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Invalid results will occur if intermediate folders are not checked in.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en-US" dirty="0">
                <a:ea typeface="ＭＳ Ｐゴシック" pitchFamily="34" charset="-128"/>
              </a:rPr>
              <a:t>The initial check-in must be done at Composite root folder “/” </a:t>
            </a:r>
            <a:r>
              <a:rPr lang="en-US" dirty="0" smtClean="0">
                <a:ea typeface="ＭＳ Ｐゴシック" pitchFamily="34" charset="-128"/>
              </a:rPr>
              <a:t>of the Composite repository.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This insures that all required folders get checked in.</a:t>
            </a:r>
          </a:p>
        </p:txBody>
      </p:sp>
    </p:spTree>
    <p:extLst>
      <p:ext uri="{BB962C8B-B14F-4D97-AF65-F5344CB8AC3E}">
        <p14:creationId xmlns:p14="http://schemas.microsoft.com/office/powerpoint/2010/main" val="263610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Multi-Tenant VCS Strategy – Automated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2192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Strategy – </a:t>
            </a:r>
            <a:r>
              <a:rPr lang="en-US" dirty="0">
                <a:ea typeface="ＭＳ Ｐゴシック" pitchFamily="34" charset="-128"/>
              </a:rPr>
              <a:t>Automated </a:t>
            </a:r>
            <a:endParaRPr lang="en-US" dirty="0" smtClean="0">
              <a:ea typeface="ＭＳ Ｐゴシック" pitchFamily="34" charset="-128"/>
            </a:endParaRPr>
          </a:p>
          <a:p>
            <a:pPr lvl="1"/>
            <a:r>
              <a:rPr lang="en-US" b="1" dirty="0" err="1" smtClean="0">
                <a:ea typeface="ＭＳ Ｐゴシック" pitchFamily="34" charset="-128"/>
              </a:rPr>
              <a:t>PDTool</a:t>
            </a:r>
            <a:r>
              <a:rPr lang="en-US" dirty="0" smtClean="0">
                <a:ea typeface="ＭＳ Ｐゴシック" pitchFamily="34" charset="-128"/>
              </a:rPr>
              <a:t> – use “</a:t>
            </a:r>
            <a:r>
              <a:rPr lang="en-US" dirty="0" err="1" smtClean="0">
                <a:ea typeface="ＭＳ Ｐゴシック" pitchFamily="34" charset="-128"/>
              </a:rPr>
              <a:t>vcsInitializeBaseFolderCheckin</a:t>
            </a:r>
            <a:r>
              <a:rPr lang="en-US" dirty="0" smtClean="0">
                <a:ea typeface="ＭＳ Ｐゴシック" pitchFamily="34" charset="-128"/>
              </a:rPr>
              <a:t>” in a deployment plan</a:t>
            </a:r>
          </a:p>
          <a:p>
            <a:pPr lvl="1"/>
            <a:r>
              <a:rPr lang="en-US" b="1" dirty="0" err="1" smtClean="0">
                <a:ea typeface="ＭＳ Ｐゴシック" pitchFamily="34" charset="-128"/>
              </a:rPr>
              <a:t>PDToolStudio</a:t>
            </a:r>
            <a:r>
              <a:rPr lang="en-US" dirty="0" smtClean="0">
                <a:ea typeface="ＭＳ Ｐゴシック" pitchFamily="34" charset="-128"/>
              </a:rPr>
              <a:t> – </a:t>
            </a:r>
            <a:r>
              <a:rPr lang="en-US" dirty="0">
                <a:ea typeface="ＭＳ Ｐゴシック" pitchFamily="34" charset="-128"/>
              </a:rPr>
              <a:t>use ExecutePDToolStudio.bat </a:t>
            </a:r>
            <a:r>
              <a:rPr lang="en-US" dirty="0" smtClean="0">
                <a:ea typeface="ＭＳ Ｐゴシック" pitchFamily="34" charset="-128"/>
              </a:rPr>
              <a:t>-</a:t>
            </a:r>
            <a:r>
              <a:rPr lang="en-US" dirty="0" err="1">
                <a:ea typeface="ＭＳ Ｐゴシック" pitchFamily="34" charset="-128"/>
              </a:rPr>
              <a:t>vcsinitBaseFolders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    [-</a:t>
            </a:r>
            <a:r>
              <a:rPr lang="en-US" dirty="0" err="1" smtClean="0"/>
              <a:t>customCisPathList</a:t>
            </a:r>
            <a:r>
              <a:rPr lang="en-US" dirty="0" smtClean="0"/>
              <a:t> </a:t>
            </a:r>
            <a:r>
              <a:rPr lang="en-US" dirty="0" smtClean="0">
                <a:ea typeface="ＭＳ Ｐゴシック" pitchFamily="34" charset="-128"/>
              </a:rPr>
              <a:t>custom-CIS-path-list</a:t>
            </a:r>
            <a:r>
              <a:rPr lang="en-US" dirty="0">
                <a:ea typeface="ＭＳ Ｐゴシック" pitchFamily="34" charset="-128"/>
              </a:rPr>
              <a:t>] [-</a:t>
            </a:r>
            <a:r>
              <a:rPr lang="en-US" dirty="0" err="1">
                <a:ea typeface="ＭＳ Ｐゴシック" pitchFamily="34" charset="-128"/>
              </a:rPr>
              <a:t>vcsuser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vcs</a:t>
            </a:r>
            <a:r>
              <a:rPr lang="en-US" dirty="0">
                <a:ea typeface="ＭＳ Ｐゴシック" pitchFamily="34" charset="-128"/>
              </a:rPr>
              <a:t>-username</a:t>
            </a:r>
            <a:r>
              <a:rPr lang="en-US" dirty="0" smtClean="0">
                <a:ea typeface="ＭＳ Ｐゴシック" pitchFamily="34" charset="-128"/>
              </a:rPr>
              <a:t>]  </a:t>
            </a:r>
            <a:r>
              <a:rPr lang="en-US" dirty="0">
                <a:ea typeface="ＭＳ Ｐゴシック" pitchFamily="34" charset="-128"/>
              </a:rPr>
              <a:t>[-</a:t>
            </a:r>
            <a:r>
              <a:rPr lang="en-US" dirty="0" err="1">
                <a:ea typeface="ＭＳ Ｐゴシック" pitchFamily="34" charset="-128"/>
              </a:rPr>
              <a:t>vcspassword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vcs</a:t>
            </a:r>
            <a:r>
              <a:rPr lang="en-US" dirty="0">
                <a:ea typeface="ＭＳ Ｐゴシック" pitchFamily="34" charset="-128"/>
              </a:rPr>
              <a:t>-password]</a:t>
            </a:r>
            <a:endParaRPr lang="en-US" dirty="0" smtClean="0">
              <a:ea typeface="ＭＳ Ｐゴシック" pitchFamily="34" charset="-12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1000" y="3255778"/>
            <a:ext cx="5410200" cy="2992622"/>
            <a:chOff x="2743200" y="776288"/>
            <a:chExt cx="4876800" cy="2992622"/>
          </a:xfrm>
        </p:grpSpPr>
        <p:sp>
          <p:nvSpPr>
            <p:cNvPr id="4" name="TextBox 3"/>
            <p:cNvSpPr txBox="1"/>
            <p:nvPr/>
          </p:nvSpPr>
          <p:spPr>
            <a:xfrm>
              <a:off x="3276600" y="776288"/>
              <a:ext cx="1905000" cy="584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Prepare VCS </a:t>
              </a:r>
              <a:r>
                <a:rPr lang="en-US" sz="1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Repository (admin)</a:t>
              </a:r>
              <a:endParaRPr lang="en-US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76600" y="1558925"/>
              <a:ext cx="2008031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Install </a:t>
              </a:r>
            </a:p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PD </a:t>
              </a:r>
              <a:r>
                <a:rPr lang="en-US" sz="1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Tool or </a:t>
              </a:r>
              <a:r>
                <a:rPr lang="en-US" sz="16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PDToolStudio</a:t>
              </a:r>
              <a:endParaRPr lang="en-US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76600" y="2345935"/>
              <a:ext cx="2008031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Configure VCS Environment Properties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76600" y="3139685"/>
              <a:ext cx="2008031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Initialize VCS </a:t>
              </a:r>
              <a:r>
                <a:rPr lang="en-US" sz="1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Workspace</a:t>
              </a:r>
              <a:endParaRPr lang="en-US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" name="Straight Arrow Connector 13"/>
            <p:cNvCxnSpPr>
              <a:cxnSpLocks noChangeShapeType="1"/>
            </p:cNvCxnSpPr>
            <p:nvPr/>
          </p:nvCxnSpPr>
          <p:spPr bwMode="auto">
            <a:xfrm>
              <a:off x="4229100" y="1368425"/>
              <a:ext cx="0" cy="19843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Straight Arrow Connector 17"/>
            <p:cNvCxnSpPr>
              <a:cxnSpLocks noChangeShapeType="1"/>
            </p:cNvCxnSpPr>
            <p:nvPr/>
          </p:nvCxnSpPr>
          <p:spPr bwMode="auto">
            <a:xfrm>
              <a:off x="4229100" y="2130425"/>
              <a:ext cx="0" cy="19843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Straight Arrow Connector 18"/>
            <p:cNvCxnSpPr>
              <a:cxnSpLocks noChangeShapeType="1"/>
            </p:cNvCxnSpPr>
            <p:nvPr/>
          </p:nvCxnSpPr>
          <p:spPr bwMode="auto">
            <a:xfrm>
              <a:off x="4229100" y="2955535"/>
              <a:ext cx="0" cy="198437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TextBox 15"/>
            <p:cNvSpPr txBox="1">
              <a:spLocks noChangeArrowheads="1"/>
            </p:cNvSpPr>
            <p:nvPr/>
          </p:nvSpPr>
          <p:spPr bwMode="auto">
            <a:xfrm>
              <a:off x="5486400" y="2571750"/>
              <a:ext cx="16541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6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VCS specific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43200" y="899397"/>
              <a:ext cx="609600" cy="338554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>
                <a:defRPr/>
              </a:pPr>
              <a:r>
                <a:rPr lang="en-US" sz="1600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ea typeface="ＭＳ Ｐゴシック" charset="-128"/>
                </a:rPr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43200" y="1715512"/>
              <a:ext cx="609600" cy="338554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>
                <a:defRPr/>
              </a:pPr>
              <a:r>
                <a:rPr lang="en-US" sz="1600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ea typeface="ＭＳ Ｐゴシック" charset="-128"/>
                </a:rPr>
                <a:t>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43200" y="2468797"/>
              <a:ext cx="609600" cy="338554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>
                <a:defRPr/>
              </a:pPr>
              <a:r>
                <a:rPr lang="en-US" sz="1600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ea typeface="ＭＳ Ｐゴシック" charset="-128"/>
                </a:rPr>
                <a:t>3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43200" y="3263222"/>
              <a:ext cx="609600" cy="338554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>
                <a:defRPr/>
              </a:pPr>
              <a:r>
                <a:rPr lang="en-US" sz="16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ea typeface="ＭＳ Ｐゴシック" charset="-128"/>
                </a:rPr>
                <a:t>4.1</a:t>
              </a:r>
              <a:endParaRPr lang="en-US" sz="1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ＭＳ Ｐゴシック" charset="-128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15000" y="3184135"/>
              <a:ext cx="1905000" cy="5847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Initialize VCS </a:t>
              </a:r>
              <a:r>
                <a:rPr lang="en-US" sz="1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Base Folders (admin)</a:t>
              </a:r>
              <a:endParaRPr lang="en-US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81600" y="3307672"/>
              <a:ext cx="609600" cy="338554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>
                <a:defRPr/>
              </a:pPr>
              <a:r>
                <a:rPr lang="en-US" sz="16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ea typeface="ＭＳ Ｐゴシック" charset="-128"/>
                </a:rPr>
                <a:t>4.2</a:t>
              </a:r>
              <a:endParaRPr lang="en-US" sz="1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268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Composite Server Base-Level Folders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4294967295"/>
          </p:nvPr>
        </p:nvSpPr>
        <p:spPr>
          <a:xfrm>
            <a:off x="3733800" y="1219200"/>
            <a:ext cx="2985344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ea typeface="ＭＳ Ｐゴシック" pitchFamily="34" charset="-128"/>
              </a:rPr>
              <a:t>Base level folders (/)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/policy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/security</a:t>
            </a:r>
          </a:p>
          <a:p>
            <a:pPr lvl="3"/>
            <a:r>
              <a:rPr lang="en-US" dirty="0" smtClean="0">
                <a:ea typeface="ＭＳ Ｐゴシック" pitchFamily="34" charset="-128"/>
              </a:rPr>
              <a:t>/user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/security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/</a:t>
            </a:r>
            <a:r>
              <a:rPr lang="en-US" dirty="0" err="1" smtClean="0">
                <a:ea typeface="ＭＳ Ｐゴシック" pitchFamily="34" charset="-128"/>
              </a:rPr>
              <a:t>rowlevel</a:t>
            </a:r>
            <a:endParaRPr lang="en-US" dirty="0" smtClean="0">
              <a:ea typeface="ＭＳ Ｐゴシック" pitchFamily="34" charset="-128"/>
            </a:endParaRPr>
          </a:p>
          <a:p>
            <a:pPr lvl="3"/>
            <a:r>
              <a:rPr lang="en-US" dirty="0" smtClean="0">
                <a:ea typeface="ＭＳ Ｐゴシック" pitchFamily="34" charset="-128"/>
              </a:rPr>
              <a:t>/filters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/services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/databases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/services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/</a:t>
            </a:r>
            <a:r>
              <a:rPr lang="en-US" dirty="0" err="1" smtClean="0">
                <a:ea typeface="ＭＳ Ｐゴシック" pitchFamily="34" charset="-128"/>
              </a:rPr>
              <a:t>webservices</a:t>
            </a:r>
            <a:endParaRPr lang="en-US" dirty="0" smtClean="0">
              <a:ea typeface="ＭＳ Ｐゴシック" pitchFamily="34" charset="-128"/>
            </a:endParaRPr>
          </a:p>
          <a:p>
            <a:pPr lvl="1"/>
            <a:r>
              <a:rPr lang="en-US" dirty="0" smtClean="0">
                <a:ea typeface="ＭＳ Ｐゴシック" pitchFamily="34" charset="-128"/>
              </a:rPr>
              <a:t>/shared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/system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/connector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/users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/composite</a:t>
            </a:r>
          </a:p>
          <a:p>
            <a:pPr lvl="3"/>
            <a:r>
              <a:rPr lang="en-US" dirty="0" smtClean="0">
                <a:ea typeface="ＭＳ Ｐゴシック" pitchFamily="34" charset="-128"/>
              </a:rPr>
              <a:t>/admin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143000"/>
            <a:ext cx="3567857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>
            <a:off x="2133600" y="1524000"/>
            <a:ext cx="18288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 txBox="1">
            <a:spLocks/>
          </p:cNvSpPr>
          <p:nvPr/>
        </p:nvSpPr>
        <p:spPr>
          <a:xfrm>
            <a:off x="6553200" y="1219200"/>
            <a:ext cx="25908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ts val="1200"/>
              </a:spcBef>
              <a:buClr>
                <a:srgbClr val="005288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rgbClr val="005288"/>
              </a:buClr>
              <a:buSzPct val="85000"/>
              <a:buFont typeface="Arial" pitchFamily="34" charset="0"/>
              <a:buChar char="◦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rgbClr val="005288"/>
              </a:buClr>
              <a:buSzPct val="90000"/>
              <a:buFont typeface="Arial" pitchFamily="34" charset="0"/>
              <a:buChar char="▪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rgbClr val="005288"/>
              </a:buClr>
              <a:buFont typeface="Arial" pitchFamily="34" charset="0"/>
              <a:buChar char="–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rgbClr val="005288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 err="1" smtClean="0">
                <a:ea typeface="ＭＳ Ｐゴシック" pitchFamily="34" charset="-128"/>
              </a:rPr>
              <a:t>root.cmf</a:t>
            </a:r>
            <a:endParaRPr lang="en-US" dirty="0" smtClean="0">
              <a:ea typeface="ＭＳ Ｐゴシック" pitchFamily="34" charset="-128"/>
            </a:endParaRPr>
          </a:p>
          <a:p>
            <a:pPr lvl="1"/>
            <a:r>
              <a:rPr lang="en-US" dirty="0" err="1" smtClean="0">
                <a:ea typeface="ＭＳ Ｐゴシック" pitchFamily="34" charset="-128"/>
              </a:rPr>
              <a:t>policy.cmf</a:t>
            </a:r>
            <a:endParaRPr lang="en-US" dirty="0" smtClean="0">
              <a:ea typeface="ＭＳ Ｐゴシック" pitchFamily="34" charset="-128"/>
            </a:endParaRPr>
          </a:p>
          <a:p>
            <a:pPr lvl="2"/>
            <a:r>
              <a:rPr lang="en-US" dirty="0" err="1" smtClean="0">
                <a:ea typeface="ＭＳ Ｐゴシック" pitchFamily="34" charset="-128"/>
              </a:rPr>
              <a:t>security.cmf</a:t>
            </a:r>
            <a:endParaRPr lang="en-US" dirty="0" smtClean="0">
              <a:ea typeface="ＭＳ Ｐゴシック" pitchFamily="34" charset="-128"/>
            </a:endParaRPr>
          </a:p>
          <a:p>
            <a:pPr lvl="3"/>
            <a:r>
              <a:rPr lang="en-US" dirty="0" err="1" smtClean="0">
                <a:ea typeface="ＭＳ Ｐゴシック" pitchFamily="34" charset="-128"/>
              </a:rPr>
              <a:t>user.cmf</a:t>
            </a:r>
            <a:endParaRPr lang="en-US" dirty="0" smtClean="0">
              <a:ea typeface="ＭＳ Ｐゴシック" pitchFamily="34" charset="-128"/>
            </a:endParaRPr>
          </a:p>
          <a:p>
            <a:pPr lvl="1"/>
            <a:r>
              <a:rPr lang="en-US" dirty="0" err="1" smtClean="0">
                <a:ea typeface="ＭＳ Ｐゴシック" pitchFamily="34" charset="-128"/>
              </a:rPr>
              <a:t>security.cmf</a:t>
            </a:r>
            <a:endParaRPr lang="en-US" dirty="0" smtClean="0">
              <a:ea typeface="ＭＳ Ｐゴシック" pitchFamily="34" charset="-128"/>
            </a:endParaRPr>
          </a:p>
          <a:p>
            <a:pPr lvl="2"/>
            <a:r>
              <a:rPr lang="en-US" dirty="0" err="1" smtClean="0">
                <a:ea typeface="ＭＳ Ｐゴシック" pitchFamily="34" charset="-128"/>
              </a:rPr>
              <a:t>rowlevel.cmf</a:t>
            </a:r>
            <a:endParaRPr lang="en-US" dirty="0" smtClean="0">
              <a:ea typeface="ＭＳ Ｐゴシック" pitchFamily="34" charset="-128"/>
            </a:endParaRPr>
          </a:p>
          <a:p>
            <a:pPr lvl="3"/>
            <a:r>
              <a:rPr lang="en-US" dirty="0" err="1" smtClean="0">
                <a:ea typeface="ＭＳ Ｐゴシック" pitchFamily="34" charset="-128"/>
              </a:rPr>
              <a:t>filters.cmf</a:t>
            </a:r>
            <a:endParaRPr lang="en-US" dirty="0" smtClean="0">
              <a:ea typeface="ＭＳ Ｐゴシック" pitchFamily="34" charset="-128"/>
            </a:endParaRPr>
          </a:p>
          <a:p>
            <a:pPr lvl="1"/>
            <a:r>
              <a:rPr lang="en-US" dirty="0" err="1" smtClean="0">
                <a:ea typeface="ＭＳ Ｐゴシック" pitchFamily="34" charset="-128"/>
              </a:rPr>
              <a:t>services.cmf</a:t>
            </a:r>
            <a:endParaRPr lang="en-US" dirty="0" smtClean="0">
              <a:ea typeface="ＭＳ Ｐゴシック" pitchFamily="34" charset="-128"/>
            </a:endParaRPr>
          </a:p>
          <a:p>
            <a:pPr lvl="2"/>
            <a:r>
              <a:rPr lang="en-US" dirty="0" err="1" smtClean="0">
                <a:ea typeface="ＭＳ Ｐゴシック" pitchFamily="34" charset="-128"/>
              </a:rPr>
              <a:t>databases.cmf</a:t>
            </a:r>
            <a:endParaRPr lang="en-US" dirty="0" smtClean="0">
              <a:ea typeface="ＭＳ Ｐゴシック" pitchFamily="34" charset="-128"/>
            </a:endParaRPr>
          </a:p>
          <a:p>
            <a:pPr lvl="1"/>
            <a:r>
              <a:rPr lang="en-US" dirty="0" err="1" smtClean="0">
                <a:ea typeface="ＭＳ Ｐゴシック" pitchFamily="34" charset="-128"/>
              </a:rPr>
              <a:t>services.cmf</a:t>
            </a:r>
            <a:endParaRPr lang="en-US" dirty="0" smtClean="0">
              <a:ea typeface="ＭＳ Ｐゴシック" pitchFamily="34" charset="-128"/>
            </a:endParaRPr>
          </a:p>
          <a:p>
            <a:pPr lvl="2"/>
            <a:r>
              <a:rPr lang="en-US" dirty="0" err="1" smtClean="0">
                <a:ea typeface="ＭＳ Ｐゴシック" pitchFamily="34" charset="-128"/>
              </a:rPr>
              <a:t>webservices.cmf</a:t>
            </a:r>
            <a:endParaRPr lang="en-US" dirty="0" smtClean="0">
              <a:ea typeface="ＭＳ Ｐゴシック" pitchFamily="34" charset="-128"/>
            </a:endParaRPr>
          </a:p>
          <a:p>
            <a:pPr lvl="1"/>
            <a:r>
              <a:rPr lang="en-US" dirty="0" err="1" smtClean="0">
                <a:ea typeface="ＭＳ Ｐゴシック" pitchFamily="34" charset="-128"/>
              </a:rPr>
              <a:t>shared.cmf</a:t>
            </a:r>
            <a:endParaRPr lang="en-US" dirty="0" smtClean="0">
              <a:ea typeface="ＭＳ Ｐゴシック" pitchFamily="34" charset="-128"/>
            </a:endParaRPr>
          </a:p>
          <a:p>
            <a:pPr lvl="1"/>
            <a:r>
              <a:rPr lang="en-US" dirty="0" err="1" smtClean="0">
                <a:ea typeface="ＭＳ Ｐゴシック" pitchFamily="34" charset="-128"/>
              </a:rPr>
              <a:t>system.cmf</a:t>
            </a:r>
            <a:endParaRPr lang="en-US" dirty="0" smtClean="0">
              <a:ea typeface="ＭＳ Ｐゴシック" pitchFamily="34" charset="-128"/>
            </a:endParaRPr>
          </a:p>
          <a:p>
            <a:pPr lvl="2"/>
            <a:r>
              <a:rPr lang="en-US" dirty="0" err="1" smtClean="0">
                <a:ea typeface="ＭＳ Ｐゴシック" pitchFamily="34" charset="-128"/>
              </a:rPr>
              <a:t>connector.cmf</a:t>
            </a:r>
            <a:endParaRPr lang="en-US" dirty="0" smtClean="0">
              <a:ea typeface="ＭＳ Ｐゴシック" pitchFamily="34" charset="-128"/>
            </a:endParaRPr>
          </a:p>
          <a:p>
            <a:pPr lvl="1"/>
            <a:r>
              <a:rPr lang="en-US" dirty="0" err="1" smtClean="0">
                <a:ea typeface="ＭＳ Ｐゴシック" pitchFamily="34" charset="-128"/>
              </a:rPr>
              <a:t>users.cmf</a:t>
            </a:r>
            <a:endParaRPr lang="en-US" dirty="0" smtClean="0">
              <a:ea typeface="ＭＳ Ｐゴシック" pitchFamily="34" charset="-128"/>
            </a:endParaRPr>
          </a:p>
          <a:p>
            <a:pPr lvl="2"/>
            <a:r>
              <a:rPr lang="en-US" dirty="0" err="1" smtClean="0">
                <a:ea typeface="ＭＳ Ｐゴシック" pitchFamily="34" charset="-128"/>
              </a:rPr>
              <a:t>composite.cmf</a:t>
            </a:r>
            <a:endParaRPr lang="en-US" dirty="0" smtClean="0">
              <a:ea typeface="ＭＳ Ｐゴシック" pitchFamily="34" charset="-128"/>
            </a:endParaRPr>
          </a:p>
          <a:p>
            <a:pPr lvl="3"/>
            <a:r>
              <a:rPr lang="en-US" dirty="0" err="1" smtClean="0">
                <a:ea typeface="ＭＳ Ｐゴシック" pitchFamily="34" charset="-128"/>
              </a:rPr>
              <a:t>admin.cmf</a:t>
            </a:r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083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Admin Check-in </a:t>
            </a:r>
            <a:r>
              <a:rPr lang="en-US" dirty="0" smtClean="0">
                <a:ea typeface="ＭＳ Ｐゴシック" pitchFamily="34" charset="-128"/>
              </a:rPr>
              <a:t>Composite Server Base-Level Folders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4294967295"/>
          </p:nvPr>
        </p:nvSpPr>
        <p:spPr>
          <a:xfrm>
            <a:off x="5181600" y="1143000"/>
            <a:ext cx="3276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ea typeface="ＭＳ Ｐゴシック" pitchFamily="34" charset="-128"/>
              </a:rPr>
              <a:t>Base level folders (/)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/policy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/security</a:t>
            </a:r>
          </a:p>
          <a:p>
            <a:pPr lvl="3"/>
            <a:r>
              <a:rPr lang="en-US" dirty="0" smtClean="0">
                <a:ea typeface="ＭＳ Ｐゴシック" pitchFamily="34" charset="-128"/>
              </a:rPr>
              <a:t>/user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/security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/</a:t>
            </a:r>
            <a:r>
              <a:rPr lang="en-US" dirty="0" err="1" smtClean="0">
                <a:ea typeface="ＭＳ Ｐゴシック" pitchFamily="34" charset="-128"/>
              </a:rPr>
              <a:t>rowlevel</a:t>
            </a:r>
            <a:endParaRPr lang="en-US" dirty="0" smtClean="0">
              <a:ea typeface="ＭＳ Ｐゴシック" pitchFamily="34" charset="-128"/>
            </a:endParaRPr>
          </a:p>
          <a:p>
            <a:pPr lvl="3"/>
            <a:r>
              <a:rPr lang="en-US" dirty="0" smtClean="0">
                <a:ea typeface="ＭＳ Ｐゴシック" pitchFamily="34" charset="-128"/>
              </a:rPr>
              <a:t>/filters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/services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/databases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/services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/</a:t>
            </a:r>
            <a:r>
              <a:rPr lang="en-US" dirty="0" err="1" smtClean="0">
                <a:ea typeface="ＭＳ Ｐゴシック" pitchFamily="34" charset="-128"/>
              </a:rPr>
              <a:t>webservices</a:t>
            </a:r>
            <a:endParaRPr lang="en-US" dirty="0" smtClean="0">
              <a:ea typeface="ＭＳ Ｐゴシック" pitchFamily="34" charset="-128"/>
            </a:endParaRPr>
          </a:p>
          <a:p>
            <a:pPr lvl="1"/>
            <a:r>
              <a:rPr lang="en-US" dirty="0" smtClean="0">
                <a:ea typeface="ＭＳ Ｐゴシック" pitchFamily="34" charset="-128"/>
              </a:rPr>
              <a:t>/shared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/system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/connector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/users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/composite</a:t>
            </a:r>
          </a:p>
          <a:p>
            <a:pPr lvl="3"/>
            <a:r>
              <a:rPr lang="en-US" dirty="0" smtClean="0">
                <a:ea typeface="ＭＳ Ｐゴシック" pitchFamily="34" charset="-128"/>
              </a:rPr>
              <a:t>/admin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923445"/>
            <a:ext cx="2743200" cy="2444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" y="972234"/>
            <a:ext cx="4953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Composite </a:t>
            </a:r>
            <a:r>
              <a:rPr lang="en-US" dirty="0" err="1" smtClean="0"/>
              <a:t>PDToolStudio</a:t>
            </a:r>
            <a:r>
              <a:rPr lang="en-US" dirty="0" smtClean="0"/>
              <a:t>:  Check-in to VCS</a:t>
            </a:r>
          </a:p>
          <a:p>
            <a:endParaRPr lang="en-US" dirty="0"/>
          </a:p>
          <a:p>
            <a:pPr marL="0" lvl="1"/>
            <a:r>
              <a:rPr lang="en-US" dirty="0">
                <a:ea typeface="ＭＳ Ｐゴシック" pitchFamily="34" charset="-128"/>
              </a:rPr>
              <a:t>ExecutePDToolStudio.bat -</a:t>
            </a:r>
            <a:r>
              <a:rPr lang="en-US" dirty="0" err="1">
                <a:ea typeface="ＭＳ Ｐゴシック" pitchFamily="34" charset="-128"/>
              </a:rPr>
              <a:t>vcsinitBaseFolders</a:t>
            </a:r>
            <a:r>
              <a:rPr lang="en-US" dirty="0">
                <a:ea typeface="ＭＳ Ｐゴシック" pitchFamily="34" charset="-128"/>
              </a:rPr>
              <a:t> -</a:t>
            </a:r>
            <a:r>
              <a:rPr lang="en-US" dirty="0" err="1">
                <a:ea typeface="ＭＳ Ｐゴシック" pitchFamily="34" charset="-128"/>
              </a:rPr>
              <a:t>vcsuser</a:t>
            </a:r>
            <a:r>
              <a:rPr lang="en-US" dirty="0">
                <a:ea typeface="ＭＳ Ｐゴシック" pitchFamily="34" charset="-128"/>
              </a:rPr>
              <a:t> user -</a:t>
            </a:r>
            <a:r>
              <a:rPr lang="en-US" dirty="0" err="1">
                <a:ea typeface="ＭＳ Ｐゴシック" pitchFamily="34" charset="-128"/>
              </a:rPr>
              <a:t>vcspassword</a:t>
            </a:r>
            <a:r>
              <a:rPr lang="en-US" dirty="0">
                <a:ea typeface="ＭＳ Ｐゴシック" pitchFamily="34" charset="-128"/>
              </a:rPr>
              <a:t> password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6571" y="3554113"/>
            <a:ext cx="41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VCS:  Checked in base-level structure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743200" y="1371600"/>
            <a:ext cx="2362200" cy="238897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7891" idx="1"/>
          </p:cNvCxnSpPr>
          <p:nvPr/>
        </p:nvCxnSpPr>
        <p:spPr>
          <a:xfrm flipH="1">
            <a:off x="3581400" y="3695700"/>
            <a:ext cx="1600200" cy="7239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81600" y="1447800"/>
            <a:ext cx="0" cy="457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47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45932"/>
            <a:ext cx="3048000" cy="2599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56188"/>
            <a:ext cx="1676400" cy="475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Admin Check-in </a:t>
            </a:r>
            <a:r>
              <a:rPr lang="en-US" dirty="0" smtClean="0">
                <a:ea typeface="ＭＳ Ｐゴシック" pitchFamily="34" charset="-128"/>
              </a:rPr>
              <a:t>Composite Server Custom CIS Folders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4294967295"/>
          </p:nvPr>
        </p:nvSpPr>
        <p:spPr>
          <a:xfrm>
            <a:off x="5638800" y="1143000"/>
            <a:ext cx="3276600" cy="51054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Custom CIS folders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" y="972234"/>
            <a:ext cx="548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Composite </a:t>
            </a:r>
            <a:r>
              <a:rPr lang="en-US" dirty="0" err="1" smtClean="0"/>
              <a:t>PDToolStudio</a:t>
            </a:r>
            <a:r>
              <a:rPr lang="en-US" dirty="0" smtClean="0"/>
              <a:t>:  Check-in to VCS</a:t>
            </a:r>
          </a:p>
          <a:p>
            <a:endParaRPr lang="en-US" dirty="0"/>
          </a:p>
          <a:p>
            <a:pPr marL="0" lvl="1"/>
            <a:r>
              <a:rPr lang="en-US" dirty="0">
                <a:ea typeface="ＭＳ Ｐゴシック" pitchFamily="34" charset="-128"/>
              </a:rPr>
              <a:t>ExecutePDToolStudio.bat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-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vcsinitBaseFolders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         -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customCisPathList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“/services/databases/ORG1/T2CAT&lt;TYPE=CATALOG&gt;/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T2SCH&lt;TYPE=SCHEMA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&gt;, /services/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webservices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/ORG1/Tenant2, /shared/ORG1/Tenant2"</a:t>
            </a:r>
            <a:r>
              <a:rPr lang="en-US" dirty="0" smtClean="0">
                <a:ea typeface="ＭＳ Ｐゴシック" pitchFamily="34" charset="-128"/>
              </a:rPr>
              <a:t>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3276600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VCS:  Checked in custom folder structure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743200" y="1371600"/>
            <a:ext cx="2362200" cy="2286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667000" y="3486150"/>
            <a:ext cx="3657600" cy="16192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324600" y="3276600"/>
            <a:ext cx="144780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24600" y="4419600"/>
            <a:ext cx="1447800" cy="2013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324600" y="5763715"/>
            <a:ext cx="1447800" cy="1798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869438" y="3153824"/>
            <a:ext cx="11983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69439" y="4096434"/>
            <a:ext cx="11983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Web Service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869439" y="5579049"/>
            <a:ext cx="11983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Shared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495550" y="4509667"/>
            <a:ext cx="3829050" cy="1100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286000" y="5830961"/>
            <a:ext cx="4038600" cy="265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12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mpos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3267</TotalTime>
  <Words>982</Words>
  <Application>Microsoft Office PowerPoint</Application>
  <PresentationFormat>On-screen Show (4:3)</PresentationFormat>
  <Paragraphs>241</Paragraphs>
  <Slides>20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Clarity</vt:lpstr>
      <vt:lpstr>Composite Software  PS Promotion and Deployment Tool VCS Multi-tenant</vt:lpstr>
      <vt:lpstr>Agenda</vt:lpstr>
      <vt:lpstr> A multi-tenant environment contains multiple groups or organizations sharing the composite infrastructure.</vt:lpstr>
      <vt:lpstr>Multi-Tenant VCS Topology</vt:lpstr>
      <vt:lpstr>Version Control with Multi-Tenants</vt:lpstr>
      <vt:lpstr>Multi-Tenant VCS Strategy – Automated</vt:lpstr>
      <vt:lpstr>Composite Server Base-Level Folders</vt:lpstr>
      <vt:lpstr>Admin Check-in Composite Server Base-Level Folders</vt:lpstr>
      <vt:lpstr>Admin Check-in Composite Server Custom CIS Folders</vt:lpstr>
      <vt:lpstr>Multi-Tenant User2 Check-in from Studio</vt:lpstr>
      <vt:lpstr>Multi-Tenant User2 Check-in Results</vt:lpstr>
      <vt:lpstr>PowerPoint Presentation</vt:lpstr>
      <vt:lpstr>Additional Slides</vt:lpstr>
      <vt:lpstr>Multi-Tenant VCS Strategy – Manual</vt:lpstr>
      <vt:lpstr>Multi-Tenant VCS Strategy cont. – Manual</vt:lpstr>
      <vt:lpstr>Multi-Tenant VCS Strategy cont. – Manual</vt:lpstr>
      <vt:lpstr>Initialize a New Composite Server</vt:lpstr>
      <vt:lpstr>Check-in New Composite Server</vt:lpstr>
      <vt:lpstr>Check-in Existing Multi-Tenant Composite Server</vt:lpstr>
      <vt:lpstr>Multi-Tenant Check-in 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Debra Valdez</dc:creator>
  <cp:lastModifiedBy>Mike Tinius</cp:lastModifiedBy>
  <cp:revision>196</cp:revision>
  <dcterms:created xsi:type="dcterms:W3CDTF">2012-12-16T21:02:03Z</dcterms:created>
  <dcterms:modified xsi:type="dcterms:W3CDTF">2014-04-12T03:26:54Z</dcterms:modified>
</cp:coreProperties>
</file>