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9"/>
  </p:notesMasterIdLst>
  <p:handoutMasterIdLst>
    <p:handoutMasterId r:id="rId30"/>
  </p:handoutMasterIdLst>
  <p:sldIdLst>
    <p:sldId id="465" r:id="rId2"/>
    <p:sldId id="466"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89" r:id="rId26"/>
    <p:sldId id="490" r:id="rId27"/>
    <p:sldId id="4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9" autoAdjust="0"/>
    <p:restoredTop sz="88448" autoAdjust="0"/>
  </p:normalViewPr>
  <p:slideViewPr>
    <p:cSldViewPr>
      <p:cViewPr>
        <p:scale>
          <a:sx n="70" d="100"/>
          <a:sy n="70" d="100"/>
        </p:scale>
        <p:origin x="-1666" y="-2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4/11/2014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4/11/2014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7CA41ABA-0DC7-4E5A-952F-39E74CE09DE2}" type="slidenum">
              <a:rPr lang="en-US" sz="1200" smtClean="0">
                <a:solidFill>
                  <a:schemeClr val="tx1"/>
                </a:solidFill>
              </a:rPr>
              <a:pPr eaLnBrk="1" hangingPunct="1"/>
              <a:t>1</a:t>
            </a:fld>
            <a:endParaRPr lang="en-US" sz="1200" smtClean="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A130B72C-30B7-4797-A870-7B08F711D8B1}" type="slidenum">
              <a:rPr lang="en-US" sz="1200" smtClean="0">
                <a:solidFill>
                  <a:schemeClr val="tx1"/>
                </a:solidFill>
              </a:rPr>
              <a:pPr eaLnBrk="1" hangingPunct="1"/>
              <a:t>26</a:t>
            </a:fld>
            <a:endParaRPr lang="en-US" sz="1200" smtClean="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27</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2514600" y="6629400"/>
            <a:ext cx="3657600" cy="244475"/>
          </a:xfrm>
          <a:prstGeom prst="rect">
            <a:avLst/>
          </a:prstGeom>
        </p:spPr>
        <p:txBody>
          <a:bodyPr/>
          <a:lstStyle>
            <a:lvl1pPr>
              <a:defRPr>
                <a:latin typeface="Arial" charset="0"/>
              </a:defRPr>
            </a:lvl1pPr>
          </a:lstStyle>
          <a:p>
            <a:pPr>
              <a:defRPr/>
            </a:pPr>
            <a:r>
              <a:rPr lang="en-US"/>
              <a:t>© 2010 Composite Software, Inc. / Composite Proprietary and Confidential</a:t>
            </a:r>
          </a:p>
          <a:p>
            <a:pPr>
              <a:defRPr/>
            </a:pPr>
            <a:endParaRPr lang="en-US"/>
          </a:p>
        </p:txBody>
      </p:sp>
    </p:spTree>
    <p:extLst>
      <p:ext uri="{BB962C8B-B14F-4D97-AF65-F5344CB8AC3E}">
        <p14:creationId xmlns:p14="http://schemas.microsoft.com/office/powerpoint/2010/main" val="298582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 id="2147483759"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3200400" y="2286000"/>
            <a:ext cx="5943600" cy="2057400"/>
          </a:xfrm>
        </p:spPr>
        <p:txBody>
          <a:bodyPr/>
          <a:lstStyle/>
          <a:p>
            <a:pPr eaLnBrk="1" hangingPunct="1"/>
            <a:r>
              <a:rPr lang="en-US" sz="3800" dirty="0" smtClean="0">
                <a:ea typeface="ＭＳ Ｐゴシック" pitchFamily="34" charset="-128"/>
              </a:rPr>
              <a:t>Composite Software</a:t>
            </a:r>
            <a:br>
              <a:rPr lang="en-US" sz="3800" dirty="0" smtClean="0">
                <a:ea typeface="ＭＳ Ｐゴシック" pitchFamily="34" charset="-128"/>
              </a:rPr>
            </a:br>
            <a:r>
              <a:rPr lang="en-US" sz="3800" dirty="0" smtClean="0">
                <a:ea typeface="ＭＳ Ｐゴシック" pitchFamily="34" charset="-128"/>
              </a:rPr>
              <a:t/>
            </a:r>
            <a:br>
              <a:rPr lang="en-US" sz="3800" dirty="0" smtClean="0">
                <a:ea typeface="ＭＳ Ｐゴシック" pitchFamily="34" charset="-128"/>
              </a:rPr>
            </a:br>
            <a:r>
              <a:rPr lang="en-US" sz="2800" dirty="0" smtClean="0">
                <a:ea typeface="ＭＳ Ｐゴシック" pitchFamily="34" charset="-128"/>
              </a:rPr>
              <a:t>PS Promotion and Deployment Tool</a:t>
            </a:r>
            <a:br>
              <a:rPr lang="en-US" sz="2800" dirty="0" smtClean="0">
                <a:ea typeface="ＭＳ Ｐゴシック" pitchFamily="34" charset="-128"/>
              </a:rPr>
            </a:br>
            <a:r>
              <a:rPr lang="en-US" sz="2800" dirty="0" smtClean="0">
                <a:ea typeface="ＭＳ Ｐゴシック" pitchFamily="34" charset="-128"/>
              </a:rPr>
              <a:t>Positioning</a:t>
            </a:r>
          </a:p>
        </p:txBody>
      </p:sp>
      <p:sp>
        <p:nvSpPr>
          <p:cNvPr id="13315" name="Rectangle 3"/>
          <p:cNvSpPr>
            <a:spLocks noGrp="1" noChangeArrowheads="1"/>
          </p:cNvSpPr>
          <p:nvPr>
            <p:ph type="subTitle" idx="1"/>
          </p:nvPr>
        </p:nvSpPr>
        <p:spPr>
          <a:xfrm>
            <a:off x="3762375" y="5181600"/>
            <a:ext cx="4467225" cy="609600"/>
          </a:xfrm>
        </p:spPr>
        <p:txBody>
          <a:bodyPr/>
          <a:lstStyle/>
          <a:p>
            <a:pPr eaLnBrk="1" hangingPunct="1">
              <a:buFont typeface="Wingdings" pitchFamily="2" charset="2"/>
              <a:buNone/>
            </a:pPr>
            <a:r>
              <a:rPr lang="en-US" smtClean="0">
                <a:ea typeface="ＭＳ Ｐゴシック" pitchFamily="34" charset="-128"/>
              </a:rPr>
              <a:t>Name</a:t>
            </a:r>
          </a:p>
        </p:txBody>
      </p:sp>
    </p:spTree>
    <p:extLst>
      <p:ext uri="{BB962C8B-B14F-4D97-AF65-F5344CB8AC3E}">
        <p14:creationId xmlns:p14="http://schemas.microsoft.com/office/powerpoint/2010/main" val="3387758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ea typeface="ＭＳ Ｐゴシック" pitchFamily="34" charset="-128"/>
              </a:rPr>
              <a:t>Functional Modules</a:t>
            </a:r>
          </a:p>
        </p:txBody>
      </p:sp>
      <p:sp>
        <p:nvSpPr>
          <p:cNvPr id="22531" name="Rectangle 3"/>
          <p:cNvSpPr>
            <a:spLocks noGrp="1"/>
          </p:cNvSpPr>
          <p:nvPr>
            <p:ph type="body" idx="4294967295"/>
          </p:nvPr>
        </p:nvSpPr>
        <p:spPr>
          <a:xfrm>
            <a:off x="-76200" y="1066800"/>
            <a:ext cx="8763000" cy="5410200"/>
          </a:xfrm>
        </p:spPr>
        <p:txBody>
          <a:bodyPr/>
          <a:lstStyle/>
          <a:p>
            <a:pPr>
              <a:lnSpc>
                <a:spcPct val="80000"/>
              </a:lnSpc>
            </a:pPr>
            <a:r>
              <a:rPr lang="en-US" sz="2400" smtClean="0">
                <a:ea typeface="ＭＳ Ｐゴシック" pitchFamily="34" charset="-128"/>
              </a:rPr>
              <a:t>Phase 1 Modules				           </a:t>
            </a:r>
            <a:r>
              <a:rPr lang="en-US" sz="2400" u="sng" smtClean="0">
                <a:ea typeface="ＭＳ Ｐゴシック" pitchFamily="34" charset="-128"/>
              </a:rPr>
              <a:t>Module Name</a:t>
            </a:r>
          </a:p>
          <a:p>
            <a:pPr lvl="1">
              <a:lnSpc>
                <a:spcPct val="80000"/>
              </a:lnSpc>
            </a:pPr>
            <a:r>
              <a:rPr lang="en-US" sz="2000" smtClean="0">
                <a:ea typeface="ＭＳ Ｐゴシック" pitchFamily="34" charset="-128"/>
              </a:rPr>
              <a:t>Server Attribute Configuration 		</a:t>
            </a:r>
          </a:p>
          <a:p>
            <a:pPr lvl="1">
              <a:lnSpc>
                <a:spcPct val="80000"/>
              </a:lnSpc>
            </a:pPr>
            <a:r>
              <a:rPr lang="en-US" sz="2000" smtClean="0">
                <a:ea typeface="ＭＳ Ｐゴシック" pitchFamily="34" charset="-128"/>
              </a:rPr>
              <a:t>Backup Server</a:t>
            </a:r>
          </a:p>
          <a:p>
            <a:pPr lvl="1">
              <a:lnSpc>
                <a:spcPct val="80000"/>
              </a:lnSpc>
            </a:pPr>
            <a:r>
              <a:rPr lang="en-US" sz="2000" smtClean="0">
                <a:ea typeface="ＭＳ Ｐゴシック" pitchFamily="34" charset="-128"/>
              </a:rPr>
              <a:t>Import Car files</a:t>
            </a:r>
          </a:p>
          <a:p>
            <a:pPr lvl="1">
              <a:lnSpc>
                <a:spcPct val="80000"/>
              </a:lnSpc>
            </a:pPr>
            <a:r>
              <a:rPr lang="en-US" sz="2000" smtClean="0">
                <a:ea typeface="ＭＳ Ｐゴシック" pitchFamily="34" charset="-128"/>
              </a:rPr>
              <a:t>Restart CIS</a:t>
            </a:r>
          </a:p>
          <a:p>
            <a:pPr lvl="1">
              <a:lnSpc>
                <a:spcPct val="80000"/>
              </a:lnSpc>
            </a:pPr>
            <a:r>
              <a:rPr lang="en-US" sz="2000" smtClean="0">
                <a:ea typeface="ＭＳ Ｐゴシック" pitchFamily="34" charset="-128"/>
              </a:rPr>
              <a:t>Group Management </a:t>
            </a:r>
          </a:p>
          <a:p>
            <a:pPr lvl="1">
              <a:lnSpc>
                <a:spcPct val="80000"/>
              </a:lnSpc>
            </a:pPr>
            <a:r>
              <a:rPr lang="en-US" sz="2000" smtClean="0">
                <a:ea typeface="ＭＳ Ｐゴシック" pitchFamily="34" charset="-128"/>
              </a:rPr>
              <a:t>User Management</a:t>
            </a:r>
          </a:p>
          <a:p>
            <a:pPr lvl="2">
              <a:lnSpc>
                <a:spcPct val="80000"/>
              </a:lnSpc>
            </a:pPr>
            <a:r>
              <a:rPr lang="en-US" sz="1800" smtClean="0">
                <a:ea typeface="ＭＳ Ｐゴシック" pitchFamily="34" charset="-128"/>
              </a:rPr>
              <a:t>Create/Update, Delete, Resource Owner</a:t>
            </a:r>
          </a:p>
          <a:p>
            <a:pPr lvl="1">
              <a:lnSpc>
                <a:spcPct val="80000"/>
              </a:lnSpc>
            </a:pPr>
            <a:r>
              <a:rPr lang="en-US" sz="2000" smtClean="0">
                <a:ea typeface="ＭＳ Ｐゴシック" pitchFamily="34" charset="-128"/>
              </a:rPr>
              <a:t>Resource Privilege Management</a:t>
            </a:r>
          </a:p>
          <a:p>
            <a:pPr lvl="1">
              <a:lnSpc>
                <a:spcPct val="80000"/>
              </a:lnSpc>
            </a:pPr>
            <a:r>
              <a:rPr lang="en-US" sz="2000" smtClean="0">
                <a:ea typeface="ＭＳ Ｐゴシック" pitchFamily="34" charset="-128"/>
              </a:rPr>
              <a:t>Data Source Configuration</a:t>
            </a:r>
          </a:p>
          <a:p>
            <a:pPr lvl="2">
              <a:lnSpc>
                <a:spcPct val="80000"/>
              </a:lnSpc>
            </a:pPr>
            <a:r>
              <a:rPr lang="en-US" sz="1800" smtClean="0">
                <a:ea typeface="ＭＳ Ｐゴシック" pitchFamily="34" charset="-128"/>
              </a:rPr>
              <a:t>Configure</a:t>
            </a:r>
          </a:p>
          <a:p>
            <a:pPr lvl="2">
              <a:lnSpc>
                <a:spcPct val="80000"/>
              </a:lnSpc>
            </a:pPr>
            <a:r>
              <a:rPr lang="en-US" sz="1800" smtClean="0">
                <a:ea typeface="ＭＳ Ｐゴシック" pitchFamily="34" charset="-128"/>
              </a:rPr>
              <a:t>Enable</a:t>
            </a:r>
          </a:p>
          <a:p>
            <a:pPr lvl="2">
              <a:lnSpc>
                <a:spcPct val="80000"/>
              </a:lnSpc>
            </a:pPr>
            <a:r>
              <a:rPr lang="en-US" sz="1800" smtClean="0">
                <a:ea typeface="ＭＳ Ｐゴシック" pitchFamily="34" charset="-128"/>
              </a:rPr>
              <a:t>Re-introspect</a:t>
            </a:r>
          </a:p>
          <a:p>
            <a:pPr lvl="2">
              <a:lnSpc>
                <a:spcPct val="80000"/>
              </a:lnSpc>
            </a:pPr>
            <a:r>
              <a:rPr lang="en-US" sz="1800" smtClean="0">
                <a:ea typeface="ＭＳ Ｐゴシック" pitchFamily="34" charset="-128"/>
              </a:rPr>
              <a:t>General attribute configuration interface</a:t>
            </a:r>
          </a:p>
          <a:p>
            <a:pPr lvl="1">
              <a:lnSpc>
                <a:spcPct val="80000"/>
              </a:lnSpc>
            </a:pPr>
            <a:r>
              <a:rPr lang="en-US" sz="2000" smtClean="0">
                <a:ea typeface="ＭＳ Ｐゴシック" pitchFamily="34" charset="-128"/>
              </a:rPr>
              <a:t>Rebind Procedures and Views to new data source</a:t>
            </a:r>
          </a:p>
          <a:p>
            <a:pPr lvl="1">
              <a:lnSpc>
                <a:spcPct val="80000"/>
              </a:lnSpc>
            </a:pPr>
            <a:r>
              <a:rPr lang="en-US" sz="2000" smtClean="0">
                <a:ea typeface="ＭＳ Ｐゴシック" pitchFamily="34" charset="-128"/>
              </a:rPr>
              <a:t>Resource Management</a:t>
            </a:r>
          </a:p>
          <a:p>
            <a:pPr lvl="2">
              <a:lnSpc>
                <a:spcPct val="80000"/>
              </a:lnSpc>
            </a:pPr>
            <a:r>
              <a:rPr lang="en-US" sz="1800" smtClean="0">
                <a:ea typeface="ＭＳ Ｐゴシック" pitchFamily="34" charset="-128"/>
              </a:rPr>
              <a:t>Remove Resources, Validate existence</a:t>
            </a:r>
          </a:p>
        </p:txBody>
      </p:sp>
      <p:sp>
        <p:nvSpPr>
          <p:cNvPr id="22532" name="Rectangle 4"/>
          <p:cNvSpPr>
            <a:spLocks/>
          </p:cNvSpPr>
          <p:nvPr/>
        </p:nvSpPr>
        <p:spPr bwMode="auto">
          <a:xfrm>
            <a:off x="6400800" y="1436688"/>
            <a:ext cx="2819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ServerAttrModule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ServerManagerModule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GroupModule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UserModule</a:t>
            </a:r>
          </a:p>
          <a:p>
            <a:pPr marL="342900" indent="-342900" eaLnBrk="0" hangingPunct="0">
              <a:lnSpc>
                <a:spcPct val="80000"/>
              </a:lnSpc>
              <a:spcBef>
                <a:spcPct val="20000"/>
              </a:spcBef>
              <a:buClr>
                <a:srgbClr val="C82228"/>
              </a:buClr>
              <a:buFont typeface="Wingdings" pitchFamily="2" charset="2"/>
              <a:buNone/>
            </a:pPr>
            <a:r>
              <a:rPr lang="en-US" sz="1800">
                <a:solidFill>
                  <a:schemeClr val="tx1"/>
                </a:solidFill>
              </a:rPr>
              <a:t> </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PrivilegeModule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DataSourceModule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RebindModule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969514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smtClean="0">
                <a:ea typeface="ＭＳ Ｐゴシック" pitchFamily="34" charset="-128"/>
              </a:rPr>
              <a:t>Functional Modules cont.</a:t>
            </a:r>
          </a:p>
        </p:txBody>
      </p:sp>
      <p:sp>
        <p:nvSpPr>
          <p:cNvPr id="23555" name="Rectangle 3"/>
          <p:cNvSpPr>
            <a:spLocks noGrp="1"/>
          </p:cNvSpPr>
          <p:nvPr>
            <p:ph type="body" idx="4294967295"/>
          </p:nvPr>
        </p:nvSpPr>
        <p:spPr>
          <a:xfrm>
            <a:off x="457200" y="1066800"/>
            <a:ext cx="8534400" cy="5059363"/>
          </a:xfrm>
        </p:spPr>
        <p:txBody>
          <a:bodyPr/>
          <a:lstStyle/>
          <a:p>
            <a:r>
              <a:rPr lang="en-US" sz="2400" smtClean="0">
                <a:ea typeface="ＭＳ Ｐゴシック" pitchFamily="34" charset="-128"/>
              </a:rPr>
              <a:t>Phase 1 Modules				</a:t>
            </a:r>
            <a:r>
              <a:rPr lang="en-US" sz="2400" u="sng" smtClean="0">
                <a:ea typeface="ＭＳ Ｐゴシック" pitchFamily="34" charset="-128"/>
              </a:rPr>
              <a:t>Module Name</a:t>
            </a:r>
          </a:p>
          <a:p>
            <a:pPr lvl="1"/>
            <a:r>
              <a:rPr lang="en-US" sz="2000" smtClean="0">
                <a:ea typeface="ＭＳ Ｐゴシック" pitchFamily="34" charset="-128"/>
              </a:rPr>
              <a:t>Resource Cache Configuration</a:t>
            </a:r>
          </a:p>
          <a:p>
            <a:pPr lvl="1"/>
            <a:r>
              <a:rPr lang="en-US" sz="2000" smtClean="0">
                <a:ea typeface="ＭＳ Ｐゴシック" pitchFamily="34" charset="-128"/>
              </a:rPr>
              <a:t>Regression Testing</a:t>
            </a:r>
          </a:p>
          <a:p>
            <a:pPr lvl="1"/>
            <a:r>
              <a:rPr lang="en-US" sz="2000" smtClean="0">
                <a:ea typeface="ＭＳ Ｐゴシック" pitchFamily="34" charset="-128"/>
              </a:rPr>
              <a:t>Export Car files </a:t>
            </a:r>
          </a:p>
          <a:p>
            <a:pPr lvl="1"/>
            <a:r>
              <a:rPr lang="en-US" sz="2000" smtClean="0">
                <a:ea typeface="ＭＳ Ｐゴシック" pitchFamily="34" charset="-128"/>
              </a:rPr>
              <a:t>Restore Server</a:t>
            </a:r>
          </a:p>
          <a:p>
            <a:pPr lvl="1"/>
            <a:r>
              <a:rPr lang="en-US" sz="2000" smtClean="0">
                <a:ea typeface="ＭＳ Ｐゴシック" pitchFamily="34" charset="-128"/>
              </a:rPr>
              <a:t>Triggers Configuration</a:t>
            </a:r>
          </a:p>
          <a:p>
            <a:pPr lvl="1"/>
            <a:endParaRPr lang="en-US" sz="2000" smtClean="0">
              <a:ea typeface="ＭＳ Ｐゴシック" pitchFamily="34" charset="-128"/>
            </a:endParaRPr>
          </a:p>
          <a:p>
            <a:r>
              <a:rPr lang="en-US" sz="2400" smtClean="0">
                <a:ea typeface="ＭＳ Ｐゴシック" pitchFamily="34" charset="-128"/>
              </a:rPr>
              <a:t>Phase 2 Modules				</a:t>
            </a:r>
            <a:r>
              <a:rPr lang="en-US" sz="2400" u="sng" smtClean="0">
                <a:ea typeface="ＭＳ Ｐゴシック" pitchFamily="34" charset="-128"/>
              </a:rPr>
              <a:t>Module Name</a:t>
            </a:r>
          </a:p>
          <a:p>
            <a:pPr lvl="1"/>
            <a:r>
              <a:rPr lang="en-US" sz="2000" smtClean="0">
                <a:ea typeface="ＭＳ Ｐゴシック" pitchFamily="34" charset="-128"/>
              </a:rPr>
              <a:t>Connector Configuration</a:t>
            </a:r>
          </a:p>
          <a:p>
            <a:pPr lvl="1"/>
            <a:r>
              <a:rPr lang="en-US" sz="2000" smtClean="0">
                <a:ea typeface="ＭＳ Ｐゴシック" pitchFamily="34" charset="-128"/>
              </a:rPr>
              <a:t>Resource Statistics Configuration</a:t>
            </a:r>
          </a:p>
          <a:p>
            <a:pPr lvl="1"/>
            <a:endParaRPr lang="en-US" sz="1800" smtClean="0">
              <a:ea typeface="ＭＳ Ｐゴシック" pitchFamily="34" charset="-128"/>
            </a:endParaRPr>
          </a:p>
          <a:p>
            <a:pPr lvl="1"/>
            <a:endParaRPr lang="en-US" sz="2000" smtClean="0">
              <a:ea typeface="ＭＳ Ｐゴシック" pitchFamily="34" charset="-128"/>
            </a:endParaRPr>
          </a:p>
        </p:txBody>
      </p:sp>
      <p:sp>
        <p:nvSpPr>
          <p:cNvPr id="23556" name="Rectangle 4"/>
          <p:cNvSpPr>
            <a:spLocks/>
          </p:cNvSpPr>
          <p:nvPr/>
        </p:nvSpPr>
        <p:spPr bwMode="auto">
          <a:xfrm>
            <a:off x="5943600" y="1524000"/>
            <a:ext cx="3124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C82228"/>
              </a:buClr>
              <a:buFont typeface="Wingdings" pitchFamily="2" charset="2"/>
              <a:buNone/>
            </a:pPr>
            <a:r>
              <a:rPr lang="en-US" sz="2000">
                <a:solidFill>
                  <a:schemeClr val="tx1"/>
                </a:solidFill>
              </a:rPr>
              <a:t>ResourceCacheModule</a:t>
            </a:r>
          </a:p>
          <a:p>
            <a:pPr marL="342900" indent="-342900" eaLnBrk="0" hangingPunct="0">
              <a:spcBef>
                <a:spcPct val="20000"/>
              </a:spcBef>
              <a:buClr>
                <a:srgbClr val="C82228"/>
              </a:buClr>
              <a:buFont typeface="Wingdings" pitchFamily="2" charset="2"/>
              <a:buNone/>
            </a:pPr>
            <a:r>
              <a:rPr lang="en-US" sz="2000">
                <a:solidFill>
                  <a:schemeClr val="tx1"/>
                </a:solidFill>
              </a:rPr>
              <a:t>RegressionTestModule</a:t>
            </a:r>
          </a:p>
          <a:p>
            <a:pPr marL="342900" indent="-342900" eaLnBrk="0" hangingPunct="0">
              <a:spcBef>
                <a:spcPct val="20000"/>
              </a:spcBef>
              <a:buClr>
                <a:srgbClr val="C82228"/>
              </a:buClr>
              <a:buFont typeface="Wingdings" pitchFamily="2" charset="2"/>
              <a:buNone/>
            </a:pPr>
            <a:r>
              <a:rPr lang="en-US" sz="2000">
                <a:solidFill>
                  <a:schemeClr val="tx1"/>
                </a:solidFill>
              </a:rPr>
              <a:t>ArchiveModule</a:t>
            </a:r>
          </a:p>
          <a:p>
            <a:pPr marL="342900" indent="-342900" eaLnBrk="0" hangingPunct="0">
              <a:spcBef>
                <a:spcPct val="20000"/>
              </a:spcBef>
              <a:buClr>
                <a:srgbClr val="C82228"/>
              </a:buClr>
              <a:buFont typeface="Wingdings" pitchFamily="2" charset="2"/>
              <a:buNone/>
            </a:pPr>
            <a:r>
              <a:rPr lang="en-US" sz="2000">
                <a:solidFill>
                  <a:schemeClr val="tx1"/>
                </a:solidFill>
              </a:rPr>
              <a:t>ArchiveModule</a:t>
            </a:r>
          </a:p>
          <a:p>
            <a:pPr marL="342900" indent="-342900" eaLnBrk="0" hangingPunct="0">
              <a:spcBef>
                <a:spcPct val="20000"/>
              </a:spcBef>
              <a:buClr>
                <a:srgbClr val="C82228"/>
              </a:buClr>
              <a:buFont typeface="Wingdings" pitchFamily="2" charset="2"/>
              <a:buNone/>
            </a:pPr>
            <a:r>
              <a:rPr lang="en-US" sz="2000">
                <a:solidFill>
                  <a:schemeClr val="tx1"/>
                </a:solidFill>
              </a:rPr>
              <a:t>TriggerModule</a:t>
            </a: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r>
              <a:rPr lang="en-US" sz="2000">
                <a:solidFill>
                  <a:schemeClr val="tx1"/>
                </a:solidFill>
              </a:rPr>
              <a:t>ConnectorModule</a:t>
            </a:r>
          </a:p>
          <a:p>
            <a:pPr marL="342900" indent="-342900" eaLnBrk="0" hangingPunct="0">
              <a:spcBef>
                <a:spcPct val="20000"/>
              </a:spcBef>
              <a:buClr>
                <a:srgbClr val="C82228"/>
              </a:buClr>
              <a:buFont typeface="Wingdings" pitchFamily="2" charset="2"/>
              <a:buNone/>
            </a:pPr>
            <a:r>
              <a:rPr lang="en-US" sz="2000">
                <a:solidFill>
                  <a:schemeClr val="tx1"/>
                </a:solidFill>
              </a:rPr>
              <a:t>ResourceStatisticsModule</a:t>
            </a: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700544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smtClean="0">
                <a:ea typeface="ＭＳ Ｐゴシック" pitchFamily="34" charset="-128"/>
              </a:rPr>
              <a:t>PD Tool Scenarios</a:t>
            </a:r>
          </a:p>
        </p:txBody>
      </p:sp>
      <p:sp>
        <p:nvSpPr>
          <p:cNvPr id="95235" name="Rectangle 3"/>
          <p:cNvSpPr>
            <a:spLocks noGrp="1"/>
          </p:cNvSpPr>
          <p:nvPr>
            <p:ph type="body" idx="4294967295"/>
          </p:nvPr>
        </p:nvSpPr>
        <p:spPr>
          <a:xfrm>
            <a:off x="76200" y="1066800"/>
            <a:ext cx="2743200" cy="5105400"/>
          </a:xfrm>
        </p:spPr>
        <p:txBody>
          <a:bodyPr>
            <a:normAutofit lnSpcReduction="10000"/>
          </a:bodyPr>
          <a:lstStyle/>
          <a:p>
            <a:r>
              <a:rPr lang="en-US" sz="1800" smtClean="0">
                <a:ea typeface="ＭＳ Ｐゴシック" pitchFamily="34" charset="-128"/>
              </a:rPr>
              <a:t>Scenario 1</a:t>
            </a:r>
          </a:p>
          <a:p>
            <a:pPr lvl="1"/>
            <a:r>
              <a:rPr lang="en-US" sz="1600" smtClean="0">
                <a:ea typeface="ＭＳ Ｐゴシック" pitchFamily="34" charset="-128"/>
              </a:rPr>
              <a:t>car file based deployment between source and target server.  Scripts executed on target server.</a:t>
            </a:r>
          </a:p>
          <a:p>
            <a:r>
              <a:rPr lang="en-US" sz="1800" smtClean="0">
                <a:ea typeface="ＭＳ Ｐゴシック" pitchFamily="34" charset="-128"/>
              </a:rPr>
              <a:t>Scenario 2</a:t>
            </a:r>
          </a:p>
          <a:p>
            <a:pPr lvl="1"/>
            <a:r>
              <a:rPr lang="en-US" sz="1600" smtClean="0">
                <a:ea typeface="ＭＳ Ｐゴシック" pitchFamily="34" charset="-128"/>
              </a:rPr>
              <a:t>VCS based deployment.  Scripts executed on target server.</a:t>
            </a:r>
          </a:p>
          <a:p>
            <a:r>
              <a:rPr lang="en-US" sz="1800" smtClean="0">
                <a:ea typeface="ＭＳ Ｐゴシック" pitchFamily="34" charset="-128"/>
              </a:rPr>
              <a:t>Scenario 3</a:t>
            </a:r>
          </a:p>
          <a:p>
            <a:pPr lvl="1"/>
            <a:r>
              <a:rPr lang="en-US" sz="1600" smtClean="0">
                <a:ea typeface="ＭＳ Ｐゴシック" pitchFamily="34" charset="-128"/>
              </a:rPr>
              <a:t>VCS w/deployment server.  Scripts executed on deployment server which affect a target server.</a:t>
            </a:r>
          </a:p>
        </p:txBody>
      </p:sp>
      <p:sp>
        <p:nvSpPr>
          <p:cNvPr id="24580" name="AutoShape 25"/>
          <p:cNvSpPr>
            <a:spLocks noChangeArrowheads="1"/>
          </p:cNvSpPr>
          <p:nvPr/>
        </p:nvSpPr>
        <p:spPr bwMode="auto">
          <a:xfrm>
            <a:off x="6934200" y="24368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endParaRPr lang="en-US" sz="1000" b="1"/>
          </a:p>
        </p:txBody>
      </p:sp>
      <p:sp>
        <p:nvSpPr>
          <p:cNvPr id="24581" name="Rectangle 22"/>
          <p:cNvSpPr>
            <a:spLocks noChangeArrowheads="1"/>
          </p:cNvSpPr>
          <p:nvPr/>
        </p:nvSpPr>
        <p:spPr bwMode="auto">
          <a:xfrm>
            <a:off x="6096000" y="2057400"/>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6019800" y="17526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6096000" y="20574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2667000" y="1752600"/>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endParaRPr lang="en-US" sz="1000" b="1"/>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4585" name="Rectangle 35"/>
          <p:cNvSpPr>
            <a:spLocks noChangeArrowheads="1"/>
          </p:cNvSpPr>
          <p:nvPr/>
        </p:nvSpPr>
        <p:spPr bwMode="auto">
          <a:xfrm>
            <a:off x="6096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6019800" y="4191000"/>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4587" name="Text Box 37"/>
          <p:cNvSpPr txBox="1">
            <a:spLocks noChangeArrowheads="1"/>
          </p:cNvSpPr>
          <p:nvPr/>
        </p:nvSpPr>
        <p:spPr bwMode="auto">
          <a:xfrm>
            <a:off x="6096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2667000" y="4191000"/>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Subversion</a:t>
              </a:r>
            </a:p>
            <a:p>
              <a:pPr algn="ctr" eaLnBrk="0" hangingPunct="0"/>
              <a:r>
                <a:rPr lang="en-US" sz="1000" b="1" i="1"/>
                <a:t>Other..</a:t>
              </a:r>
              <a:endParaRPr lang="en-US" sz="1000" b="1"/>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95318" name="Group 86"/>
          <p:cNvGrpSpPr>
            <a:grpSpLocks/>
          </p:cNvGrpSpPr>
          <p:nvPr/>
        </p:nvGrpSpPr>
        <p:grpSpPr bwMode="auto">
          <a:xfrm>
            <a:off x="2540000" y="3200400"/>
            <a:ext cx="1244600" cy="1295400"/>
            <a:chOff x="1600" y="2016"/>
            <a:chExt cx="784"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1600" y="2104"/>
              <a:ext cx="7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 &amp; 3</a:t>
              </a:r>
              <a:r>
                <a:rPr lang="en-US" sz="1000">
                  <a:solidFill>
                    <a:schemeClr val="tx1"/>
                  </a:solidFill>
                </a:rPr>
                <a:t> VCS check-in</a:t>
              </a:r>
            </a:p>
          </p:txBody>
        </p:sp>
      </p:grpSp>
      <p:grpSp>
        <p:nvGrpSpPr>
          <p:cNvPr id="95296" name="Group 64"/>
          <p:cNvGrpSpPr>
            <a:grpSpLocks/>
          </p:cNvGrpSpPr>
          <p:nvPr/>
        </p:nvGrpSpPr>
        <p:grpSpPr bwMode="auto">
          <a:xfrm>
            <a:off x="5029200" y="5257800"/>
            <a:ext cx="1981200" cy="742950"/>
            <a:chOff x="3168" y="3312"/>
            <a:chExt cx="1248" cy="468"/>
          </a:xfrm>
        </p:grpSpPr>
        <p:grpSp>
          <p:nvGrpSpPr>
            <p:cNvPr id="24625" name="Group 63"/>
            <p:cNvGrpSpPr>
              <a:grpSpLocks/>
            </p:cNvGrpSpPr>
            <p:nvPr/>
          </p:nvGrpSpPr>
          <p:grpSpPr bwMode="auto">
            <a:xfrm>
              <a:off x="3168" y="3312"/>
              <a:ext cx="672" cy="468"/>
              <a:chOff x="3168" y="3312"/>
              <a:chExt cx="672" cy="468"/>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176" y="3520"/>
                <a:ext cx="66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VCS check-out</a:t>
                </a:r>
              </a:p>
            </p:txBody>
          </p:sp>
        </p:grpSp>
        <p:sp>
          <p:nvSpPr>
            <p:cNvPr id="24626"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grpSp>
        <p:nvGrpSpPr>
          <p:cNvPr id="95313" name="Group 81"/>
          <p:cNvGrpSpPr>
            <a:grpSpLocks/>
          </p:cNvGrpSpPr>
          <p:nvPr/>
        </p:nvGrpSpPr>
        <p:grpSpPr bwMode="auto">
          <a:xfrm>
            <a:off x="4724400" y="2870200"/>
            <a:ext cx="2286000" cy="2082800"/>
            <a:chOff x="2976" y="1808"/>
            <a:chExt cx="1440" cy="1312"/>
          </a:xfrm>
        </p:grpSpPr>
        <p:grpSp>
          <p:nvGrpSpPr>
            <p:cNvPr id="24619" name="Group 65"/>
            <p:cNvGrpSpPr>
              <a:grpSpLocks/>
            </p:cNvGrpSpPr>
            <p:nvPr/>
          </p:nvGrpSpPr>
          <p:grpSpPr bwMode="auto">
            <a:xfrm>
              <a:off x="2976" y="1952"/>
              <a:ext cx="1440" cy="1168"/>
              <a:chOff x="2976" y="1952"/>
              <a:chExt cx="1440" cy="1168"/>
            </a:xfrm>
          </p:grpSpPr>
          <p:grpSp>
            <p:nvGrpSpPr>
              <p:cNvPr id="24621" name="Group 62"/>
              <p:cNvGrpSpPr>
                <a:grpSpLocks/>
              </p:cNvGrpSpPr>
              <p:nvPr/>
            </p:nvGrpSpPr>
            <p:grpSpPr bwMode="auto">
              <a:xfrm>
                <a:off x="2976" y="2064"/>
                <a:ext cx="864" cy="1056"/>
                <a:chOff x="2976" y="2064"/>
                <a:chExt cx="864" cy="1056"/>
              </a:xfrm>
            </p:grpSpPr>
            <p:sp>
              <p:nvSpPr>
                <p:cNvPr id="24623"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Text Box 49"/>
                <p:cNvSpPr txBox="1">
                  <a:spLocks noChangeArrowheads="1"/>
                </p:cNvSpPr>
                <p:nvPr/>
              </p:nvSpPr>
              <p:spPr bwMode="auto">
                <a:xfrm>
                  <a:off x="2976" y="2256"/>
                  <a:ext cx="67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a:t>
                  </a:r>
                  <a:r>
                    <a:rPr lang="en-US" sz="1000">
                      <a:solidFill>
                        <a:schemeClr val="tx1"/>
                      </a:solidFill>
                    </a:rPr>
                    <a:t>  VCS check-out</a:t>
                  </a:r>
                </a:p>
              </p:txBody>
            </p:sp>
          </p:grpSp>
          <p:sp>
            <p:nvSpPr>
              <p:cNvPr id="24622"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20"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7" name="Group 85"/>
          <p:cNvGrpSpPr>
            <a:grpSpLocks/>
          </p:cNvGrpSpPr>
          <p:nvPr/>
        </p:nvGrpSpPr>
        <p:grpSpPr bwMode="auto">
          <a:xfrm>
            <a:off x="5029200" y="2222500"/>
            <a:ext cx="1905000" cy="717550"/>
            <a:chOff x="3168" y="1400"/>
            <a:chExt cx="1200" cy="452"/>
          </a:xfrm>
        </p:grpSpPr>
        <p:grpSp>
          <p:nvGrpSpPr>
            <p:cNvPr id="24611" name="Group 60"/>
            <p:cNvGrpSpPr>
              <a:grpSpLocks/>
            </p:cNvGrpSpPr>
            <p:nvPr/>
          </p:nvGrpSpPr>
          <p:grpSpPr bwMode="auto">
            <a:xfrm>
              <a:off x="3168" y="1400"/>
              <a:ext cx="712" cy="452"/>
              <a:chOff x="3168" y="1400"/>
              <a:chExt cx="712" cy="452"/>
            </a:xfrm>
          </p:grpSpPr>
          <p:sp>
            <p:nvSpPr>
              <p:cNvPr id="24617"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Text Box 45"/>
              <p:cNvSpPr txBox="1">
                <a:spLocks noChangeArrowheads="1"/>
              </p:cNvSpPr>
              <p:nvPr/>
            </p:nvSpPr>
            <p:spPr bwMode="auto">
              <a:xfrm>
                <a:off x="3256" y="1400"/>
                <a:ext cx="62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1</a:t>
                </a:r>
                <a:r>
                  <a:rPr lang="en-US" sz="1000">
                    <a:solidFill>
                      <a:schemeClr val="tx1"/>
                    </a:solidFill>
                  </a:rPr>
                  <a:t> deploy car file(s) and configure</a:t>
                </a:r>
              </a:p>
            </p:txBody>
          </p:sp>
        </p:grpSp>
        <p:grpSp>
          <p:nvGrpSpPr>
            <p:cNvPr id="24612" name="Group 82"/>
            <p:cNvGrpSpPr>
              <a:grpSpLocks/>
            </p:cNvGrpSpPr>
            <p:nvPr/>
          </p:nvGrpSpPr>
          <p:grpSpPr bwMode="auto">
            <a:xfrm>
              <a:off x="3840" y="1536"/>
              <a:ext cx="528" cy="292"/>
              <a:chOff x="3840" y="1536"/>
              <a:chExt cx="528" cy="292"/>
            </a:xfrm>
          </p:grpSpPr>
          <p:grpSp>
            <p:nvGrpSpPr>
              <p:cNvPr id="24613" name="Group 73"/>
              <p:cNvGrpSpPr>
                <a:grpSpLocks/>
              </p:cNvGrpSpPr>
              <p:nvPr/>
            </p:nvGrpSpPr>
            <p:grpSpPr bwMode="auto">
              <a:xfrm>
                <a:off x="3840" y="1536"/>
                <a:ext cx="390" cy="292"/>
                <a:chOff x="4848" y="3072"/>
                <a:chExt cx="390" cy="292"/>
              </a:xfrm>
            </p:grpSpPr>
            <p:pic>
              <p:nvPicPr>
                <p:cNvPr id="24615"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6" name="Text Box 75"/>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4614" name="Line 80"/>
              <p:cNvSpPr>
                <a:spLocks noChangeShapeType="1"/>
              </p:cNvSpPr>
              <p:nvPr/>
            </p:nvSpPr>
            <p:spPr bwMode="auto">
              <a:xfrm flipV="1">
                <a:off x="4224" y="16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 name="Group 2"/>
          <p:cNvGrpSpPr>
            <a:grpSpLocks/>
          </p:cNvGrpSpPr>
          <p:nvPr/>
        </p:nvGrpSpPr>
        <p:grpSpPr bwMode="auto">
          <a:xfrm>
            <a:off x="6708775" y="2971800"/>
            <a:ext cx="1228725" cy="2665413"/>
            <a:chOff x="6708381" y="2971800"/>
            <a:chExt cx="1229212" cy="2665692"/>
          </a:xfrm>
        </p:grpSpPr>
        <p:sp>
          <p:nvSpPr>
            <p:cNvPr id="24605" name="Line 58"/>
            <p:cNvSpPr>
              <a:spLocks noChangeShapeType="1"/>
            </p:cNvSpPr>
            <p:nvPr/>
          </p:nvSpPr>
          <p:spPr bwMode="auto">
            <a:xfrm flipV="1">
              <a:off x="7082149" y="2971800"/>
              <a:ext cx="7787"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59"/>
            <p:cNvSpPr txBox="1">
              <a:spLocks noChangeArrowheads="1"/>
            </p:cNvSpPr>
            <p:nvPr/>
          </p:nvSpPr>
          <p:spPr bwMode="auto">
            <a:xfrm>
              <a:off x="7010400" y="3505200"/>
              <a:ext cx="92719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deploy car file and configure</a:t>
              </a:r>
            </a:p>
          </p:txBody>
        </p:sp>
        <p:grpSp>
          <p:nvGrpSpPr>
            <p:cNvPr id="24607" name="Group 72"/>
            <p:cNvGrpSpPr>
              <a:grpSpLocks/>
            </p:cNvGrpSpPr>
            <p:nvPr/>
          </p:nvGrpSpPr>
          <p:grpSpPr bwMode="auto">
            <a:xfrm>
              <a:off x="6708381" y="4876800"/>
              <a:ext cx="759219" cy="463550"/>
              <a:chOff x="4848" y="3072"/>
              <a:chExt cx="390" cy="292"/>
            </a:xfrm>
          </p:grpSpPr>
          <p:pic>
            <p:nvPicPr>
              <p:cNvPr id="24609"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4608" name="Freeform 83"/>
            <p:cNvSpPr>
              <a:spLocks/>
            </p:cNvSpPr>
            <p:nvPr/>
          </p:nvSpPr>
          <p:spPr bwMode="auto">
            <a:xfrm rot="-337358">
              <a:off x="6993201" y="5281892"/>
              <a:ext cx="179677" cy="355600"/>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2590800" y="1143000"/>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dev1</a:t>
              </a:r>
              <a:endParaRPr lang="en-US" sz="1000" b="1"/>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dev2</a:t>
              </a:r>
              <a:endParaRPr lang="en-US" sz="1000" b="1"/>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dev3</a:t>
              </a:r>
              <a:endParaRPr lang="en-US" sz="1000" b="1"/>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5" name="Group 1"/>
          <p:cNvGrpSpPr>
            <a:grpSpLocks/>
          </p:cNvGrpSpPr>
          <p:nvPr/>
        </p:nvGrpSpPr>
        <p:grpSpPr bwMode="auto">
          <a:xfrm>
            <a:off x="7658100" y="4522788"/>
            <a:ext cx="1333500" cy="1295400"/>
            <a:chOff x="7543800" y="4522694"/>
            <a:chExt cx="1447800" cy="1295400"/>
          </a:xfrm>
        </p:grpSpPr>
        <p:sp>
          <p:nvSpPr>
            <p:cNvPr id="24596" name="AutoShape 25"/>
            <p:cNvSpPr>
              <a:spLocks noChangeArrowheads="1"/>
            </p:cNvSpPr>
            <p:nvPr/>
          </p:nvSpPr>
          <p:spPr bwMode="auto">
            <a:xfrm>
              <a:off x="7696200" y="4902107"/>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p>
          </p:txBody>
        </p:sp>
        <p:sp>
          <p:nvSpPr>
            <p:cNvPr id="24597" name="Rectangle 35"/>
            <p:cNvSpPr>
              <a:spLocks noChangeArrowheads="1"/>
            </p:cNvSpPr>
            <p:nvPr/>
          </p:nvSpPr>
          <p:spPr bwMode="auto">
            <a:xfrm>
              <a:off x="7543800" y="4522694"/>
              <a:ext cx="14478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Text Box 37"/>
            <p:cNvSpPr txBox="1">
              <a:spLocks noChangeArrowheads="1"/>
            </p:cNvSpPr>
            <p:nvPr/>
          </p:nvSpPr>
          <p:spPr bwMode="auto">
            <a:xfrm>
              <a:off x="7543800" y="4522694"/>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Catalog Server</a:t>
              </a:r>
            </a:p>
          </p:txBody>
        </p:sp>
      </p:grpSp>
    </p:spTree>
    <p:extLst>
      <p:ext uri="{BB962C8B-B14F-4D97-AF65-F5344CB8AC3E}">
        <p14:creationId xmlns:p14="http://schemas.microsoft.com/office/powerpoint/2010/main" val="1576273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up)">
                                      <p:cBhvr>
                                        <p:cTn id="7" dur="1000"/>
                                        <p:tgtEl>
                                          <p:spTgt spid="952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235">
                                            <p:txEl>
                                              <p:pRg st="1" end="1"/>
                                            </p:txEl>
                                          </p:spTgt>
                                        </p:tgtEl>
                                        <p:attrNameLst>
                                          <p:attrName>style.visibility</p:attrName>
                                        </p:attrNameLst>
                                      </p:cBhvr>
                                      <p:to>
                                        <p:strVal val="visible"/>
                                      </p:to>
                                    </p:set>
                                    <p:animEffect transition="in" filter="wipe(up)">
                                      <p:cBhvr>
                                        <p:cTn id="10" dur="1000"/>
                                        <p:tgtEl>
                                          <p:spTgt spid="95235">
                                            <p:txEl>
                                              <p:pRg st="1" end="1"/>
                                            </p:txEl>
                                          </p:spTgt>
                                        </p:tgtEl>
                                      </p:cBhvr>
                                    </p:animEffec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95317"/>
                                        </p:tgtEl>
                                        <p:attrNameLst>
                                          <p:attrName>style.visibility</p:attrName>
                                        </p:attrNameLst>
                                      </p:cBhvr>
                                      <p:to>
                                        <p:strVal val="visible"/>
                                      </p:to>
                                    </p:set>
                                    <p:animEffect transition="in" filter="wipe(left)">
                                      <p:cBhvr>
                                        <p:cTn id="14" dur="500"/>
                                        <p:tgtEl>
                                          <p:spTgt spid="9531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Effect transition="in" filter="wipe(up)">
                                      <p:cBhvr>
                                        <p:cTn id="19" dur="1000"/>
                                        <p:tgtEl>
                                          <p:spTgt spid="95235">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up)">
                                      <p:cBhvr>
                                        <p:cTn id="22" dur="1000"/>
                                        <p:tgtEl>
                                          <p:spTgt spid="95235">
                                            <p:txEl>
                                              <p:pRg st="3" end="3"/>
                                            </p:txEl>
                                          </p:spTgt>
                                        </p:tgtEl>
                                      </p:cBhvr>
                                    </p:animEffec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95318"/>
                                        </p:tgtEl>
                                        <p:attrNameLst>
                                          <p:attrName>style.visibility</p:attrName>
                                        </p:attrNameLst>
                                      </p:cBhvr>
                                      <p:to>
                                        <p:strVal val="visible"/>
                                      </p:to>
                                    </p:set>
                                    <p:animEffect transition="in" filter="wipe(up)">
                                      <p:cBhvr>
                                        <p:cTn id="26" dur="500"/>
                                        <p:tgtEl>
                                          <p:spTgt spid="95318"/>
                                        </p:tgtEl>
                                      </p:cBhvr>
                                    </p:animEffect>
                                  </p:childTnLst>
                                </p:cTn>
                              </p:par>
                            </p:childTnLst>
                          </p:cTn>
                        </p:par>
                        <p:par>
                          <p:cTn id="27" fill="hold" nodeType="afterGroup">
                            <p:stCondLst>
                              <p:cond delay="1500"/>
                            </p:stCondLst>
                            <p:childTnLst>
                              <p:par>
                                <p:cTn id="28" presetID="22" presetClass="entr" presetSubtype="4" fill="hold" nodeType="afterEffect">
                                  <p:stCondLst>
                                    <p:cond delay="0"/>
                                  </p:stCondLst>
                                  <p:childTnLst>
                                    <p:set>
                                      <p:cBhvr>
                                        <p:cTn id="29" dur="1" fill="hold">
                                          <p:stCondLst>
                                            <p:cond delay="0"/>
                                          </p:stCondLst>
                                        </p:cTn>
                                        <p:tgtEl>
                                          <p:spTgt spid="95313"/>
                                        </p:tgtEl>
                                        <p:attrNameLst>
                                          <p:attrName>style.visibility</p:attrName>
                                        </p:attrNameLst>
                                      </p:cBhvr>
                                      <p:to>
                                        <p:strVal val="visible"/>
                                      </p:to>
                                    </p:set>
                                    <p:animEffect transition="in" filter="wipe(down)">
                                      <p:cBhvr>
                                        <p:cTn id="30" dur="500"/>
                                        <p:tgtEl>
                                          <p:spTgt spid="953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5235">
                                            <p:txEl>
                                              <p:pRg st="4" end="4"/>
                                            </p:txEl>
                                          </p:spTgt>
                                        </p:tgtEl>
                                        <p:attrNameLst>
                                          <p:attrName>style.visibility</p:attrName>
                                        </p:attrNameLst>
                                      </p:cBhvr>
                                      <p:to>
                                        <p:strVal val="visible"/>
                                      </p:to>
                                    </p:set>
                                    <p:animEffect transition="in" filter="wipe(up)">
                                      <p:cBhvr>
                                        <p:cTn id="35" dur="1000"/>
                                        <p:tgtEl>
                                          <p:spTgt spid="95235">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5235">
                                            <p:txEl>
                                              <p:pRg st="5" end="5"/>
                                            </p:txEl>
                                          </p:spTgt>
                                        </p:tgtEl>
                                        <p:attrNameLst>
                                          <p:attrName>style.visibility</p:attrName>
                                        </p:attrNameLst>
                                      </p:cBhvr>
                                      <p:to>
                                        <p:strVal val="visible"/>
                                      </p:to>
                                    </p:set>
                                    <p:animEffect transition="in" filter="wipe(up)">
                                      <p:cBhvr>
                                        <p:cTn id="38" dur="1000"/>
                                        <p:tgtEl>
                                          <p:spTgt spid="95235">
                                            <p:txEl>
                                              <p:pRg st="5" end="5"/>
                                            </p:txEl>
                                          </p:spTgt>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95296"/>
                                        </p:tgtEl>
                                        <p:attrNameLst>
                                          <p:attrName>style.visibility</p:attrName>
                                        </p:attrNameLst>
                                      </p:cBhvr>
                                      <p:to>
                                        <p:strVal val="visible"/>
                                      </p:to>
                                    </p:set>
                                    <p:animEffect transition="in" filter="wipe(left)">
                                      <p:cBhvr>
                                        <p:cTn id="42" dur="500"/>
                                        <p:tgtEl>
                                          <p:spTgt spid="95296"/>
                                        </p:tgtEl>
                                      </p:cBhvr>
                                    </p:animEffect>
                                  </p:childTnLst>
                                </p:cTn>
                              </p:par>
                            </p:childTnLst>
                          </p:cTn>
                        </p:par>
                        <p:par>
                          <p:cTn id="43" fill="hold" nodeType="afterGroup">
                            <p:stCondLst>
                              <p:cond delay="1500"/>
                            </p:stCondLst>
                            <p:childTnLst>
                              <p:par>
                                <p:cTn id="44" presetID="22" presetClass="entr" presetSubtype="4"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smtClean="0">
                <a:ea typeface="ＭＳ Ｐゴシック" pitchFamily="34" charset="-128"/>
              </a:rPr>
              <a:t>PD Tool VCS Configuration Process</a:t>
            </a:r>
          </a:p>
        </p:txBody>
      </p:sp>
      <p:sp>
        <p:nvSpPr>
          <p:cNvPr id="25603" name="Rectangle 3"/>
          <p:cNvSpPr>
            <a:spLocks noGrp="1"/>
          </p:cNvSpPr>
          <p:nvPr>
            <p:ph type="body" idx="4294967295"/>
          </p:nvPr>
        </p:nvSpPr>
        <p:spPr>
          <a:xfrm>
            <a:off x="457200" y="1066800"/>
            <a:ext cx="8534400" cy="5059363"/>
          </a:xfrm>
        </p:spPr>
        <p:txBody>
          <a:bodyPr/>
          <a:lstStyle/>
          <a:p>
            <a:pPr marL="0" indent="0">
              <a:buFont typeface="Wingdings" pitchFamily="2" charset="2"/>
              <a:buNone/>
            </a:pPr>
            <a:r>
              <a:rPr lang="en-US" smtClean="0">
                <a:ea typeface="ＭＳ Ｐゴシック" pitchFamily="34" charset="-128"/>
              </a:rPr>
              <a:t> </a:t>
            </a:r>
          </a:p>
        </p:txBody>
      </p:sp>
      <p:grpSp>
        <p:nvGrpSpPr>
          <p:cNvPr id="14" name="Group 13"/>
          <p:cNvGrpSpPr/>
          <p:nvPr/>
        </p:nvGrpSpPr>
        <p:grpSpPr>
          <a:xfrm>
            <a:off x="2297113" y="776288"/>
            <a:ext cx="6770687" cy="6081712"/>
            <a:chOff x="2297113" y="776288"/>
            <a:chExt cx="6770687" cy="6081712"/>
          </a:xfrm>
        </p:grpSpPr>
        <p:cxnSp>
          <p:nvCxnSpPr>
            <p:cNvPr id="25612" name="Straight Arrow Connector 11"/>
            <p:cNvCxnSpPr>
              <a:cxnSpLocks noChangeShapeType="1"/>
            </p:cNvCxnSpPr>
            <p:nvPr/>
          </p:nvCxnSpPr>
          <p:spPr bwMode="auto">
            <a:xfrm>
              <a:off x="8153400" y="4027488"/>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25621" name="TextBox 23"/>
            <p:cNvSpPr txBox="1">
              <a:spLocks noChangeArrowheads="1"/>
            </p:cNvSpPr>
            <p:nvPr/>
          </p:nvSpPr>
          <p:spPr bwMode="auto">
            <a:xfrm>
              <a:off x="6313488" y="5178425"/>
              <a:ext cx="2297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latin typeface="Calibri" pitchFamily="34" charset="0"/>
                  <a:cs typeface="Calibri" pitchFamily="34" charset="0"/>
                </a:rPr>
                <a:t>Repeat for different deployment scenarios</a:t>
              </a:r>
            </a:p>
          </p:txBody>
        </p:sp>
        <p:sp>
          <p:nvSpPr>
            <p:cNvPr id="4" name="TextBox 3"/>
            <p:cNvSpPr txBox="1"/>
            <p:nvPr/>
          </p:nvSpPr>
          <p:spPr>
            <a:xfrm>
              <a:off x="3276600" y="776288"/>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a:t>
              </a:r>
              <a:r>
                <a:rPr lang="en-US" sz="1600" dirty="0" smtClean="0">
                  <a:solidFill>
                    <a:schemeClr val="tx1"/>
                  </a:solidFill>
                  <a:latin typeface="Calibri" pitchFamily="34" charset="0"/>
                  <a:cs typeface="Calibri" pitchFamily="34" charset="0"/>
                </a:rPr>
                <a:t>Repository (admin)</a:t>
              </a:r>
              <a:endParaRPr lang="en-US" sz="1600" dirty="0">
                <a:solidFill>
                  <a:schemeClr val="tx1"/>
                </a:solidFill>
                <a:latin typeface="Calibri" pitchFamily="34" charset="0"/>
                <a:cs typeface="Calibri" pitchFamily="34" charset="0"/>
              </a:endParaRPr>
            </a:p>
          </p:txBody>
        </p:sp>
        <p:sp>
          <p:nvSpPr>
            <p:cNvPr id="5" name="TextBox 4"/>
            <p:cNvSpPr txBox="1"/>
            <p:nvPr/>
          </p:nvSpPr>
          <p:spPr>
            <a:xfrm>
              <a:off x="3276600" y="1558925"/>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a:t>
              </a:r>
            </a:p>
          </p:txBody>
        </p:sp>
        <p:sp>
          <p:nvSpPr>
            <p:cNvPr id="6" name="TextBox 5"/>
            <p:cNvSpPr txBox="1"/>
            <p:nvPr/>
          </p:nvSpPr>
          <p:spPr>
            <a:xfrm>
              <a:off x="3276600" y="2341563"/>
              <a:ext cx="1905000" cy="83185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7" name="TextBox 6"/>
            <p:cNvSpPr txBox="1"/>
            <p:nvPr/>
          </p:nvSpPr>
          <p:spPr>
            <a:xfrm>
              <a:off x="3276600" y="3370263"/>
              <a:ext cx="1905000" cy="58578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8" name="TextBox 7"/>
            <p:cNvSpPr txBox="1"/>
            <p:nvPr/>
          </p:nvSpPr>
          <p:spPr>
            <a:xfrm>
              <a:off x="3276600" y="4152900"/>
              <a:ext cx="1905000" cy="83185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Module XML Configuration File</a:t>
              </a:r>
            </a:p>
          </p:txBody>
        </p:sp>
        <p:sp>
          <p:nvSpPr>
            <p:cNvPr id="9" name="TextBox 8"/>
            <p:cNvSpPr txBox="1"/>
            <p:nvPr/>
          </p:nvSpPr>
          <p:spPr>
            <a:xfrm>
              <a:off x="3276600" y="5182027"/>
              <a:ext cx="1905000" cy="83099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a:t>
              </a:r>
              <a:r>
                <a:rPr lang="en-US" sz="1600" dirty="0" smtClean="0">
                  <a:solidFill>
                    <a:schemeClr val="tx1"/>
                  </a:solidFill>
                  <a:latin typeface="Calibri" pitchFamily="34" charset="0"/>
                  <a:cs typeface="Calibri" pitchFamily="34" charset="0"/>
                </a:rPr>
                <a:t>Deployment Plan File</a:t>
              </a:r>
              <a:endParaRPr lang="en-US" sz="1600" dirty="0">
                <a:solidFill>
                  <a:schemeClr val="tx1"/>
                </a:solidFill>
                <a:latin typeface="Calibri" pitchFamily="34" charset="0"/>
                <a:cs typeface="Calibri" pitchFamily="34" charset="0"/>
              </a:endParaRPr>
            </a:p>
          </p:txBody>
        </p:sp>
        <p:sp>
          <p:nvSpPr>
            <p:cNvPr id="10" name="TextBox 9"/>
            <p:cNvSpPr txBox="1"/>
            <p:nvPr/>
          </p:nvSpPr>
          <p:spPr>
            <a:xfrm>
              <a:off x="3276600" y="6211888"/>
              <a:ext cx="1905000" cy="64611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sp>
          <p:nvSpPr>
            <p:cNvPr id="11" name="Arc 10"/>
            <p:cNvSpPr/>
            <p:nvPr/>
          </p:nvSpPr>
          <p:spPr bwMode="auto">
            <a:xfrm>
              <a:off x="4137025" y="45862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sp>
          <p:nvSpPr>
            <p:cNvPr id="13" name="Arc 12"/>
            <p:cNvSpPr/>
            <p:nvPr/>
          </p:nvSpPr>
          <p:spPr bwMode="auto">
            <a:xfrm rot="10800000">
              <a:off x="2297113" y="46624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cxnSp>
          <p:nvCxnSpPr>
            <p:cNvPr id="25614" name="Straight Arrow Connector 13"/>
            <p:cNvCxnSpPr>
              <a:cxnSpLocks noChangeShapeType="1"/>
            </p:cNvCxnSpPr>
            <p:nvPr/>
          </p:nvCxnSpPr>
          <p:spPr bwMode="auto">
            <a:xfrm>
              <a:off x="4229100" y="1368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5" name="Straight Arrow Connector 17"/>
            <p:cNvCxnSpPr>
              <a:cxnSpLocks noChangeShapeType="1"/>
            </p:cNvCxnSpPr>
            <p:nvPr/>
          </p:nvCxnSpPr>
          <p:spPr bwMode="auto">
            <a:xfrm>
              <a:off x="4229100" y="2130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6" name="Straight Arrow Connector 18"/>
            <p:cNvCxnSpPr>
              <a:cxnSpLocks noChangeShapeType="1"/>
            </p:cNvCxnSpPr>
            <p:nvPr/>
          </p:nvCxnSpPr>
          <p:spPr bwMode="auto">
            <a:xfrm>
              <a:off x="4229100" y="3186113"/>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7" name="Straight Arrow Connector 19"/>
            <p:cNvCxnSpPr>
              <a:cxnSpLocks noChangeShapeType="1"/>
            </p:cNvCxnSpPr>
            <p:nvPr/>
          </p:nvCxnSpPr>
          <p:spPr bwMode="auto">
            <a:xfrm>
              <a:off x="4229100" y="39592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8" name="Straight Arrow Connector 20"/>
            <p:cNvCxnSpPr>
              <a:cxnSpLocks noChangeShapeType="1"/>
            </p:cNvCxnSpPr>
            <p:nvPr/>
          </p:nvCxnSpPr>
          <p:spPr bwMode="auto">
            <a:xfrm>
              <a:off x="4229100" y="497998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9" name="Straight Arrow Connector 21"/>
            <p:cNvCxnSpPr>
              <a:cxnSpLocks noChangeShapeType="1"/>
            </p:cNvCxnSpPr>
            <p:nvPr/>
          </p:nvCxnSpPr>
          <p:spPr bwMode="auto">
            <a:xfrm>
              <a:off x="4229100" y="60166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20" name="TextBox 15"/>
            <p:cNvSpPr txBox="1">
              <a:spLocks noChangeArrowheads="1"/>
            </p:cNvSpPr>
            <p:nvPr/>
          </p:nvSpPr>
          <p:spPr bwMode="auto">
            <a:xfrm>
              <a:off x="5486400" y="2571750"/>
              <a:ext cx="1654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22" name="TextBox 21"/>
            <p:cNvSpPr txBox="1"/>
            <p:nvPr/>
          </p:nvSpPr>
          <p:spPr>
            <a:xfrm>
              <a:off x="2743200" y="8993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23" name="TextBox 22"/>
            <p:cNvSpPr txBox="1"/>
            <p:nvPr/>
          </p:nvSpPr>
          <p:spPr>
            <a:xfrm>
              <a:off x="2743200" y="171551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24" name="TextBox 23"/>
            <p:cNvSpPr txBox="1"/>
            <p:nvPr/>
          </p:nvSpPr>
          <p:spPr>
            <a:xfrm>
              <a:off x="2743200" y="258796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25" name="TextBox 24"/>
            <p:cNvSpPr txBox="1"/>
            <p:nvPr/>
          </p:nvSpPr>
          <p:spPr>
            <a:xfrm>
              <a:off x="2743200" y="349380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sp>
          <p:nvSpPr>
            <p:cNvPr id="26" name="TextBox 25"/>
            <p:cNvSpPr txBox="1"/>
            <p:nvPr/>
          </p:nvSpPr>
          <p:spPr>
            <a:xfrm>
              <a:off x="2743200" y="433309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27" name="TextBox 26"/>
            <p:cNvSpPr txBox="1"/>
            <p:nvPr/>
          </p:nvSpPr>
          <p:spPr>
            <a:xfrm>
              <a:off x="2743200" y="5418979"/>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8" name="TextBox 27"/>
            <p:cNvSpPr txBox="1"/>
            <p:nvPr/>
          </p:nvSpPr>
          <p:spPr>
            <a:xfrm>
              <a:off x="2743200" y="616886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7</a:t>
              </a:r>
            </a:p>
          </p:txBody>
        </p:sp>
        <p:sp>
          <p:nvSpPr>
            <p:cNvPr id="30" name="TextBox 29"/>
            <p:cNvSpPr txBox="1"/>
            <p:nvPr/>
          </p:nvSpPr>
          <p:spPr>
            <a:xfrm>
              <a:off x="5715000" y="3363686"/>
              <a:ext cx="1905000" cy="584775"/>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a:t>
              </a:r>
              <a:r>
                <a:rPr lang="en-US" sz="1600" dirty="0" smtClean="0">
                  <a:solidFill>
                    <a:schemeClr val="tx1"/>
                  </a:solidFill>
                  <a:latin typeface="Calibri" pitchFamily="34" charset="0"/>
                  <a:cs typeface="Calibri" pitchFamily="34" charset="0"/>
                </a:rPr>
                <a:t>Base Folders (admin)</a:t>
              </a:r>
              <a:endParaRPr lang="en-US" sz="1600" dirty="0">
                <a:solidFill>
                  <a:schemeClr val="tx1"/>
                </a:solidFill>
                <a:latin typeface="Calibri" pitchFamily="34" charset="0"/>
                <a:cs typeface="Calibri" pitchFamily="34" charset="0"/>
              </a:endParaRPr>
            </a:p>
          </p:txBody>
        </p:sp>
        <p:sp>
          <p:nvSpPr>
            <p:cNvPr id="31" name="TextBox 30"/>
            <p:cNvSpPr txBox="1"/>
            <p:nvPr/>
          </p:nvSpPr>
          <p:spPr>
            <a:xfrm>
              <a:off x="5181600" y="3487223"/>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2968817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457200" y="76200"/>
            <a:ext cx="8534400" cy="685800"/>
          </a:xfrm>
        </p:spPr>
        <p:txBody>
          <a:bodyPr/>
          <a:lstStyle/>
          <a:p>
            <a:r>
              <a:rPr lang="en-US" smtClean="0">
                <a:ea typeface="ＭＳ Ｐゴシック" pitchFamily="34" charset="-128"/>
              </a:rPr>
              <a:t>PD Tool Command Line Execution</a:t>
            </a:r>
          </a:p>
        </p:txBody>
      </p:sp>
      <p:sp>
        <p:nvSpPr>
          <p:cNvPr id="28675" name="Rectangle 3"/>
          <p:cNvSpPr>
            <a:spLocks noGrp="1"/>
          </p:cNvSpPr>
          <p:nvPr>
            <p:ph type="body" idx="4294967295"/>
          </p:nvPr>
        </p:nvSpPr>
        <p:spPr>
          <a:xfrm>
            <a:off x="228600" y="1066800"/>
            <a:ext cx="8686800" cy="5562600"/>
          </a:xfrm>
        </p:spPr>
        <p:txBody>
          <a:bodyPr/>
          <a:lstStyle/>
          <a:p>
            <a:pPr>
              <a:lnSpc>
                <a:spcPct val="80000"/>
              </a:lnSpc>
              <a:defRPr/>
            </a:pPr>
            <a:r>
              <a:rPr lang="en-US" dirty="0" smtClean="0"/>
              <a:t>Command Line Execution</a:t>
            </a:r>
          </a:p>
          <a:p>
            <a:pPr lvl="1">
              <a:lnSpc>
                <a:spcPct val="80000"/>
              </a:lnSpc>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-exec ../resources/plans/</a:t>
            </a:r>
            <a:r>
              <a:rPr lang="en-US" sz="1800" dirty="0" err="1" smtClean="0"/>
              <a:t>PDTool.dp</a:t>
            </a:r>
            <a:endParaRPr lang="en-US" sz="1800" dirty="0" smtClean="0"/>
          </a:p>
          <a:p>
            <a:pPr lvl="3">
              <a:lnSpc>
                <a:spcPct val="80000"/>
              </a:lnSpc>
              <a:defRPr/>
            </a:pPr>
            <a:endParaRPr lang="en-US" sz="1800" dirty="0"/>
          </a:p>
          <a:p>
            <a:pPr marL="1371600" lvl="3" indent="0">
              <a:lnSpc>
                <a:spcPct val="80000"/>
              </a:lnSpc>
              <a:buFontTx/>
              <a:buNone/>
              <a:defRPr/>
            </a:pPr>
            <a:r>
              <a:rPr lang="en-US" sz="1800" u="sng" dirty="0" smtClean="0"/>
              <a:t>Other capabilities</a:t>
            </a:r>
            <a:r>
              <a:rPr lang="en-US" sz="1800" dirty="0" smtClean="0"/>
              <a:t>:</a:t>
            </a:r>
          </a:p>
          <a:p>
            <a:pPr lvl="3">
              <a:lnSpc>
                <a:spcPct val="80000"/>
              </a:lnSpc>
              <a:defRPr/>
            </a:pPr>
            <a:r>
              <a:rPr lang="en-US" sz="1800" dirty="0" smtClean="0"/>
              <a:t>-</a:t>
            </a:r>
            <a:r>
              <a:rPr lang="en-US" sz="1800" dirty="0" err="1" smtClean="0"/>
              <a:t>vcsinit</a:t>
            </a:r>
            <a:r>
              <a:rPr lang="en-US" sz="1800" dirty="0" smtClean="0"/>
              <a:t> </a:t>
            </a:r>
            <a:r>
              <a:rPr lang="en-US" sz="1800" dirty="0"/>
              <a:t>-</a:t>
            </a:r>
            <a:r>
              <a:rPr lang="en-US" sz="1800" dirty="0" err="1" smtClean="0"/>
              <a:t>vcsuser</a:t>
            </a:r>
            <a:r>
              <a:rPr lang="en-US" sz="1800" dirty="0" smtClean="0"/>
              <a:t> user -</a:t>
            </a:r>
            <a:r>
              <a:rPr lang="en-US" sz="1800" dirty="0" err="1" smtClean="0"/>
              <a:t>vcspassword</a:t>
            </a:r>
            <a:r>
              <a:rPr lang="en-US" sz="1800" dirty="0" smtClean="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property file containing task actions</a:t>
            </a:r>
          </a:p>
          <a:p>
            <a:pPr lvl="3">
              <a:lnSpc>
                <a:spcPct val="80000"/>
              </a:lnSpc>
              <a:defRPr/>
            </a:pPr>
            <a:r>
              <a:rPr lang="en-US" dirty="0" err="1" smtClean="0"/>
              <a:t>PDTool.dp</a:t>
            </a:r>
            <a:endParaRPr lang="en-US" dirty="0" smtClean="0"/>
          </a:p>
          <a:p>
            <a:pPr lvl="3">
              <a:lnSpc>
                <a:spcPct val="80000"/>
              </a:lnSpc>
              <a:defRPr/>
            </a:pPr>
            <a:r>
              <a:rPr lang="en-US" dirty="0" smtClean="0"/>
              <a:t>List of task actions and arguments</a:t>
            </a:r>
          </a:p>
          <a:p>
            <a:pPr lvl="3">
              <a:lnSpc>
                <a:spcPct val="80000"/>
              </a:lnSpc>
              <a:defRPr/>
            </a:pPr>
            <a:endParaRPr lang="en-US" dirty="0" smtClean="0"/>
          </a:p>
          <a:p>
            <a:pPr lvl="1">
              <a:lnSpc>
                <a:spcPct val="80000"/>
              </a:lnSpc>
              <a:defRPr/>
            </a:pPr>
            <a:r>
              <a:rPr lang="en-US" dirty="0" smtClean="0"/>
              <a:t>Shell/Batch script invokes main program</a:t>
            </a:r>
          </a:p>
          <a:p>
            <a:pPr lvl="2">
              <a:lnSpc>
                <a:spcPct val="80000"/>
              </a:lnSpc>
              <a:defRPr/>
            </a:pPr>
            <a:r>
              <a:rPr lang="en-US" dirty="0" err="1" smtClean="0"/>
              <a:t>PDTool</a:t>
            </a:r>
            <a:r>
              <a:rPr lang="en-US" dirty="0" smtClean="0"/>
              <a:t> – Orchestration implemented in Java</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3455168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ea typeface="ＭＳ Ｐゴシック" pitchFamily="34" charset="-128"/>
              </a:rPr>
              <a:t>PD Tool Ant Execution</a:t>
            </a:r>
          </a:p>
        </p:txBody>
      </p:sp>
      <p:sp>
        <p:nvSpPr>
          <p:cNvPr id="29699" name="Rectangle 3"/>
          <p:cNvSpPr>
            <a:spLocks noGrp="1"/>
          </p:cNvSpPr>
          <p:nvPr>
            <p:ph type="body" idx="4294967295"/>
          </p:nvPr>
        </p:nvSpPr>
        <p:spPr>
          <a:xfrm>
            <a:off x="457200" y="914400"/>
            <a:ext cx="8458200" cy="5257800"/>
          </a:xfrm>
        </p:spPr>
        <p:txBody>
          <a:bodyPr/>
          <a:lstStyle/>
          <a:p>
            <a:pPr>
              <a:defRPr/>
            </a:pPr>
            <a:r>
              <a:rPr lang="en-US" dirty="0" smtClean="0"/>
              <a:t>Ant Execution</a:t>
            </a:r>
          </a:p>
          <a:p>
            <a:pPr lvl="1">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-ant ../resources/ant/build.xml</a:t>
            </a:r>
          </a:p>
          <a:p>
            <a:pPr lvl="3">
              <a:lnSpc>
                <a:spcPct val="80000"/>
              </a:lnSpc>
              <a:defRPr/>
            </a:pPr>
            <a:endParaRPr lang="en-US" sz="1800" dirty="0"/>
          </a:p>
          <a:p>
            <a:pPr marL="1371600" lvl="3" indent="0">
              <a:lnSpc>
                <a:spcPct val="80000"/>
              </a:lnSpc>
              <a:buFontTx/>
              <a:buNone/>
              <a:defRPr/>
            </a:pPr>
            <a:r>
              <a:rPr lang="en-US" sz="1800" u="sng" dirty="0" smtClean="0"/>
              <a:t>Other capabilities</a:t>
            </a:r>
            <a:endParaRPr lang="en-US" sz="1800" dirty="0" smtClean="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build file containing task actions</a:t>
            </a:r>
          </a:p>
          <a:p>
            <a:pPr lvl="3">
              <a:lnSpc>
                <a:spcPct val="80000"/>
              </a:lnSpc>
              <a:defRPr/>
            </a:pPr>
            <a:r>
              <a:rPr lang="en-US" dirty="0" smtClean="0"/>
              <a:t>Build.xml</a:t>
            </a:r>
          </a:p>
          <a:p>
            <a:pPr lvl="3">
              <a:lnSpc>
                <a:spcPct val="80000"/>
              </a:lnSpc>
              <a:defRPr/>
            </a:pPr>
            <a:r>
              <a:rPr lang="en-US" dirty="0" smtClean="0"/>
              <a:t>List of task actions and arguments</a:t>
            </a:r>
          </a:p>
          <a:p>
            <a:pPr lvl="1">
              <a:defRPr/>
            </a:pPr>
            <a:r>
              <a:rPr lang="en-US" dirty="0" smtClean="0"/>
              <a:t>Ant invokes a set of Ant targets. </a:t>
            </a:r>
          </a:p>
          <a:p>
            <a:pPr lvl="2">
              <a:lnSpc>
                <a:spcPct val="80000"/>
              </a:lnSpc>
              <a:defRPr/>
            </a:pPr>
            <a:r>
              <a:rPr lang="en-US" dirty="0" err="1" smtClean="0"/>
              <a:t>CompositeAntTask</a:t>
            </a:r>
            <a:r>
              <a:rPr lang="en-US" dirty="0" smtClean="0"/>
              <a:t>– Common invocation for Ant</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3730732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14800"/>
            <a:ext cx="7772400" cy="1666875"/>
          </a:xfrm>
        </p:spPr>
        <p:txBody>
          <a:bodyPr/>
          <a:lstStyle/>
          <a:p>
            <a:pPr>
              <a:defRPr/>
            </a:pPr>
            <a:r>
              <a:rPr lang="en-US" sz="1800" dirty="0" smtClean="0">
                <a:solidFill>
                  <a:srgbClr val="4D4D4D"/>
                </a:solidFill>
              </a:rPr>
              <a:t> </a:t>
            </a:r>
            <a:r>
              <a:rPr lang="en-US" sz="1800" dirty="0">
                <a:solidFill>
                  <a:srgbClr val="4D4D4D"/>
                </a:solidFill>
              </a:rPr>
              <a:t>PD Tool Studio </a:t>
            </a:r>
            <a:r>
              <a:rPr lang="en-US" sz="1800" b="0" i="1" dirty="0">
                <a:solidFill>
                  <a:srgbClr val="4D4D4D"/>
                </a:solidFill>
              </a:rPr>
              <a:t>– PD Tool Studio provides </a:t>
            </a:r>
            <a:r>
              <a:rPr lang="en-US" sz="1800" b="0" i="1" dirty="0" smtClean="0">
                <a:solidFill>
                  <a:srgbClr val="4D4D4D"/>
                </a:solidFill>
              </a:rPr>
              <a:t>Composite </a:t>
            </a:r>
            <a:r>
              <a:rPr lang="en-US" sz="1800" b="0" i="1" dirty="0">
                <a:solidFill>
                  <a:srgbClr val="4D4D4D"/>
                </a:solidFill>
              </a:rPr>
              <a:t>Studio Version Control </a:t>
            </a:r>
            <a:r>
              <a:rPr lang="en-US" sz="1800" b="0" i="1" dirty="0" smtClean="0">
                <a:solidFill>
                  <a:srgbClr val="4D4D4D"/>
                </a:solidFill>
              </a:rPr>
              <a:t>System (</a:t>
            </a:r>
            <a:r>
              <a:rPr lang="en-US" sz="1800" b="0" i="1" dirty="0">
                <a:solidFill>
                  <a:srgbClr val="4D4D4D"/>
                </a:solidFill>
              </a:rPr>
              <a:t>VCS) integration with easy-to-configure </a:t>
            </a:r>
            <a:r>
              <a:rPr lang="en-US" sz="1800" b="0" i="1" dirty="0" smtClean="0">
                <a:solidFill>
                  <a:srgbClr val="4D4D4D"/>
                </a:solidFill>
              </a:rPr>
              <a:t>scripts.</a:t>
            </a:r>
            <a:endParaRPr lang="en-US" sz="1800" dirty="0">
              <a:solidFill>
                <a:srgbClr val="4D4D4D"/>
              </a:solidFill>
            </a:endParaRPr>
          </a:p>
        </p:txBody>
      </p:sp>
      <p:sp>
        <p:nvSpPr>
          <p:cNvPr id="28675" name="Text Placeholder 2"/>
          <p:cNvSpPr>
            <a:spLocks noGrp="1"/>
          </p:cNvSpPr>
          <p:nvPr>
            <p:ph type="body" idx="1"/>
          </p:nvPr>
        </p:nvSpPr>
        <p:spPr>
          <a:xfrm>
            <a:off x="762000" y="22860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 Studio)</a:t>
            </a:r>
          </a:p>
          <a:p>
            <a:endParaRPr lang="en-US" sz="2800" smtClean="0">
              <a:ea typeface="ＭＳ Ｐゴシック" pitchFamily="34" charset="-128"/>
            </a:endParaRPr>
          </a:p>
        </p:txBody>
      </p:sp>
      <p:sp>
        <p:nvSpPr>
          <p:cNvPr id="28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837048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r>
              <a:rPr lang="en-US" smtClean="0">
                <a:ea typeface="ＭＳ Ｐゴシック" pitchFamily="34" charset="-128"/>
              </a:rPr>
              <a:t>PD Tool Studio Distribution</a:t>
            </a:r>
          </a:p>
        </p:txBody>
      </p:sp>
      <p:sp>
        <p:nvSpPr>
          <p:cNvPr id="26627" name="Rectangle 3"/>
          <p:cNvSpPr>
            <a:spLocks noGrp="1"/>
          </p:cNvSpPr>
          <p:nvPr>
            <p:ph type="body" idx="4294967295"/>
          </p:nvPr>
        </p:nvSpPr>
        <p:spPr>
          <a:xfrm>
            <a:off x="457200" y="1066800"/>
            <a:ext cx="8458200" cy="5486400"/>
          </a:xfrm>
        </p:spPr>
        <p:txBody>
          <a:bodyPr/>
          <a:lstStyle/>
          <a:p>
            <a:pPr>
              <a:defRPr/>
            </a:pPr>
            <a:r>
              <a:rPr lang="en-US" sz="2800" dirty="0" smtClean="0"/>
              <a:t>PD Tool Studio – </a:t>
            </a:r>
            <a:r>
              <a:rPr lang="en-US" sz="2400" dirty="0" smtClean="0"/>
              <a:t>Studio / VCS Integration</a:t>
            </a:r>
          </a:p>
          <a:p>
            <a:pPr lvl="1">
              <a:defRPr/>
            </a:pPr>
            <a:r>
              <a:rPr lang="en-US" sz="2000" dirty="0" smtClean="0"/>
              <a:t>PDToolStudio.zip</a:t>
            </a:r>
          </a:p>
          <a:p>
            <a:pPr lvl="2">
              <a:defRPr/>
            </a:pPr>
            <a:r>
              <a:rPr lang="en-US" sz="1800" dirty="0" smtClean="0"/>
              <a:t>/bin – Shell/Batch Scripts</a:t>
            </a:r>
          </a:p>
          <a:p>
            <a:pPr lvl="2">
              <a:defRPr/>
            </a:pPr>
            <a:r>
              <a:rPr lang="en-US" sz="1800" dirty="0" smtClean="0"/>
              <a:t>/docs - Documentation</a:t>
            </a:r>
          </a:p>
          <a:p>
            <a:pPr lvl="2">
              <a:defRPr/>
            </a:pPr>
            <a:r>
              <a:rPr lang="en-US" sz="1800" dirty="0" smtClean="0"/>
              <a:t>/</a:t>
            </a:r>
            <a:r>
              <a:rPr lang="en-US" sz="1800" dirty="0" err="1" smtClean="0"/>
              <a:t>dist</a:t>
            </a:r>
            <a:r>
              <a:rPr lang="en-US" sz="1800" dirty="0" smtClean="0"/>
              <a:t> – CISDeployTool.jar</a:t>
            </a:r>
          </a:p>
          <a:p>
            <a:pPr lvl="2">
              <a:defRPr/>
            </a:pPr>
            <a:r>
              <a:rPr lang="en-US" sz="1800" dirty="0" smtClean="0"/>
              <a:t>/lib – Required Jar libraries</a:t>
            </a:r>
          </a:p>
          <a:p>
            <a:pPr lvl="2">
              <a:defRPr/>
            </a:pPr>
            <a:r>
              <a:rPr lang="en-US" sz="1800" dirty="0" smtClean="0"/>
              <a:t>/resources/</a:t>
            </a:r>
            <a:r>
              <a:rPr lang="en-US" sz="1800" dirty="0" err="1" smtClean="0"/>
              <a:t>config</a:t>
            </a:r>
            <a:r>
              <a:rPr lang="en-US" sz="1800" dirty="0" smtClean="0"/>
              <a:t> – Configuration property files</a:t>
            </a:r>
          </a:p>
          <a:p>
            <a:pPr lvl="1">
              <a:defRPr/>
            </a:pPr>
            <a:r>
              <a:rPr lang="en-US" sz="2000" dirty="0" smtClean="0"/>
              <a:t>Environment</a:t>
            </a:r>
          </a:p>
          <a:p>
            <a:pPr lvl="2">
              <a:defRPr/>
            </a:pPr>
            <a:r>
              <a:rPr lang="en-US" sz="1800" dirty="0" smtClean="0"/>
              <a:t>Requires JRE 6 (1.6) – if running command line</a:t>
            </a:r>
          </a:p>
          <a:p>
            <a:pPr marL="914400" lvl="2" indent="0">
              <a:buFontTx/>
              <a:buNone/>
              <a:defRPr/>
            </a:pPr>
            <a:endParaRPr lang="en-US" sz="1800" dirty="0" smtClean="0"/>
          </a:p>
        </p:txBody>
      </p:sp>
    </p:spTree>
    <p:extLst>
      <p:ext uri="{BB962C8B-B14F-4D97-AF65-F5344CB8AC3E}">
        <p14:creationId xmlns:p14="http://schemas.microsoft.com/office/powerpoint/2010/main" val="1297092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smtClean="0">
                <a:ea typeface="ＭＳ Ｐゴシック" pitchFamily="34" charset="-128"/>
              </a:rPr>
              <a:t>PD Tool Studio VCS Configuration Process</a:t>
            </a:r>
          </a:p>
        </p:txBody>
      </p:sp>
      <p:grpSp>
        <p:nvGrpSpPr>
          <p:cNvPr id="3" name="Group 2"/>
          <p:cNvGrpSpPr/>
          <p:nvPr/>
        </p:nvGrpSpPr>
        <p:grpSpPr>
          <a:xfrm>
            <a:off x="2765425" y="1322388"/>
            <a:ext cx="4854575" cy="5002212"/>
            <a:chOff x="2765425" y="1322388"/>
            <a:chExt cx="4854575" cy="5002212"/>
          </a:xfrm>
        </p:grpSpPr>
        <p:sp>
          <p:nvSpPr>
            <p:cNvPr id="29" name="TextBox 28"/>
            <p:cNvSpPr txBox="1"/>
            <p:nvPr/>
          </p:nvSpPr>
          <p:spPr>
            <a:xfrm>
              <a:off x="3298825" y="1322388"/>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a:t>
              </a:r>
              <a:r>
                <a:rPr lang="en-US" sz="1600" dirty="0" smtClean="0">
                  <a:solidFill>
                    <a:schemeClr val="tx1"/>
                  </a:solidFill>
                  <a:latin typeface="Calibri" pitchFamily="34" charset="0"/>
                  <a:cs typeface="Calibri" pitchFamily="34" charset="0"/>
                </a:rPr>
                <a:t>Repository (admin)</a:t>
              </a:r>
              <a:endParaRPr lang="en-US" sz="1600" dirty="0">
                <a:solidFill>
                  <a:schemeClr val="tx1"/>
                </a:solidFill>
                <a:latin typeface="Calibri" pitchFamily="34" charset="0"/>
                <a:cs typeface="Calibri" pitchFamily="34" charset="0"/>
              </a:endParaRPr>
            </a:p>
          </p:txBody>
        </p:sp>
        <p:sp>
          <p:nvSpPr>
            <p:cNvPr id="30" name="TextBox 29"/>
            <p:cNvSpPr txBox="1"/>
            <p:nvPr/>
          </p:nvSpPr>
          <p:spPr>
            <a:xfrm>
              <a:off x="3298825" y="2117725"/>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 for Studio</a:t>
              </a:r>
            </a:p>
          </p:txBody>
        </p:sp>
        <p:sp>
          <p:nvSpPr>
            <p:cNvPr id="31" name="TextBox 30"/>
            <p:cNvSpPr txBox="1"/>
            <p:nvPr/>
          </p:nvSpPr>
          <p:spPr>
            <a:xfrm>
              <a:off x="3298825" y="2900363"/>
              <a:ext cx="1905000" cy="83026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32" name="TextBox 31"/>
            <p:cNvSpPr txBox="1"/>
            <p:nvPr/>
          </p:nvSpPr>
          <p:spPr>
            <a:xfrm>
              <a:off x="3298825" y="3941763"/>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33" name="TextBox 32"/>
            <p:cNvSpPr txBox="1"/>
            <p:nvPr/>
          </p:nvSpPr>
          <p:spPr>
            <a:xfrm>
              <a:off x="3298825" y="4722813"/>
              <a:ext cx="1905000" cy="73818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Enable</a:t>
              </a:r>
            </a:p>
            <a:p>
              <a:pPr algn="ctr">
                <a:defRPr/>
              </a:pPr>
              <a:r>
                <a:rPr lang="en-US" sz="1600" dirty="0">
                  <a:solidFill>
                    <a:schemeClr val="tx1"/>
                  </a:solidFill>
                  <a:latin typeface="Calibri" pitchFamily="34" charset="0"/>
                  <a:cs typeface="Calibri" pitchFamily="34" charset="0"/>
                </a:rPr>
                <a:t>VCS in Studio</a:t>
              </a:r>
            </a:p>
            <a:p>
              <a:pPr algn="ctr">
                <a:defRPr/>
              </a:pPr>
              <a:endParaRPr lang="en-US" sz="1000" dirty="0">
                <a:solidFill>
                  <a:schemeClr val="tx1"/>
                </a:solidFill>
                <a:latin typeface="Calibri" pitchFamily="34" charset="0"/>
                <a:cs typeface="Calibri" pitchFamily="34" charset="0"/>
              </a:endParaRPr>
            </a:p>
          </p:txBody>
        </p:sp>
        <p:sp>
          <p:nvSpPr>
            <p:cNvPr id="34" name="TextBox 33"/>
            <p:cNvSpPr txBox="1"/>
            <p:nvPr/>
          </p:nvSpPr>
          <p:spPr>
            <a:xfrm>
              <a:off x="3298825" y="5678488"/>
              <a:ext cx="1905000" cy="64611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cxnSp>
          <p:nvCxnSpPr>
            <p:cNvPr id="30729" name="Straight Arrow Connector 13"/>
            <p:cNvCxnSpPr>
              <a:cxnSpLocks noChangeShapeType="1"/>
            </p:cNvCxnSpPr>
            <p:nvPr/>
          </p:nvCxnSpPr>
          <p:spPr bwMode="auto">
            <a:xfrm>
              <a:off x="4251325" y="19145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Straight Arrow Connector 17"/>
            <p:cNvCxnSpPr>
              <a:cxnSpLocks noChangeShapeType="1"/>
            </p:cNvCxnSpPr>
            <p:nvPr/>
          </p:nvCxnSpPr>
          <p:spPr bwMode="auto">
            <a:xfrm>
              <a:off x="4251325" y="2689225"/>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Straight Arrow Connector 18"/>
            <p:cNvCxnSpPr>
              <a:cxnSpLocks noChangeShapeType="1"/>
            </p:cNvCxnSpPr>
            <p:nvPr/>
          </p:nvCxnSpPr>
          <p:spPr bwMode="auto">
            <a:xfrm>
              <a:off x="4251325" y="3744913"/>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Straight Arrow Connector 19"/>
            <p:cNvCxnSpPr>
              <a:cxnSpLocks noChangeShapeType="1"/>
            </p:cNvCxnSpPr>
            <p:nvPr/>
          </p:nvCxnSpPr>
          <p:spPr bwMode="auto">
            <a:xfrm>
              <a:off x="4251325" y="452913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Straight Arrow Connector 20"/>
            <p:cNvCxnSpPr>
              <a:cxnSpLocks noChangeShapeType="1"/>
            </p:cNvCxnSpPr>
            <p:nvPr/>
          </p:nvCxnSpPr>
          <p:spPr bwMode="auto">
            <a:xfrm>
              <a:off x="4251325" y="5461000"/>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4" name="TextBox 15"/>
            <p:cNvSpPr txBox="1">
              <a:spLocks noChangeArrowheads="1"/>
            </p:cNvSpPr>
            <p:nvPr/>
          </p:nvSpPr>
          <p:spPr bwMode="auto">
            <a:xfrm>
              <a:off x="5508625" y="3128963"/>
              <a:ext cx="165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41" name="TextBox 40"/>
            <p:cNvSpPr txBox="1"/>
            <p:nvPr/>
          </p:nvSpPr>
          <p:spPr>
            <a:xfrm>
              <a:off x="2765425" y="14454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42" name="TextBox 41"/>
            <p:cNvSpPr txBox="1"/>
            <p:nvPr/>
          </p:nvSpPr>
          <p:spPr>
            <a:xfrm>
              <a:off x="2765425" y="227380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43" name="TextBox 42"/>
            <p:cNvSpPr txBox="1"/>
            <p:nvPr/>
          </p:nvSpPr>
          <p:spPr>
            <a:xfrm>
              <a:off x="2765425" y="314625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44" name="TextBox 43"/>
            <p:cNvSpPr txBox="1"/>
            <p:nvPr/>
          </p:nvSpPr>
          <p:spPr>
            <a:xfrm>
              <a:off x="2765425" y="406428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sp>
          <p:nvSpPr>
            <p:cNvPr id="45" name="TextBox 44"/>
            <p:cNvSpPr txBox="1"/>
            <p:nvPr/>
          </p:nvSpPr>
          <p:spPr>
            <a:xfrm>
              <a:off x="2765425" y="490358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46" name="TextBox 45"/>
            <p:cNvSpPr txBox="1"/>
            <p:nvPr/>
          </p:nvSpPr>
          <p:spPr>
            <a:xfrm>
              <a:off x="2765425" y="5766371"/>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1" name="TextBox 20"/>
            <p:cNvSpPr txBox="1"/>
            <p:nvPr/>
          </p:nvSpPr>
          <p:spPr>
            <a:xfrm>
              <a:off x="5715000" y="3943683"/>
              <a:ext cx="1905000" cy="584775"/>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a:t>
              </a:r>
              <a:r>
                <a:rPr lang="en-US" sz="1600" dirty="0" smtClean="0">
                  <a:solidFill>
                    <a:schemeClr val="tx1"/>
                  </a:solidFill>
                  <a:latin typeface="Calibri" pitchFamily="34" charset="0"/>
                  <a:cs typeface="Calibri" pitchFamily="34" charset="0"/>
                </a:rPr>
                <a:t>Base Folders (admin)</a:t>
              </a:r>
              <a:endParaRPr lang="en-US" sz="1600" dirty="0">
                <a:solidFill>
                  <a:schemeClr val="tx1"/>
                </a:solidFill>
                <a:latin typeface="Calibri" pitchFamily="34" charset="0"/>
                <a:cs typeface="Calibri" pitchFamily="34" charset="0"/>
              </a:endParaRPr>
            </a:p>
          </p:txBody>
        </p:sp>
        <p:sp>
          <p:nvSpPr>
            <p:cNvPr id="22" name="TextBox 21"/>
            <p:cNvSpPr txBox="1"/>
            <p:nvPr/>
          </p:nvSpPr>
          <p:spPr>
            <a:xfrm>
              <a:off x="5181600" y="406722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444641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AF6DD825-D7D2-4578-836E-9241ABCB66B3}" type="slidenum">
              <a:rPr lang="en-US" sz="800">
                <a:solidFill>
                  <a:schemeClr val="tx1"/>
                </a:solidFill>
              </a:rPr>
              <a:pPr/>
              <a:t>19</a:t>
            </a:fld>
            <a:endParaRPr lang="en-US" sz="800">
              <a:solidFill>
                <a:schemeClr val="tx1"/>
              </a:solidFill>
            </a:endParaRPr>
          </a:p>
        </p:txBody>
      </p:sp>
      <p:sp>
        <p:nvSpPr>
          <p:cNvPr id="31747" name="Rectangle 6"/>
          <p:cNvSpPr>
            <a:spLocks noChangeArrowheads="1"/>
          </p:cNvSpPr>
          <p:nvPr/>
        </p:nvSpPr>
        <p:spPr bwMode="auto">
          <a:xfrm>
            <a:off x="2667000" y="1752600"/>
            <a:ext cx="3200400" cy="1524000"/>
          </a:xfrm>
          <a:prstGeom prst="rect">
            <a:avLst/>
          </a:prstGeom>
          <a:solidFill>
            <a:srgbClr val="EAEAEA"/>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2"/>
          <p:cNvSpPr>
            <a:spLocks noGrp="1" noChangeArrowheads="1"/>
          </p:cNvSpPr>
          <p:nvPr>
            <p:ph type="title"/>
          </p:nvPr>
        </p:nvSpPr>
        <p:spPr/>
        <p:txBody>
          <a:bodyPr/>
          <a:lstStyle/>
          <a:p>
            <a:pPr eaLnBrk="1" hangingPunct="1"/>
            <a:r>
              <a:rPr lang="en-US" smtClean="0">
                <a:ea typeface="ＭＳ Ｐゴシック" pitchFamily="34" charset="-128"/>
              </a:rPr>
              <a:t>VCS Topologies</a:t>
            </a:r>
          </a:p>
        </p:txBody>
      </p:sp>
      <p:graphicFrame>
        <p:nvGraphicFramePr>
          <p:cNvPr id="31749" name="Object 3"/>
          <p:cNvGraphicFramePr>
            <a:graphicFrameLocks noGrp="1" noChangeAspect="1"/>
          </p:cNvGraphicFramePr>
          <p:nvPr>
            <p:ph idx="1"/>
          </p:nvPr>
        </p:nvGraphicFramePr>
        <p:xfrm>
          <a:off x="1066800" y="1676400"/>
          <a:ext cx="6934200" cy="4881563"/>
        </p:xfrm>
        <a:graphic>
          <a:graphicData uri="http://schemas.openxmlformats.org/presentationml/2006/ole">
            <mc:AlternateContent xmlns:mc="http://schemas.openxmlformats.org/markup-compatibility/2006">
              <mc:Choice xmlns:v="urn:schemas-microsoft-com:vml" Requires="v">
                <p:oleObj spid="_x0000_s1041" name="Visio" r:id="rId3" imgW="9967602" imgH="7016496" progId="Visio.Drawing.11">
                  <p:embed/>
                </p:oleObj>
              </mc:Choice>
              <mc:Fallback>
                <p:oleObj name="Visio" r:id="rId3" imgW="9967602" imgH="70164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6934200" cy="48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50" name="Rectangle 4"/>
          <p:cNvSpPr>
            <a:spLocks noChangeArrowheads="1"/>
          </p:cNvSpPr>
          <p:nvPr/>
        </p:nvSpPr>
        <p:spPr bwMode="auto">
          <a:xfrm>
            <a:off x="3810000" y="2209800"/>
            <a:ext cx="9144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Diff/Merger</a:t>
            </a:r>
          </a:p>
        </p:txBody>
      </p:sp>
      <p:sp>
        <p:nvSpPr>
          <p:cNvPr id="31751" name="Text Box 7"/>
          <p:cNvSpPr txBox="1">
            <a:spLocks noChangeArrowheads="1"/>
          </p:cNvSpPr>
          <p:nvPr/>
        </p:nvSpPr>
        <p:spPr bwMode="auto">
          <a:xfrm>
            <a:off x="4648200" y="34290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endParaRPr lang="en-US" sz="1400">
              <a:solidFill>
                <a:schemeClr val="tx1"/>
              </a:solidFill>
            </a:endParaRPr>
          </a:p>
        </p:txBody>
      </p:sp>
      <p:sp>
        <p:nvSpPr>
          <p:cNvPr id="31752" name="Text Box 8"/>
          <p:cNvSpPr txBox="1">
            <a:spLocks noChangeArrowheads="1"/>
          </p:cNvSpPr>
          <p:nvPr/>
        </p:nvSpPr>
        <p:spPr bwMode="auto">
          <a:xfrm>
            <a:off x="3543300" y="3276600"/>
            <a:ext cx="1485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Batch Script Driven</a:t>
            </a:r>
          </a:p>
        </p:txBody>
      </p:sp>
    </p:spTree>
    <p:extLst>
      <p:ext uri="{BB962C8B-B14F-4D97-AF65-F5344CB8AC3E}">
        <p14:creationId xmlns:p14="http://schemas.microsoft.com/office/powerpoint/2010/main" val="761239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ea typeface="ＭＳ Ｐゴシック" pitchFamily="34" charset="-128"/>
              </a:rPr>
              <a:t>Agenda</a:t>
            </a:r>
          </a:p>
        </p:txBody>
      </p:sp>
      <p:sp>
        <p:nvSpPr>
          <p:cNvPr id="14339" name="Rectangle 3"/>
          <p:cNvSpPr>
            <a:spLocks noGrp="1"/>
          </p:cNvSpPr>
          <p:nvPr>
            <p:ph type="body" idx="4294967295"/>
          </p:nvPr>
        </p:nvSpPr>
        <p:spPr/>
        <p:txBody>
          <a:bodyPr/>
          <a:lstStyle/>
          <a:p>
            <a:r>
              <a:rPr lang="en-US" sz="2800" smtClean="0">
                <a:ea typeface="ＭＳ Ｐゴシック" pitchFamily="34" charset="-128"/>
              </a:rPr>
              <a:t>Problem Definition</a:t>
            </a:r>
          </a:p>
          <a:p>
            <a:r>
              <a:rPr lang="en-US" sz="2800" smtClean="0">
                <a:ea typeface="ＭＳ Ｐゴシック" pitchFamily="34" charset="-128"/>
              </a:rPr>
              <a:t>Goals</a:t>
            </a:r>
          </a:p>
          <a:p>
            <a:r>
              <a:rPr lang="en-US" sz="2800" smtClean="0">
                <a:ea typeface="ＭＳ Ｐゴシック" pitchFamily="34" charset="-128"/>
              </a:rPr>
              <a:t>Packages</a:t>
            </a:r>
          </a:p>
          <a:p>
            <a:r>
              <a:rPr lang="en-US" sz="2800" smtClean="0">
                <a:ea typeface="ＭＳ Ｐゴシック" pitchFamily="34" charset="-128"/>
              </a:rPr>
              <a:t>PS Promotion and Deployment Tool</a:t>
            </a:r>
          </a:p>
          <a:p>
            <a:r>
              <a:rPr lang="en-US" sz="2800" smtClean="0">
                <a:ea typeface="ＭＳ Ｐゴシック" pitchFamily="34" charset="-128"/>
              </a:rPr>
              <a:t>PS Promotion and Deployment Tool Studio</a:t>
            </a:r>
          </a:p>
          <a:p>
            <a:r>
              <a:rPr lang="en-US" sz="2800" smtClean="0">
                <a:ea typeface="ＭＳ Ｐゴシック" pitchFamily="34" charset="-128"/>
              </a:rPr>
              <a:t>Conclusion</a:t>
            </a:r>
          </a:p>
        </p:txBody>
      </p:sp>
    </p:spTree>
    <p:extLst>
      <p:ext uri="{BB962C8B-B14F-4D97-AF65-F5344CB8AC3E}">
        <p14:creationId xmlns:p14="http://schemas.microsoft.com/office/powerpoint/2010/main" val="1904973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(Single-Node Topology)</a:t>
            </a:r>
          </a:p>
        </p:txBody>
      </p:sp>
      <p:sp>
        <p:nvSpPr>
          <p:cNvPr id="32771"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CD2C232B-D84B-4D34-A439-BC41C21FBE56}" type="slidenum">
              <a:rPr lang="en-US" sz="800">
                <a:solidFill>
                  <a:schemeClr val="tx1"/>
                </a:solidFill>
              </a:rPr>
              <a:pPr/>
              <a:t>20</a:t>
            </a:fld>
            <a:endParaRPr lang="en-US" sz="800">
              <a:solidFill>
                <a:schemeClr val="tx1"/>
              </a:solidFill>
            </a:endParaRPr>
          </a:p>
        </p:txBody>
      </p:sp>
      <p:sp>
        <p:nvSpPr>
          <p:cNvPr id="32772" name="TextBox 22"/>
          <p:cNvSpPr txBox="1">
            <a:spLocks noChangeArrowheads="1"/>
          </p:cNvSpPr>
          <p:nvPr/>
        </p:nvSpPr>
        <p:spPr bwMode="auto">
          <a:xfrm>
            <a:off x="3359150" y="27559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2773" name="TextBox 23"/>
          <p:cNvSpPr txBox="1">
            <a:spLocks noChangeArrowheads="1"/>
          </p:cNvSpPr>
          <p:nvPr/>
        </p:nvSpPr>
        <p:spPr bwMode="auto">
          <a:xfrm>
            <a:off x="3344863" y="3197225"/>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2774" name="Straight Arrow Connector 47"/>
          <p:cNvCxnSpPr>
            <a:cxnSpLocks noChangeShapeType="1"/>
          </p:cNvCxnSpPr>
          <p:nvPr/>
        </p:nvCxnSpPr>
        <p:spPr bwMode="auto">
          <a:xfrm flipH="1">
            <a:off x="3532188" y="3005138"/>
            <a:ext cx="544512"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Straight Arrow Connector 48"/>
          <p:cNvCxnSpPr>
            <a:cxnSpLocks noChangeShapeType="1"/>
          </p:cNvCxnSpPr>
          <p:nvPr/>
        </p:nvCxnSpPr>
        <p:spPr bwMode="auto">
          <a:xfrm flipH="1">
            <a:off x="3486150" y="3146425"/>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6" name="Group 9"/>
          <p:cNvGrpSpPr>
            <a:grpSpLocks/>
          </p:cNvGrpSpPr>
          <p:nvPr/>
        </p:nvGrpSpPr>
        <p:grpSpPr bwMode="auto">
          <a:xfrm>
            <a:off x="3228975" y="2057400"/>
            <a:ext cx="1181100" cy="685800"/>
            <a:chOff x="2995612" y="2286000"/>
            <a:chExt cx="1181100" cy="685800"/>
          </a:xfrm>
        </p:grpSpPr>
        <p:pic>
          <p:nvPicPr>
            <p:cNvPr id="327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4"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2777" name="Group 7"/>
          <p:cNvGrpSpPr>
            <a:grpSpLocks/>
          </p:cNvGrpSpPr>
          <p:nvPr/>
        </p:nvGrpSpPr>
        <p:grpSpPr bwMode="auto">
          <a:xfrm>
            <a:off x="2138363" y="2592388"/>
            <a:ext cx="1273175" cy="1035050"/>
            <a:chOff x="2900363" y="2820987"/>
            <a:chExt cx="1273175" cy="1034449"/>
          </a:xfrm>
        </p:grpSpPr>
        <p:pic>
          <p:nvPicPr>
            <p:cNvPr id="327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078" y="2820987"/>
              <a:ext cx="972944" cy="79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2" name="TextBox 5"/>
            <p:cNvSpPr txBox="1">
              <a:spLocks noChangeArrowheads="1"/>
            </p:cNvSpPr>
            <p:nvPr/>
          </p:nvSpPr>
          <p:spPr bwMode="auto">
            <a:xfrm>
              <a:off x="2900363" y="3578437"/>
              <a:ext cx="1273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VCS Repository</a:t>
              </a:r>
            </a:p>
          </p:txBody>
        </p:sp>
      </p:grpSp>
      <p:cxnSp>
        <p:nvCxnSpPr>
          <p:cNvPr id="32778"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9" name="Group 4"/>
          <p:cNvGrpSpPr>
            <a:grpSpLocks/>
          </p:cNvGrpSpPr>
          <p:nvPr/>
        </p:nvGrpSpPr>
        <p:grpSpPr bwMode="auto">
          <a:xfrm>
            <a:off x="4267200" y="2768600"/>
            <a:ext cx="1154113" cy="889000"/>
            <a:chOff x="5135336" y="2719538"/>
            <a:chExt cx="1154112" cy="889687"/>
          </a:xfrm>
        </p:grpSpPr>
        <p:pic>
          <p:nvPicPr>
            <p:cNvPr id="327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0" name="TextBox 21"/>
            <p:cNvSpPr txBox="1">
              <a:spLocks noChangeArrowheads="1"/>
            </p:cNvSpPr>
            <p:nvPr/>
          </p:nvSpPr>
          <p:spPr bwMode="auto">
            <a:xfrm>
              <a:off x="5135336" y="3332226"/>
              <a:ext cx="11541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Studio</a:t>
              </a:r>
            </a:p>
          </p:txBody>
        </p:sp>
      </p:grpSp>
      <p:grpSp>
        <p:nvGrpSpPr>
          <p:cNvPr id="32780" name="Group 5"/>
          <p:cNvGrpSpPr>
            <a:grpSpLocks/>
          </p:cNvGrpSpPr>
          <p:nvPr/>
        </p:nvGrpSpPr>
        <p:grpSpPr bwMode="auto">
          <a:xfrm>
            <a:off x="5029200" y="2827338"/>
            <a:ext cx="935038" cy="525462"/>
            <a:chOff x="5943600" y="2796041"/>
            <a:chExt cx="934582" cy="525690"/>
          </a:xfrm>
        </p:grpSpPr>
        <p:sp>
          <p:nvSpPr>
            <p:cNvPr id="32785"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2786"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2787"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781" name="Group 6"/>
          <p:cNvGrpSpPr>
            <a:grpSpLocks/>
          </p:cNvGrpSpPr>
          <p:nvPr/>
        </p:nvGrpSpPr>
        <p:grpSpPr bwMode="auto">
          <a:xfrm>
            <a:off x="5780088" y="2562225"/>
            <a:ext cx="1458912" cy="1095375"/>
            <a:chOff x="6542088" y="2666206"/>
            <a:chExt cx="1458912" cy="1095419"/>
          </a:xfrm>
        </p:grpSpPr>
        <p:pic>
          <p:nvPicPr>
            <p:cNvPr id="327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4" name="TextBox 21"/>
            <p:cNvSpPr txBox="1">
              <a:spLocks noChangeArrowheads="1"/>
            </p:cNvSpPr>
            <p:nvPr/>
          </p:nvSpPr>
          <p:spPr bwMode="auto">
            <a:xfrm>
              <a:off x="6542088" y="3484626"/>
              <a:ext cx="1458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Repository</a:t>
              </a:r>
            </a:p>
          </p:txBody>
        </p:sp>
      </p:grpSp>
      <p:sp>
        <p:nvSpPr>
          <p:cNvPr id="32782" name="Content Placeholder 19"/>
          <p:cNvSpPr txBox="1">
            <a:spLocks/>
          </p:cNvSpPr>
          <p:nvPr/>
        </p:nvSpPr>
        <p:spPr bwMode="auto">
          <a:xfrm>
            <a:off x="1752600" y="1535113"/>
            <a:ext cx="5943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buClr>
                <a:srgbClr val="990000"/>
              </a:buClr>
              <a:buFont typeface="Wingdings" pitchFamily="2" charset="2"/>
              <a:buNone/>
            </a:pPr>
            <a:r>
              <a:rPr lang="en-US" sz="1800" b="1">
                <a:solidFill>
                  <a:schemeClr val="tx1"/>
                </a:solidFill>
              </a:rPr>
              <a:t>Single-Node Topology</a:t>
            </a:r>
          </a:p>
        </p:txBody>
      </p:sp>
    </p:spTree>
    <p:extLst>
      <p:ext uri="{BB962C8B-B14F-4D97-AF65-F5344CB8AC3E}">
        <p14:creationId xmlns:p14="http://schemas.microsoft.com/office/powerpoint/2010/main" val="2047958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(Multi-Node Topology)</a:t>
            </a:r>
          </a:p>
        </p:txBody>
      </p:sp>
      <p:sp>
        <p:nvSpPr>
          <p:cNvPr id="33795"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73B24B5D-CE40-451A-9E66-8893E72B1F66}" type="slidenum">
              <a:rPr lang="en-US" sz="800">
                <a:solidFill>
                  <a:schemeClr val="tx1"/>
                </a:solidFill>
              </a:rPr>
              <a:pPr/>
              <a:t>21</a:t>
            </a:fld>
            <a:endParaRPr lang="en-US" sz="800">
              <a:solidFill>
                <a:schemeClr val="tx1"/>
              </a:solidFill>
            </a:endParaRPr>
          </a:p>
        </p:txBody>
      </p:sp>
      <p:cxnSp>
        <p:nvCxnSpPr>
          <p:cNvPr id="33796" name="Straight Arrow Connector 65"/>
          <p:cNvCxnSpPr>
            <a:cxnSpLocks noChangeShapeType="1"/>
          </p:cNvCxnSpPr>
          <p:nvPr/>
        </p:nvCxnSpPr>
        <p:spPr bwMode="auto">
          <a:xfrm flipH="1">
            <a:off x="1566863" y="42687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7" name="Straight Arrow Connector 68"/>
          <p:cNvCxnSpPr>
            <a:cxnSpLocks noChangeShapeType="1"/>
          </p:cNvCxnSpPr>
          <p:nvPr/>
        </p:nvCxnSpPr>
        <p:spPr bwMode="auto">
          <a:xfrm>
            <a:off x="1947863" y="44227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8" name="TextBox 22"/>
          <p:cNvSpPr txBox="1">
            <a:spLocks noChangeArrowheads="1"/>
          </p:cNvSpPr>
          <p:nvPr/>
        </p:nvSpPr>
        <p:spPr bwMode="auto">
          <a:xfrm>
            <a:off x="5199063" y="3236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3799" name="TextBox 23"/>
          <p:cNvSpPr txBox="1">
            <a:spLocks noChangeArrowheads="1"/>
          </p:cNvSpPr>
          <p:nvPr/>
        </p:nvSpPr>
        <p:spPr bwMode="auto">
          <a:xfrm>
            <a:off x="5184775" y="367823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3800" name="Straight Arrow Connector 47"/>
          <p:cNvCxnSpPr>
            <a:cxnSpLocks noChangeShapeType="1"/>
          </p:cNvCxnSpPr>
          <p:nvPr/>
        </p:nvCxnSpPr>
        <p:spPr bwMode="auto">
          <a:xfrm flipH="1">
            <a:off x="5372100" y="3486150"/>
            <a:ext cx="544513"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1" name="Straight Arrow Connector 48"/>
          <p:cNvCxnSpPr>
            <a:cxnSpLocks noChangeShapeType="1"/>
          </p:cNvCxnSpPr>
          <p:nvPr/>
        </p:nvCxnSpPr>
        <p:spPr bwMode="auto">
          <a:xfrm flipH="1">
            <a:off x="5326063" y="3627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8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35313"/>
            <a:ext cx="973138"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803" name="Straight Connector 27"/>
          <p:cNvCxnSpPr>
            <a:cxnSpLocks noChangeShapeType="1"/>
          </p:cNvCxnSpPr>
          <p:nvPr/>
        </p:nvCxnSpPr>
        <p:spPr bwMode="auto">
          <a:xfrm flipH="1" flipV="1">
            <a:off x="3276600" y="2774950"/>
            <a:ext cx="971550" cy="63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Straight Connector 117"/>
          <p:cNvCxnSpPr>
            <a:cxnSpLocks noChangeShapeType="1"/>
          </p:cNvCxnSpPr>
          <p:nvPr/>
        </p:nvCxnSpPr>
        <p:spPr bwMode="auto">
          <a:xfrm>
            <a:off x="4137025" y="2905125"/>
            <a:ext cx="0" cy="3317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5" name="Straight Connector 120"/>
          <p:cNvCxnSpPr>
            <a:cxnSpLocks noChangeShapeType="1"/>
          </p:cNvCxnSpPr>
          <p:nvPr/>
        </p:nvCxnSpPr>
        <p:spPr bwMode="auto">
          <a:xfrm flipV="1">
            <a:off x="4270375" y="3868738"/>
            <a:ext cx="0" cy="5191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6" name="Straight Connector 124"/>
          <p:cNvCxnSpPr>
            <a:cxnSpLocks noChangeShapeType="1"/>
          </p:cNvCxnSpPr>
          <p:nvPr/>
        </p:nvCxnSpPr>
        <p:spPr bwMode="auto">
          <a:xfrm flipH="1">
            <a:off x="3306763" y="4264025"/>
            <a:ext cx="866775" cy="47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Arrow Connector 66"/>
          <p:cNvCxnSpPr/>
          <p:nvPr/>
        </p:nvCxnSpPr>
        <p:spPr bwMode="auto">
          <a:xfrm flipH="1">
            <a:off x="3306763" y="2905125"/>
            <a:ext cx="83026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4248150" y="2781300"/>
            <a:ext cx="0" cy="4048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3809"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flipV="1">
            <a:off x="4173538" y="3868738"/>
            <a:ext cx="0" cy="39528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44" name="Straight Arrow Connector 143"/>
          <p:cNvCxnSpPr/>
          <p:nvPr/>
        </p:nvCxnSpPr>
        <p:spPr bwMode="auto">
          <a:xfrm flipH="1">
            <a:off x="3306763" y="4387850"/>
            <a:ext cx="96361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3812" name="TextBox 5"/>
          <p:cNvSpPr txBox="1">
            <a:spLocks noChangeArrowheads="1"/>
          </p:cNvSpPr>
          <p:nvPr/>
        </p:nvSpPr>
        <p:spPr bwMode="auto">
          <a:xfrm>
            <a:off x="4267200" y="3883025"/>
            <a:ext cx="12731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000">
                <a:solidFill>
                  <a:schemeClr val="tx1"/>
                </a:solidFill>
              </a:rPr>
              <a:t>VCS Repository</a:t>
            </a:r>
            <a:endParaRPr lang="en-US" sz="2400">
              <a:solidFill>
                <a:schemeClr val="tx1"/>
              </a:solidFill>
            </a:endParaRPr>
          </a:p>
        </p:txBody>
      </p:sp>
      <p:grpSp>
        <p:nvGrpSpPr>
          <p:cNvPr id="33813" name="Group 52"/>
          <p:cNvGrpSpPr>
            <a:grpSpLocks/>
          </p:cNvGrpSpPr>
          <p:nvPr/>
        </p:nvGrpSpPr>
        <p:grpSpPr bwMode="auto">
          <a:xfrm>
            <a:off x="6019800" y="3302000"/>
            <a:ext cx="831850" cy="987425"/>
            <a:chOff x="5135336" y="2719538"/>
            <a:chExt cx="1154112" cy="1149552"/>
          </a:xfrm>
        </p:grpSpPr>
        <p:pic>
          <p:nvPicPr>
            <p:cNvPr id="338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55"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4" name="Group 55"/>
          <p:cNvGrpSpPr>
            <a:grpSpLocks/>
          </p:cNvGrpSpPr>
          <p:nvPr/>
        </p:nvGrpSpPr>
        <p:grpSpPr bwMode="auto">
          <a:xfrm>
            <a:off x="6553200" y="3360738"/>
            <a:ext cx="935038" cy="525462"/>
            <a:chOff x="5943600" y="2796041"/>
            <a:chExt cx="934582" cy="525690"/>
          </a:xfrm>
        </p:grpSpPr>
        <p:sp>
          <p:nvSpPr>
            <p:cNvPr id="33850"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51"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52"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5" name="Group 60"/>
          <p:cNvGrpSpPr>
            <a:grpSpLocks/>
          </p:cNvGrpSpPr>
          <p:nvPr/>
        </p:nvGrpSpPr>
        <p:grpSpPr bwMode="auto">
          <a:xfrm>
            <a:off x="7315200" y="3186113"/>
            <a:ext cx="1001713" cy="1096962"/>
            <a:chOff x="6542088" y="2666206"/>
            <a:chExt cx="1458912" cy="1339347"/>
          </a:xfrm>
        </p:grpSpPr>
        <p:pic>
          <p:nvPicPr>
            <p:cNvPr id="338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6" name="Group 63"/>
          <p:cNvGrpSpPr>
            <a:grpSpLocks/>
          </p:cNvGrpSpPr>
          <p:nvPr/>
        </p:nvGrpSpPr>
        <p:grpSpPr bwMode="auto">
          <a:xfrm>
            <a:off x="2624138" y="2411413"/>
            <a:ext cx="831850" cy="987425"/>
            <a:chOff x="5135336" y="2719538"/>
            <a:chExt cx="1154112" cy="1149552"/>
          </a:xfrm>
        </p:grpSpPr>
        <p:pic>
          <p:nvPicPr>
            <p:cNvPr id="338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7"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7" name="Group 67"/>
          <p:cNvGrpSpPr>
            <a:grpSpLocks/>
          </p:cNvGrpSpPr>
          <p:nvPr/>
        </p:nvGrpSpPr>
        <p:grpSpPr bwMode="auto">
          <a:xfrm>
            <a:off x="1960563" y="2495550"/>
            <a:ext cx="935037" cy="525463"/>
            <a:chOff x="5943600" y="2796041"/>
            <a:chExt cx="934582" cy="525690"/>
          </a:xfrm>
        </p:grpSpPr>
        <p:sp>
          <p:nvSpPr>
            <p:cNvPr id="33842"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43"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44"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8" name="Group 72"/>
          <p:cNvGrpSpPr>
            <a:grpSpLocks/>
          </p:cNvGrpSpPr>
          <p:nvPr/>
        </p:nvGrpSpPr>
        <p:grpSpPr bwMode="auto">
          <a:xfrm>
            <a:off x="1436688" y="2290763"/>
            <a:ext cx="1001712" cy="1095375"/>
            <a:chOff x="6542088" y="2666206"/>
            <a:chExt cx="1458912" cy="1339347"/>
          </a:xfrm>
        </p:grpSpPr>
        <p:pic>
          <p:nvPicPr>
            <p:cNvPr id="338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1"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9" name="Group 75"/>
          <p:cNvGrpSpPr>
            <a:grpSpLocks/>
          </p:cNvGrpSpPr>
          <p:nvPr/>
        </p:nvGrpSpPr>
        <p:grpSpPr bwMode="auto">
          <a:xfrm>
            <a:off x="2689225" y="4006850"/>
            <a:ext cx="831850" cy="989013"/>
            <a:chOff x="5135336" y="2719538"/>
            <a:chExt cx="1154112" cy="1149552"/>
          </a:xfrm>
        </p:grpSpPr>
        <p:pic>
          <p:nvPicPr>
            <p:cNvPr id="338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9"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20" name="Group 78"/>
          <p:cNvGrpSpPr>
            <a:grpSpLocks/>
          </p:cNvGrpSpPr>
          <p:nvPr/>
        </p:nvGrpSpPr>
        <p:grpSpPr bwMode="auto">
          <a:xfrm>
            <a:off x="2036763" y="4090988"/>
            <a:ext cx="935037" cy="527050"/>
            <a:chOff x="5943600" y="2796041"/>
            <a:chExt cx="934582" cy="525690"/>
          </a:xfrm>
        </p:grpSpPr>
        <p:sp>
          <p:nvSpPr>
            <p:cNvPr id="33834"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35"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36"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37"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21" name="Group 83"/>
          <p:cNvGrpSpPr>
            <a:grpSpLocks/>
          </p:cNvGrpSpPr>
          <p:nvPr/>
        </p:nvGrpSpPr>
        <p:grpSpPr bwMode="auto">
          <a:xfrm>
            <a:off x="1512888" y="3886200"/>
            <a:ext cx="1001712" cy="1096963"/>
            <a:chOff x="6542088" y="2666206"/>
            <a:chExt cx="1458912" cy="1339347"/>
          </a:xfrm>
        </p:grpSpPr>
        <p:pic>
          <p:nvPicPr>
            <p:cNvPr id="3383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3"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22" name="Group 86"/>
          <p:cNvGrpSpPr>
            <a:grpSpLocks/>
          </p:cNvGrpSpPr>
          <p:nvPr/>
        </p:nvGrpSpPr>
        <p:grpSpPr bwMode="auto">
          <a:xfrm>
            <a:off x="3619500" y="2057400"/>
            <a:ext cx="1181100" cy="685800"/>
            <a:chOff x="2995612" y="2286000"/>
            <a:chExt cx="1181100" cy="685800"/>
          </a:xfrm>
        </p:grpSpPr>
        <p:pic>
          <p:nvPicPr>
            <p:cNvPr id="338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1"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3" name="Group 89"/>
          <p:cNvGrpSpPr>
            <a:grpSpLocks/>
          </p:cNvGrpSpPr>
          <p:nvPr/>
        </p:nvGrpSpPr>
        <p:grpSpPr bwMode="auto">
          <a:xfrm>
            <a:off x="5067300" y="2590800"/>
            <a:ext cx="1181100" cy="685800"/>
            <a:chOff x="2995612" y="2286000"/>
            <a:chExt cx="1181100" cy="685800"/>
          </a:xfrm>
        </p:grpSpPr>
        <p:pic>
          <p:nvPicPr>
            <p:cNvPr id="338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9"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4" name="Group 93"/>
          <p:cNvGrpSpPr>
            <a:grpSpLocks/>
          </p:cNvGrpSpPr>
          <p:nvPr/>
        </p:nvGrpSpPr>
        <p:grpSpPr bwMode="auto">
          <a:xfrm>
            <a:off x="3619500" y="4419600"/>
            <a:ext cx="1181100" cy="685800"/>
            <a:chOff x="2995612" y="2286000"/>
            <a:chExt cx="1181100" cy="685800"/>
          </a:xfrm>
        </p:grpSpPr>
        <p:pic>
          <p:nvPicPr>
            <p:cNvPr id="338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7"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sp>
        <p:nvSpPr>
          <p:cNvPr id="33825"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Multi-Node Topology</a:t>
            </a:r>
          </a:p>
        </p:txBody>
      </p:sp>
    </p:spTree>
    <p:extLst>
      <p:ext uri="{BB962C8B-B14F-4D97-AF65-F5344CB8AC3E}">
        <p14:creationId xmlns:p14="http://schemas.microsoft.com/office/powerpoint/2010/main" val="1767361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ea typeface="ＭＳ Ｐゴシック" pitchFamily="34" charset="-128"/>
              </a:rPr>
              <a:t>VCS Topologies (Multi-User Topology – Direct)</a:t>
            </a:r>
          </a:p>
        </p:txBody>
      </p:sp>
      <p:sp>
        <p:nvSpPr>
          <p:cNvPr id="34819"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34381E40-86DE-44A7-88DB-64019DFAAA29}" type="slidenum">
              <a:rPr lang="en-US" sz="800">
                <a:solidFill>
                  <a:schemeClr val="tx1"/>
                </a:solidFill>
              </a:rPr>
              <a:pPr/>
              <a:t>22</a:t>
            </a:fld>
            <a:endParaRPr lang="en-US" sz="800">
              <a:solidFill>
                <a:schemeClr val="tx1"/>
              </a:solidFill>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22" name="Group 6"/>
          <p:cNvGrpSpPr>
            <a:grpSpLocks/>
          </p:cNvGrpSpPr>
          <p:nvPr/>
        </p:nvGrpSpPr>
        <p:grpSpPr bwMode="auto">
          <a:xfrm>
            <a:off x="7434263" y="3435350"/>
            <a:ext cx="1379537" cy="1511300"/>
            <a:chOff x="2997517" y="4405312"/>
            <a:chExt cx="1503046" cy="1726938"/>
          </a:xfrm>
        </p:grpSpPr>
        <p:pic>
          <p:nvPicPr>
            <p:cNvPr id="348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8"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
        <p:nvSpPr>
          <p:cNvPr id="34823"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(Direct VCS Access)</a:t>
            </a:r>
          </a:p>
        </p:txBody>
      </p:sp>
      <p:sp>
        <p:nvSpPr>
          <p:cNvPr id="34824"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25"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26"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27"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4828"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29"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30"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8"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39" name="TextBox 60"/>
          <p:cNvSpPr txBox="1">
            <a:spLocks noChangeArrowheads="1"/>
          </p:cNvSpPr>
          <p:nvPr/>
        </p:nvSpPr>
        <p:spPr bwMode="auto">
          <a:xfrm>
            <a:off x="3486150" y="5867400"/>
            <a:ext cx="1154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40"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41"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42"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5"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48"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49"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nvGrpSpPr>
          <p:cNvPr id="34850" name="Group 32"/>
          <p:cNvGrpSpPr>
            <a:grpSpLocks/>
          </p:cNvGrpSpPr>
          <p:nvPr/>
        </p:nvGrpSpPr>
        <p:grpSpPr bwMode="auto">
          <a:xfrm>
            <a:off x="5799138" y="3886200"/>
            <a:ext cx="919162" cy="377825"/>
            <a:chOff x="5772626" y="3987461"/>
            <a:chExt cx="919877" cy="377476"/>
          </a:xfrm>
        </p:grpSpPr>
        <p:sp>
          <p:nvSpPr>
            <p:cNvPr id="34885" name="TextBox 87"/>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6" name="TextBox 88"/>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1"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2" name="Group 120"/>
          <p:cNvGrpSpPr>
            <a:grpSpLocks/>
          </p:cNvGrpSpPr>
          <p:nvPr/>
        </p:nvGrpSpPr>
        <p:grpSpPr bwMode="auto">
          <a:xfrm>
            <a:off x="5867400" y="5340350"/>
            <a:ext cx="919163" cy="377825"/>
            <a:chOff x="5772626" y="3987461"/>
            <a:chExt cx="919877" cy="377476"/>
          </a:xfrm>
        </p:grpSpPr>
        <p:sp>
          <p:nvSpPr>
            <p:cNvPr id="34883" name="TextBox 121"/>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4" name="TextBox 122"/>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3" name="Straight Arrow Connector 124"/>
          <p:cNvCxnSpPr>
            <a:cxnSpLocks noChangeShapeType="1"/>
          </p:cNvCxnSpPr>
          <p:nvPr/>
        </p:nvCxnSpPr>
        <p:spPr bwMode="auto">
          <a:xfrm flipH="1">
            <a:off x="6746875" y="4876800"/>
            <a:ext cx="720725" cy="592138"/>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4" name="Straight Arrow Connector 125"/>
          <p:cNvCxnSpPr>
            <a:cxnSpLocks noChangeShapeType="1"/>
          </p:cNvCxnSpPr>
          <p:nvPr/>
        </p:nvCxnSpPr>
        <p:spPr bwMode="auto">
          <a:xfrm flipH="1">
            <a:off x="6746875" y="4989513"/>
            <a:ext cx="720725" cy="5857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5" name="Group 68"/>
          <p:cNvGrpSpPr>
            <a:grpSpLocks/>
          </p:cNvGrpSpPr>
          <p:nvPr/>
        </p:nvGrpSpPr>
        <p:grpSpPr bwMode="auto">
          <a:xfrm>
            <a:off x="666750" y="3363913"/>
            <a:ext cx="1219200" cy="1485900"/>
            <a:chOff x="6542088" y="2666206"/>
            <a:chExt cx="1458912" cy="1339347"/>
          </a:xfrm>
        </p:grpSpPr>
        <p:pic>
          <p:nvPicPr>
            <p:cNvPr id="3488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2"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4856" name="Group 71"/>
          <p:cNvGrpSpPr>
            <a:grpSpLocks/>
          </p:cNvGrpSpPr>
          <p:nvPr/>
        </p:nvGrpSpPr>
        <p:grpSpPr bwMode="auto">
          <a:xfrm>
            <a:off x="2782888" y="2633663"/>
            <a:ext cx="571500" cy="115887"/>
            <a:chOff x="2782888" y="2633663"/>
            <a:chExt cx="571500" cy="115887"/>
          </a:xfrm>
        </p:grpSpPr>
        <p:cxnSp>
          <p:nvCxnSpPr>
            <p:cNvPr id="34879"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0"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7" name="Group 74"/>
          <p:cNvGrpSpPr>
            <a:grpSpLocks/>
          </p:cNvGrpSpPr>
          <p:nvPr/>
        </p:nvGrpSpPr>
        <p:grpSpPr bwMode="auto">
          <a:xfrm>
            <a:off x="5286375" y="2590800"/>
            <a:ext cx="571500" cy="138113"/>
            <a:chOff x="5286375" y="2590800"/>
            <a:chExt cx="571500" cy="138113"/>
          </a:xfrm>
        </p:grpSpPr>
        <p:cxnSp>
          <p:nvCxnSpPr>
            <p:cNvPr id="3487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8" name="Group 77"/>
          <p:cNvGrpSpPr>
            <a:grpSpLocks/>
          </p:cNvGrpSpPr>
          <p:nvPr/>
        </p:nvGrpSpPr>
        <p:grpSpPr bwMode="auto">
          <a:xfrm>
            <a:off x="2900363" y="5581650"/>
            <a:ext cx="590550" cy="90488"/>
            <a:chOff x="2900363" y="5581650"/>
            <a:chExt cx="590550" cy="90488"/>
          </a:xfrm>
        </p:grpSpPr>
        <p:cxnSp>
          <p:nvCxnSpPr>
            <p:cNvPr id="34875"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6"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9" name="Group 80"/>
          <p:cNvGrpSpPr>
            <a:grpSpLocks/>
          </p:cNvGrpSpPr>
          <p:nvPr/>
        </p:nvGrpSpPr>
        <p:grpSpPr bwMode="auto">
          <a:xfrm>
            <a:off x="1638300" y="3871913"/>
            <a:ext cx="1716088" cy="384175"/>
            <a:chOff x="1638300" y="3871913"/>
            <a:chExt cx="1716088" cy="384175"/>
          </a:xfrm>
        </p:grpSpPr>
        <p:sp>
          <p:nvSpPr>
            <p:cNvPr id="34869"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70"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71"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2"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3"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4"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0" name="Group 87"/>
          <p:cNvGrpSpPr>
            <a:grpSpLocks/>
          </p:cNvGrpSpPr>
          <p:nvPr/>
        </p:nvGrpSpPr>
        <p:grpSpPr bwMode="auto">
          <a:xfrm>
            <a:off x="5257800" y="3976688"/>
            <a:ext cx="571500" cy="138112"/>
            <a:chOff x="5286375" y="2590800"/>
            <a:chExt cx="571500" cy="138113"/>
          </a:xfrm>
        </p:grpSpPr>
        <p:cxnSp>
          <p:nvCxnSpPr>
            <p:cNvPr id="3486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1" name="Group 90"/>
          <p:cNvGrpSpPr>
            <a:grpSpLocks/>
          </p:cNvGrpSpPr>
          <p:nvPr/>
        </p:nvGrpSpPr>
        <p:grpSpPr bwMode="auto">
          <a:xfrm>
            <a:off x="5334000" y="5500688"/>
            <a:ext cx="571500" cy="138112"/>
            <a:chOff x="5286375" y="2590800"/>
            <a:chExt cx="571500" cy="138113"/>
          </a:xfrm>
        </p:grpSpPr>
        <p:cxnSp>
          <p:nvCxnSpPr>
            <p:cNvPr id="34865"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6"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2" name="Group 93"/>
          <p:cNvGrpSpPr>
            <a:grpSpLocks/>
          </p:cNvGrpSpPr>
          <p:nvPr/>
        </p:nvGrpSpPr>
        <p:grpSpPr bwMode="auto">
          <a:xfrm>
            <a:off x="6667500" y="3976688"/>
            <a:ext cx="571500" cy="138112"/>
            <a:chOff x="5286375" y="2590800"/>
            <a:chExt cx="571500" cy="138113"/>
          </a:xfrm>
        </p:grpSpPr>
        <p:cxnSp>
          <p:nvCxnSpPr>
            <p:cNvPr id="3486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26252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ea typeface="ＭＳ Ｐゴシック" pitchFamily="34" charset="-128"/>
              </a:rPr>
              <a:t>VCS Topologies (Multi-User Topology – Managed)</a:t>
            </a:r>
          </a:p>
        </p:txBody>
      </p:sp>
      <p:sp>
        <p:nvSpPr>
          <p:cNvPr id="35843"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E6323E56-2513-4D34-BA07-E7D66AC06828}" type="slidenum">
              <a:rPr lang="en-US" sz="800">
                <a:solidFill>
                  <a:schemeClr val="tx1"/>
                </a:solidFill>
              </a:rPr>
              <a:pPr/>
              <a:t>23</a:t>
            </a:fld>
            <a:endParaRPr lang="en-US" sz="800">
              <a:solidFill>
                <a:schemeClr val="tx1"/>
              </a:solidFill>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Content Placeholder 19"/>
          <p:cNvSpPr>
            <a:spLocks noGrp="1"/>
          </p:cNvSpPr>
          <p:nvPr>
            <p:ph idx="1"/>
          </p:nvPr>
        </p:nvSpPr>
        <p:spPr>
          <a:xfrm>
            <a:off x="1566863" y="1535113"/>
            <a:ext cx="6281737"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(Managed VCS Access)</a:t>
            </a:r>
          </a:p>
        </p:txBody>
      </p:sp>
      <p:sp>
        <p:nvSpPr>
          <p:cNvPr id="35847"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48"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5849"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5850"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5851"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52"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53"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57" name="Group 23"/>
          <p:cNvGrpSpPr>
            <a:grpSpLocks/>
          </p:cNvGrpSpPr>
          <p:nvPr/>
        </p:nvGrpSpPr>
        <p:grpSpPr bwMode="auto">
          <a:xfrm>
            <a:off x="2782888" y="2633663"/>
            <a:ext cx="571500" cy="115887"/>
            <a:chOff x="2782888" y="2633663"/>
            <a:chExt cx="571500" cy="115887"/>
          </a:xfrm>
        </p:grpSpPr>
        <p:cxnSp>
          <p:nvCxnSpPr>
            <p:cNvPr id="35894"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5"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858"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9"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60" name="Group 24"/>
          <p:cNvGrpSpPr>
            <a:grpSpLocks/>
          </p:cNvGrpSpPr>
          <p:nvPr/>
        </p:nvGrpSpPr>
        <p:grpSpPr bwMode="auto">
          <a:xfrm>
            <a:off x="5286375" y="2590800"/>
            <a:ext cx="571500" cy="138113"/>
            <a:chOff x="5286375" y="2590800"/>
            <a:chExt cx="571500" cy="138113"/>
          </a:xfrm>
        </p:grpSpPr>
        <p:cxnSp>
          <p:nvCxnSpPr>
            <p:cNvPr id="35892"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3"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3"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64" name="TextBox 60"/>
          <p:cNvSpPr txBox="1">
            <a:spLocks noChangeArrowheads="1"/>
          </p:cNvSpPr>
          <p:nvPr/>
        </p:nvSpPr>
        <p:spPr bwMode="auto">
          <a:xfrm>
            <a:off x="3486150" y="5867400"/>
            <a:ext cx="1154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400">
                <a:solidFill>
                  <a:schemeClr val="tx1"/>
                </a:solidFill>
              </a:rPr>
              <a:t>CIS </a:t>
            </a:r>
            <a:r>
              <a:rPr lang="en-US" sz="1200">
                <a:solidFill>
                  <a:schemeClr val="tx1"/>
                </a:solidFill>
              </a:rPr>
              <a:t>Studio</a:t>
            </a:r>
          </a:p>
        </p:txBody>
      </p:sp>
      <p:sp>
        <p:nvSpPr>
          <p:cNvPr id="35865"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66"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67"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9"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1" name="Group 25"/>
          <p:cNvGrpSpPr>
            <a:grpSpLocks/>
          </p:cNvGrpSpPr>
          <p:nvPr/>
        </p:nvGrpSpPr>
        <p:grpSpPr bwMode="auto">
          <a:xfrm>
            <a:off x="2900363" y="5581650"/>
            <a:ext cx="590550" cy="90488"/>
            <a:chOff x="2900363" y="5581650"/>
            <a:chExt cx="590550" cy="90488"/>
          </a:xfrm>
        </p:grpSpPr>
        <p:cxnSp>
          <p:nvCxnSpPr>
            <p:cNvPr id="35890"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4"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75"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cxnSp>
        <p:nvCxnSpPr>
          <p:cNvPr id="35876"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7" name="Group 68"/>
          <p:cNvGrpSpPr>
            <a:grpSpLocks/>
          </p:cNvGrpSpPr>
          <p:nvPr/>
        </p:nvGrpSpPr>
        <p:grpSpPr bwMode="auto">
          <a:xfrm>
            <a:off x="666750" y="3363913"/>
            <a:ext cx="1219200" cy="1485900"/>
            <a:chOff x="6542088" y="2666206"/>
            <a:chExt cx="1458912" cy="1339347"/>
          </a:xfrm>
        </p:grpSpPr>
        <p:pic>
          <p:nvPicPr>
            <p:cNvPr id="3588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5878" name="Group 18"/>
          <p:cNvGrpSpPr>
            <a:grpSpLocks/>
          </p:cNvGrpSpPr>
          <p:nvPr/>
        </p:nvGrpSpPr>
        <p:grpSpPr bwMode="auto">
          <a:xfrm>
            <a:off x="1638300" y="3871913"/>
            <a:ext cx="1716088" cy="384175"/>
            <a:chOff x="1638300" y="3871913"/>
            <a:chExt cx="1716088" cy="384175"/>
          </a:xfrm>
        </p:grpSpPr>
        <p:sp>
          <p:nvSpPr>
            <p:cNvPr id="35882"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83"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84"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879" name="Group 6"/>
          <p:cNvGrpSpPr>
            <a:grpSpLocks/>
          </p:cNvGrpSpPr>
          <p:nvPr/>
        </p:nvGrpSpPr>
        <p:grpSpPr bwMode="auto">
          <a:xfrm>
            <a:off x="7434263" y="3435350"/>
            <a:ext cx="1379537" cy="1511300"/>
            <a:chOff x="2997517" y="4405312"/>
            <a:chExt cx="1503046" cy="1726938"/>
          </a:xfrm>
        </p:grpSpPr>
        <p:pic>
          <p:nvPicPr>
            <p:cNvPr id="3588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1"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Tree>
    <p:extLst>
      <p:ext uri="{BB962C8B-B14F-4D97-AF65-F5344CB8AC3E}">
        <p14:creationId xmlns:p14="http://schemas.microsoft.com/office/powerpoint/2010/main" val="2915714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smtClean="0">
                <a:ea typeface="ＭＳ Ｐゴシック" pitchFamily="34" charset="-128"/>
              </a:rPr>
              <a:t>Obtaining PD Tool?</a:t>
            </a:r>
          </a:p>
        </p:txBody>
      </p:sp>
      <p:sp>
        <p:nvSpPr>
          <p:cNvPr id="36867" name="Rectangle 3"/>
          <p:cNvSpPr>
            <a:spLocks noGrp="1"/>
          </p:cNvSpPr>
          <p:nvPr>
            <p:ph type="body" idx="4294967295"/>
          </p:nvPr>
        </p:nvSpPr>
        <p:spPr/>
        <p:txBody>
          <a:bodyPr/>
          <a:lstStyle/>
          <a:p>
            <a:r>
              <a:rPr lang="en-US" smtClean="0">
                <a:ea typeface="ＭＳ Ｐゴシック" pitchFamily="34" charset="-128"/>
              </a:rPr>
              <a:t>PD Tool is field developed and is received via a PS engagement</a:t>
            </a:r>
          </a:p>
          <a:p>
            <a:r>
              <a:rPr lang="en-US" smtClean="0">
                <a:ea typeface="ＭＳ Ｐゴシック" pitchFamily="34" charset="-128"/>
              </a:rPr>
              <a:t>Contact your Composite Software Sales Executive</a:t>
            </a:r>
          </a:p>
          <a:p>
            <a:r>
              <a:rPr lang="en-US" smtClean="0">
                <a:ea typeface="ＭＳ Ｐゴシック" pitchFamily="34" charset="-128"/>
              </a:rPr>
              <a:t>Contact your on-site Professional Services Consultant</a:t>
            </a:r>
          </a:p>
        </p:txBody>
      </p:sp>
    </p:spTree>
    <p:extLst>
      <p:ext uri="{BB962C8B-B14F-4D97-AF65-F5344CB8AC3E}">
        <p14:creationId xmlns:p14="http://schemas.microsoft.com/office/powerpoint/2010/main" val="2748571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US" smtClean="0">
                <a:ea typeface="ＭＳ Ｐゴシック" pitchFamily="34" charset="-128"/>
              </a:rPr>
              <a:t>Conclusion – Customer Perspective</a:t>
            </a:r>
          </a:p>
        </p:txBody>
      </p:sp>
      <p:sp>
        <p:nvSpPr>
          <p:cNvPr id="37891" name="Rectangle 3"/>
          <p:cNvSpPr>
            <a:spLocks noGrp="1"/>
          </p:cNvSpPr>
          <p:nvPr>
            <p:ph type="body" idx="4294967295"/>
          </p:nvPr>
        </p:nvSpPr>
        <p:spPr/>
        <p:txBody>
          <a:bodyPr/>
          <a:lstStyle/>
          <a:p>
            <a:r>
              <a:rPr lang="en-US" smtClean="0">
                <a:ea typeface="ＭＳ Ｐゴシック" pitchFamily="34" charset="-128"/>
              </a:rPr>
              <a:t>Pre-built; very easy to deploy; turn-key</a:t>
            </a:r>
          </a:p>
          <a:p>
            <a:r>
              <a:rPr lang="en-US" smtClean="0">
                <a:ea typeface="ＭＳ Ｐゴシック" pitchFamily="34" charset="-128"/>
              </a:rPr>
              <a:t>Only requires System Administration to operate and support</a:t>
            </a:r>
          </a:p>
          <a:p>
            <a:r>
              <a:rPr lang="en-US" smtClean="0">
                <a:ea typeface="ＭＳ Ｐゴシック" pitchFamily="34" charset="-128"/>
              </a:rPr>
              <a:t>Code is transparent to ops engineers (better supportability)</a:t>
            </a:r>
          </a:p>
          <a:p>
            <a:r>
              <a:rPr lang="en-US" smtClean="0">
                <a:ea typeface="ＭＳ Ｐゴシック" pitchFamily="34" charset="-128"/>
              </a:rPr>
              <a:t>Ability to swap in modules of your choice, that suit your environment</a:t>
            </a:r>
          </a:p>
        </p:txBody>
      </p:sp>
    </p:spTree>
    <p:extLst>
      <p:ext uri="{BB962C8B-B14F-4D97-AF65-F5344CB8AC3E}">
        <p14:creationId xmlns:p14="http://schemas.microsoft.com/office/powerpoint/2010/main" val="1582364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subTitle" idx="1"/>
          </p:nvPr>
        </p:nvSpPr>
        <p:spPr>
          <a:xfrm>
            <a:off x="4876800" y="3200400"/>
            <a:ext cx="3357563" cy="877888"/>
          </a:xfrm>
        </p:spPr>
        <p:txBody>
          <a:bodyPr/>
          <a:lstStyle/>
          <a:p>
            <a:pPr>
              <a:buFont typeface="Wingdings" pitchFamily="2" charset="2"/>
              <a:buNone/>
            </a:pPr>
            <a:r>
              <a:rPr lang="en-US" sz="2300" smtClean="0">
                <a:ea typeface="ＭＳ Ｐゴシック" pitchFamily="34" charset="-128"/>
              </a:rPr>
              <a:t>www.compositesw.com</a:t>
            </a: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p:txBody>
      </p:sp>
    </p:spTree>
    <p:extLst>
      <p:ext uri="{BB962C8B-B14F-4D97-AF65-F5344CB8AC3E}">
        <p14:creationId xmlns:p14="http://schemas.microsoft.com/office/powerpoint/2010/main" val="40835363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ea typeface="ＭＳ Ｐゴシック" pitchFamily="34" charset="-128"/>
              </a:rPr>
              <a:t>Problem Definition</a:t>
            </a:r>
          </a:p>
        </p:txBody>
      </p:sp>
      <p:sp>
        <p:nvSpPr>
          <p:cNvPr id="15363" name="Rectangle 3"/>
          <p:cNvSpPr>
            <a:spLocks noGrp="1"/>
          </p:cNvSpPr>
          <p:nvPr>
            <p:ph type="body" idx="4294967295"/>
          </p:nvPr>
        </p:nvSpPr>
        <p:spPr>
          <a:xfrm>
            <a:off x="304800" y="1066800"/>
            <a:ext cx="8686800" cy="5334000"/>
          </a:xfrm>
        </p:spPr>
        <p:txBody>
          <a:bodyPr/>
          <a:lstStyle/>
          <a:p>
            <a:pPr>
              <a:lnSpc>
                <a:spcPct val="90000"/>
              </a:lnSpc>
            </a:pPr>
            <a:r>
              <a:rPr lang="en-US" sz="2800" smtClean="0">
                <a:ea typeface="ＭＳ Ｐゴシック" pitchFamily="34" charset="-128"/>
              </a:rPr>
              <a:t>Every CIS project must promote resources</a:t>
            </a:r>
          </a:p>
          <a:p>
            <a:pPr lvl="1">
              <a:lnSpc>
                <a:spcPct val="90000"/>
              </a:lnSpc>
            </a:pPr>
            <a:r>
              <a:rPr lang="en-US" sz="2400" smtClean="0">
                <a:ea typeface="ＭＳ Ｐゴシック" pitchFamily="34" charset="-128"/>
              </a:rPr>
              <a:t>Referred to as the deployment process.</a:t>
            </a:r>
          </a:p>
          <a:p>
            <a:pPr>
              <a:lnSpc>
                <a:spcPct val="90000"/>
              </a:lnSpc>
            </a:pPr>
            <a:r>
              <a:rPr lang="en-US" sz="2800" smtClean="0">
                <a:ea typeface="ＭＳ Ｐゴシック" pitchFamily="34" charset="-128"/>
              </a:rPr>
              <a:t>Requirements</a:t>
            </a:r>
          </a:p>
          <a:p>
            <a:pPr lvl="1">
              <a:lnSpc>
                <a:spcPct val="90000"/>
              </a:lnSpc>
            </a:pPr>
            <a:r>
              <a:rPr lang="en-US" sz="2400" smtClean="0">
                <a:ea typeface="ＭＳ Ｐゴシック" pitchFamily="34" charset="-128"/>
              </a:rPr>
              <a:t>Some customers have rigorous deployment requirements</a:t>
            </a:r>
          </a:p>
          <a:p>
            <a:pPr lvl="1">
              <a:lnSpc>
                <a:spcPct val="90000"/>
              </a:lnSpc>
            </a:pPr>
            <a:r>
              <a:rPr lang="en-US" sz="2400" smtClean="0">
                <a:ea typeface="ＭＳ Ｐゴシック" pitchFamily="34" charset="-128"/>
              </a:rPr>
              <a:t>Some have none.</a:t>
            </a:r>
          </a:p>
          <a:p>
            <a:pPr>
              <a:lnSpc>
                <a:spcPct val="90000"/>
              </a:lnSpc>
            </a:pPr>
            <a:r>
              <a:rPr lang="en-US" sz="2800" smtClean="0">
                <a:ea typeface="ＭＳ Ｐゴシック" pitchFamily="34" charset="-128"/>
              </a:rPr>
              <a:t>Variety of environments</a:t>
            </a:r>
          </a:p>
          <a:p>
            <a:pPr lvl="1">
              <a:lnSpc>
                <a:spcPct val="90000"/>
              </a:lnSpc>
            </a:pPr>
            <a:r>
              <a:rPr lang="en-US" sz="2400" smtClean="0">
                <a:ea typeface="ＭＳ Ｐゴシック" pitchFamily="34" charset="-128"/>
              </a:rPr>
              <a:t>Unix based CIS (Linux, Solaris)</a:t>
            </a:r>
          </a:p>
          <a:p>
            <a:pPr lvl="1">
              <a:lnSpc>
                <a:spcPct val="90000"/>
              </a:lnSpc>
            </a:pPr>
            <a:r>
              <a:rPr lang="en-US" sz="2400" smtClean="0">
                <a:ea typeface="ＭＳ Ｐゴシック" pitchFamily="34" charset="-128"/>
              </a:rPr>
              <a:t>Windows XP, Windows 7 (32 and 64-bit).</a:t>
            </a:r>
          </a:p>
          <a:p>
            <a:pPr>
              <a:lnSpc>
                <a:spcPct val="90000"/>
              </a:lnSpc>
            </a:pPr>
            <a:r>
              <a:rPr lang="en-US" sz="2800" smtClean="0">
                <a:ea typeface="ＭＳ Ｐゴシック" pitchFamily="34" charset="-128"/>
              </a:rPr>
              <a:t>Paradigm</a:t>
            </a:r>
          </a:p>
          <a:p>
            <a:pPr lvl="1">
              <a:lnSpc>
                <a:spcPct val="90000"/>
              </a:lnSpc>
            </a:pPr>
            <a:r>
              <a:rPr lang="en-US" sz="2400" smtClean="0">
                <a:ea typeface="ＭＳ Ｐゴシック" pitchFamily="34" charset="-128"/>
              </a:rPr>
              <a:t>May use Version control</a:t>
            </a:r>
          </a:p>
          <a:p>
            <a:pPr lvl="1">
              <a:lnSpc>
                <a:spcPct val="90000"/>
              </a:lnSpc>
            </a:pPr>
            <a:r>
              <a:rPr lang="en-US" sz="2400" smtClean="0">
                <a:ea typeface="ＭＳ Ｐゴシック" pitchFamily="34" charset="-128"/>
              </a:rPr>
              <a:t>May choose CAR file import/export</a:t>
            </a:r>
          </a:p>
        </p:txBody>
      </p:sp>
    </p:spTree>
    <p:extLst>
      <p:ext uri="{BB962C8B-B14F-4D97-AF65-F5344CB8AC3E}">
        <p14:creationId xmlns:p14="http://schemas.microsoft.com/office/powerpoint/2010/main" val="287132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ea typeface="ＭＳ Ｐゴシック" pitchFamily="34" charset="-128"/>
              </a:rPr>
              <a:t>Goals</a:t>
            </a:r>
          </a:p>
        </p:txBody>
      </p:sp>
      <p:sp>
        <p:nvSpPr>
          <p:cNvPr id="16387" name="Rectangle 3"/>
          <p:cNvSpPr>
            <a:spLocks noGrp="1"/>
          </p:cNvSpPr>
          <p:nvPr>
            <p:ph type="body" idx="4294967295"/>
          </p:nvPr>
        </p:nvSpPr>
        <p:spPr/>
        <p:txBody>
          <a:bodyPr/>
          <a:lstStyle/>
          <a:p>
            <a:pPr>
              <a:lnSpc>
                <a:spcPct val="90000"/>
              </a:lnSpc>
            </a:pPr>
            <a:r>
              <a:rPr lang="en-US" sz="2800" smtClean="0">
                <a:ea typeface="ＭＳ Ｐゴシック" pitchFamily="34" charset="-128"/>
              </a:rPr>
              <a:t>Provide a Promotion/Deployment Tool that addresses 90% of customer base with an out-of-the-box solution.</a:t>
            </a:r>
          </a:p>
          <a:p>
            <a:pPr>
              <a:lnSpc>
                <a:spcPct val="90000"/>
              </a:lnSpc>
            </a:pPr>
            <a:r>
              <a:rPr lang="en-US" sz="2800" smtClean="0">
                <a:ea typeface="ＭＳ Ｐゴシック" pitchFamily="34" charset="-128"/>
              </a:rPr>
              <a:t>Provide an Extendable Framework </a:t>
            </a:r>
          </a:p>
          <a:p>
            <a:pPr lvl="1">
              <a:lnSpc>
                <a:spcPct val="90000"/>
              </a:lnSpc>
            </a:pPr>
            <a:r>
              <a:rPr lang="en-US" sz="2400" smtClean="0">
                <a:ea typeface="ＭＳ Ｐゴシック" pitchFamily="34" charset="-128"/>
              </a:rPr>
              <a:t>For the 10% most demanding customers that have more specific deployment requirements.</a:t>
            </a:r>
          </a:p>
          <a:p>
            <a:pPr>
              <a:lnSpc>
                <a:spcPct val="90000"/>
              </a:lnSpc>
            </a:pPr>
            <a:r>
              <a:rPr lang="en-US" sz="2800" smtClean="0">
                <a:ea typeface="ＭＳ Ｐゴシック" pitchFamily="34" charset="-128"/>
              </a:rPr>
              <a:t>Provide Documentation</a:t>
            </a:r>
          </a:p>
          <a:p>
            <a:pPr>
              <a:lnSpc>
                <a:spcPct val="90000"/>
              </a:lnSpc>
            </a:pPr>
            <a:r>
              <a:rPr lang="en-US" sz="2800" smtClean="0">
                <a:ea typeface="ＭＳ Ｐゴシック" pitchFamily="34" charset="-128"/>
              </a:rPr>
              <a:t>Provide Training</a:t>
            </a:r>
          </a:p>
          <a:p>
            <a:pPr>
              <a:lnSpc>
                <a:spcPct val="90000"/>
              </a:lnSpc>
            </a:pPr>
            <a:r>
              <a:rPr lang="en-US" sz="2800" smtClean="0">
                <a:ea typeface="ＭＳ Ｐゴシック" pitchFamily="34" charset="-128"/>
              </a:rPr>
              <a:t>Provide Examples</a:t>
            </a:r>
          </a:p>
        </p:txBody>
      </p:sp>
    </p:spTree>
    <p:extLst>
      <p:ext uri="{BB962C8B-B14F-4D97-AF65-F5344CB8AC3E}">
        <p14:creationId xmlns:p14="http://schemas.microsoft.com/office/powerpoint/2010/main" val="1711993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ea typeface="ＭＳ Ｐゴシック" pitchFamily="34" charset="-128"/>
              </a:rPr>
              <a:t>Packages</a:t>
            </a:r>
          </a:p>
        </p:txBody>
      </p:sp>
      <p:sp>
        <p:nvSpPr>
          <p:cNvPr id="17411"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PS Promotion and Deployment Tool </a:t>
            </a:r>
          </a:p>
          <a:p>
            <a:pPr lvl="1"/>
            <a:r>
              <a:rPr lang="en-US" smtClean="0">
                <a:ea typeface="ＭＳ Ｐゴシック" pitchFamily="34" charset="-128"/>
              </a:rPr>
              <a:t>a.k.a. PD Tool</a:t>
            </a:r>
          </a:p>
          <a:p>
            <a:pPr lvl="1"/>
            <a:r>
              <a:rPr lang="en-US" smtClean="0">
                <a:ea typeface="ＭＳ Ｐゴシック" pitchFamily="34" charset="-128"/>
              </a:rPr>
              <a:t>Automated Command-line or Ant deployment</a:t>
            </a:r>
          </a:p>
          <a:p>
            <a:pPr lvl="1"/>
            <a:endParaRPr lang="en-US" smtClean="0">
              <a:ea typeface="ＭＳ Ｐゴシック" pitchFamily="34" charset="-128"/>
            </a:endParaRPr>
          </a:p>
          <a:p>
            <a:r>
              <a:rPr lang="en-US" smtClean="0">
                <a:ea typeface="ＭＳ Ｐゴシック" pitchFamily="34" charset="-128"/>
              </a:rPr>
              <a:t>PS Promotion and Deployment Tool Studio</a:t>
            </a:r>
          </a:p>
          <a:p>
            <a:pPr lvl="1"/>
            <a:r>
              <a:rPr lang="en-US" smtClean="0">
                <a:ea typeface="ＭＳ Ｐゴシック" pitchFamily="34" charset="-128"/>
              </a:rPr>
              <a:t>a.k.a. PD Tool Studio</a:t>
            </a:r>
          </a:p>
          <a:p>
            <a:pPr lvl="1"/>
            <a:r>
              <a:rPr lang="en-US" smtClean="0">
                <a:ea typeface="ＭＳ Ｐゴシック" pitchFamily="34" charset="-128"/>
              </a:rPr>
              <a:t>Studio Integration with VCS</a:t>
            </a:r>
          </a:p>
        </p:txBody>
      </p:sp>
    </p:spTree>
    <p:extLst>
      <p:ext uri="{BB962C8B-B14F-4D97-AF65-F5344CB8AC3E}">
        <p14:creationId xmlns:p14="http://schemas.microsoft.com/office/powerpoint/2010/main" val="2773641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362200"/>
          </a:xfrm>
        </p:spPr>
        <p:txBody>
          <a:bodyPr/>
          <a:lstStyle/>
          <a:p>
            <a:pPr>
              <a:defRPr/>
            </a:pPr>
            <a:r>
              <a:rPr lang="en-US" sz="1800" dirty="0" smtClean="0">
                <a:solidFill>
                  <a:srgbClr val="4D4D4D"/>
                </a:solidFill>
              </a:rPr>
              <a:t> </a:t>
            </a:r>
            <a:r>
              <a:rPr lang="en-US" sz="1800" dirty="0">
                <a:solidFill>
                  <a:srgbClr val="4D4D4D"/>
                </a:solidFill>
              </a:rPr>
              <a:t>PD Tool </a:t>
            </a:r>
            <a:r>
              <a:rPr lang="en-US" sz="1800" b="0" i="1" dirty="0">
                <a:solidFill>
                  <a:srgbClr val="4D4D4D"/>
                </a:solidFill>
              </a:rPr>
              <a:t>– PD Tool provides an out-of-the-box, automated, configurable, promotion </a:t>
            </a:r>
            <a:r>
              <a:rPr lang="en-US" sz="1800" b="0" i="1" dirty="0" smtClean="0">
                <a:solidFill>
                  <a:srgbClr val="4D4D4D"/>
                </a:solidFill>
              </a:rPr>
              <a:t>and deployment </a:t>
            </a:r>
            <a:r>
              <a:rPr lang="en-US" sz="1800" b="0" i="1" dirty="0">
                <a:solidFill>
                  <a:srgbClr val="4D4D4D"/>
                </a:solidFill>
              </a:rPr>
              <a:t>tool-kit to allow customers to promote CIS resources to target CIS </a:t>
            </a:r>
            <a:r>
              <a:rPr lang="en-US" sz="1800" b="0" i="1" dirty="0" smtClean="0">
                <a:solidFill>
                  <a:srgbClr val="4D4D4D"/>
                </a:solidFill>
              </a:rPr>
              <a:t>servers such </a:t>
            </a:r>
            <a:r>
              <a:rPr lang="en-US" sz="1800" b="0" i="1" dirty="0">
                <a:solidFill>
                  <a:srgbClr val="4D4D4D"/>
                </a:solidFill>
              </a:rPr>
              <a:t>as test and production. This capability seeks to satisfy 90% of </a:t>
            </a:r>
            <a:r>
              <a:rPr lang="en-US" sz="1800" b="0" i="1" dirty="0" smtClean="0">
                <a:solidFill>
                  <a:srgbClr val="4D4D4D"/>
                </a:solidFill>
              </a:rPr>
              <a:t>customer’s requirements </a:t>
            </a:r>
            <a:r>
              <a:rPr lang="en-US" sz="1800" b="0" i="1" dirty="0">
                <a:solidFill>
                  <a:srgbClr val="4D4D4D"/>
                </a:solidFill>
              </a:rPr>
              <a:t>for promoting CIS resources from one environment to another without </a:t>
            </a:r>
            <a:r>
              <a:rPr lang="en-US" sz="1800" b="0" i="1" dirty="0" smtClean="0">
                <a:solidFill>
                  <a:srgbClr val="4D4D4D"/>
                </a:solidFill>
              </a:rPr>
              <a:t>the customer </a:t>
            </a:r>
            <a:r>
              <a:rPr lang="en-US" sz="1800" b="0" i="1" dirty="0">
                <a:solidFill>
                  <a:srgbClr val="4D4D4D"/>
                </a:solidFill>
              </a:rPr>
              <a:t>having to write any custom scripts.</a:t>
            </a:r>
            <a:endParaRPr lang="en-US" sz="1800" dirty="0">
              <a:solidFill>
                <a:srgbClr val="4D4D4D"/>
              </a:solidFill>
            </a:endParaRPr>
          </a:p>
        </p:txBody>
      </p:sp>
      <p:sp>
        <p:nvSpPr>
          <p:cNvPr id="18435" name="Text Placeholder 2"/>
          <p:cNvSpPr>
            <a:spLocks noGrp="1"/>
          </p:cNvSpPr>
          <p:nvPr>
            <p:ph type="body" idx="1"/>
          </p:nvPr>
        </p:nvSpPr>
        <p:spPr>
          <a:xfrm>
            <a:off x="722313" y="21336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a:t>
            </a:r>
          </a:p>
          <a:p>
            <a:endParaRPr lang="en-US" sz="2800" smtClean="0">
              <a:ea typeface="ＭＳ Ｐゴシック" pitchFamily="34" charset="-128"/>
            </a:endParaRPr>
          </a:p>
        </p:txBody>
      </p:sp>
      <p:sp>
        <p:nvSpPr>
          <p:cNvPr id="18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2419993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ea typeface="ＭＳ Ｐゴシック" pitchFamily="34" charset="-128"/>
              </a:rPr>
              <a:t>PD Tool Distribution</a:t>
            </a:r>
          </a:p>
        </p:txBody>
      </p:sp>
      <p:sp>
        <p:nvSpPr>
          <p:cNvPr id="19459" name="Rectangle 3"/>
          <p:cNvSpPr>
            <a:spLocks noGrp="1"/>
          </p:cNvSpPr>
          <p:nvPr>
            <p:ph type="body" idx="4294967295"/>
          </p:nvPr>
        </p:nvSpPr>
        <p:spPr>
          <a:xfrm>
            <a:off x="304800" y="1066800"/>
            <a:ext cx="8763000" cy="5486400"/>
          </a:xfrm>
        </p:spPr>
        <p:txBody>
          <a:bodyPr/>
          <a:lstStyle/>
          <a:p>
            <a:r>
              <a:rPr lang="en-US" sz="2800" smtClean="0">
                <a:ea typeface="ＭＳ Ｐゴシック" pitchFamily="34" charset="-128"/>
              </a:rPr>
              <a:t>PD Tool combined packaging - </a:t>
            </a:r>
            <a:r>
              <a:rPr lang="en-US" sz="2400" smtClean="0">
                <a:ea typeface="ＭＳ Ｐゴシック" pitchFamily="34" charset="-128"/>
              </a:rPr>
              <a:t>Command-Line and Ant</a:t>
            </a:r>
          </a:p>
          <a:p>
            <a:pPr lvl="1"/>
            <a:r>
              <a:rPr lang="en-US" sz="2000" smtClean="0">
                <a:ea typeface="ＭＳ Ｐゴシック" pitchFamily="34" charset="-128"/>
              </a:rPr>
              <a:t>PDTool.zip</a:t>
            </a:r>
          </a:p>
          <a:p>
            <a:pPr lvl="2"/>
            <a:r>
              <a:rPr lang="en-US" sz="1800" smtClean="0">
                <a:ea typeface="ＭＳ Ｐゴシック" pitchFamily="34" charset="-128"/>
              </a:rPr>
              <a:t>/bin – Shell/Batch Scripts</a:t>
            </a:r>
          </a:p>
          <a:p>
            <a:pPr lvl="2"/>
            <a:r>
              <a:rPr lang="en-US" sz="1800" smtClean="0">
                <a:ea typeface="ＭＳ Ｐゴシック" pitchFamily="34" charset="-128"/>
              </a:rPr>
              <a:t>/docs - Documentation</a:t>
            </a:r>
          </a:p>
          <a:p>
            <a:pPr lvl="2"/>
            <a:r>
              <a:rPr lang="en-US" sz="1800" smtClean="0">
                <a:ea typeface="ＭＳ Ｐゴシック" pitchFamily="34" charset="-128"/>
              </a:rPr>
              <a:t>/dist – CISDeployTool.jar</a:t>
            </a:r>
          </a:p>
          <a:p>
            <a:pPr lvl="2"/>
            <a:r>
              <a:rPr lang="en-US" sz="1800" smtClean="0">
                <a:ea typeface="ＭＳ Ｐゴシック" pitchFamily="34" charset="-128"/>
              </a:rPr>
              <a:t>/lib – Required Jar libraries</a:t>
            </a:r>
          </a:p>
          <a:p>
            <a:pPr lvl="2"/>
            <a:r>
              <a:rPr lang="en-US" sz="1800" smtClean="0">
                <a:ea typeface="ＭＳ Ｐゴシック" pitchFamily="34" charset="-128"/>
              </a:rPr>
              <a:t>/ext/ant – Ant jars and executable files</a:t>
            </a:r>
          </a:p>
          <a:p>
            <a:pPr lvl="2"/>
            <a:r>
              <a:rPr lang="en-US" sz="1800" smtClean="0">
                <a:ea typeface="ＭＳ Ｐゴシック" pitchFamily="34" charset="-128"/>
              </a:rPr>
              <a:t>/resources/ant – Ant orchestration build files</a:t>
            </a:r>
          </a:p>
          <a:p>
            <a:pPr lvl="2"/>
            <a:r>
              <a:rPr lang="en-US" sz="1800" smtClean="0">
                <a:ea typeface="ＭＳ Ｐゴシック" pitchFamily="34" charset="-128"/>
              </a:rPr>
              <a:t>/resources/config – Configuration property files</a:t>
            </a:r>
          </a:p>
          <a:p>
            <a:pPr lvl="2"/>
            <a:r>
              <a:rPr lang="en-US" sz="1800" smtClean="0">
                <a:ea typeface="ＭＳ Ｐゴシック" pitchFamily="34" charset="-128"/>
              </a:rPr>
              <a:t>/resources/plans – Command line orchestration deployment plan files</a:t>
            </a:r>
          </a:p>
          <a:p>
            <a:pPr lvl="2"/>
            <a:r>
              <a:rPr lang="en-US" sz="1800" smtClean="0">
                <a:ea typeface="ＭＳ Ｐゴシック" pitchFamily="34" charset="-128"/>
              </a:rPr>
              <a:t>/resources/modules – Module configuration property files.  Example:</a:t>
            </a:r>
          </a:p>
          <a:p>
            <a:pPr lvl="3"/>
            <a:r>
              <a:rPr lang="en-US" sz="1600" smtClean="0">
                <a:ea typeface="ＭＳ Ｐゴシック" pitchFamily="34" charset="-128"/>
              </a:rPr>
              <a:t>servers.xml</a:t>
            </a:r>
          </a:p>
          <a:p>
            <a:pPr lvl="3"/>
            <a:r>
              <a:rPr lang="en-US" sz="1600" smtClean="0">
                <a:ea typeface="ＭＳ Ｐゴシック" pitchFamily="34" charset="-128"/>
              </a:rPr>
              <a:t>DataSourceModule.xml</a:t>
            </a:r>
          </a:p>
          <a:p>
            <a:pPr lvl="1"/>
            <a:r>
              <a:rPr lang="en-US" sz="2000" smtClean="0">
                <a:ea typeface="ＭＳ Ｐゴシック" pitchFamily="34" charset="-128"/>
              </a:rPr>
              <a:t>Environment</a:t>
            </a:r>
          </a:p>
          <a:p>
            <a:pPr lvl="2"/>
            <a:r>
              <a:rPr lang="en-US" sz="1800" smtClean="0">
                <a:ea typeface="ＭＳ Ｐゴシック" pitchFamily="34" charset="-128"/>
              </a:rPr>
              <a:t>Requires JRE 6 (1.6) – if running command line</a:t>
            </a:r>
          </a:p>
          <a:p>
            <a:pPr lvl="2"/>
            <a:r>
              <a:rPr lang="en-US" sz="1800" smtClean="0">
                <a:ea typeface="ＭＳ Ｐゴシック" pitchFamily="34" charset="-128"/>
              </a:rPr>
              <a:t>Requires JDK 6 (1.6) – if running Ant</a:t>
            </a:r>
          </a:p>
          <a:p>
            <a:pPr lvl="2"/>
            <a:endParaRPr lang="en-US" sz="1800" smtClean="0">
              <a:ea typeface="ＭＳ Ｐゴシック" pitchFamily="34" charset="-128"/>
            </a:endParaRPr>
          </a:p>
        </p:txBody>
      </p:sp>
    </p:spTree>
    <p:extLst>
      <p:ext uri="{BB962C8B-B14F-4D97-AF65-F5344CB8AC3E}">
        <p14:creationId xmlns:p14="http://schemas.microsoft.com/office/powerpoint/2010/main" val="1002764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0483"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Support Command-line and Ant deployment.</a:t>
            </a:r>
          </a:p>
          <a:p>
            <a:r>
              <a:rPr lang="en-US" smtClean="0">
                <a:ea typeface="ＭＳ Ｐゴシック" pitchFamily="34" charset="-128"/>
              </a:rPr>
              <a:t>Support for Java API</a:t>
            </a:r>
          </a:p>
          <a:p>
            <a:r>
              <a:rPr lang="en-US" smtClean="0">
                <a:ea typeface="ＭＳ Ｐゴシック" pitchFamily="34" charset="-128"/>
              </a:rPr>
              <a:t>Command-line and Ant invokes the </a:t>
            </a:r>
            <a:r>
              <a:rPr lang="en-US" u="sng" smtClean="0">
                <a:ea typeface="ＭＳ Ｐゴシック" pitchFamily="34" charset="-128"/>
              </a:rPr>
              <a:t>same set of modules</a:t>
            </a:r>
            <a:r>
              <a:rPr lang="en-US" smtClean="0">
                <a:ea typeface="ＭＳ Ｐゴシック" pitchFamily="34" charset="-128"/>
              </a:rPr>
              <a:t> to avoid duplication of code.</a:t>
            </a:r>
          </a:p>
          <a:p>
            <a:r>
              <a:rPr lang="en-US" smtClean="0">
                <a:ea typeface="ＭＳ Ｐゴシック" pitchFamily="34" charset="-128"/>
              </a:rPr>
              <a:t>Support both VCS and traditional CAR file based deployments.</a:t>
            </a:r>
          </a:p>
          <a:p>
            <a:r>
              <a:rPr lang="en-US" smtClean="0">
                <a:ea typeface="ＭＳ Ｐゴシック" pitchFamily="34" charset="-128"/>
              </a:rPr>
              <a:t>Support both local and remote deployment</a:t>
            </a:r>
          </a:p>
          <a:p>
            <a:r>
              <a:rPr lang="en-US" smtClean="0">
                <a:ea typeface="ＭＳ Ｐゴシック" pitchFamily="34" charset="-128"/>
              </a:rPr>
              <a:t>Produce a comprehensive set of log files</a:t>
            </a:r>
          </a:p>
          <a:p>
            <a:r>
              <a:rPr lang="en-US" smtClean="0">
                <a:ea typeface="ＭＳ Ｐゴシック" pitchFamily="34" charset="-128"/>
              </a:rPr>
              <a:t>Invokes CIS Web Service API</a:t>
            </a:r>
          </a:p>
        </p:txBody>
      </p:sp>
    </p:spTree>
    <p:extLst>
      <p:ext uri="{BB962C8B-B14F-4D97-AF65-F5344CB8AC3E}">
        <p14:creationId xmlns:p14="http://schemas.microsoft.com/office/powerpoint/2010/main" val="411911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1507"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Modular Approach</a:t>
            </a:r>
          </a:p>
          <a:p>
            <a:pPr lvl="1"/>
            <a:r>
              <a:rPr lang="en-US" smtClean="0">
                <a:ea typeface="ＭＳ Ｐゴシック" pitchFamily="34" charset="-128"/>
              </a:rPr>
              <a:t>A module is a functional grouping of actions</a:t>
            </a:r>
          </a:p>
          <a:p>
            <a:pPr lvl="2"/>
            <a:r>
              <a:rPr lang="en-US" smtClean="0">
                <a:ea typeface="ＭＳ Ｐゴシック" pitchFamily="34" charset="-128"/>
              </a:rPr>
              <a:t>Generate, Create, Update, Delete</a:t>
            </a:r>
          </a:p>
          <a:p>
            <a:pPr lvl="1"/>
            <a:r>
              <a:rPr lang="en-US" smtClean="0">
                <a:ea typeface="ＭＳ Ｐゴシック" pitchFamily="34" charset="-128"/>
              </a:rPr>
              <a:t>Invoked via command line, shell script or Java program and accepts input arguments.</a:t>
            </a:r>
          </a:p>
          <a:p>
            <a:pPr lvl="1"/>
            <a:r>
              <a:rPr lang="en-US" smtClean="0">
                <a:ea typeface="ＭＳ Ｐゴシック" pitchFamily="34" charset="-128"/>
              </a:rPr>
              <a:t>Driven by XML-based configuration files containing an iteration of CIS resources.</a:t>
            </a:r>
          </a:p>
          <a:p>
            <a:pPr lvl="1"/>
            <a:r>
              <a:rPr lang="en-US" smtClean="0">
                <a:ea typeface="ＭＳ Ｐゴシック" pitchFamily="34" charset="-128"/>
              </a:rPr>
              <a:t>Swap in module(s) of customer’s choice using Spring for Java Modules or SQL invocations for CIS SQL Script Procedures.</a:t>
            </a:r>
          </a:p>
          <a:p>
            <a:pPr lvl="1"/>
            <a:endParaRPr lang="en-US" smtClean="0">
              <a:ea typeface="ＭＳ Ｐゴシック" pitchFamily="34" charset="-128"/>
            </a:endParaRPr>
          </a:p>
        </p:txBody>
      </p:sp>
    </p:spTree>
    <p:extLst>
      <p:ext uri="{BB962C8B-B14F-4D97-AF65-F5344CB8AC3E}">
        <p14:creationId xmlns:p14="http://schemas.microsoft.com/office/powerpoint/2010/main" val="3148470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2890</TotalTime>
  <Words>2855</Words>
  <Application>Microsoft Office PowerPoint</Application>
  <PresentationFormat>On-screen Show (4:3)</PresentationFormat>
  <Paragraphs>409</Paragraphs>
  <Slides>27</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Clarity</vt:lpstr>
      <vt:lpstr>Visio</vt:lpstr>
      <vt:lpstr>Composite Software  PS Promotion and Deployment Tool Positioning</vt:lpstr>
      <vt:lpstr>Agenda</vt:lpstr>
      <vt:lpstr>Problem Definition</vt:lpstr>
      <vt:lpstr>Goals</vt:lpstr>
      <vt:lpstr>Packages</vt:lpstr>
      <vt:lpstr> PD Tool – PD Tool provides an out-of-the-box, automated, configurable, promotion and deployment tool-kit to allow customers to promote CIS resources to target CIS servers such as test and production. This capability seeks to satisfy 90% of customer’s requirements for promoting CIS resources from one environment to another without the customer having to write any custom scripts.</vt:lpstr>
      <vt:lpstr>PD Tool Distribution</vt:lpstr>
      <vt:lpstr>Design Philosophy</vt:lpstr>
      <vt:lpstr>Design Philosophy</vt:lpstr>
      <vt:lpstr>Functional Modules</vt:lpstr>
      <vt:lpstr>Functional Modules cont.</vt:lpstr>
      <vt:lpstr>PD Tool Scenarios</vt:lpstr>
      <vt:lpstr>PD Tool VCS Configuration Process</vt:lpstr>
      <vt:lpstr>PD Tool Command Line Execution</vt:lpstr>
      <vt:lpstr>PD Tool Ant Execution</vt:lpstr>
      <vt:lpstr> PD Tool Studio – PD Tool Studio provides Composite Studio Version Control System (VCS) integration with easy-to-configure scripts.</vt:lpstr>
      <vt:lpstr>PD Tool Studio Distribution</vt:lpstr>
      <vt:lpstr>PD Tool Studio VCS Configuration Process</vt:lpstr>
      <vt:lpstr>VCS Topologies</vt:lpstr>
      <vt:lpstr>VCS Topologies (Single-Node Topology)</vt:lpstr>
      <vt:lpstr>VCS Topologies (Multi-Node Topology)</vt:lpstr>
      <vt:lpstr>VCS Topologies (Multi-User Topology – Direct)</vt:lpstr>
      <vt:lpstr>VCS Topologies (Multi-User Topology – Managed)</vt:lpstr>
      <vt:lpstr>Obtaining PD Tool?</vt:lpstr>
      <vt:lpstr>Conclusion – Customer Perspective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184</cp:revision>
  <dcterms:created xsi:type="dcterms:W3CDTF">2012-12-16T21:02:03Z</dcterms:created>
  <dcterms:modified xsi:type="dcterms:W3CDTF">2014-04-11T15:53:02Z</dcterms:modified>
</cp:coreProperties>
</file>