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2"/>
  </p:notesMasterIdLst>
  <p:handoutMasterIdLst>
    <p:handoutMasterId r:id="rId33"/>
  </p:handoutMasterIdLst>
  <p:sldIdLst>
    <p:sldId id="465" r:id="rId2"/>
    <p:sldId id="466" r:id="rId3"/>
    <p:sldId id="467" r:id="rId4"/>
    <p:sldId id="468" r:id="rId5"/>
    <p:sldId id="469" r:id="rId6"/>
    <p:sldId id="493" r:id="rId7"/>
    <p:sldId id="494" r:id="rId8"/>
    <p:sldId id="495" r:id="rId9"/>
    <p:sldId id="496" r:id="rId10"/>
    <p:sldId id="497" r:id="rId11"/>
    <p:sldId id="498" r:id="rId12"/>
    <p:sldId id="499" r:id="rId13"/>
    <p:sldId id="500" r:id="rId14"/>
    <p:sldId id="501" r:id="rId15"/>
    <p:sldId id="502" r:id="rId16"/>
    <p:sldId id="470" r:id="rId17"/>
    <p:sldId id="471" r:id="rId18"/>
    <p:sldId id="472" r:id="rId19"/>
    <p:sldId id="473" r:id="rId20"/>
    <p:sldId id="474" r:id="rId21"/>
    <p:sldId id="475" r:id="rId22"/>
    <p:sldId id="476" r:id="rId23"/>
    <p:sldId id="492" r:id="rId24"/>
    <p:sldId id="477" r:id="rId25"/>
    <p:sldId id="478" r:id="rId26"/>
    <p:sldId id="479" r:id="rId27"/>
    <p:sldId id="488" r:id="rId28"/>
    <p:sldId id="489" r:id="rId29"/>
    <p:sldId id="490" r:id="rId30"/>
    <p:sldId id="4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59" autoAdjust="0"/>
    <p:restoredTop sz="89170" autoAdjust="0"/>
  </p:normalViewPr>
  <p:slideViewPr>
    <p:cSldViewPr>
      <p:cViewPr varScale="1">
        <p:scale>
          <a:sx n="77" d="100"/>
          <a:sy n="77" d="100"/>
        </p:scale>
        <p:origin x="-326" y="-77"/>
      </p:cViewPr>
      <p:guideLst>
        <p:guide orient="horz" pos="2160"/>
        <p:guide pos="2880"/>
      </p:guideLst>
    </p:cSldViewPr>
  </p:slideViewPr>
  <p:notesTextViewPr>
    <p:cViewPr>
      <p:scale>
        <a:sx n="1" d="1"/>
        <a:sy n="1" d="1"/>
      </p:scale>
      <p:origin x="0" y="0"/>
    </p:cViewPr>
  </p:notesTextViewPr>
  <p:sorterViewPr>
    <p:cViewPr>
      <p:scale>
        <a:sx n="100" d="100"/>
        <a:sy n="100" d="100"/>
      </p:scale>
      <p:origin x="0" y="-234"/>
    </p:cViewPr>
  </p:sorterViewPr>
  <p:notesViewPr>
    <p:cSldViewPr>
      <p:cViewPr varScale="1">
        <p:scale>
          <a:sx n="86" d="100"/>
          <a:sy n="86" d="100"/>
        </p:scale>
        <p:origin x="-19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7059E-F096-41EF-873D-C843676AB311}"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280AE3-5D5F-4349-B36D-A89359D15E5F}" type="slidenum">
              <a:rPr lang="en-US" smtClean="0"/>
              <a:t>‹#›</a:t>
            </a:fld>
            <a:endParaRPr lang="en-US"/>
          </a:p>
        </p:txBody>
      </p:sp>
    </p:spTree>
    <p:extLst>
      <p:ext uri="{BB962C8B-B14F-4D97-AF65-F5344CB8AC3E}">
        <p14:creationId xmlns:p14="http://schemas.microsoft.com/office/powerpoint/2010/main" val="307133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AF75A-F07E-4A91-AA44-AA4642E3BA4A}" type="datetimeFigureOut">
              <a:rPr lang="en-US" smtClean="0"/>
              <a:t>5/16/2014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2E989-731B-46F0-8385-7261A905DCAB}" type="slidenum">
              <a:rPr lang="en-US" smtClean="0"/>
              <a:t>‹#›</a:t>
            </a:fld>
            <a:endParaRPr lang="en-US"/>
          </a:p>
        </p:txBody>
      </p:sp>
    </p:spTree>
    <p:extLst>
      <p:ext uri="{BB962C8B-B14F-4D97-AF65-F5344CB8AC3E}">
        <p14:creationId xmlns:p14="http://schemas.microsoft.com/office/powerpoint/2010/main" val="41028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7CA41ABA-0DC7-4E5A-952F-39E74CE09DE2}" type="slidenum">
              <a:rPr lang="en-US" sz="1200" smtClean="0">
                <a:solidFill>
                  <a:schemeClr val="tx1"/>
                </a:solidFill>
              </a:rPr>
              <a:pPr eaLnBrk="1" hangingPunct="1"/>
              <a:t>1</a:t>
            </a:fld>
            <a:endParaRPr lang="en-US" sz="1200" smtClean="0">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4120599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276821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61488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checkin/checkout. </a:t>
            </a:r>
          </a:p>
          <a:p>
            <a:endParaRPr lang="en-US" sz="1000" b="1" smtClean="0">
              <a:ea typeface="ＭＳ Ｐゴシック" pitchFamily="34" charset="-128"/>
            </a:endParaRPr>
          </a:p>
          <a:p>
            <a:r>
              <a:rPr lang="en-US" sz="1000" b="1" smtClean="0">
                <a:ea typeface="ＭＳ Ｐゴシック" pitchFamily="34" charset="-128"/>
              </a:rPr>
              <a:t>Definitions</a:t>
            </a:r>
          </a:p>
          <a:p>
            <a:r>
              <a:rPr lang="en-US" sz="1000" u="sng" smtClean="0">
                <a:ea typeface="ＭＳ Ｐゴシック" pitchFamily="34" charset="-128"/>
              </a:rPr>
              <a:t>Source Environment</a:t>
            </a:r>
            <a:r>
              <a:rPr lang="en-US" sz="1000" smtClean="0">
                <a:ea typeface="ＭＳ Ｐゴシック" pitchFamily="34" charset="-128"/>
              </a:rPr>
              <a:t> – this is typically your development environment where CIS artifacts originate.</a:t>
            </a:r>
          </a:p>
          <a:p>
            <a:r>
              <a:rPr lang="en-US" sz="1000" u="sng" smtClean="0">
                <a:ea typeface="ＭＳ Ｐゴシック" pitchFamily="34" charset="-128"/>
              </a:rPr>
              <a:t>Target Environment</a:t>
            </a:r>
            <a:r>
              <a:rPr lang="en-US" sz="1000" smtClean="0">
                <a:ea typeface="ＭＳ Ｐゴシック" pitchFamily="34" charset="-128"/>
              </a:rPr>
              <a:t> – this is typically your INT, TEST, UAT, SIT, or production environment.  As mentioned previously, different customers have different names but the intent is the same.</a:t>
            </a:r>
          </a:p>
          <a:p>
            <a:r>
              <a:rPr lang="en-US" sz="1000" u="sng" smtClean="0">
                <a:ea typeface="ＭＳ Ｐゴシック" pitchFamily="34" charset="-128"/>
              </a:rPr>
              <a:t>VCS Server</a:t>
            </a:r>
            <a:r>
              <a:rPr lang="en-US" sz="1000" smtClean="0">
                <a:ea typeface="ＭＳ Ｐゴシック" pitchFamily="34" charset="-128"/>
              </a:rPr>
              <a:t> – this is the environment where a source code control / version control system is installed.  Subversion is one example.</a:t>
            </a:r>
          </a:p>
          <a:p>
            <a:r>
              <a:rPr lang="en-US" sz="1000" u="sng" smtClean="0">
                <a:ea typeface="ＭＳ Ｐゴシック" pitchFamily="34" charset="-128"/>
              </a:rPr>
              <a:t>Deployment Server</a:t>
            </a:r>
            <a:r>
              <a:rPr lang="en-US" sz="1000" smtClean="0">
                <a:ea typeface="ＭＳ Ｐゴシック" pitchFamily="34" charset="-128"/>
              </a:rPr>
              <a:t> – this is a server that will execute the deployment process and target one of the prior-mentioned target environments.  CIS is </a:t>
            </a:r>
            <a:r>
              <a:rPr lang="en-US" sz="1000" u="sng" smtClean="0">
                <a:ea typeface="ＭＳ Ｐゴシック" pitchFamily="34" charset="-128"/>
              </a:rPr>
              <a:t>not</a:t>
            </a:r>
            <a:r>
              <a:rPr lang="en-US" sz="1000" smtClean="0">
                <a:ea typeface="ＭＳ Ｐゴシック" pitchFamily="34" charset="-128"/>
              </a:rPr>
              <a:t> required to be on this machine.</a:t>
            </a:r>
          </a:p>
          <a:p>
            <a:r>
              <a:rPr lang="en-US" sz="1000" u="sng" smtClean="0">
                <a:ea typeface="ＭＳ Ｐゴシック" pitchFamily="34" charset="-128"/>
              </a:rPr>
              <a:t>Catalog Server</a:t>
            </a:r>
            <a:r>
              <a:rPr lang="en-US" sz="1000" smtClean="0">
                <a:ea typeface="ＭＳ Ｐゴシック" pitchFamily="34" charset="-128"/>
              </a:rPr>
              <a:t> – this is a server that will host an instance of CIS which is used to catalog all CIS artifacts.  This is a separate concept from Deployment.</a:t>
            </a:r>
          </a:p>
          <a:p>
            <a:r>
              <a:rPr lang="en-US" sz="1000" u="sng" smtClean="0">
                <a:ea typeface="ＭＳ Ｐゴシック" pitchFamily="34" charset="-128"/>
              </a:rPr>
              <a:t>Deployment Actions</a:t>
            </a:r>
            <a:r>
              <a:rPr lang="en-US" sz="1000" smtClean="0">
                <a:ea typeface="ＭＳ Ｐゴシック" pitchFamily="34" charset="-128"/>
              </a:rPr>
              <a:t> – deployment actions are modular and encompass both importing CIS resources and configuring resources.</a:t>
            </a:r>
          </a:p>
          <a:p>
            <a:endParaRPr lang="en-US" sz="1000" smtClean="0">
              <a:ea typeface="ＭＳ Ｐゴシック" pitchFamily="34" charset="-128"/>
            </a:endParaRPr>
          </a:p>
          <a:p>
            <a:r>
              <a:rPr lang="en-US" sz="1000" b="1" smtClean="0">
                <a:ea typeface="ＭＳ Ｐゴシック" pitchFamily="34" charset="-128"/>
              </a:rPr>
              <a:t>Scenarios</a:t>
            </a:r>
          </a:p>
          <a:p>
            <a:r>
              <a:rPr lang="en-US" sz="1000" u="sng" smtClean="0">
                <a:ea typeface="ＭＳ Ｐゴシック" pitchFamily="34" charset="-128"/>
              </a:rPr>
              <a:t>Scenario 1</a:t>
            </a:r>
            <a:r>
              <a:rPr lang="en-US" sz="1000" smtClean="0">
                <a:ea typeface="ＭＳ Ｐゴシック" pitchFamily="34" charset="-128"/>
              </a:rPr>
              <a:t>:  Car file based deployment.  </a:t>
            </a:r>
          </a:p>
          <a:p>
            <a:r>
              <a:rPr lang="en-US" sz="1000" smtClean="0">
                <a:ea typeface="ＭＳ Ｐゴシック" pitchFamily="34" charset="-128"/>
              </a:rPr>
              <a:t>The deployment actions are executed on the target promotion CIS server.  CIS artifacts are exported from the CIS source development server and FTP’ed to the target deployment server.  Deployment script</a:t>
            </a:r>
          </a:p>
          <a:p>
            <a:r>
              <a:rPr lang="en-US" sz="1000" u="sng" smtClean="0">
                <a:ea typeface="ＭＳ Ｐゴシック" pitchFamily="34" charset="-128"/>
              </a:rPr>
              <a:t>Scenario 2</a:t>
            </a:r>
            <a:r>
              <a:rPr lang="en-US" sz="1000" smtClean="0">
                <a:ea typeface="ＭＳ Ｐゴシック" pitchFamily="34" charset="-128"/>
              </a:rPr>
              <a:t>: VCS-based deployment (a.k.a. local deployment)</a:t>
            </a:r>
          </a:p>
          <a:p>
            <a:r>
              <a:rPr lang="en-US" sz="1000" smtClean="0">
                <a:ea typeface="ＭＳ Ｐゴシック" pitchFamily="34" charset="-128"/>
              </a:rPr>
              <a:t>The CIS developer uses CIS Studio to check-in resources into a configured VCS such as subversion.  The target promotion CIS server executes deployment scripts to check-out resources into a working directory.  (Granularity configured: trunk, branch, release, or files).  The deployment actions create a car file from the checked-out resources, import the car file and configure the resources in CIS.</a:t>
            </a:r>
          </a:p>
          <a:p>
            <a:r>
              <a:rPr lang="en-US" sz="1000" u="sng" smtClean="0">
                <a:ea typeface="ＭＳ Ｐゴシック" pitchFamily="34" charset="-128"/>
              </a:rPr>
              <a:t>Scenario 3</a:t>
            </a:r>
            <a:r>
              <a:rPr lang="en-US" sz="1000" smtClean="0">
                <a:ea typeface="ＭＳ Ｐゴシック" pitchFamily="34" charset="-128"/>
              </a:rPr>
              <a:t>: Deployment server with VCS (a.k.a. remote deployment)</a:t>
            </a:r>
          </a:p>
          <a:p>
            <a:r>
              <a:rPr lang="en-US" sz="1000" smtClean="0">
                <a:ea typeface="ＭＳ Ｐゴシック" pitchFamily="34" charset="-128"/>
              </a:rPr>
              <a:t>The CIS developer uses CIS Studio to check-in resources into a configured VCS such as subversion.  An operation on a deployment server executes a promotion process to deploy CIS resources to a target promotion CIS server.  The deployment server executes deployment actions on the deployment server to check-out resources into a working directory.  (Granularity configured: trunk, branch, release, or files).  The deployment actions run locally on the deployment server.  The actions create a car file from the checked-out resources.  It will then import the car file and configure the resources on the target CIS promotion server.   Nothing is pushed to the target machine.  All execution is done locally with remote access.   CIS supports a remote package import and access to remote CIS web service API’s.</a:t>
            </a:r>
          </a:p>
        </p:txBody>
      </p:sp>
    </p:spTree>
    <p:extLst>
      <p:ext uri="{BB962C8B-B14F-4D97-AF65-F5344CB8AC3E}">
        <p14:creationId xmlns:p14="http://schemas.microsoft.com/office/powerpoint/2010/main" val="1982943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p>
            <a:r>
              <a:rPr lang="en-US" sz="100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checkin/checkout. </a:t>
            </a:r>
          </a:p>
          <a:p>
            <a:endParaRPr lang="en-US" sz="1000" b="1" smtClean="0">
              <a:ea typeface="ＭＳ Ｐゴシック" pitchFamily="34" charset="-128"/>
            </a:endParaRPr>
          </a:p>
          <a:p>
            <a:r>
              <a:rPr lang="en-US" sz="1000" b="1" smtClean="0">
                <a:ea typeface="ＭＳ Ｐゴシック" pitchFamily="34" charset="-128"/>
              </a:rPr>
              <a:t>Definitions</a:t>
            </a:r>
          </a:p>
          <a:p>
            <a:r>
              <a:rPr lang="en-US" sz="1000" u="sng" smtClean="0">
                <a:ea typeface="ＭＳ Ｐゴシック" pitchFamily="34" charset="-128"/>
              </a:rPr>
              <a:t>Source Environment</a:t>
            </a:r>
            <a:r>
              <a:rPr lang="en-US" sz="1000" smtClean="0">
                <a:ea typeface="ＭＳ Ｐゴシック" pitchFamily="34" charset="-128"/>
              </a:rPr>
              <a:t> – this is typically your development environment where CIS artifacts originate.</a:t>
            </a:r>
          </a:p>
          <a:p>
            <a:r>
              <a:rPr lang="en-US" sz="1000" u="sng" smtClean="0">
                <a:ea typeface="ＭＳ Ｐゴシック" pitchFamily="34" charset="-128"/>
              </a:rPr>
              <a:t>Target Environment</a:t>
            </a:r>
            <a:r>
              <a:rPr lang="en-US" sz="1000" smtClean="0">
                <a:ea typeface="ＭＳ Ｐゴシック" pitchFamily="34" charset="-128"/>
              </a:rPr>
              <a:t> – this is typically your INT, TEST, UAT, SIT, or production environment.  As mentioned previously, different customers have different names but the intent is the same.</a:t>
            </a:r>
          </a:p>
          <a:p>
            <a:r>
              <a:rPr lang="en-US" sz="1000" u="sng" smtClean="0">
                <a:ea typeface="ＭＳ Ｐゴシック" pitchFamily="34" charset="-128"/>
              </a:rPr>
              <a:t>VCS Server</a:t>
            </a:r>
            <a:r>
              <a:rPr lang="en-US" sz="1000" smtClean="0">
                <a:ea typeface="ＭＳ Ｐゴシック" pitchFamily="34" charset="-128"/>
              </a:rPr>
              <a:t> – this is the environment where a source code control / version control system is installed.  Subversion is one example.</a:t>
            </a:r>
          </a:p>
          <a:p>
            <a:r>
              <a:rPr lang="en-US" sz="1000" u="sng" smtClean="0">
                <a:ea typeface="ＭＳ Ｐゴシック" pitchFamily="34" charset="-128"/>
              </a:rPr>
              <a:t>Deployment Server</a:t>
            </a:r>
            <a:r>
              <a:rPr lang="en-US" sz="1000" smtClean="0">
                <a:ea typeface="ＭＳ Ｐゴシック" pitchFamily="34" charset="-128"/>
              </a:rPr>
              <a:t> – this is a server that will execute the deployment process and target one of the prior-mentioned target environments.  CIS is </a:t>
            </a:r>
            <a:r>
              <a:rPr lang="en-US" sz="1000" u="sng" smtClean="0">
                <a:ea typeface="ＭＳ Ｐゴシック" pitchFamily="34" charset="-128"/>
              </a:rPr>
              <a:t>not</a:t>
            </a:r>
            <a:r>
              <a:rPr lang="en-US" sz="1000" smtClean="0">
                <a:ea typeface="ＭＳ Ｐゴシック" pitchFamily="34" charset="-128"/>
              </a:rPr>
              <a:t> required to be on this machine.</a:t>
            </a:r>
          </a:p>
          <a:p>
            <a:r>
              <a:rPr lang="en-US" sz="1000" u="sng" smtClean="0">
                <a:ea typeface="ＭＳ Ｐゴシック" pitchFamily="34" charset="-128"/>
              </a:rPr>
              <a:t>Catalog Server</a:t>
            </a:r>
            <a:r>
              <a:rPr lang="en-US" sz="1000" smtClean="0">
                <a:ea typeface="ＭＳ Ｐゴシック" pitchFamily="34" charset="-128"/>
              </a:rPr>
              <a:t> – this is a server that will host an instance of CIS which is used to catalog all CIS artifacts.  This is a separate concept from Deployment.</a:t>
            </a:r>
          </a:p>
          <a:p>
            <a:r>
              <a:rPr lang="en-US" sz="1000" u="sng" smtClean="0">
                <a:ea typeface="ＭＳ Ｐゴシック" pitchFamily="34" charset="-128"/>
              </a:rPr>
              <a:t>Deployment Actions</a:t>
            </a:r>
            <a:r>
              <a:rPr lang="en-US" sz="1000" smtClean="0">
                <a:ea typeface="ＭＳ Ｐゴシック" pitchFamily="34" charset="-128"/>
              </a:rPr>
              <a:t> – deployment actions are modular and encompass both importing CIS resources and configuring resources.</a:t>
            </a:r>
          </a:p>
          <a:p>
            <a:endParaRPr lang="en-US" sz="1000" smtClean="0">
              <a:ea typeface="ＭＳ Ｐゴシック" pitchFamily="34" charset="-128"/>
            </a:endParaRPr>
          </a:p>
          <a:p>
            <a:r>
              <a:rPr lang="en-US" sz="1000" b="1" smtClean="0">
                <a:ea typeface="ＭＳ Ｐゴシック" pitchFamily="34" charset="-128"/>
              </a:rPr>
              <a:t>Scenarios</a:t>
            </a:r>
          </a:p>
          <a:p>
            <a:r>
              <a:rPr lang="en-US" sz="1000" u="sng" smtClean="0">
                <a:ea typeface="ＭＳ Ｐゴシック" pitchFamily="34" charset="-128"/>
              </a:rPr>
              <a:t>Scenario 1</a:t>
            </a:r>
            <a:r>
              <a:rPr lang="en-US" sz="1000" smtClean="0">
                <a:ea typeface="ＭＳ Ｐゴシック" pitchFamily="34" charset="-128"/>
              </a:rPr>
              <a:t>:  Car file based deployment.  </a:t>
            </a:r>
          </a:p>
          <a:p>
            <a:r>
              <a:rPr lang="en-US" sz="1000" smtClean="0">
                <a:ea typeface="ＭＳ Ｐゴシック" pitchFamily="34" charset="-128"/>
              </a:rPr>
              <a:t>The deployment actions are executed on the target promotion CIS server.  CIS artifacts are exported from the CIS source development server and FTP’ed to the target deployment server.  Deployment script</a:t>
            </a:r>
          </a:p>
          <a:p>
            <a:r>
              <a:rPr lang="en-US" sz="1000" u="sng" smtClean="0">
                <a:ea typeface="ＭＳ Ｐゴシック" pitchFamily="34" charset="-128"/>
              </a:rPr>
              <a:t>Scenario 2</a:t>
            </a:r>
            <a:r>
              <a:rPr lang="en-US" sz="1000" smtClean="0">
                <a:ea typeface="ＭＳ Ｐゴシック" pitchFamily="34" charset="-128"/>
              </a:rPr>
              <a:t>: VCS-based deployment (a.k.a. local deployment)</a:t>
            </a:r>
          </a:p>
          <a:p>
            <a:r>
              <a:rPr lang="en-US" sz="1000" smtClean="0">
                <a:ea typeface="ＭＳ Ｐゴシック" pitchFamily="34" charset="-128"/>
              </a:rPr>
              <a:t>The CIS developer uses CIS Studio to check-in resources into a configured VCS such as subversion.  The target promotion CIS server executes deployment scripts to check-out resources into a working directory.  (Granularity configured: trunk, branch, release, or files).  The deployment actions create a car file from the checked-out resources, import the car file and configure the resources in CIS.</a:t>
            </a:r>
          </a:p>
          <a:p>
            <a:r>
              <a:rPr lang="en-US" sz="1000" u="sng" smtClean="0">
                <a:ea typeface="ＭＳ Ｐゴシック" pitchFamily="34" charset="-128"/>
              </a:rPr>
              <a:t>Scenario 3</a:t>
            </a:r>
            <a:r>
              <a:rPr lang="en-US" sz="1000" smtClean="0">
                <a:ea typeface="ＭＳ Ｐゴシック" pitchFamily="34" charset="-128"/>
              </a:rPr>
              <a:t>: Deployment server with VCS (a.k.a. remote deployment)</a:t>
            </a:r>
          </a:p>
          <a:p>
            <a:r>
              <a:rPr lang="en-US" sz="1000" smtClean="0">
                <a:ea typeface="ＭＳ Ｐゴシック" pitchFamily="34" charset="-128"/>
              </a:rPr>
              <a:t>The CIS developer uses CIS Studio to check-in resources into a configured VCS such as subversion.  An operation on a deployment server executes a promotion process to deploy CIS resources to a target promotion CIS server.  The deployment server executes deployment actions on the deployment server to check-out resources into a working directory.  (Granularity configured: trunk, branch, release, or files).  The deployment actions run locally on the deployment server.  The actions create a car file from the checked-out resources.  It will then import the car file and configure the resources on the target CIS promotion server.   Nothing is pushed to the target machine.  All execution is done locally with remote access.   CIS supports a remote package import and access to remote CIS web service API’s.</a:t>
            </a:r>
          </a:p>
        </p:txBody>
      </p:sp>
    </p:spTree>
    <p:extLst>
      <p:ext uri="{BB962C8B-B14F-4D97-AF65-F5344CB8AC3E}">
        <p14:creationId xmlns:p14="http://schemas.microsoft.com/office/powerpoint/2010/main" val="120274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90646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88759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3048893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A130B72C-30B7-4797-A870-7B08F711D8B1}" type="slidenum">
              <a:rPr lang="en-US" sz="1200" smtClean="0">
                <a:solidFill>
                  <a:schemeClr val="tx1"/>
                </a:solidFill>
              </a:rPr>
              <a:pPr eaLnBrk="1" hangingPunct="1"/>
              <a:t>29</a:t>
            </a:fld>
            <a:endParaRPr lang="en-US" sz="1200" smtClean="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34" charset="-128"/>
            </a:endParaRPr>
          </a:p>
        </p:txBody>
      </p:sp>
    </p:spTree>
    <p:extLst>
      <p:ext uri="{BB962C8B-B14F-4D97-AF65-F5344CB8AC3E}">
        <p14:creationId xmlns:p14="http://schemas.microsoft.com/office/powerpoint/2010/main" val="358964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30</a:t>
            </a:fld>
            <a:endParaRPr lang="en-US"/>
          </a:p>
        </p:txBody>
      </p:sp>
    </p:spTree>
    <p:extLst>
      <p:ext uri="{BB962C8B-B14F-4D97-AF65-F5344CB8AC3E}">
        <p14:creationId xmlns:p14="http://schemas.microsoft.com/office/powerpoint/2010/main" val="150979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277286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31932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550380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497495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dirty="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a:t>
            </a:r>
            <a:r>
              <a:rPr lang="en-US" sz="1000" dirty="0" err="1" smtClean="0">
                <a:ea typeface="ＭＳ Ｐゴシック" pitchFamily="34" charset="-128"/>
              </a:rPr>
              <a:t>checkin</a:t>
            </a:r>
            <a:r>
              <a:rPr lang="en-US" sz="1000" dirty="0" smtClean="0">
                <a:ea typeface="ＭＳ Ｐゴシック" pitchFamily="34" charset="-128"/>
              </a:rPr>
              <a:t>/checkout. </a:t>
            </a:r>
          </a:p>
          <a:p>
            <a:endParaRPr lang="en-US" sz="1000" b="1" dirty="0" smtClean="0">
              <a:ea typeface="ＭＳ Ｐゴシック" pitchFamily="34" charset="-128"/>
            </a:endParaRPr>
          </a:p>
          <a:p>
            <a:r>
              <a:rPr lang="en-US" sz="1000" b="1" dirty="0" smtClean="0">
                <a:ea typeface="ＭＳ Ｐゴシック" pitchFamily="34" charset="-128"/>
              </a:rPr>
              <a:t>Definitions</a:t>
            </a:r>
          </a:p>
          <a:p>
            <a:r>
              <a:rPr lang="en-US" sz="1000" u="sng" dirty="0" smtClean="0">
                <a:ea typeface="ＭＳ Ｐゴシック" pitchFamily="34" charset="-128"/>
              </a:rPr>
              <a:t>Source Environment</a:t>
            </a:r>
            <a:r>
              <a:rPr lang="en-US" sz="1000" dirty="0" smtClean="0">
                <a:ea typeface="ＭＳ Ｐゴシック" pitchFamily="34" charset="-128"/>
              </a:rPr>
              <a:t> – this is typically your development environment where CIS artifacts originate.</a:t>
            </a:r>
          </a:p>
          <a:p>
            <a:r>
              <a:rPr lang="en-US" sz="1000" u="sng" dirty="0" smtClean="0">
                <a:ea typeface="ＭＳ Ｐゴシック" pitchFamily="34" charset="-128"/>
              </a:rPr>
              <a:t>Target Environment</a:t>
            </a:r>
            <a:r>
              <a:rPr lang="en-US" sz="1000" dirty="0" smtClean="0">
                <a:ea typeface="ＭＳ Ｐゴシック" pitchFamily="34" charset="-128"/>
              </a:rPr>
              <a:t> – this is typically your INT, TEST, UAT, SIT, or production environment.  As mentioned previously, different customers have different names but the intent is the same.</a:t>
            </a:r>
          </a:p>
          <a:p>
            <a:r>
              <a:rPr lang="en-US" sz="1000" u="sng" dirty="0" smtClean="0">
                <a:ea typeface="ＭＳ Ｐゴシック" pitchFamily="34" charset="-128"/>
              </a:rPr>
              <a:t>VCS Server</a:t>
            </a:r>
            <a:r>
              <a:rPr lang="en-US" sz="1000" dirty="0" smtClean="0">
                <a:ea typeface="ＭＳ Ｐゴシック" pitchFamily="34" charset="-128"/>
              </a:rPr>
              <a:t> – this is the environment where a source code control / version control system is installed.  Subversion is one example.</a:t>
            </a:r>
          </a:p>
          <a:p>
            <a:r>
              <a:rPr lang="en-US" sz="1000" u="sng" dirty="0" smtClean="0">
                <a:ea typeface="ＭＳ Ｐゴシック" pitchFamily="34" charset="-128"/>
              </a:rPr>
              <a:t>Deployment Server</a:t>
            </a:r>
            <a:r>
              <a:rPr lang="en-US" sz="1000" dirty="0" smtClean="0">
                <a:ea typeface="ＭＳ Ｐゴシック" pitchFamily="34" charset="-128"/>
              </a:rPr>
              <a:t> – this is a server that will execute the deployment process and target one of the prior-mentioned target environments.  CIS is </a:t>
            </a:r>
            <a:r>
              <a:rPr lang="en-US" sz="1000" u="sng" dirty="0" smtClean="0">
                <a:ea typeface="ＭＳ Ｐゴシック" pitchFamily="34" charset="-128"/>
              </a:rPr>
              <a:t>not</a:t>
            </a:r>
            <a:r>
              <a:rPr lang="en-US" sz="1000" dirty="0" smtClean="0">
                <a:ea typeface="ＭＳ Ｐゴシック" pitchFamily="34" charset="-128"/>
              </a:rPr>
              <a:t> required to be on this machine.</a:t>
            </a:r>
          </a:p>
          <a:p>
            <a:r>
              <a:rPr lang="en-US" sz="1000" u="sng" dirty="0" smtClean="0">
                <a:ea typeface="ＭＳ Ｐゴシック" pitchFamily="34" charset="-128"/>
              </a:rPr>
              <a:t>Deployment </a:t>
            </a:r>
            <a:r>
              <a:rPr lang="en-US" sz="1000" u="sng" dirty="0" smtClean="0">
                <a:ea typeface="ＭＳ Ｐゴシック" pitchFamily="34" charset="-128"/>
              </a:rPr>
              <a:t>Actions</a:t>
            </a:r>
            <a:r>
              <a:rPr lang="en-US" sz="1000" dirty="0" smtClean="0">
                <a:ea typeface="ＭＳ Ｐゴシック" pitchFamily="34" charset="-128"/>
              </a:rPr>
              <a:t> – deployment actions are modular and encompass both importing CIS resources and configuring resources.</a:t>
            </a:r>
          </a:p>
          <a:p>
            <a:endParaRPr lang="en-US" sz="1000" dirty="0" smtClean="0">
              <a:ea typeface="ＭＳ Ｐゴシック" pitchFamily="34" charset="-128"/>
            </a:endParaRPr>
          </a:p>
        </p:txBody>
      </p:sp>
    </p:spTree>
    <p:extLst>
      <p:ext uri="{BB962C8B-B14F-4D97-AF65-F5344CB8AC3E}">
        <p14:creationId xmlns:p14="http://schemas.microsoft.com/office/powerpoint/2010/main" val="58098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54122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579424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3230505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1"/>
          <p:cNvSpPr>
            <a:spLocks noGrp="1"/>
          </p:cNvSpPr>
          <p:nvPr>
            <p:ph type="ctrTitle"/>
          </p:nvPr>
        </p:nvSpPr>
        <p:spPr>
          <a:xfrm>
            <a:off x="381000" y="2438400"/>
            <a:ext cx="8153400" cy="1470025"/>
          </a:xfrm>
        </p:spPr>
        <p:txBody>
          <a:bodyPr anchor="b">
            <a:noAutofit/>
          </a:bodyPr>
          <a:lstStyle>
            <a:lvl1pPr algn="r">
              <a:defRPr sz="3600" cap="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962400"/>
            <a:ext cx="7848600" cy="17526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457200"/>
            <a:ext cx="2794000" cy="838200"/>
          </a:xfrm>
          <a:prstGeom prst="rect">
            <a:avLst/>
          </a:prstGeom>
        </p:spPr>
      </p:pic>
      <p:pic>
        <p:nvPicPr>
          <p:cNvPr id="8"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27840" y="643127"/>
            <a:ext cx="2514605" cy="423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4375" y="2895600"/>
            <a:ext cx="2635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2514600" y="3810000"/>
            <a:ext cx="4114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sz="1100" dirty="0" smtClean="0">
                <a:solidFill>
                  <a:srgbClr val="7F7F7F"/>
                </a:solidFill>
                <a:latin typeface="Futura Bk BT" pitchFamily="34" charset="0"/>
              </a:rPr>
              <a:t>THE</a:t>
            </a:r>
            <a:r>
              <a:rPr lang="en-US" sz="1100" baseline="0" dirty="0" smtClean="0">
                <a:solidFill>
                  <a:srgbClr val="7F7F7F"/>
                </a:solidFill>
                <a:latin typeface="Futura Bk BT" pitchFamily="34" charset="0"/>
              </a:rPr>
              <a:t> BIG DATA ADVANTAGE:</a:t>
            </a:r>
          </a:p>
          <a:p>
            <a:pPr algn="ctr">
              <a:defRPr/>
            </a:pPr>
            <a:r>
              <a:rPr lang="en-US" sz="1100" dirty="0" smtClean="0">
                <a:solidFill>
                  <a:srgbClr val="7F7F7F"/>
                </a:solidFill>
                <a:latin typeface="Futura Bk BT" pitchFamily="34" charset="0"/>
              </a:rPr>
              <a:t>TAKE BIG</a:t>
            </a:r>
            <a:r>
              <a:rPr lang="en-US" sz="1100" baseline="0" dirty="0" smtClean="0">
                <a:solidFill>
                  <a:srgbClr val="7F7F7F"/>
                </a:solidFill>
                <a:latin typeface="Futura Bk BT" pitchFamily="34" charset="0"/>
              </a:rPr>
              <a:t> ADVANTAGE OF YOUR DATA</a:t>
            </a:r>
            <a:endParaRPr lang="en-US" sz="1100" dirty="0">
              <a:solidFill>
                <a:srgbClr val="7F7F7F"/>
              </a:solidFill>
              <a:latin typeface="Futura Bk BT" pitchFamily="34" charset="0"/>
            </a:endParaRPr>
          </a:p>
        </p:txBody>
      </p:sp>
      <p:pic>
        <p:nvPicPr>
          <p:cNvPr id="7" name="Picture 6" descr="Composite_Software_80k_Lef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0" y="5638800"/>
            <a:ext cx="1676400" cy="282447"/>
          </a:xfrm>
          <a:prstGeom prst="rect">
            <a:avLst/>
          </a:prstGeom>
        </p:spPr>
      </p:pic>
    </p:spTree>
    <p:extLst>
      <p:ext uri="{BB962C8B-B14F-4D97-AF65-F5344CB8AC3E}">
        <p14:creationId xmlns:p14="http://schemas.microsoft.com/office/powerpoint/2010/main" val="26499180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2514600" y="6629400"/>
            <a:ext cx="3657600" cy="244475"/>
          </a:xfrm>
          <a:prstGeom prst="rect">
            <a:avLst/>
          </a:prstGeom>
        </p:spPr>
        <p:txBody>
          <a:bodyPr/>
          <a:lstStyle>
            <a:lvl1pPr>
              <a:defRPr>
                <a:latin typeface="Arial" charset="0"/>
              </a:defRPr>
            </a:lvl1pPr>
          </a:lstStyle>
          <a:p>
            <a:pPr>
              <a:defRPr/>
            </a:pPr>
            <a:r>
              <a:rPr lang="en-US"/>
              <a:t>© 2010 Composite Software, Inc. / Composite Proprietary and Confidential</a:t>
            </a:r>
          </a:p>
          <a:p>
            <a:pPr>
              <a:defRPr/>
            </a:pPr>
            <a:endParaRPr lang="en-US"/>
          </a:p>
        </p:txBody>
      </p:sp>
    </p:spTree>
    <p:extLst>
      <p:ext uri="{BB962C8B-B14F-4D97-AF65-F5344CB8AC3E}">
        <p14:creationId xmlns:p14="http://schemas.microsoft.com/office/powerpoint/2010/main" val="298582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ntent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000" b="0">
                <a:solidFill>
                  <a:srgbClr val="0052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33600"/>
            <a:ext cx="3931920" cy="3951288"/>
          </a:xfrm>
        </p:spPr>
        <p:txBody>
          <a:bodyPr/>
          <a:lstStyle>
            <a:lvl1pPr>
              <a:buClr>
                <a:srgbClr val="005288"/>
              </a:buClr>
              <a:defRPr sz="2000"/>
            </a:lvl1pPr>
            <a:lvl2pPr marL="457200" indent="-182880" algn="l">
              <a:buClr>
                <a:srgbClr val="005288"/>
              </a:buClr>
              <a:buFont typeface="Arial" pitchFamily="34" charset="0"/>
              <a:buChar char="◦"/>
              <a:defRPr sz="1800"/>
            </a:lvl2pPr>
            <a:lvl3pPr marL="731520" indent="-182880">
              <a:buClr>
                <a:srgbClr val="005288"/>
              </a:buClr>
              <a:buFont typeface="Arial" pitchFamily="34" charset="0"/>
              <a:buChar char="▪"/>
              <a:defRPr sz="1800"/>
            </a:lvl3pPr>
            <a:lvl4pPr marL="1108710" indent="-285750">
              <a:buClr>
                <a:srgbClr val="005288"/>
              </a:buClr>
              <a:buFont typeface="Arial" pitchFamily="34" charset="0"/>
              <a:buChar cha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75488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lang="en-US" sz="2000" b="0" kern="1200" dirty="0" smtClean="0">
                <a:solidFill>
                  <a:srgbClr val="00528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4880" y="2133600"/>
            <a:ext cx="3931920" cy="3951288"/>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800"/>
            </a:lvl3pPr>
            <a:lvl4pPr marL="1005840" indent="-182880">
              <a:buClr>
                <a:srgbClr val="005288"/>
              </a:buClr>
              <a:buFont typeface="Arial" pitchFamily="34" charset="0"/>
              <a:buChar char="–"/>
              <a:defRPr sz="1600"/>
            </a:lvl4pPr>
            <a:lvl5pPr>
              <a:buClr>
                <a:srgbClr val="005288"/>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Picture Placeholder 2"/>
          <p:cNvSpPr>
            <a:spLocks noGrp="1"/>
          </p:cNvSpPr>
          <p:nvPr>
            <p:ph type="pic" idx="1"/>
          </p:nvPr>
        </p:nvSpPr>
        <p:spPr>
          <a:xfrm>
            <a:off x="2858610" y="1143000"/>
            <a:ext cx="5904390" cy="5029201"/>
          </a:xfrm>
          <a:noFill/>
          <a:ln>
            <a:noFill/>
          </a:ln>
        </p:spPr>
        <p:style>
          <a:lnRef idx="2">
            <a:schemeClr val="dk1"/>
          </a:lnRef>
          <a:fillRef idx="1001">
            <a:schemeClr val="lt1"/>
          </a:fillRef>
          <a:effectRef idx="0">
            <a:schemeClr val="dk1"/>
          </a:effectRef>
          <a:fontRef idx="none"/>
        </p:style>
        <p:txBody>
          <a:bodyPr>
            <a:normAutofit/>
          </a:bodyPr>
          <a:lstStyle>
            <a:lvl1pPr marL="0" indent="0">
              <a:buNone/>
              <a:defRPr sz="2400">
                <a:ln>
                  <a:noFill/>
                </a:ln>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Text Placeholder 3"/>
          <p:cNvSpPr>
            <a:spLocks noGrp="1"/>
          </p:cNvSpPr>
          <p:nvPr>
            <p:ph type="body" sz="half" idx="2"/>
          </p:nvPr>
        </p:nvSpPr>
        <p:spPr>
          <a:xfrm>
            <a:off x="457200" y="2133600"/>
            <a:ext cx="2139696" cy="40386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0" y="1143000"/>
            <a:ext cx="2139696" cy="914400"/>
          </a:xfrm>
        </p:spPr>
        <p:txBody>
          <a:bodyPr>
            <a:noAutofit/>
          </a:bodyPr>
          <a:lstStyle>
            <a:lvl1pPr marL="0" indent="0">
              <a:buNone/>
              <a:defRPr sz="2000">
                <a:solidFill>
                  <a:srgbClr val="00528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042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0"/>
            <a:ext cx="9153525" cy="6865144"/>
          </a:xfrm>
          <a:prstGeom prst="rect">
            <a:avLst/>
          </a:prstGeom>
        </p:spPr>
      </p:pic>
      <p:sp>
        <p:nvSpPr>
          <p:cNvPr id="2" name="Title 1"/>
          <p:cNvSpPr>
            <a:spLocks noGrp="1"/>
          </p:cNvSpPr>
          <p:nvPr>
            <p:ph type="title"/>
          </p:nvPr>
        </p:nvSpPr>
        <p:spPr>
          <a:xfrm>
            <a:off x="381000" y="2286000"/>
            <a:ext cx="8229600" cy="990600"/>
          </a:xfrm>
        </p:spPr>
        <p:txBody>
          <a:bodyPr anchor="b">
            <a:normAutofit/>
          </a:bodyPr>
          <a:lstStyle>
            <a:lvl1pPr algn="r">
              <a:defRPr sz="4000">
                <a:solidFill>
                  <a:srgbClr val="005288"/>
                </a:solidFill>
              </a:defRPr>
            </a:lvl1pPr>
          </a:lstStyle>
          <a:p>
            <a:r>
              <a:rPr lang="en-US" dirty="0" smtClean="0"/>
              <a:t>Click to edit Master title style</a:t>
            </a:r>
            <a:endParaRPr lang="en-US" dirty="0"/>
          </a:p>
        </p:txBody>
      </p:sp>
      <p:sp>
        <p:nvSpPr>
          <p:cNvPr id="8" name="Text Placeholder 3"/>
          <p:cNvSpPr>
            <a:spLocks noGrp="1"/>
          </p:cNvSpPr>
          <p:nvPr>
            <p:ph type="body" sz="half" idx="2"/>
          </p:nvPr>
        </p:nvSpPr>
        <p:spPr>
          <a:xfrm>
            <a:off x="381000" y="3352800"/>
            <a:ext cx="8229600" cy="1905000"/>
          </a:xfrm>
        </p:spPr>
        <p:txBody>
          <a:bodyPr>
            <a:normAutofit/>
          </a:bodyPr>
          <a:lstStyle>
            <a:lvl1pPr marL="0" indent="0" algn="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93000" y="6248400"/>
            <a:ext cx="1397000" cy="419100"/>
          </a:xfrm>
          <a:prstGeom prst="rect">
            <a:avLst/>
          </a:prstGeom>
        </p:spPr>
      </p:pic>
      <p:pic>
        <p:nvPicPr>
          <p:cNvPr id="6"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7200" y="6324600"/>
            <a:ext cx="1676399" cy="28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1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Placeholder 1"/>
          <p:cNvSpPr>
            <a:spLocks noGrp="1"/>
          </p:cNvSpPr>
          <p:nvPr>
            <p:ph type="title"/>
          </p:nvPr>
        </p:nvSpPr>
        <p:spPr>
          <a:xfrm>
            <a:off x="304800" y="7620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91194" y="6397803"/>
            <a:ext cx="1219200" cy="365760"/>
          </a:xfrm>
          <a:prstGeom prst="rect">
            <a:avLst/>
          </a:prstGeom>
        </p:spPr>
      </p:pic>
      <p:sp>
        <p:nvSpPr>
          <p:cNvPr id="12" name="Rectangle 11"/>
          <p:cNvSpPr/>
          <p:nvPr userDrawn="1"/>
        </p:nvSpPr>
        <p:spPr>
          <a:xfrm>
            <a:off x="304800" y="6248400"/>
            <a:ext cx="84074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a:spLocks/>
          </p:cNvSpPr>
          <p:nvPr userDrawn="1"/>
        </p:nvSpPr>
        <p:spPr>
          <a:xfrm>
            <a:off x="381000" y="6400800"/>
            <a:ext cx="457200" cy="298861"/>
          </a:xfrm>
          <a:prstGeom prst="rect">
            <a:avLst/>
          </a:prstGeom>
        </p:spPr>
        <p:txBody>
          <a:bodyP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BB5D3-31BF-41AD-B278-3BBADAF18767}" type="slidenum">
              <a:rPr lang="en-US" sz="1000" smtClean="0"/>
              <a:pPr/>
              <a:t>‹#›</a:t>
            </a:fld>
            <a:endParaRPr lang="en-US" dirty="0"/>
          </a:p>
        </p:txBody>
      </p:sp>
      <p:sp>
        <p:nvSpPr>
          <p:cNvPr id="10" name="Text Placeholder 3"/>
          <p:cNvSpPr txBox="1">
            <a:spLocks/>
          </p:cNvSpPr>
          <p:nvPr userDrawn="1"/>
        </p:nvSpPr>
        <p:spPr>
          <a:xfrm>
            <a:off x="2286000" y="6553200"/>
            <a:ext cx="4572000" cy="228600"/>
          </a:xfrm>
          <a:prstGeom prst="rect">
            <a:avLst/>
          </a:prstGeom>
        </p:spPr>
        <p:txBody>
          <a:bodyPr/>
          <a:lstStyle>
            <a:lvl1pPr marL="0" indent="0" algn="ctr" defTabSz="914400" rtl="0" eaLnBrk="1" latinLnBrk="0" hangingPunct="1">
              <a:spcBef>
                <a:spcPct val="20000"/>
              </a:spcBef>
              <a:spcAft>
                <a:spcPts val="600"/>
              </a:spcAft>
              <a:buClrTx/>
              <a:buFont typeface="Arial" pitchFamily="34" charset="0"/>
              <a:buNone/>
              <a:defRPr sz="900" b="0" kern="1200">
                <a:solidFill>
                  <a:schemeClr val="bg1">
                    <a:lumMod val="50000"/>
                  </a:schemeClr>
                </a:solidFill>
                <a:latin typeface="Arial" pitchFamily="34" charset="0"/>
                <a:ea typeface="+mn-ea"/>
                <a:cs typeface="Arial" pitchFamily="34" charset="0"/>
              </a:defRPr>
            </a:lvl1pPr>
            <a:lvl2pPr marL="457200" indent="0" algn="l" defTabSz="914400" rtl="0" eaLnBrk="1" latinLnBrk="0" hangingPunct="1">
              <a:spcBef>
                <a:spcPct val="20000"/>
              </a:spcBef>
              <a:buClrTx/>
              <a:buFont typeface="Courier New" pitchFamily="49"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Tx/>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r>
              <a:rPr lang="en-US" dirty="0" smtClean="0"/>
              <a:t>© 2013 Composite Software, Inc., Composite Proprietary</a:t>
            </a:r>
          </a:p>
        </p:txBody>
      </p:sp>
      <p:pic>
        <p:nvPicPr>
          <p:cNvPr id="11" name="Picture 2" descr="C:\Users\peter\AppData\Local\Temp\Rar$DR14.878\Composite Software Endorsement Mark\Composite_Software_2C_TM_Lef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14400" y="6423152"/>
            <a:ext cx="1676399" cy="2824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57" r:id="rId5"/>
    <p:sldLayoutId id="2147483742" r:id="rId6"/>
    <p:sldLayoutId id="2147483738" r:id="rId7"/>
    <p:sldLayoutId id="2147483739" r:id="rId8"/>
    <p:sldLayoutId id="2147483755" r:id="rId9"/>
    <p:sldLayoutId id="2147483756" r:id="rId10"/>
    <p:sldLayoutId id="2147483759" r:id="rId1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spc="-100" baseline="0">
          <a:solidFill>
            <a:schemeClr val="bg1"/>
          </a:solidFill>
          <a:latin typeface="+mj-lt"/>
          <a:ea typeface="+mj-ea"/>
          <a:cs typeface="+mj-cs"/>
        </a:defRPr>
      </a:lvl1pPr>
    </p:titleStyle>
    <p:bodyStyle>
      <a:lvl1pPr marL="182880" indent="-182880" algn="l" defTabSz="914400" rtl="0" eaLnBrk="1" latinLnBrk="0" hangingPunct="1">
        <a:spcBef>
          <a:spcPts val="1200"/>
        </a:spcBef>
        <a:buClr>
          <a:srgbClr val="005288"/>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rgbClr val="005288"/>
        </a:buClr>
        <a:buSzPct val="85000"/>
        <a:buFont typeface="Arial" pitchFamily="34" charset="0"/>
        <a:buChar char="◦"/>
        <a:defRPr sz="2000" kern="1200">
          <a:solidFill>
            <a:schemeClr val="tx1">
              <a:lumMod val="65000"/>
              <a:lumOff val="35000"/>
            </a:schemeClr>
          </a:solidFill>
          <a:latin typeface="+mn-lt"/>
          <a:ea typeface="+mn-ea"/>
          <a:cs typeface="+mn-cs"/>
        </a:defRPr>
      </a:lvl2pPr>
      <a:lvl3pPr marL="731520" indent="-182880" algn="l" defTabSz="914400" rtl="0" eaLnBrk="1" latinLnBrk="0" hangingPunct="1">
        <a:spcBef>
          <a:spcPct val="20000"/>
        </a:spcBef>
        <a:buClr>
          <a:srgbClr val="005288"/>
        </a:buClr>
        <a:buSzPct val="90000"/>
        <a:buFont typeface="Arial" pitchFamily="34" charset="0"/>
        <a:buChar char="▪"/>
        <a:defRPr sz="1800" kern="1200">
          <a:solidFill>
            <a:schemeClr val="tx1">
              <a:lumMod val="65000"/>
              <a:lumOff val="35000"/>
            </a:schemeClr>
          </a:solidFill>
          <a:latin typeface="+mn-lt"/>
          <a:ea typeface="+mn-ea"/>
          <a:cs typeface="+mn-cs"/>
        </a:defRPr>
      </a:lvl3pPr>
      <a:lvl4pPr marL="1005840" indent="-182880" algn="l" defTabSz="914400" rtl="0" eaLnBrk="1" latinLnBrk="0" hangingPunct="1">
        <a:spcBef>
          <a:spcPct val="20000"/>
        </a:spcBef>
        <a:buClr>
          <a:srgbClr val="005288"/>
        </a:buClr>
        <a:buFont typeface="Arial" pitchFamily="34" charset="0"/>
        <a:buChar char="–"/>
        <a:defRPr sz="1600" kern="1200">
          <a:solidFill>
            <a:schemeClr val="tx1">
              <a:lumMod val="65000"/>
              <a:lumOff val="35000"/>
            </a:schemeClr>
          </a:solidFill>
          <a:latin typeface="+mn-lt"/>
          <a:ea typeface="+mn-ea"/>
          <a:cs typeface="+mn-cs"/>
        </a:defRPr>
      </a:lvl4pPr>
      <a:lvl5pPr marL="1188720" indent="-137160" algn="l" defTabSz="914400" rtl="0" eaLnBrk="1" latinLnBrk="0" hangingPunct="1">
        <a:spcBef>
          <a:spcPct val="20000"/>
        </a:spcBef>
        <a:buClr>
          <a:srgbClr val="005288"/>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spect="1" noChangeArrowheads="1"/>
          </p:cNvSpPr>
          <p:nvPr>
            <p:ph type="ctrTitle"/>
          </p:nvPr>
        </p:nvSpPr>
        <p:spPr>
          <a:xfrm>
            <a:off x="3200400" y="2286000"/>
            <a:ext cx="5943600" cy="2057400"/>
          </a:xfrm>
        </p:spPr>
        <p:txBody>
          <a:bodyPr/>
          <a:lstStyle/>
          <a:p>
            <a:pPr eaLnBrk="1" hangingPunct="1"/>
            <a:r>
              <a:rPr lang="en-US" sz="3800" dirty="0" smtClean="0">
                <a:ea typeface="ＭＳ Ｐゴシック" pitchFamily="34" charset="-128"/>
              </a:rPr>
              <a:t>Composite Software</a:t>
            </a:r>
            <a:br>
              <a:rPr lang="en-US" sz="3800" dirty="0" smtClean="0">
                <a:ea typeface="ＭＳ Ｐゴシック" pitchFamily="34" charset="-128"/>
              </a:rPr>
            </a:br>
            <a:r>
              <a:rPr lang="en-US" sz="3800" dirty="0" smtClean="0">
                <a:ea typeface="ＭＳ Ｐゴシック" pitchFamily="34" charset="-128"/>
              </a:rPr>
              <a:t/>
            </a:r>
            <a:br>
              <a:rPr lang="en-US" sz="3800" dirty="0" smtClean="0">
                <a:ea typeface="ＭＳ Ｐゴシック" pitchFamily="34" charset="-128"/>
              </a:rPr>
            </a:br>
            <a:r>
              <a:rPr lang="en-US" sz="2800" dirty="0" smtClean="0">
                <a:ea typeface="ＭＳ Ｐゴシック" pitchFamily="34" charset="-128"/>
              </a:rPr>
              <a:t>PS Promotion and Deployment Tool</a:t>
            </a:r>
            <a:br>
              <a:rPr lang="en-US" sz="2800" dirty="0" smtClean="0">
                <a:ea typeface="ＭＳ Ｐゴシック" pitchFamily="34" charset="-128"/>
              </a:rPr>
            </a:br>
            <a:r>
              <a:rPr lang="en-US" sz="2800" dirty="0" smtClean="0">
                <a:ea typeface="ＭＳ Ｐゴシック" pitchFamily="34" charset="-128"/>
              </a:rPr>
              <a:t>Positioning</a:t>
            </a:r>
          </a:p>
        </p:txBody>
      </p:sp>
      <p:sp>
        <p:nvSpPr>
          <p:cNvPr id="13315" name="Rectangle 3"/>
          <p:cNvSpPr>
            <a:spLocks noGrp="1" noChangeArrowheads="1"/>
          </p:cNvSpPr>
          <p:nvPr>
            <p:ph type="subTitle" idx="1"/>
          </p:nvPr>
        </p:nvSpPr>
        <p:spPr>
          <a:xfrm>
            <a:off x="3762375" y="5181600"/>
            <a:ext cx="4467225" cy="609600"/>
          </a:xfrm>
        </p:spPr>
        <p:txBody>
          <a:bodyPr/>
          <a:lstStyle/>
          <a:p>
            <a:pPr eaLnBrk="1" hangingPunct="1">
              <a:buFont typeface="Wingdings" pitchFamily="2" charset="2"/>
              <a:buNone/>
            </a:pPr>
            <a:r>
              <a:rPr lang="en-US" smtClean="0">
                <a:ea typeface="ＭＳ Ｐゴシック" pitchFamily="34" charset="-128"/>
              </a:rPr>
              <a:t>Name</a:t>
            </a:r>
          </a:p>
        </p:txBody>
      </p:sp>
    </p:spTree>
    <p:extLst>
      <p:ext uri="{BB962C8B-B14F-4D97-AF65-F5344CB8AC3E}">
        <p14:creationId xmlns:p14="http://schemas.microsoft.com/office/powerpoint/2010/main" val="3387758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AF6DD825-D7D2-4578-836E-9241ABCB66B3}" type="slidenum">
              <a:rPr lang="en-US" sz="800">
                <a:solidFill>
                  <a:schemeClr val="tx1"/>
                </a:solidFill>
              </a:rPr>
              <a:pPr/>
              <a:t>10</a:t>
            </a:fld>
            <a:endParaRPr lang="en-US" sz="800">
              <a:solidFill>
                <a:schemeClr val="tx1"/>
              </a:solidFill>
            </a:endParaRPr>
          </a:p>
        </p:txBody>
      </p:sp>
      <p:sp>
        <p:nvSpPr>
          <p:cNvPr id="31747" name="Rectangle 6"/>
          <p:cNvSpPr>
            <a:spLocks noChangeArrowheads="1"/>
          </p:cNvSpPr>
          <p:nvPr/>
        </p:nvSpPr>
        <p:spPr bwMode="auto">
          <a:xfrm>
            <a:off x="2667000" y="1752600"/>
            <a:ext cx="3200400" cy="1524000"/>
          </a:xfrm>
          <a:prstGeom prst="rect">
            <a:avLst/>
          </a:prstGeom>
          <a:solidFill>
            <a:srgbClr val="EAEAEA"/>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2"/>
          <p:cNvSpPr>
            <a:spLocks noGrp="1" noChangeArrowheads="1"/>
          </p:cNvSpPr>
          <p:nvPr>
            <p:ph type="title"/>
          </p:nvPr>
        </p:nvSpPr>
        <p:spPr/>
        <p:txBody>
          <a:bodyPr/>
          <a:lstStyle/>
          <a:p>
            <a:pPr eaLnBrk="1" hangingPunct="1"/>
            <a:r>
              <a:rPr lang="en-US" smtClean="0">
                <a:ea typeface="ＭＳ Ｐゴシック" pitchFamily="34" charset="-128"/>
              </a:rPr>
              <a:t>VCS Topologies</a:t>
            </a:r>
          </a:p>
        </p:txBody>
      </p:sp>
      <p:graphicFrame>
        <p:nvGraphicFramePr>
          <p:cNvPr id="31749" name="Object 3"/>
          <p:cNvGraphicFramePr>
            <a:graphicFrameLocks noGrp="1" noChangeAspect="1"/>
          </p:cNvGraphicFramePr>
          <p:nvPr>
            <p:ph idx="1"/>
          </p:nvPr>
        </p:nvGraphicFramePr>
        <p:xfrm>
          <a:off x="1066800" y="1676400"/>
          <a:ext cx="6934200" cy="4881563"/>
        </p:xfrm>
        <a:graphic>
          <a:graphicData uri="http://schemas.openxmlformats.org/presentationml/2006/ole">
            <mc:AlternateContent xmlns:mc="http://schemas.openxmlformats.org/markup-compatibility/2006">
              <mc:Choice xmlns:v="urn:schemas-microsoft-com:vml" Requires="v">
                <p:oleObj spid="_x0000_s2055" name="Visio" r:id="rId3" imgW="9967602" imgH="7016496" progId="Visio.Drawing.11">
                  <p:embed/>
                </p:oleObj>
              </mc:Choice>
              <mc:Fallback>
                <p:oleObj name="Visio" r:id="rId3" imgW="9967602" imgH="70164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6934200" cy="488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750" name="Rectangle 4"/>
          <p:cNvSpPr>
            <a:spLocks noChangeArrowheads="1"/>
          </p:cNvSpPr>
          <p:nvPr/>
        </p:nvSpPr>
        <p:spPr bwMode="auto">
          <a:xfrm>
            <a:off x="3810000" y="2209800"/>
            <a:ext cx="9144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Diff/Merger</a:t>
            </a:r>
          </a:p>
        </p:txBody>
      </p:sp>
      <p:sp>
        <p:nvSpPr>
          <p:cNvPr id="31751" name="Text Box 7"/>
          <p:cNvSpPr txBox="1">
            <a:spLocks noChangeArrowheads="1"/>
          </p:cNvSpPr>
          <p:nvPr/>
        </p:nvSpPr>
        <p:spPr bwMode="auto">
          <a:xfrm>
            <a:off x="4648200" y="34290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endParaRPr lang="en-US" sz="1400">
              <a:solidFill>
                <a:schemeClr val="tx1"/>
              </a:solidFill>
            </a:endParaRPr>
          </a:p>
        </p:txBody>
      </p:sp>
      <p:sp>
        <p:nvSpPr>
          <p:cNvPr id="31752" name="Text Box 8"/>
          <p:cNvSpPr txBox="1">
            <a:spLocks noChangeArrowheads="1"/>
          </p:cNvSpPr>
          <p:nvPr/>
        </p:nvSpPr>
        <p:spPr bwMode="auto">
          <a:xfrm>
            <a:off x="3543300" y="3276600"/>
            <a:ext cx="1485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Batch Script Driven</a:t>
            </a:r>
          </a:p>
        </p:txBody>
      </p:sp>
    </p:spTree>
    <p:extLst>
      <p:ext uri="{BB962C8B-B14F-4D97-AF65-F5344CB8AC3E}">
        <p14:creationId xmlns:p14="http://schemas.microsoft.com/office/powerpoint/2010/main" val="200274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a:xfrm>
            <a:off x="357188" y="0"/>
            <a:ext cx="8355012" cy="863600"/>
          </a:xfrm>
        </p:spPr>
        <p:txBody>
          <a:bodyPr/>
          <a:lstStyle/>
          <a:p>
            <a:pPr eaLnBrk="1" hangingPunct="1"/>
            <a:r>
              <a:rPr lang="en-US" smtClean="0">
                <a:ea typeface="ＭＳ Ｐゴシック" pitchFamily="34" charset="-128"/>
              </a:rPr>
              <a:t>VCS Topologies (Single-Node Topology)</a:t>
            </a:r>
          </a:p>
        </p:txBody>
      </p:sp>
      <p:sp>
        <p:nvSpPr>
          <p:cNvPr id="32771" name="Slide Number Placeholder 3"/>
          <p:cNvSpPr>
            <a:spLocks noGrp="1"/>
          </p:cNvSpPr>
          <p:nvPr>
            <p:ph type="sldNum" sz="quarter" idx="4294967295"/>
          </p:nvPr>
        </p:nvSpPr>
        <p:spPr bwMode="auto">
          <a:xfrm>
            <a:off x="4200525"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CD2C232B-D84B-4D34-A439-BC41C21FBE56}" type="slidenum">
              <a:rPr lang="en-US" sz="800">
                <a:solidFill>
                  <a:schemeClr val="tx1"/>
                </a:solidFill>
              </a:rPr>
              <a:pPr/>
              <a:t>11</a:t>
            </a:fld>
            <a:endParaRPr lang="en-US" sz="800">
              <a:solidFill>
                <a:schemeClr val="tx1"/>
              </a:solidFill>
            </a:endParaRPr>
          </a:p>
        </p:txBody>
      </p:sp>
      <p:sp>
        <p:nvSpPr>
          <p:cNvPr id="32772" name="TextBox 22"/>
          <p:cNvSpPr txBox="1">
            <a:spLocks noChangeArrowheads="1"/>
          </p:cNvSpPr>
          <p:nvPr/>
        </p:nvSpPr>
        <p:spPr bwMode="auto">
          <a:xfrm>
            <a:off x="3359150" y="27559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2773" name="TextBox 23"/>
          <p:cNvSpPr txBox="1">
            <a:spLocks noChangeArrowheads="1"/>
          </p:cNvSpPr>
          <p:nvPr/>
        </p:nvSpPr>
        <p:spPr bwMode="auto">
          <a:xfrm>
            <a:off x="3344863" y="3197225"/>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cxnSp>
        <p:nvCxnSpPr>
          <p:cNvPr id="32774" name="Straight Arrow Connector 47"/>
          <p:cNvCxnSpPr>
            <a:cxnSpLocks noChangeShapeType="1"/>
          </p:cNvCxnSpPr>
          <p:nvPr/>
        </p:nvCxnSpPr>
        <p:spPr bwMode="auto">
          <a:xfrm flipH="1">
            <a:off x="3532188" y="3005138"/>
            <a:ext cx="544512"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5" name="Straight Arrow Connector 48"/>
          <p:cNvCxnSpPr>
            <a:cxnSpLocks noChangeShapeType="1"/>
          </p:cNvCxnSpPr>
          <p:nvPr/>
        </p:nvCxnSpPr>
        <p:spPr bwMode="auto">
          <a:xfrm flipH="1">
            <a:off x="3486150" y="3146425"/>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776" name="Group 9"/>
          <p:cNvGrpSpPr>
            <a:grpSpLocks/>
          </p:cNvGrpSpPr>
          <p:nvPr/>
        </p:nvGrpSpPr>
        <p:grpSpPr bwMode="auto">
          <a:xfrm>
            <a:off x="3228975" y="2057400"/>
            <a:ext cx="1181100" cy="685800"/>
            <a:chOff x="2995612" y="2286000"/>
            <a:chExt cx="1181100" cy="685800"/>
          </a:xfrm>
        </p:grpSpPr>
        <p:pic>
          <p:nvPicPr>
            <p:cNvPr id="327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4"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2777" name="Group 7"/>
          <p:cNvGrpSpPr>
            <a:grpSpLocks/>
          </p:cNvGrpSpPr>
          <p:nvPr/>
        </p:nvGrpSpPr>
        <p:grpSpPr bwMode="auto">
          <a:xfrm>
            <a:off x="2138363" y="2592388"/>
            <a:ext cx="1273175" cy="1035050"/>
            <a:chOff x="2900363" y="2820987"/>
            <a:chExt cx="1273175" cy="1034449"/>
          </a:xfrm>
        </p:grpSpPr>
        <p:pic>
          <p:nvPicPr>
            <p:cNvPr id="327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078" y="2820987"/>
              <a:ext cx="972944" cy="79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2" name="TextBox 5"/>
            <p:cNvSpPr txBox="1">
              <a:spLocks noChangeArrowheads="1"/>
            </p:cNvSpPr>
            <p:nvPr/>
          </p:nvSpPr>
          <p:spPr bwMode="auto">
            <a:xfrm>
              <a:off x="2900363" y="3578437"/>
              <a:ext cx="1273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VCS Repository</a:t>
              </a:r>
            </a:p>
          </p:txBody>
        </p:sp>
      </p:grpSp>
      <p:cxnSp>
        <p:nvCxnSpPr>
          <p:cNvPr id="32778" name="Straight Arrow Connector 92"/>
          <p:cNvCxnSpPr>
            <a:cxnSpLocks noChangeShapeType="1"/>
          </p:cNvCxnSpPr>
          <p:nvPr/>
        </p:nvCxnSpPr>
        <p:spPr bwMode="auto">
          <a:xfrm>
            <a:off x="3505200" y="5980113"/>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779" name="Group 4"/>
          <p:cNvGrpSpPr>
            <a:grpSpLocks/>
          </p:cNvGrpSpPr>
          <p:nvPr/>
        </p:nvGrpSpPr>
        <p:grpSpPr bwMode="auto">
          <a:xfrm>
            <a:off x="4267200" y="2768600"/>
            <a:ext cx="1154113" cy="889000"/>
            <a:chOff x="5135336" y="2719538"/>
            <a:chExt cx="1154112" cy="889687"/>
          </a:xfrm>
        </p:grpSpPr>
        <p:pic>
          <p:nvPicPr>
            <p:cNvPr id="3278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0" name="TextBox 21"/>
            <p:cNvSpPr txBox="1">
              <a:spLocks noChangeArrowheads="1"/>
            </p:cNvSpPr>
            <p:nvPr/>
          </p:nvSpPr>
          <p:spPr bwMode="auto">
            <a:xfrm>
              <a:off x="5135336" y="3332226"/>
              <a:ext cx="11541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CIS Studio</a:t>
              </a:r>
            </a:p>
          </p:txBody>
        </p:sp>
      </p:grpSp>
      <p:grpSp>
        <p:nvGrpSpPr>
          <p:cNvPr id="32780" name="Group 5"/>
          <p:cNvGrpSpPr>
            <a:grpSpLocks/>
          </p:cNvGrpSpPr>
          <p:nvPr/>
        </p:nvGrpSpPr>
        <p:grpSpPr bwMode="auto">
          <a:xfrm>
            <a:off x="5029200" y="2827338"/>
            <a:ext cx="935038" cy="525462"/>
            <a:chOff x="5943600" y="2796041"/>
            <a:chExt cx="934582" cy="525690"/>
          </a:xfrm>
        </p:grpSpPr>
        <p:sp>
          <p:nvSpPr>
            <p:cNvPr id="32785"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2786"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2787"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781" name="Group 6"/>
          <p:cNvGrpSpPr>
            <a:grpSpLocks/>
          </p:cNvGrpSpPr>
          <p:nvPr/>
        </p:nvGrpSpPr>
        <p:grpSpPr bwMode="auto">
          <a:xfrm>
            <a:off x="5780088" y="2562225"/>
            <a:ext cx="1458912" cy="1095375"/>
            <a:chOff x="6542088" y="2666206"/>
            <a:chExt cx="1458912" cy="1095419"/>
          </a:xfrm>
        </p:grpSpPr>
        <p:pic>
          <p:nvPicPr>
            <p:cNvPr id="327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4" name="TextBox 21"/>
            <p:cNvSpPr txBox="1">
              <a:spLocks noChangeArrowheads="1"/>
            </p:cNvSpPr>
            <p:nvPr/>
          </p:nvSpPr>
          <p:spPr bwMode="auto">
            <a:xfrm>
              <a:off x="6542088" y="3484626"/>
              <a:ext cx="14589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CIS Repository</a:t>
              </a:r>
            </a:p>
          </p:txBody>
        </p:sp>
      </p:grpSp>
      <p:sp>
        <p:nvSpPr>
          <p:cNvPr id="32782" name="Content Placeholder 19"/>
          <p:cNvSpPr txBox="1">
            <a:spLocks/>
          </p:cNvSpPr>
          <p:nvPr/>
        </p:nvSpPr>
        <p:spPr bwMode="auto">
          <a:xfrm>
            <a:off x="1752600" y="1535113"/>
            <a:ext cx="5943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buClr>
                <a:srgbClr val="990000"/>
              </a:buClr>
              <a:buFont typeface="Wingdings" pitchFamily="2" charset="2"/>
              <a:buNone/>
            </a:pPr>
            <a:r>
              <a:rPr lang="en-US" sz="1800" b="1">
                <a:solidFill>
                  <a:schemeClr val="tx1"/>
                </a:solidFill>
              </a:rPr>
              <a:t>Single-Node Topology</a:t>
            </a:r>
          </a:p>
        </p:txBody>
      </p:sp>
    </p:spTree>
    <p:extLst>
      <p:ext uri="{BB962C8B-B14F-4D97-AF65-F5344CB8AC3E}">
        <p14:creationId xmlns:p14="http://schemas.microsoft.com/office/powerpoint/2010/main" val="3728339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p:nvPr>
        </p:nvSpPr>
        <p:spPr>
          <a:xfrm>
            <a:off x="357188" y="0"/>
            <a:ext cx="8355012" cy="863600"/>
          </a:xfrm>
        </p:spPr>
        <p:txBody>
          <a:bodyPr/>
          <a:lstStyle/>
          <a:p>
            <a:pPr eaLnBrk="1" hangingPunct="1"/>
            <a:r>
              <a:rPr lang="en-US" smtClean="0">
                <a:ea typeface="ＭＳ Ｐゴシック" pitchFamily="34" charset="-128"/>
              </a:rPr>
              <a:t>VCS Topologies (Multi-Node Topology)</a:t>
            </a:r>
          </a:p>
        </p:txBody>
      </p:sp>
      <p:sp>
        <p:nvSpPr>
          <p:cNvPr id="33795" name="Slide Number Placeholder 3"/>
          <p:cNvSpPr>
            <a:spLocks noGrp="1"/>
          </p:cNvSpPr>
          <p:nvPr>
            <p:ph type="sldNum" sz="quarter" idx="4294967295"/>
          </p:nvPr>
        </p:nvSpPr>
        <p:spPr bwMode="auto">
          <a:xfrm>
            <a:off x="4200525"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73B24B5D-CE40-451A-9E66-8893E72B1F66}" type="slidenum">
              <a:rPr lang="en-US" sz="800">
                <a:solidFill>
                  <a:schemeClr val="tx1"/>
                </a:solidFill>
              </a:rPr>
              <a:pPr/>
              <a:t>12</a:t>
            </a:fld>
            <a:endParaRPr lang="en-US" sz="800">
              <a:solidFill>
                <a:schemeClr val="tx1"/>
              </a:solidFill>
            </a:endParaRPr>
          </a:p>
        </p:txBody>
      </p:sp>
      <p:cxnSp>
        <p:nvCxnSpPr>
          <p:cNvPr id="33796" name="Straight Arrow Connector 65"/>
          <p:cNvCxnSpPr>
            <a:cxnSpLocks noChangeShapeType="1"/>
          </p:cNvCxnSpPr>
          <p:nvPr/>
        </p:nvCxnSpPr>
        <p:spPr bwMode="auto">
          <a:xfrm flipH="1">
            <a:off x="1566863" y="42687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7" name="Straight Arrow Connector 68"/>
          <p:cNvCxnSpPr>
            <a:cxnSpLocks noChangeShapeType="1"/>
          </p:cNvCxnSpPr>
          <p:nvPr/>
        </p:nvCxnSpPr>
        <p:spPr bwMode="auto">
          <a:xfrm>
            <a:off x="1947863" y="44227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8" name="TextBox 22"/>
          <p:cNvSpPr txBox="1">
            <a:spLocks noChangeArrowheads="1"/>
          </p:cNvSpPr>
          <p:nvPr/>
        </p:nvSpPr>
        <p:spPr bwMode="auto">
          <a:xfrm>
            <a:off x="5199063" y="3236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3799" name="TextBox 23"/>
          <p:cNvSpPr txBox="1">
            <a:spLocks noChangeArrowheads="1"/>
          </p:cNvSpPr>
          <p:nvPr/>
        </p:nvSpPr>
        <p:spPr bwMode="auto">
          <a:xfrm>
            <a:off x="5184775" y="367823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cxnSp>
        <p:nvCxnSpPr>
          <p:cNvPr id="33800" name="Straight Arrow Connector 47"/>
          <p:cNvCxnSpPr>
            <a:cxnSpLocks noChangeShapeType="1"/>
          </p:cNvCxnSpPr>
          <p:nvPr/>
        </p:nvCxnSpPr>
        <p:spPr bwMode="auto">
          <a:xfrm flipH="1">
            <a:off x="5372100" y="3486150"/>
            <a:ext cx="544513"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1" name="Straight Arrow Connector 48"/>
          <p:cNvCxnSpPr>
            <a:cxnSpLocks noChangeShapeType="1"/>
          </p:cNvCxnSpPr>
          <p:nvPr/>
        </p:nvCxnSpPr>
        <p:spPr bwMode="auto">
          <a:xfrm flipH="1">
            <a:off x="5326063" y="3627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8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35313"/>
            <a:ext cx="973138"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803" name="Straight Connector 27"/>
          <p:cNvCxnSpPr>
            <a:cxnSpLocks noChangeShapeType="1"/>
          </p:cNvCxnSpPr>
          <p:nvPr/>
        </p:nvCxnSpPr>
        <p:spPr bwMode="auto">
          <a:xfrm flipH="1" flipV="1">
            <a:off x="3276600" y="2774950"/>
            <a:ext cx="971550" cy="63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4" name="Straight Connector 117"/>
          <p:cNvCxnSpPr>
            <a:cxnSpLocks noChangeShapeType="1"/>
          </p:cNvCxnSpPr>
          <p:nvPr/>
        </p:nvCxnSpPr>
        <p:spPr bwMode="auto">
          <a:xfrm>
            <a:off x="4137025" y="2905125"/>
            <a:ext cx="0" cy="33178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5" name="Straight Connector 120"/>
          <p:cNvCxnSpPr>
            <a:cxnSpLocks noChangeShapeType="1"/>
          </p:cNvCxnSpPr>
          <p:nvPr/>
        </p:nvCxnSpPr>
        <p:spPr bwMode="auto">
          <a:xfrm flipV="1">
            <a:off x="4270375" y="3868738"/>
            <a:ext cx="0" cy="5191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6" name="Straight Connector 124"/>
          <p:cNvCxnSpPr>
            <a:cxnSpLocks noChangeShapeType="1"/>
          </p:cNvCxnSpPr>
          <p:nvPr/>
        </p:nvCxnSpPr>
        <p:spPr bwMode="auto">
          <a:xfrm flipH="1">
            <a:off x="3306763" y="4264025"/>
            <a:ext cx="866775" cy="47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Arrow Connector 66"/>
          <p:cNvCxnSpPr/>
          <p:nvPr/>
        </p:nvCxnSpPr>
        <p:spPr bwMode="auto">
          <a:xfrm flipH="1">
            <a:off x="3306763" y="2905125"/>
            <a:ext cx="830262"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4248150" y="2781300"/>
            <a:ext cx="0" cy="40481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3809" name="Straight Arrow Connector 92"/>
          <p:cNvCxnSpPr>
            <a:cxnSpLocks noChangeShapeType="1"/>
          </p:cNvCxnSpPr>
          <p:nvPr/>
        </p:nvCxnSpPr>
        <p:spPr bwMode="auto">
          <a:xfrm>
            <a:off x="3505200" y="5980113"/>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p:cNvCxnSpPr/>
          <p:nvPr/>
        </p:nvCxnSpPr>
        <p:spPr bwMode="auto">
          <a:xfrm flipV="1">
            <a:off x="4173538" y="3868738"/>
            <a:ext cx="0" cy="39528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44" name="Straight Arrow Connector 143"/>
          <p:cNvCxnSpPr/>
          <p:nvPr/>
        </p:nvCxnSpPr>
        <p:spPr bwMode="auto">
          <a:xfrm flipH="1">
            <a:off x="3306763" y="4387850"/>
            <a:ext cx="963612"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3812" name="TextBox 5"/>
          <p:cNvSpPr txBox="1">
            <a:spLocks noChangeArrowheads="1"/>
          </p:cNvSpPr>
          <p:nvPr/>
        </p:nvSpPr>
        <p:spPr bwMode="auto">
          <a:xfrm>
            <a:off x="4267200" y="3883025"/>
            <a:ext cx="12731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000">
                <a:solidFill>
                  <a:schemeClr val="tx1"/>
                </a:solidFill>
              </a:rPr>
              <a:t>VCS Repository</a:t>
            </a:r>
            <a:endParaRPr lang="en-US" sz="2400">
              <a:solidFill>
                <a:schemeClr val="tx1"/>
              </a:solidFill>
            </a:endParaRPr>
          </a:p>
        </p:txBody>
      </p:sp>
      <p:grpSp>
        <p:nvGrpSpPr>
          <p:cNvPr id="33813" name="Group 52"/>
          <p:cNvGrpSpPr>
            <a:grpSpLocks/>
          </p:cNvGrpSpPr>
          <p:nvPr/>
        </p:nvGrpSpPr>
        <p:grpSpPr bwMode="auto">
          <a:xfrm>
            <a:off x="6019800" y="3302000"/>
            <a:ext cx="831850" cy="987425"/>
            <a:chOff x="5135336" y="2719538"/>
            <a:chExt cx="1154112" cy="1149552"/>
          </a:xfrm>
        </p:grpSpPr>
        <p:pic>
          <p:nvPicPr>
            <p:cNvPr id="338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55"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14" name="Group 55"/>
          <p:cNvGrpSpPr>
            <a:grpSpLocks/>
          </p:cNvGrpSpPr>
          <p:nvPr/>
        </p:nvGrpSpPr>
        <p:grpSpPr bwMode="auto">
          <a:xfrm>
            <a:off x="6553200" y="3360738"/>
            <a:ext cx="935038" cy="525462"/>
            <a:chOff x="5943600" y="2796041"/>
            <a:chExt cx="934582" cy="525690"/>
          </a:xfrm>
        </p:grpSpPr>
        <p:sp>
          <p:nvSpPr>
            <p:cNvPr id="33850"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51"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52"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15" name="Group 60"/>
          <p:cNvGrpSpPr>
            <a:grpSpLocks/>
          </p:cNvGrpSpPr>
          <p:nvPr/>
        </p:nvGrpSpPr>
        <p:grpSpPr bwMode="auto">
          <a:xfrm>
            <a:off x="7315200" y="3186113"/>
            <a:ext cx="1001713" cy="1096962"/>
            <a:chOff x="6542088" y="2666206"/>
            <a:chExt cx="1458912" cy="1339347"/>
          </a:xfrm>
        </p:grpSpPr>
        <p:pic>
          <p:nvPicPr>
            <p:cNvPr id="338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16" name="Group 63"/>
          <p:cNvGrpSpPr>
            <a:grpSpLocks/>
          </p:cNvGrpSpPr>
          <p:nvPr/>
        </p:nvGrpSpPr>
        <p:grpSpPr bwMode="auto">
          <a:xfrm>
            <a:off x="2624138" y="2411413"/>
            <a:ext cx="831850" cy="987425"/>
            <a:chOff x="5135336" y="2719538"/>
            <a:chExt cx="1154112" cy="1149552"/>
          </a:xfrm>
        </p:grpSpPr>
        <p:pic>
          <p:nvPicPr>
            <p:cNvPr id="338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7"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17" name="Group 67"/>
          <p:cNvGrpSpPr>
            <a:grpSpLocks/>
          </p:cNvGrpSpPr>
          <p:nvPr/>
        </p:nvGrpSpPr>
        <p:grpSpPr bwMode="auto">
          <a:xfrm>
            <a:off x="1960563" y="2495550"/>
            <a:ext cx="935037" cy="525463"/>
            <a:chOff x="5943600" y="2796041"/>
            <a:chExt cx="934582" cy="525690"/>
          </a:xfrm>
        </p:grpSpPr>
        <p:sp>
          <p:nvSpPr>
            <p:cNvPr id="33842"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43"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44"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18" name="Group 72"/>
          <p:cNvGrpSpPr>
            <a:grpSpLocks/>
          </p:cNvGrpSpPr>
          <p:nvPr/>
        </p:nvGrpSpPr>
        <p:grpSpPr bwMode="auto">
          <a:xfrm>
            <a:off x="1436688" y="2290763"/>
            <a:ext cx="1001712" cy="1095375"/>
            <a:chOff x="6542088" y="2666206"/>
            <a:chExt cx="1458912" cy="1339347"/>
          </a:xfrm>
        </p:grpSpPr>
        <p:pic>
          <p:nvPicPr>
            <p:cNvPr id="3384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1"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19" name="Group 75"/>
          <p:cNvGrpSpPr>
            <a:grpSpLocks/>
          </p:cNvGrpSpPr>
          <p:nvPr/>
        </p:nvGrpSpPr>
        <p:grpSpPr bwMode="auto">
          <a:xfrm>
            <a:off x="2689225" y="4006850"/>
            <a:ext cx="831850" cy="989013"/>
            <a:chOff x="5135336" y="2719538"/>
            <a:chExt cx="1154112" cy="1149552"/>
          </a:xfrm>
        </p:grpSpPr>
        <p:pic>
          <p:nvPicPr>
            <p:cNvPr id="338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9"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20" name="Group 78"/>
          <p:cNvGrpSpPr>
            <a:grpSpLocks/>
          </p:cNvGrpSpPr>
          <p:nvPr/>
        </p:nvGrpSpPr>
        <p:grpSpPr bwMode="auto">
          <a:xfrm>
            <a:off x="2036763" y="4090988"/>
            <a:ext cx="935037" cy="527050"/>
            <a:chOff x="5943600" y="2796041"/>
            <a:chExt cx="934582" cy="525690"/>
          </a:xfrm>
        </p:grpSpPr>
        <p:sp>
          <p:nvSpPr>
            <p:cNvPr id="33834"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35"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36"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37"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21" name="Group 83"/>
          <p:cNvGrpSpPr>
            <a:grpSpLocks/>
          </p:cNvGrpSpPr>
          <p:nvPr/>
        </p:nvGrpSpPr>
        <p:grpSpPr bwMode="auto">
          <a:xfrm>
            <a:off x="1512888" y="3886200"/>
            <a:ext cx="1001712" cy="1096963"/>
            <a:chOff x="6542088" y="2666206"/>
            <a:chExt cx="1458912" cy="1339347"/>
          </a:xfrm>
        </p:grpSpPr>
        <p:pic>
          <p:nvPicPr>
            <p:cNvPr id="3383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3"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22" name="Group 86"/>
          <p:cNvGrpSpPr>
            <a:grpSpLocks/>
          </p:cNvGrpSpPr>
          <p:nvPr/>
        </p:nvGrpSpPr>
        <p:grpSpPr bwMode="auto">
          <a:xfrm>
            <a:off x="3619500" y="2057400"/>
            <a:ext cx="1181100" cy="685800"/>
            <a:chOff x="2995612" y="2286000"/>
            <a:chExt cx="1181100" cy="685800"/>
          </a:xfrm>
        </p:grpSpPr>
        <p:pic>
          <p:nvPicPr>
            <p:cNvPr id="338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1"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3823" name="Group 89"/>
          <p:cNvGrpSpPr>
            <a:grpSpLocks/>
          </p:cNvGrpSpPr>
          <p:nvPr/>
        </p:nvGrpSpPr>
        <p:grpSpPr bwMode="auto">
          <a:xfrm>
            <a:off x="5067300" y="2590800"/>
            <a:ext cx="1181100" cy="685800"/>
            <a:chOff x="2995612" y="2286000"/>
            <a:chExt cx="1181100" cy="685800"/>
          </a:xfrm>
        </p:grpSpPr>
        <p:pic>
          <p:nvPicPr>
            <p:cNvPr id="338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29"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3824" name="Group 93"/>
          <p:cNvGrpSpPr>
            <a:grpSpLocks/>
          </p:cNvGrpSpPr>
          <p:nvPr/>
        </p:nvGrpSpPr>
        <p:grpSpPr bwMode="auto">
          <a:xfrm>
            <a:off x="3619500" y="4419600"/>
            <a:ext cx="1181100" cy="685800"/>
            <a:chOff x="2995612" y="2286000"/>
            <a:chExt cx="1181100" cy="685800"/>
          </a:xfrm>
        </p:grpSpPr>
        <p:pic>
          <p:nvPicPr>
            <p:cNvPr id="338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27"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sp>
        <p:nvSpPr>
          <p:cNvPr id="33825" name="Content Placeholder 19"/>
          <p:cNvSpPr>
            <a:spLocks noGrp="1"/>
          </p:cNvSpPr>
          <p:nvPr>
            <p:ph idx="1"/>
          </p:nvPr>
        </p:nvSpPr>
        <p:spPr>
          <a:xfrm>
            <a:off x="1752600" y="1535113"/>
            <a:ext cx="5943600" cy="369887"/>
          </a:xfrm>
        </p:spPr>
        <p:txBody>
          <a:bodyPr>
            <a:spAutoFit/>
          </a:bodyPr>
          <a:lstStyle/>
          <a:p>
            <a:pPr algn="ctr" eaLnBrk="1" hangingPunct="1">
              <a:buFont typeface="Wingdings" pitchFamily="2" charset="2"/>
              <a:buNone/>
            </a:pPr>
            <a:r>
              <a:rPr lang="en-US" sz="1800" b="1" smtClean="0">
                <a:ea typeface="ＭＳ Ｐゴシック" pitchFamily="34" charset="-128"/>
              </a:rPr>
              <a:t>Multi-Node Topology</a:t>
            </a:r>
          </a:p>
        </p:txBody>
      </p:sp>
    </p:spTree>
    <p:extLst>
      <p:ext uri="{BB962C8B-B14F-4D97-AF65-F5344CB8AC3E}">
        <p14:creationId xmlns:p14="http://schemas.microsoft.com/office/powerpoint/2010/main" val="3848663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ea typeface="ＭＳ Ｐゴシック" pitchFamily="34" charset="-128"/>
              </a:rPr>
              <a:t>VCS Topologies (Multi-User Topology – Direct)</a:t>
            </a:r>
          </a:p>
        </p:txBody>
      </p:sp>
      <p:sp>
        <p:nvSpPr>
          <p:cNvPr id="34819"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34381E40-86DE-44A7-88DB-64019DFAAA29}" type="slidenum">
              <a:rPr lang="en-US" sz="800">
                <a:solidFill>
                  <a:schemeClr val="tx1"/>
                </a:solidFill>
              </a:rPr>
              <a:pPr/>
              <a:t>13</a:t>
            </a:fld>
            <a:endParaRPr lang="en-US" sz="800">
              <a:solidFill>
                <a:schemeClr val="tx1"/>
              </a:solidFill>
            </a:endParaRP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2243138"/>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2436813"/>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22" name="Group 6"/>
          <p:cNvGrpSpPr>
            <a:grpSpLocks/>
          </p:cNvGrpSpPr>
          <p:nvPr/>
        </p:nvGrpSpPr>
        <p:grpSpPr bwMode="auto">
          <a:xfrm>
            <a:off x="7434263" y="3435350"/>
            <a:ext cx="1379537" cy="1511300"/>
            <a:chOff x="2997517" y="4405312"/>
            <a:chExt cx="1503046" cy="1726938"/>
          </a:xfrm>
        </p:grpSpPr>
        <p:pic>
          <p:nvPicPr>
            <p:cNvPr id="348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88" name="TextBox 5"/>
            <p:cNvSpPr txBox="1">
              <a:spLocks noChangeArrowheads="1"/>
            </p:cNvSpPr>
            <p:nvPr/>
          </p:nvSpPr>
          <p:spPr bwMode="auto">
            <a:xfrm>
              <a:off x="2997517" y="5562600"/>
              <a:ext cx="1503046" cy="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VCS Repository</a:t>
              </a:r>
            </a:p>
            <a:p>
              <a:pPr algn="ctr" eaLnBrk="1" hangingPunct="1"/>
              <a:endParaRPr lang="en-US" sz="1200">
                <a:solidFill>
                  <a:schemeClr val="tx1"/>
                </a:solidFill>
              </a:endParaRPr>
            </a:p>
          </p:txBody>
        </p:sp>
      </p:grpSp>
      <p:sp>
        <p:nvSpPr>
          <p:cNvPr id="34823" name="Content Placeholder 19"/>
          <p:cNvSpPr>
            <a:spLocks noGrp="1"/>
          </p:cNvSpPr>
          <p:nvPr>
            <p:ph idx="1"/>
          </p:nvPr>
        </p:nvSpPr>
        <p:spPr>
          <a:xfrm>
            <a:off x="1752600" y="1535113"/>
            <a:ext cx="5943600" cy="369887"/>
          </a:xfrm>
        </p:spPr>
        <p:txBody>
          <a:bodyPr>
            <a:spAutoFit/>
          </a:bodyPr>
          <a:lstStyle/>
          <a:p>
            <a:pPr algn="ctr" eaLnBrk="1" hangingPunct="1">
              <a:buFont typeface="Wingdings" pitchFamily="2" charset="2"/>
              <a:buNone/>
            </a:pPr>
            <a:r>
              <a:rPr lang="en-US" sz="1800" b="1" smtClean="0">
                <a:ea typeface="ＭＳ Ｐゴシック" pitchFamily="34" charset="-128"/>
              </a:rPr>
              <a:t>Multi-User Topology (Direct VCS Access)</a:t>
            </a:r>
          </a:p>
        </p:txBody>
      </p:sp>
      <p:sp>
        <p:nvSpPr>
          <p:cNvPr id="34824" name="TextBox 20"/>
          <p:cNvSpPr txBox="1">
            <a:spLocks noChangeArrowheads="1"/>
          </p:cNvSpPr>
          <p:nvPr/>
        </p:nvSpPr>
        <p:spPr bwMode="auto">
          <a:xfrm>
            <a:off x="4187825" y="2051050"/>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25" name="TextBox 21"/>
          <p:cNvSpPr txBox="1">
            <a:spLocks noChangeArrowheads="1"/>
          </p:cNvSpPr>
          <p:nvPr/>
        </p:nvSpPr>
        <p:spPr bwMode="auto">
          <a:xfrm>
            <a:off x="3367088" y="2928938"/>
            <a:ext cx="1154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4826" name="TextBox 22"/>
          <p:cNvSpPr txBox="1">
            <a:spLocks noChangeArrowheads="1"/>
          </p:cNvSpPr>
          <p:nvPr/>
        </p:nvSpPr>
        <p:spPr bwMode="auto">
          <a:xfrm>
            <a:off x="5791200" y="24701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27" name="TextBox 23"/>
          <p:cNvSpPr txBox="1">
            <a:spLocks noChangeArrowheads="1"/>
          </p:cNvSpPr>
          <p:nvPr/>
        </p:nvSpPr>
        <p:spPr bwMode="auto">
          <a:xfrm>
            <a:off x="5799138" y="25908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sp>
        <p:nvSpPr>
          <p:cNvPr id="34828" name="TextBox 25"/>
          <p:cNvSpPr txBox="1">
            <a:spLocks noChangeArrowheads="1"/>
          </p:cNvSpPr>
          <p:nvPr/>
        </p:nvSpPr>
        <p:spPr bwMode="auto">
          <a:xfrm>
            <a:off x="2057400" y="250348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29" name="TextBox 26"/>
          <p:cNvSpPr txBox="1">
            <a:spLocks noChangeArrowheads="1"/>
          </p:cNvSpPr>
          <p:nvPr/>
        </p:nvSpPr>
        <p:spPr bwMode="auto">
          <a:xfrm>
            <a:off x="2057400" y="263366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30" name="Straight Arrow Connector 10"/>
          <p:cNvCxnSpPr>
            <a:cxnSpLocks noChangeShapeType="1"/>
          </p:cNvCxnSpPr>
          <p:nvPr/>
        </p:nvCxnSpPr>
        <p:spPr bwMode="auto">
          <a:xfrm flipH="1">
            <a:off x="1447800" y="26431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Straight Arrow Connector 12"/>
          <p:cNvCxnSpPr>
            <a:cxnSpLocks noChangeShapeType="1"/>
          </p:cNvCxnSpPr>
          <p:nvPr/>
        </p:nvCxnSpPr>
        <p:spPr bwMode="auto">
          <a:xfrm flipH="1">
            <a:off x="1427163" y="2643188"/>
            <a:ext cx="838200"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Straight Arrow Connector 34"/>
          <p:cNvCxnSpPr>
            <a:cxnSpLocks noChangeShapeType="1"/>
          </p:cNvCxnSpPr>
          <p:nvPr/>
        </p:nvCxnSpPr>
        <p:spPr bwMode="auto">
          <a:xfrm flipH="1">
            <a:off x="1447800" y="2797175"/>
            <a:ext cx="817563"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Straight Arrow Connector 29"/>
          <p:cNvCxnSpPr>
            <a:cxnSpLocks noChangeShapeType="1"/>
          </p:cNvCxnSpPr>
          <p:nvPr/>
        </p:nvCxnSpPr>
        <p:spPr bwMode="auto">
          <a:xfrm>
            <a:off x="1828800" y="27971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Straight Arrow Connector 41"/>
          <p:cNvCxnSpPr>
            <a:cxnSpLocks noChangeShapeType="1"/>
          </p:cNvCxnSpPr>
          <p:nvPr/>
        </p:nvCxnSpPr>
        <p:spPr bwMode="auto">
          <a:xfrm flipH="1" flipV="1">
            <a:off x="6705600" y="2663825"/>
            <a:ext cx="736600"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5" name="Straight Arrow Connector 42"/>
          <p:cNvCxnSpPr>
            <a:cxnSpLocks noChangeShapeType="1"/>
          </p:cNvCxnSpPr>
          <p:nvPr/>
        </p:nvCxnSpPr>
        <p:spPr bwMode="auto">
          <a:xfrm flipH="1" flipV="1">
            <a:off x="6713538" y="2797175"/>
            <a:ext cx="677862"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5181600"/>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3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5375275"/>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8" name="TextBox 59"/>
          <p:cNvSpPr txBox="1">
            <a:spLocks noChangeArrowheads="1"/>
          </p:cNvSpPr>
          <p:nvPr/>
        </p:nvSpPr>
        <p:spPr bwMode="auto">
          <a:xfrm>
            <a:off x="4306888" y="49895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39" name="TextBox 60"/>
          <p:cNvSpPr txBox="1">
            <a:spLocks noChangeArrowheads="1"/>
          </p:cNvSpPr>
          <p:nvPr/>
        </p:nvSpPr>
        <p:spPr bwMode="auto">
          <a:xfrm>
            <a:off x="3486150" y="5867400"/>
            <a:ext cx="1154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4840" name="TextBox 63"/>
          <p:cNvSpPr txBox="1">
            <a:spLocks noChangeArrowheads="1"/>
          </p:cNvSpPr>
          <p:nvPr/>
        </p:nvSpPr>
        <p:spPr bwMode="auto">
          <a:xfrm>
            <a:off x="2176463" y="54419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41" name="TextBox 64"/>
          <p:cNvSpPr txBox="1">
            <a:spLocks noChangeArrowheads="1"/>
          </p:cNvSpPr>
          <p:nvPr/>
        </p:nvSpPr>
        <p:spPr bwMode="auto">
          <a:xfrm>
            <a:off x="2168525" y="5602288"/>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42" name="Straight Arrow Connector 65"/>
          <p:cNvCxnSpPr>
            <a:cxnSpLocks noChangeShapeType="1"/>
          </p:cNvCxnSpPr>
          <p:nvPr/>
        </p:nvCxnSpPr>
        <p:spPr bwMode="auto">
          <a:xfrm flipH="1">
            <a:off x="1566863" y="5581650"/>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Straight Arrow Connector 66"/>
          <p:cNvCxnSpPr>
            <a:cxnSpLocks noChangeShapeType="1"/>
          </p:cNvCxnSpPr>
          <p:nvPr/>
        </p:nvCxnSpPr>
        <p:spPr bwMode="auto">
          <a:xfrm flipH="1" flipV="1">
            <a:off x="1371600" y="4648200"/>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4" name="Straight Arrow Connector 67"/>
          <p:cNvCxnSpPr>
            <a:cxnSpLocks noChangeShapeType="1"/>
          </p:cNvCxnSpPr>
          <p:nvPr/>
        </p:nvCxnSpPr>
        <p:spPr bwMode="auto">
          <a:xfrm flipH="1" flipV="1">
            <a:off x="1371600" y="4779963"/>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5" name="Straight Arrow Connector 68"/>
          <p:cNvCxnSpPr>
            <a:cxnSpLocks noChangeShapeType="1"/>
          </p:cNvCxnSpPr>
          <p:nvPr/>
        </p:nvCxnSpPr>
        <p:spPr bwMode="auto">
          <a:xfrm>
            <a:off x="1947863" y="5735638"/>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8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25" y="3611563"/>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38052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48" name="TextBox 85"/>
          <p:cNvSpPr txBox="1">
            <a:spLocks noChangeArrowheads="1"/>
          </p:cNvSpPr>
          <p:nvPr/>
        </p:nvSpPr>
        <p:spPr bwMode="auto">
          <a:xfrm>
            <a:off x="4173538" y="3419475"/>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49" name="TextBox 86"/>
          <p:cNvSpPr txBox="1">
            <a:spLocks noChangeArrowheads="1"/>
          </p:cNvSpPr>
          <p:nvPr/>
        </p:nvSpPr>
        <p:spPr bwMode="auto">
          <a:xfrm>
            <a:off x="3352800" y="4297363"/>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nvGrpSpPr>
          <p:cNvPr id="34850" name="Group 32"/>
          <p:cNvGrpSpPr>
            <a:grpSpLocks/>
          </p:cNvGrpSpPr>
          <p:nvPr/>
        </p:nvGrpSpPr>
        <p:grpSpPr bwMode="auto">
          <a:xfrm>
            <a:off x="5799138" y="3886200"/>
            <a:ext cx="919162" cy="377825"/>
            <a:chOff x="5772626" y="3987461"/>
            <a:chExt cx="919877" cy="377476"/>
          </a:xfrm>
        </p:grpSpPr>
        <p:sp>
          <p:nvSpPr>
            <p:cNvPr id="34885" name="TextBox 87"/>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86" name="TextBox 88"/>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cxnSp>
        <p:nvCxnSpPr>
          <p:cNvPr id="34851" name="Straight Arrow Connector 91"/>
          <p:cNvCxnSpPr>
            <a:cxnSpLocks noChangeShapeType="1"/>
          </p:cNvCxnSpPr>
          <p:nvPr/>
        </p:nvCxnSpPr>
        <p:spPr bwMode="auto">
          <a:xfrm flipH="1">
            <a:off x="1435100" y="4011613"/>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2" name="Group 120"/>
          <p:cNvGrpSpPr>
            <a:grpSpLocks/>
          </p:cNvGrpSpPr>
          <p:nvPr/>
        </p:nvGrpSpPr>
        <p:grpSpPr bwMode="auto">
          <a:xfrm>
            <a:off x="5867400" y="5340350"/>
            <a:ext cx="919163" cy="377825"/>
            <a:chOff x="5772626" y="3987461"/>
            <a:chExt cx="919877" cy="377476"/>
          </a:xfrm>
        </p:grpSpPr>
        <p:sp>
          <p:nvSpPr>
            <p:cNvPr id="34883" name="TextBox 121"/>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84" name="TextBox 122"/>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cxnSp>
        <p:nvCxnSpPr>
          <p:cNvPr id="34853" name="Straight Arrow Connector 124"/>
          <p:cNvCxnSpPr>
            <a:cxnSpLocks noChangeShapeType="1"/>
          </p:cNvCxnSpPr>
          <p:nvPr/>
        </p:nvCxnSpPr>
        <p:spPr bwMode="auto">
          <a:xfrm flipH="1">
            <a:off x="6746875" y="4876800"/>
            <a:ext cx="720725" cy="592138"/>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4" name="Straight Arrow Connector 125"/>
          <p:cNvCxnSpPr>
            <a:cxnSpLocks noChangeShapeType="1"/>
          </p:cNvCxnSpPr>
          <p:nvPr/>
        </p:nvCxnSpPr>
        <p:spPr bwMode="auto">
          <a:xfrm flipH="1">
            <a:off x="6746875" y="4989513"/>
            <a:ext cx="720725" cy="5857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5" name="Group 68"/>
          <p:cNvGrpSpPr>
            <a:grpSpLocks/>
          </p:cNvGrpSpPr>
          <p:nvPr/>
        </p:nvGrpSpPr>
        <p:grpSpPr bwMode="auto">
          <a:xfrm>
            <a:off x="666750" y="3363913"/>
            <a:ext cx="1219200" cy="1485900"/>
            <a:chOff x="6542088" y="2666206"/>
            <a:chExt cx="1458912" cy="1339347"/>
          </a:xfrm>
        </p:grpSpPr>
        <p:pic>
          <p:nvPicPr>
            <p:cNvPr id="3488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82"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4856" name="Group 71"/>
          <p:cNvGrpSpPr>
            <a:grpSpLocks/>
          </p:cNvGrpSpPr>
          <p:nvPr/>
        </p:nvGrpSpPr>
        <p:grpSpPr bwMode="auto">
          <a:xfrm>
            <a:off x="2782888" y="2633663"/>
            <a:ext cx="571500" cy="115887"/>
            <a:chOff x="2782888" y="2633663"/>
            <a:chExt cx="571500" cy="115887"/>
          </a:xfrm>
        </p:grpSpPr>
        <p:cxnSp>
          <p:nvCxnSpPr>
            <p:cNvPr id="34879"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0"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7" name="Group 74"/>
          <p:cNvGrpSpPr>
            <a:grpSpLocks/>
          </p:cNvGrpSpPr>
          <p:nvPr/>
        </p:nvGrpSpPr>
        <p:grpSpPr bwMode="auto">
          <a:xfrm>
            <a:off x="5286375" y="2590800"/>
            <a:ext cx="571500" cy="138113"/>
            <a:chOff x="5286375" y="2590800"/>
            <a:chExt cx="571500" cy="138113"/>
          </a:xfrm>
        </p:grpSpPr>
        <p:cxnSp>
          <p:nvCxnSpPr>
            <p:cNvPr id="3487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8" name="Group 77"/>
          <p:cNvGrpSpPr>
            <a:grpSpLocks/>
          </p:cNvGrpSpPr>
          <p:nvPr/>
        </p:nvGrpSpPr>
        <p:grpSpPr bwMode="auto">
          <a:xfrm>
            <a:off x="2900363" y="5581650"/>
            <a:ext cx="590550" cy="90488"/>
            <a:chOff x="2900363" y="5581650"/>
            <a:chExt cx="590550" cy="90488"/>
          </a:xfrm>
        </p:grpSpPr>
        <p:cxnSp>
          <p:nvCxnSpPr>
            <p:cNvPr id="34875"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6"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9" name="Group 80"/>
          <p:cNvGrpSpPr>
            <a:grpSpLocks/>
          </p:cNvGrpSpPr>
          <p:nvPr/>
        </p:nvGrpSpPr>
        <p:grpSpPr bwMode="auto">
          <a:xfrm>
            <a:off x="1638300" y="3871913"/>
            <a:ext cx="1716088" cy="384175"/>
            <a:chOff x="1638300" y="3871913"/>
            <a:chExt cx="1716088" cy="384175"/>
          </a:xfrm>
        </p:grpSpPr>
        <p:sp>
          <p:nvSpPr>
            <p:cNvPr id="34869"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70"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71"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2"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3"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4"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0" name="Group 87"/>
          <p:cNvGrpSpPr>
            <a:grpSpLocks/>
          </p:cNvGrpSpPr>
          <p:nvPr/>
        </p:nvGrpSpPr>
        <p:grpSpPr bwMode="auto">
          <a:xfrm>
            <a:off x="5257800" y="3976688"/>
            <a:ext cx="571500" cy="138112"/>
            <a:chOff x="5286375" y="2590800"/>
            <a:chExt cx="571500" cy="138113"/>
          </a:xfrm>
        </p:grpSpPr>
        <p:cxnSp>
          <p:nvCxnSpPr>
            <p:cNvPr id="3486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1" name="Group 90"/>
          <p:cNvGrpSpPr>
            <a:grpSpLocks/>
          </p:cNvGrpSpPr>
          <p:nvPr/>
        </p:nvGrpSpPr>
        <p:grpSpPr bwMode="auto">
          <a:xfrm>
            <a:off x="5334000" y="5500688"/>
            <a:ext cx="571500" cy="138112"/>
            <a:chOff x="5286375" y="2590800"/>
            <a:chExt cx="571500" cy="138113"/>
          </a:xfrm>
        </p:grpSpPr>
        <p:cxnSp>
          <p:nvCxnSpPr>
            <p:cNvPr id="34865"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6"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2" name="Group 93"/>
          <p:cNvGrpSpPr>
            <a:grpSpLocks/>
          </p:cNvGrpSpPr>
          <p:nvPr/>
        </p:nvGrpSpPr>
        <p:grpSpPr bwMode="auto">
          <a:xfrm>
            <a:off x="6667500" y="3976688"/>
            <a:ext cx="571500" cy="138112"/>
            <a:chOff x="5286375" y="2590800"/>
            <a:chExt cx="571500" cy="138113"/>
          </a:xfrm>
        </p:grpSpPr>
        <p:cxnSp>
          <p:nvCxnSpPr>
            <p:cNvPr id="34863"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4"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78197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ea typeface="ＭＳ Ｐゴシック" pitchFamily="34" charset="-128"/>
              </a:rPr>
              <a:t>VCS Topologies (Multi-User Topology – Managed)</a:t>
            </a:r>
          </a:p>
        </p:txBody>
      </p:sp>
      <p:sp>
        <p:nvSpPr>
          <p:cNvPr id="35843"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E6323E56-2513-4D34-BA07-E7D66AC06828}" type="slidenum">
              <a:rPr lang="en-US" sz="800">
                <a:solidFill>
                  <a:schemeClr val="tx1"/>
                </a:solidFill>
              </a:rPr>
              <a:pPr/>
              <a:t>14</a:t>
            </a:fld>
            <a:endParaRPr lang="en-US" sz="800">
              <a:solidFill>
                <a:schemeClr val="tx1"/>
              </a:solidFill>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2243138"/>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2436813"/>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Content Placeholder 19"/>
          <p:cNvSpPr>
            <a:spLocks noGrp="1"/>
          </p:cNvSpPr>
          <p:nvPr>
            <p:ph idx="1"/>
          </p:nvPr>
        </p:nvSpPr>
        <p:spPr>
          <a:xfrm>
            <a:off x="1566863" y="1535113"/>
            <a:ext cx="6281737" cy="369887"/>
          </a:xfrm>
        </p:spPr>
        <p:txBody>
          <a:bodyPr>
            <a:spAutoFit/>
          </a:bodyPr>
          <a:lstStyle/>
          <a:p>
            <a:pPr algn="ctr" eaLnBrk="1" hangingPunct="1">
              <a:buFont typeface="Wingdings" pitchFamily="2" charset="2"/>
              <a:buNone/>
            </a:pPr>
            <a:r>
              <a:rPr lang="en-US" sz="1800" b="1" smtClean="0">
                <a:ea typeface="ＭＳ Ｐゴシック" pitchFamily="34" charset="-128"/>
              </a:rPr>
              <a:t>Multi-User Topology (Managed VCS Access)</a:t>
            </a:r>
          </a:p>
        </p:txBody>
      </p:sp>
      <p:sp>
        <p:nvSpPr>
          <p:cNvPr id="35847" name="TextBox 20"/>
          <p:cNvSpPr txBox="1">
            <a:spLocks noChangeArrowheads="1"/>
          </p:cNvSpPr>
          <p:nvPr/>
        </p:nvSpPr>
        <p:spPr bwMode="auto">
          <a:xfrm>
            <a:off x="4187825" y="2051050"/>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48" name="TextBox 21"/>
          <p:cNvSpPr txBox="1">
            <a:spLocks noChangeArrowheads="1"/>
          </p:cNvSpPr>
          <p:nvPr/>
        </p:nvSpPr>
        <p:spPr bwMode="auto">
          <a:xfrm>
            <a:off x="3367088" y="2928938"/>
            <a:ext cx="1154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5849" name="TextBox 22"/>
          <p:cNvSpPr txBox="1">
            <a:spLocks noChangeArrowheads="1"/>
          </p:cNvSpPr>
          <p:nvPr/>
        </p:nvSpPr>
        <p:spPr bwMode="auto">
          <a:xfrm>
            <a:off x="5791200" y="24701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5850" name="TextBox 23"/>
          <p:cNvSpPr txBox="1">
            <a:spLocks noChangeArrowheads="1"/>
          </p:cNvSpPr>
          <p:nvPr/>
        </p:nvSpPr>
        <p:spPr bwMode="auto">
          <a:xfrm>
            <a:off x="5799138" y="25908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sp>
        <p:nvSpPr>
          <p:cNvPr id="35851" name="TextBox 25"/>
          <p:cNvSpPr txBox="1">
            <a:spLocks noChangeArrowheads="1"/>
          </p:cNvSpPr>
          <p:nvPr/>
        </p:nvSpPr>
        <p:spPr bwMode="auto">
          <a:xfrm>
            <a:off x="2057400" y="250348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52" name="TextBox 26"/>
          <p:cNvSpPr txBox="1">
            <a:spLocks noChangeArrowheads="1"/>
          </p:cNvSpPr>
          <p:nvPr/>
        </p:nvSpPr>
        <p:spPr bwMode="auto">
          <a:xfrm>
            <a:off x="2057400" y="263366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53" name="Straight Arrow Connector 10"/>
          <p:cNvCxnSpPr>
            <a:cxnSpLocks noChangeShapeType="1"/>
          </p:cNvCxnSpPr>
          <p:nvPr/>
        </p:nvCxnSpPr>
        <p:spPr bwMode="auto">
          <a:xfrm flipH="1">
            <a:off x="1447800" y="26431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Straight Arrow Connector 12"/>
          <p:cNvCxnSpPr>
            <a:cxnSpLocks noChangeShapeType="1"/>
          </p:cNvCxnSpPr>
          <p:nvPr/>
        </p:nvCxnSpPr>
        <p:spPr bwMode="auto">
          <a:xfrm flipH="1">
            <a:off x="1427163" y="2643188"/>
            <a:ext cx="838200"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Straight Arrow Connector 34"/>
          <p:cNvCxnSpPr>
            <a:cxnSpLocks noChangeShapeType="1"/>
          </p:cNvCxnSpPr>
          <p:nvPr/>
        </p:nvCxnSpPr>
        <p:spPr bwMode="auto">
          <a:xfrm flipH="1">
            <a:off x="1447800" y="2797175"/>
            <a:ext cx="817563"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Straight Arrow Connector 29"/>
          <p:cNvCxnSpPr>
            <a:cxnSpLocks noChangeShapeType="1"/>
          </p:cNvCxnSpPr>
          <p:nvPr/>
        </p:nvCxnSpPr>
        <p:spPr bwMode="auto">
          <a:xfrm>
            <a:off x="1828800" y="27971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57" name="Group 23"/>
          <p:cNvGrpSpPr>
            <a:grpSpLocks/>
          </p:cNvGrpSpPr>
          <p:nvPr/>
        </p:nvGrpSpPr>
        <p:grpSpPr bwMode="auto">
          <a:xfrm>
            <a:off x="2782888" y="2633663"/>
            <a:ext cx="571500" cy="115887"/>
            <a:chOff x="2782888" y="2633663"/>
            <a:chExt cx="571500" cy="115887"/>
          </a:xfrm>
        </p:grpSpPr>
        <p:cxnSp>
          <p:nvCxnSpPr>
            <p:cNvPr id="35894"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5"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858" name="Straight Arrow Connector 41"/>
          <p:cNvCxnSpPr>
            <a:cxnSpLocks noChangeShapeType="1"/>
          </p:cNvCxnSpPr>
          <p:nvPr/>
        </p:nvCxnSpPr>
        <p:spPr bwMode="auto">
          <a:xfrm flipH="1" flipV="1">
            <a:off x="6705600" y="2663825"/>
            <a:ext cx="736600"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9" name="Straight Arrow Connector 42"/>
          <p:cNvCxnSpPr>
            <a:cxnSpLocks noChangeShapeType="1"/>
          </p:cNvCxnSpPr>
          <p:nvPr/>
        </p:nvCxnSpPr>
        <p:spPr bwMode="auto">
          <a:xfrm flipH="1" flipV="1">
            <a:off x="6713538" y="2797175"/>
            <a:ext cx="677862"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60" name="Group 24"/>
          <p:cNvGrpSpPr>
            <a:grpSpLocks/>
          </p:cNvGrpSpPr>
          <p:nvPr/>
        </p:nvGrpSpPr>
        <p:grpSpPr bwMode="auto">
          <a:xfrm>
            <a:off x="5286375" y="2590800"/>
            <a:ext cx="571500" cy="138113"/>
            <a:chOff x="5286375" y="2590800"/>
            <a:chExt cx="571500" cy="138113"/>
          </a:xfrm>
        </p:grpSpPr>
        <p:cxnSp>
          <p:nvCxnSpPr>
            <p:cNvPr id="35892"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3"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5181600"/>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5375275"/>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63" name="TextBox 59"/>
          <p:cNvSpPr txBox="1">
            <a:spLocks noChangeArrowheads="1"/>
          </p:cNvSpPr>
          <p:nvPr/>
        </p:nvSpPr>
        <p:spPr bwMode="auto">
          <a:xfrm>
            <a:off x="4306888" y="49895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64" name="TextBox 60"/>
          <p:cNvSpPr txBox="1">
            <a:spLocks noChangeArrowheads="1"/>
          </p:cNvSpPr>
          <p:nvPr/>
        </p:nvSpPr>
        <p:spPr bwMode="auto">
          <a:xfrm>
            <a:off x="3486150" y="5867400"/>
            <a:ext cx="1154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400">
                <a:solidFill>
                  <a:schemeClr val="tx1"/>
                </a:solidFill>
              </a:rPr>
              <a:t>CIS </a:t>
            </a:r>
            <a:r>
              <a:rPr lang="en-US" sz="1200">
                <a:solidFill>
                  <a:schemeClr val="tx1"/>
                </a:solidFill>
              </a:rPr>
              <a:t>Studio</a:t>
            </a:r>
          </a:p>
        </p:txBody>
      </p:sp>
      <p:sp>
        <p:nvSpPr>
          <p:cNvPr id="35865" name="TextBox 63"/>
          <p:cNvSpPr txBox="1">
            <a:spLocks noChangeArrowheads="1"/>
          </p:cNvSpPr>
          <p:nvPr/>
        </p:nvSpPr>
        <p:spPr bwMode="auto">
          <a:xfrm>
            <a:off x="2176463" y="54419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66" name="TextBox 64"/>
          <p:cNvSpPr txBox="1">
            <a:spLocks noChangeArrowheads="1"/>
          </p:cNvSpPr>
          <p:nvPr/>
        </p:nvSpPr>
        <p:spPr bwMode="auto">
          <a:xfrm>
            <a:off x="2168525" y="5602288"/>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67" name="Straight Arrow Connector 65"/>
          <p:cNvCxnSpPr>
            <a:cxnSpLocks noChangeShapeType="1"/>
          </p:cNvCxnSpPr>
          <p:nvPr/>
        </p:nvCxnSpPr>
        <p:spPr bwMode="auto">
          <a:xfrm flipH="1">
            <a:off x="1566863" y="5581650"/>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Straight Arrow Connector 66"/>
          <p:cNvCxnSpPr>
            <a:cxnSpLocks noChangeShapeType="1"/>
          </p:cNvCxnSpPr>
          <p:nvPr/>
        </p:nvCxnSpPr>
        <p:spPr bwMode="auto">
          <a:xfrm flipH="1" flipV="1">
            <a:off x="1371600" y="4648200"/>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9" name="Straight Arrow Connector 67"/>
          <p:cNvCxnSpPr>
            <a:cxnSpLocks noChangeShapeType="1"/>
          </p:cNvCxnSpPr>
          <p:nvPr/>
        </p:nvCxnSpPr>
        <p:spPr bwMode="auto">
          <a:xfrm flipH="1" flipV="1">
            <a:off x="1371600" y="4779963"/>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0" name="Straight Arrow Connector 68"/>
          <p:cNvCxnSpPr>
            <a:cxnSpLocks noChangeShapeType="1"/>
          </p:cNvCxnSpPr>
          <p:nvPr/>
        </p:nvCxnSpPr>
        <p:spPr bwMode="auto">
          <a:xfrm>
            <a:off x="1947863" y="5735638"/>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1" name="Group 25"/>
          <p:cNvGrpSpPr>
            <a:grpSpLocks/>
          </p:cNvGrpSpPr>
          <p:nvPr/>
        </p:nvGrpSpPr>
        <p:grpSpPr bwMode="auto">
          <a:xfrm>
            <a:off x="2900363" y="5581650"/>
            <a:ext cx="590550" cy="90488"/>
            <a:chOff x="2900363" y="5581650"/>
            <a:chExt cx="590550" cy="90488"/>
          </a:xfrm>
        </p:grpSpPr>
        <p:cxnSp>
          <p:nvCxnSpPr>
            <p:cNvPr id="35890"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1"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25" y="3611563"/>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38052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74" name="TextBox 85"/>
          <p:cNvSpPr txBox="1">
            <a:spLocks noChangeArrowheads="1"/>
          </p:cNvSpPr>
          <p:nvPr/>
        </p:nvSpPr>
        <p:spPr bwMode="auto">
          <a:xfrm>
            <a:off x="4173538" y="3419475"/>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75" name="TextBox 86"/>
          <p:cNvSpPr txBox="1">
            <a:spLocks noChangeArrowheads="1"/>
          </p:cNvSpPr>
          <p:nvPr/>
        </p:nvSpPr>
        <p:spPr bwMode="auto">
          <a:xfrm>
            <a:off x="3352800" y="4297363"/>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cxnSp>
        <p:nvCxnSpPr>
          <p:cNvPr id="35876" name="Straight Arrow Connector 91"/>
          <p:cNvCxnSpPr>
            <a:cxnSpLocks noChangeShapeType="1"/>
          </p:cNvCxnSpPr>
          <p:nvPr/>
        </p:nvCxnSpPr>
        <p:spPr bwMode="auto">
          <a:xfrm flipH="1">
            <a:off x="1435100" y="4011613"/>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7" name="Group 68"/>
          <p:cNvGrpSpPr>
            <a:grpSpLocks/>
          </p:cNvGrpSpPr>
          <p:nvPr/>
        </p:nvGrpSpPr>
        <p:grpSpPr bwMode="auto">
          <a:xfrm>
            <a:off x="666750" y="3363913"/>
            <a:ext cx="1219200" cy="1485900"/>
            <a:chOff x="6542088" y="2666206"/>
            <a:chExt cx="1458912" cy="1339347"/>
          </a:xfrm>
        </p:grpSpPr>
        <p:pic>
          <p:nvPicPr>
            <p:cNvPr id="3588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5878" name="Group 18"/>
          <p:cNvGrpSpPr>
            <a:grpSpLocks/>
          </p:cNvGrpSpPr>
          <p:nvPr/>
        </p:nvGrpSpPr>
        <p:grpSpPr bwMode="auto">
          <a:xfrm>
            <a:off x="1638300" y="3871913"/>
            <a:ext cx="1716088" cy="384175"/>
            <a:chOff x="1638300" y="3871913"/>
            <a:chExt cx="1716088" cy="384175"/>
          </a:xfrm>
        </p:grpSpPr>
        <p:sp>
          <p:nvSpPr>
            <p:cNvPr id="35882"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83"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84"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5"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6"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7"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879" name="Group 6"/>
          <p:cNvGrpSpPr>
            <a:grpSpLocks/>
          </p:cNvGrpSpPr>
          <p:nvPr/>
        </p:nvGrpSpPr>
        <p:grpSpPr bwMode="auto">
          <a:xfrm>
            <a:off x="7434263" y="3435350"/>
            <a:ext cx="1379537" cy="1511300"/>
            <a:chOff x="2997517" y="4405312"/>
            <a:chExt cx="1503046" cy="1726938"/>
          </a:xfrm>
        </p:grpSpPr>
        <p:pic>
          <p:nvPicPr>
            <p:cNvPr id="3588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1" name="TextBox 5"/>
            <p:cNvSpPr txBox="1">
              <a:spLocks noChangeArrowheads="1"/>
            </p:cNvSpPr>
            <p:nvPr/>
          </p:nvSpPr>
          <p:spPr bwMode="auto">
            <a:xfrm>
              <a:off x="2997517" y="5562600"/>
              <a:ext cx="1503046" cy="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VCS Repository</a:t>
              </a:r>
            </a:p>
            <a:p>
              <a:pPr algn="ctr" eaLnBrk="1" hangingPunct="1"/>
              <a:endParaRPr lang="en-US" sz="1200">
                <a:solidFill>
                  <a:schemeClr val="tx1"/>
                </a:solidFill>
              </a:endParaRPr>
            </a:p>
          </p:txBody>
        </p:sp>
      </p:grpSp>
    </p:spTree>
    <p:extLst>
      <p:ext uri="{BB962C8B-B14F-4D97-AF65-F5344CB8AC3E}">
        <p14:creationId xmlns:p14="http://schemas.microsoft.com/office/powerpoint/2010/main" val="1121225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262312"/>
            <a:ext cx="3063875" cy="253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6" y="1066800"/>
            <a:ext cx="1722437" cy="288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2" name="Title 1"/>
          <p:cNvSpPr>
            <a:spLocks noGrp="1"/>
          </p:cNvSpPr>
          <p:nvPr>
            <p:ph type="title"/>
          </p:nvPr>
        </p:nvSpPr>
        <p:spPr/>
        <p:txBody>
          <a:bodyPr>
            <a:normAutofit/>
          </a:bodyPr>
          <a:lstStyle/>
          <a:p>
            <a:pPr eaLnBrk="1" hangingPunct="1"/>
            <a:r>
              <a:rPr lang="en-US" dirty="0" smtClean="0">
                <a:ea typeface="ＭＳ Ｐゴシック" pitchFamily="34" charset="-128"/>
              </a:rPr>
              <a:t>Version Control using </a:t>
            </a:r>
            <a:r>
              <a:rPr lang="en-US" dirty="0" err="1" smtClean="0">
                <a:ea typeface="ＭＳ Ｐゴシック" pitchFamily="34" charset="-128"/>
              </a:rPr>
              <a:t>PDTool</a:t>
            </a:r>
            <a:r>
              <a:rPr lang="en-US" dirty="0" smtClean="0">
                <a:ea typeface="ＭＳ Ｐゴシック" pitchFamily="34" charset="-128"/>
              </a:rPr>
              <a:t> </a:t>
            </a:r>
            <a:r>
              <a:rPr lang="en-US" dirty="0" smtClean="0">
                <a:ea typeface="ＭＳ Ｐゴシック" pitchFamily="34" charset="-128"/>
              </a:rPr>
              <a:t>Studio</a:t>
            </a:r>
          </a:p>
        </p:txBody>
      </p:sp>
      <p:sp>
        <p:nvSpPr>
          <p:cNvPr id="35843"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E6323E56-2513-4D34-BA07-E7D66AC06828}" type="slidenum">
              <a:rPr lang="en-US" sz="800">
                <a:solidFill>
                  <a:schemeClr val="tx1"/>
                </a:solidFill>
              </a:rPr>
              <a:pPr/>
              <a:t>15</a:t>
            </a:fld>
            <a:endParaRPr lang="en-US" sz="800">
              <a:solidFill>
                <a:schemeClr val="tx1"/>
              </a:solidFill>
            </a:endParaRPr>
          </a:p>
        </p:txBody>
      </p:sp>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1689100"/>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Content Placeholder 19"/>
          <p:cNvSpPr>
            <a:spLocks noGrp="1"/>
          </p:cNvSpPr>
          <p:nvPr>
            <p:ph idx="1"/>
          </p:nvPr>
        </p:nvSpPr>
        <p:spPr>
          <a:xfrm>
            <a:off x="1612745" y="1088489"/>
            <a:ext cx="6281737" cy="369887"/>
          </a:xfrm>
        </p:spPr>
        <p:txBody>
          <a:bodyPr>
            <a:spAutoFit/>
          </a:bodyPr>
          <a:lstStyle/>
          <a:p>
            <a:pPr algn="ctr" eaLnBrk="1" hangingPunct="1">
              <a:buFont typeface="Wingdings" pitchFamily="2" charset="2"/>
              <a:buNone/>
            </a:pPr>
            <a:r>
              <a:rPr lang="en-US" sz="1800" b="1" dirty="0" smtClean="0">
                <a:ea typeface="ＭＳ Ｐゴシック" pitchFamily="34" charset="-128"/>
              </a:rPr>
              <a:t>Multi-Tenant </a:t>
            </a:r>
            <a:r>
              <a:rPr lang="en-US" sz="1800" b="1" dirty="0" smtClean="0">
                <a:ea typeface="ＭＳ Ｐゴシック" pitchFamily="34" charset="-128"/>
              </a:rPr>
              <a:t>VCS Topology</a:t>
            </a:r>
          </a:p>
        </p:txBody>
      </p:sp>
      <p:sp>
        <p:nvSpPr>
          <p:cNvPr id="35847" name="TextBox 20"/>
          <p:cNvSpPr txBox="1">
            <a:spLocks noChangeArrowheads="1"/>
          </p:cNvSpPr>
          <p:nvPr/>
        </p:nvSpPr>
        <p:spPr bwMode="auto">
          <a:xfrm>
            <a:off x="4518025" y="1811337"/>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48" name="TextBox 21"/>
          <p:cNvSpPr txBox="1">
            <a:spLocks noChangeArrowheads="1"/>
          </p:cNvSpPr>
          <p:nvPr/>
        </p:nvSpPr>
        <p:spPr bwMode="auto">
          <a:xfrm>
            <a:off x="3697288" y="2374900"/>
            <a:ext cx="11541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CIS </a:t>
            </a:r>
            <a:r>
              <a:rPr lang="en-US" sz="1200" dirty="0" smtClean="0">
                <a:solidFill>
                  <a:schemeClr val="tx1"/>
                </a:solidFill>
              </a:rPr>
              <a:t>Studio </a:t>
            </a:r>
            <a:r>
              <a:rPr lang="en-US" sz="1200" dirty="0" smtClean="0">
                <a:solidFill>
                  <a:schemeClr val="tx1"/>
                </a:solidFill>
              </a:rPr>
              <a:t>(</a:t>
            </a:r>
            <a:r>
              <a:rPr lang="en-US" sz="1400" b="1" dirty="0" smtClean="0">
                <a:solidFill>
                  <a:srgbClr val="FF0000"/>
                </a:solidFill>
              </a:rPr>
              <a:t>Tenant 1</a:t>
            </a:r>
            <a:r>
              <a:rPr lang="en-US" sz="1200" dirty="0" smtClean="0">
                <a:solidFill>
                  <a:schemeClr val="tx1"/>
                </a:solidFill>
              </a:rPr>
              <a:t>)</a:t>
            </a:r>
            <a:endParaRPr lang="en-US" sz="1200" dirty="0">
              <a:solidFill>
                <a:schemeClr val="tx1"/>
              </a:solidFill>
            </a:endParaRPr>
          </a:p>
        </p:txBody>
      </p:sp>
      <p:sp>
        <p:nvSpPr>
          <p:cNvPr id="35851" name="TextBox 25"/>
          <p:cNvSpPr txBox="1">
            <a:spLocks noChangeArrowheads="1"/>
          </p:cNvSpPr>
          <p:nvPr/>
        </p:nvSpPr>
        <p:spPr bwMode="auto">
          <a:xfrm>
            <a:off x="2528887" y="1958975"/>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52" name="TextBox 26"/>
          <p:cNvSpPr txBox="1">
            <a:spLocks noChangeArrowheads="1"/>
          </p:cNvSpPr>
          <p:nvPr/>
        </p:nvSpPr>
        <p:spPr bwMode="auto">
          <a:xfrm>
            <a:off x="2528887" y="2079625"/>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53" name="Straight Arrow Connector 10"/>
          <p:cNvCxnSpPr>
            <a:cxnSpLocks noChangeShapeType="1"/>
          </p:cNvCxnSpPr>
          <p:nvPr/>
        </p:nvCxnSpPr>
        <p:spPr bwMode="auto">
          <a:xfrm flipH="1">
            <a:off x="1919287" y="2479675"/>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Straight Arrow Connector 12"/>
          <p:cNvCxnSpPr>
            <a:cxnSpLocks noChangeShapeType="1"/>
          </p:cNvCxnSpPr>
          <p:nvPr/>
        </p:nvCxnSpPr>
        <p:spPr bwMode="auto">
          <a:xfrm flipH="1">
            <a:off x="1930625" y="2152176"/>
            <a:ext cx="869725" cy="958676"/>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Straight Arrow Connector 34"/>
          <p:cNvCxnSpPr>
            <a:cxnSpLocks noChangeShapeType="1"/>
          </p:cNvCxnSpPr>
          <p:nvPr/>
        </p:nvCxnSpPr>
        <p:spPr bwMode="auto">
          <a:xfrm flipH="1">
            <a:off x="2020716" y="2273129"/>
            <a:ext cx="799703" cy="91139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Straight Arrow Connector 29"/>
          <p:cNvCxnSpPr>
            <a:cxnSpLocks noChangeShapeType="1"/>
          </p:cNvCxnSpPr>
          <p:nvPr/>
        </p:nvCxnSpPr>
        <p:spPr bwMode="auto">
          <a:xfrm>
            <a:off x="2300287" y="2633662"/>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57" name="Group 23"/>
          <p:cNvGrpSpPr>
            <a:grpSpLocks/>
          </p:cNvGrpSpPr>
          <p:nvPr/>
        </p:nvGrpSpPr>
        <p:grpSpPr bwMode="auto">
          <a:xfrm>
            <a:off x="3254375" y="2079625"/>
            <a:ext cx="571500" cy="115887"/>
            <a:chOff x="2782888" y="2633663"/>
            <a:chExt cx="571500" cy="115887"/>
          </a:xfrm>
        </p:grpSpPr>
        <p:cxnSp>
          <p:nvCxnSpPr>
            <p:cNvPr id="35894"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5"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6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488" y="5018087"/>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1100" y="5211762"/>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63" name="TextBox 59"/>
          <p:cNvSpPr txBox="1">
            <a:spLocks noChangeArrowheads="1"/>
          </p:cNvSpPr>
          <p:nvPr/>
        </p:nvSpPr>
        <p:spPr bwMode="auto">
          <a:xfrm>
            <a:off x="4637088" y="4826000"/>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64" name="TextBox 60"/>
          <p:cNvSpPr txBox="1">
            <a:spLocks noChangeArrowheads="1"/>
          </p:cNvSpPr>
          <p:nvPr/>
        </p:nvSpPr>
        <p:spPr bwMode="auto">
          <a:xfrm>
            <a:off x="3816350" y="5703887"/>
            <a:ext cx="11541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400" dirty="0">
                <a:solidFill>
                  <a:schemeClr val="tx1"/>
                </a:solidFill>
              </a:rPr>
              <a:t>CIS </a:t>
            </a:r>
            <a:r>
              <a:rPr lang="en-US" sz="1200" dirty="0" smtClean="0">
                <a:solidFill>
                  <a:schemeClr val="tx1"/>
                </a:solidFill>
              </a:rPr>
              <a:t>Studio (</a:t>
            </a:r>
            <a:r>
              <a:rPr lang="en-US" sz="1200" b="1" dirty="0" smtClean="0">
                <a:solidFill>
                  <a:srgbClr val="0070C0"/>
                </a:solidFill>
              </a:rPr>
              <a:t>Tenant 3</a:t>
            </a:r>
            <a:r>
              <a:rPr lang="en-US" sz="1200" dirty="0" smtClean="0">
                <a:solidFill>
                  <a:schemeClr val="tx1"/>
                </a:solidFill>
              </a:rPr>
              <a:t>)</a:t>
            </a:r>
            <a:endParaRPr lang="en-US" sz="1200" dirty="0">
              <a:solidFill>
                <a:schemeClr val="tx1"/>
              </a:solidFill>
            </a:endParaRPr>
          </a:p>
        </p:txBody>
      </p:sp>
      <p:sp>
        <p:nvSpPr>
          <p:cNvPr id="35865" name="TextBox 63"/>
          <p:cNvSpPr txBox="1">
            <a:spLocks noChangeArrowheads="1"/>
          </p:cNvSpPr>
          <p:nvPr/>
        </p:nvSpPr>
        <p:spPr bwMode="auto">
          <a:xfrm>
            <a:off x="2647950" y="5278437"/>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66" name="TextBox 64"/>
          <p:cNvSpPr txBox="1">
            <a:spLocks noChangeArrowheads="1"/>
          </p:cNvSpPr>
          <p:nvPr/>
        </p:nvSpPr>
        <p:spPr bwMode="auto">
          <a:xfrm>
            <a:off x="2640012" y="5438775"/>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67" name="Straight Arrow Connector 65"/>
          <p:cNvCxnSpPr>
            <a:cxnSpLocks noChangeShapeType="1"/>
          </p:cNvCxnSpPr>
          <p:nvPr/>
        </p:nvCxnSpPr>
        <p:spPr bwMode="auto">
          <a:xfrm flipH="1">
            <a:off x="2038350" y="5418137"/>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Straight Arrow Connector 66"/>
          <p:cNvCxnSpPr>
            <a:cxnSpLocks noChangeShapeType="1"/>
          </p:cNvCxnSpPr>
          <p:nvPr/>
        </p:nvCxnSpPr>
        <p:spPr bwMode="auto">
          <a:xfrm flipH="1" flipV="1">
            <a:off x="1843087" y="4484687"/>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9" name="Straight Arrow Connector 67"/>
          <p:cNvCxnSpPr>
            <a:cxnSpLocks noChangeShapeType="1"/>
          </p:cNvCxnSpPr>
          <p:nvPr/>
        </p:nvCxnSpPr>
        <p:spPr bwMode="auto">
          <a:xfrm flipH="1" flipV="1">
            <a:off x="1843087" y="4616450"/>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0" name="Straight Arrow Connector 68"/>
          <p:cNvCxnSpPr>
            <a:cxnSpLocks noChangeShapeType="1"/>
          </p:cNvCxnSpPr>
          <p:nvPr/>
        </p:nvCxnSpPr>
        <p:spPr bwMode="auto">
          <a:xfrm>
            <a:off x="2278063" y="557212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1" name="Group 25"/>
          <p:cNvGrpSpPr>
            <a:grpSpLocks/>
          </p:cNvGrpSpPr>
          <p:nvPr/>
        </p:nvGrpSpPr>
        <p:grpSpPr bwMode="auto">
          <a:xfrm>
            <a:off x="3371850" y="5418137"/>
            <a:ext cx="590550" cy="90488"/>
            <a:chOff x="2900363" y="5581650"/>
            <a:chExt cx="590550" cy="90488"/>
          </a:xfrm>
        </p:grpSpPr>
        <p:cxnSp>
          <p:nvCxnSpPr>
            <p:cNvPr id="35890"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1"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3448050"/>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7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3641725"/>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74" name="TextBox 85"/>
          <p:cNvSpPr txBox="1">
            <a:spLocks noChangeArrowheads="1"/>
          </p:cNvSpPr>
          <p:nvPr/>
        </p:nvSpPr>
        <p:spPr bwMode="auto">
          <a:xfrm>
            <a:off x="4503738" y="3255962"/>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75" name="TextBox 86"/>
          <p:cNvSpPr txBox="1">
            <a:spLocks noChangeArrowheads="1"/>
          </p:cNvSpPr>
          <p:nvPr/>
        </p:nvSpPr>
        <p:spPr bwMode="auto">
          <a:xfrm>
            <a:off x="3682999" y="4133850"/>
            <a:ext cx="12801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CIS </a:t>
            </a:r>
            <a:r>
              <a:rPr lang="en-US" sz="1200" dirty="0" smtClean="0">
                <a:solidFill>
                  <a:schemeClr val="tx1"/>
                </a:solidFill>
              </a:rPr>
              <a:t>Studio (</a:t>
            </a:r>
            <a:r>
              <a:rPr lang="en-US" sz="1200" b="1" dirty="0">
                <a:solidFill>
                  <a:srgbClr val="0070C0"/>
                </a:solidFill>
              </a:rPr>
              <a:t>Tenant </a:t>
            </a:r>
            <a:r>
              <a:rPr lang="en-US" sz="1200" b="1" dirty="0" smtClean="0">
                <a:solidFill>
                  <a:srgbClr val="0070C0"/>
                </a:solidFill>
              </a:rPr>
              <a:t>2</a:t>
            </a:r>
            <a:r>
              <a:rPr lang="en-US" sz="1200" dirty="0" smtClean="0">
                <a:solidFill>
                  <a:schemeClr val="tx1"/>
                </a:solidFill>
              </a:rPr>
              <a:t>)</a:t>
            </a:r>
            <a:endParaRPr lang="en-US" sz="1200" dirty="0">
              <a:solidFill>
                <a:schemeClr val="tx1"/>
              </a:solidFill>
            </a:endParaRPr>
          </a:p>
        </p:txBody>
      </p:sp>
      <p:cxnSp>
        <p:nvCxnSpPr>
          <p:cNvPr id="35876" name="Straight Arrow Connector 91"/>
          <p:cNvCxnSpPr>
            <a:cxnSpLocks noChangeShapeType="1"/>
          </p:cNvCxnSpPr>
          <p:nvPr/>
        </p:nvCxnSpPr>
        <p:spPr bwMode="auto">
          <a:xfrm flipH="1">
            <a:off x="1906587" y="3848100"/>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7" name="Group 68"/>
          <p:cNvGrpSpPr>
            <a:grpSpLocks/>
          </p:cNvGrpSpPr>
          <p:nvPr/>
        </p:nvGrpSpPr>
        <p:grpSpPr bwMode="auto">
          <a:xfrm>
            <a:off x="1412420" y="3200400"/>
            <a:ext cx="1219200" cy="1485900"/>
            <a:chOff x="6542088" y="2666206"/>
            <a:chExt cx="1458912" cy="1339347"/>
          </a:xfrm>
        </p:grpSpPr>
        <p:pic>
          <p:nvPicPr>
            <p:cNvPr id="3588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CIS Repository</a:t>
              </a:r>
            </a:p>
          </p:txBody>
        </p:sp>
      </p:grpSp>
      <p:grpSp>
        <p:nvGrpSpPr>
          <p:cNvPr id="35878" name="Group 18"/>
          <p:cNvGrpSpPr>
            <a:grpSpLocks/>
          </p:cNvGrpSpPr>
          <p:nvPr/>
        </p:nvGrpSpPr>
        <p:grpSpPr bwMode="auto">
          <a:xfrm>
            <a:off x="2109787" y="3708400"/>
            <a:ext cx="1716088" cy="384175"/>
            <a:chOff x="1638300" y="3871913"/>
            <a:chExt cx="1716088" cy="384175"/>
          </a:xfrm>
        </p:grpSpPr>
        <p:sp>
          <p:nvSpPr>
            <p:cNvPr id="35882"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83"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84"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5"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6"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7"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879" name="Group 6"/>
          <p:cNvGrpSpPr>
            <a:grpSpLocks/>
          </p:cNvGrpSpPr>
          <p:nvPr/>
        </p:nvGrpSpPr>
        <p:grpSpPr bwMode="auto">
          <a:xfrm>
            <a:off x="7781926" y="1690689"/>
            <a:ext cx="1343673" cy="1757788"/>
            <a:chOff x="2912766" y="4405312"/>
            <a:chExt cx="1503046" cy="2008595"/>
          </a:xfrm>
        </p:grpSpPr>
        <p:pic>
          <p:nvPicPr>
            <p:cNvPr id="3588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1" name="TextBox 5"/>
            <p:cNvSpPr txBox="1">
              <a:spLocks noChangeArrowheads="1"/>
            </p:cNvSpPr>
            <p:nvPr/>
          </p:nvSpPr>
          <p:spPr bwMode="auto">
            <a:xfrm>
              <a:off x="2912766" y="5464341"/>
              <a:ext cx="1503046" cy="94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VCS </a:t>
              </a:r>
              <a:r>
                <a:rPr lang="en-US" sz="1200" dirty="0" smtClean="0">
                  <a:solidFill>
                    <a:schemeClr val="tx1"/>
                  </a:solidFill>
                </a:rPr>
                <a:t>Repository</a:t>
              </a:r>
            </a:p>
            <a:p>
              <a:pPr algn="ctr" eaLnBrk="1" hangingPunct="1"/>
              <a:r>
                <a:rPr lang="en-US" sz="1200" dirty="0" smtClean="0">
                  <a:solidFill>
                    <a:srgbClr val="FF0000"/>
                  </a:solidFill>
                </a:rPr>
                <a:t>TFS or Subversion</a:t>
              </a:r>
              <a:endParaRPr lang="en-US" sz="1200" dirty="0">
                <a:solidFill>
                  <a:srgbClr val="FF0000"/>
                </a:solidFill>
              </a:endParaRPr>
            </a:p>
            <a:p>
              <a:pPr algn="ctr" eaLnBrk="1" hangingPunct="1"/>
              <a:endParaRPr lang="en-US" sz="1200" dirty="0">
                <a:solidFill>
                  <a:schemeClr val="tx1"/>
                </a:solidFill>
              </a:endParaRPr>
            </a:p>
          </p:txBody>
        </p:sp>
      </p:grpSp>
      <p:grpSp>
        <p:nvGrpSpPr>
          <p:cNvPr id="56" name="Group 32"/>
          <p:cNvGrpSpPr>
            <a:grpSpLocks/>
          </p:cNvGrpSpPr>
          <p:nvPr/>
        </p:nvGrpSpPr>
        <p:grpSpPr bwMode="auto">
          <a:xfrm>
            <a:off x="6129338" y="2257425"/>
            <a:ext cx="919162" cy="377825"/>
            <a:chOff x="5772626" y="3987461"/>
            <a:chExt cx="919877" cy="377476"/>
          </a:xfrm>
        </p:grpSpPr>
        <p:sp>
          <p:nvSpPr>
            <p:cNvPr id="57" name="TextBox 87"/>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58" name="TextBox 88"/>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grpSp>
        <p:nvGrpSpPr>
          <p:cNvPr id="59" name="Group 87"/>
          <p:cNvGrpSpPr>
            <a:grpSpLocks/>
          </p:cNvGrpSpPr>
          <p:nvPr/>
        </p:nvGrpSpPr>
        <p:grpSpPr bwMode="auto">
          <a:xfrm>
            <a:off x="5683250" y="2347913"/>
            <a:ext cx="571500" cy="138112"/>
            <a:chOff x="5286375" y="2590800"/>
            <a:chExt cx="571500" cy="138113"/>
          </a:xfrm>
        </p:grpSpPr>
        <p:cxnSp>
          <p:nvCxnSpPr>
            <p:cNvPr id="60"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 name="Group 93"/>
          <p:cNvGrpSpPr>
            <a:grpSpLocks/>
          </p:cNvGrpSpPr>
          <p:nvPr/>
        </p:nvGrpSpPr>
        <p:grpSpPr bwMode="auto">
          <a:xfrm>
            <a:off x="6997700" y="2347913"/>
            <a:ext cx="571500" cy="138112"/>
            <a:chOff x="5286375" y="2590800"/>
            <a:chExt cx="571500" cy="138113"/>
          </a:xfrm>
        </p:grpSpPr>
        <p:cxnSp>
          <p:nvCxnSpPr>
            <p:cNvPr id="63"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Rectangle 1"/>
          <p:cNvSpPr/>
          <p:nvPr/>
        </p:nvSpPr>
        <p:spPr bwMode="auto">
          <a:xfrm>
            <a:off x="8216" y="2063761"/>
            <a:ext cx="1485848" cy="604837"/>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sp>
        <p:nvSpPr>
          <p:cNvPr id="3" name="TextBox 2"/>
          <p:cNvSpPr txBox="1"/>
          <p:nvPr/>
        </p:nvSpPr>
        <p:spPr>
          <a:xfrm>
            <a:off x="5646738" y="2009450"/>
            <a:ext cx="1979612" cy="1092607"/>
          </a:xfrm>
          <a:prstGeom prst="rect">
            <a:avLst/>
          </a:prstGeom>
          <a:noFill/>
          <a:ln w="19050">
            <a:solidFill>
              <a:srgbClr val="FF0000"/>
            </a:solidFill>
          </a:ln>
        </p:spPr>
        <p:txBody>
          <a:bodyPr wrap="square" rtlCol="0">
            <a:spAutoFit/>
          </a:bodyPr>
          <a:lstStyle/>
          <a:p>
            <a:pPr algn="ctr"/>
            <a:r>
              <a:rPr lang="en-US" sz="1200" b="1" dirty="0" smtClean="0"/>
              <a:t>PDTool Studio scripts</a:t>
            </a:r>
          </a:p>
          <a:p>
            <a:pPr algn="ctr"/>
            <a:endParaRPr lang="en-US" sz="1400" b="1" dirty="0" smtClean="0"/>
          </a:p>
          <a:p>
            <a:pPr algn="ctr"/>
            <a:endParaRPr lang="en-US" sz="1400" b="1" dirty="0" smtClean="0"/>
          </a:p>
          <a:p>
            <a:r>
              <a:rPr lang="en-US" sz="900" b="1" dirty="0" smtClean="0"/>
              <a:t>/PDToolStudio62</a:t>
            </a:r>
          </a:p>
          <a:p>
            <a:r>
              <a:rPr lang="en-US" sz="800" b="1" dirty="0" smtClean="0"/>
              <a:t>   /</a:t>
            </a:r>
            <a:r>
              <a:rPr lang="en-US" sz="800" b="1" dirty="0" err="1" smtClean="0"/>
              <a:t>SVNsw</a:t>
            </a:r>
            <a:r>
              <a:rPr lang="en-US" sz="800" b="1" dirty="0" smtClean="0"/>
              <a:t> (subversion workspace)</a:t>
            </a:r>
          </a:p>
          <a:p>
            <a:r>
              <a:rPr lang="en-US" sz="800" b="1" dirty="0" smtClean="0"/>
              <a:t>   /</a:t>
            </a:r>
            <a:r>
              <a:rPr lang="en-US" sz="800" b="1" dirty="0" err="1" smtClean="0"/>
              <a:t>TFSsw</a:t>
            </a:r>
            <a:r>
              <a:rPr lang="en-US" sz="800" b="1" dirty="0" smtClean="0"/>
              <a:t>  (TFS workspace)</a:t>
            </a:r>
            <a:endParaRPr lang="en-US" sz="1100" b="1" dirty="0" smtClean="0"/>
          </a:p>
        </p:txBody>
      </p:sp>
      <p:cxnSp>
        <p:nvCxnSpPr>
          <p:cNvPr id="7" name="Straight Arrow Connector 6"/>
          <p:cNvCxnSpPr/>
          <p:nvPr/>
        </p:nvCxnSpPr>
        <p:spPr>
          <a:xfrm flipH="1">
            <a:off x="7391400" y="2451830"/>
            <a:ext cx="588963" cy="223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p:cNvCxnSpPr>
          <p:nvPr/>
        </p:nvCxnSpPr>
        <p:spPr>
          <a:xfrm flipV="1">
            <a:off x="1494064" y="2344719"/>
            <a:ext cx="4189186" cy="21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626350" y="2339975"/>
            <a:ext cx="238153" cy="9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84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8" y="2197100"/>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1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362200"/>
          </a:xfrm>
        </p:spPr>
        <p:txBody>
          <a:bodyPr/>
          <a:lstStyle/>
          <a:p>
            <a:pPr>
              <a:defRPr/>
            </a:pPr>
            <a:r>
              <a:rPr lang="en-US" sz="1800" dirty="0" smtClean="0">
                <a:solidFill>
                  <a:srgbClr val="4D4D4D"/>
                </a:solidFill>
              </a:rPr>
              <a:t> </a:t>
            </a:r>
            <a:r>
              <a:rPr lang="en-US" sz="1800" dirty="0">
                <a:solidFill>
                  <a:srgbClr val="4D4D4D"/>
                </a:solidFill>
              </a:rPr>
              <a:t>PD Tool </a:t>
            </a:r>
            <a:r>
              <a:rPr lang="en-US" sz="1800" b="0" i="1" dirty="0">
                <a:solidFill>
                  <a:srgbClr val="4D4D4D"/>
                </a:solidFill>
              </a:rPr>
              <a:t>– PD Tool provides an out-of-the-box, automated, configurable, promotion </a:t>
            </a:r>
            <a:r>
              <a:rPr lang="en-US" sz="1800" b="0" i="1" dirty="0" smtClean="0">
                <a:solidFill>
                  <a:srgbClr val="4D4D4D"/>
                </a:solidFill>
              </a:rPr>
              <a:t>and deployment </a:t>
            </a:r>
            <a:r>
              <a:rPr lang="en-US" sz="1800" b="0" i="1" dirty="0">
                <a:solidFill>
                  <a:srgbClr val="4D4D4D"/>
                </a:solidFill>
              </a:rPr>
              <a:t>tool-kit to allow customers to promote CIS resources to target CIS </a:t>
            </a:r>
            <a:r>
              <a:rPr lang="en-US" sz="1800" b="0" i="1" dirty="0" smtClean="0">
                <a:solidFill>
                  <a:srgbClr val="4D4D4D"/>
                </a:solidFill>
              </a:rPr>
              <a:t>servers such </a:t>
            </a:r>
            <a:r>
              <a:rPr lang="en-US" sz="1800" b="0" i="1" dirty="0">
                <a:solidFill>
                  <a:srgbClr val="4D4D4D"/>
                </a:solidFill>
              </a:rPr>
              <a:t>as test and production. This capability seeks to satisfy 90% of </a:t>
            </a:r>
            <a:r>
              <a:rPr lang="en-US" sz="1800" b="0" i="1" dirty="0" smtClean="0">
                <a:solidFill>
                  <a:srgbClr val="4D4D4D"/>
                </a:solidFill>
              </a:rPr>
              <a:t>customer’s requirements </a:t>
            </a:r>
            <a:r>
              <a:rPr lang="en-US" sz="1800" b="0" i="1" dirty="0">
                <a:solidFill>
                  <a:srgbClr val="4D4D4D"/>
                </a:solidFill>
              </a:rPr>
              <a:t>for promoting CIS resources from one environment to another without </a:t>
            </a:r>
            <a:r>
              <a:rPr lang="en-US" sz="1800" b="0" i="1" dirty="0" smtClean="0">
                <a:solidFill>
                  <a:srgbClr val="4D4D4D"/>
                </a:solidFill>
              </a:rPr>
              <a:t>the customer </a:t>
            </a:r>
            <a:r>
              <a:rPr lang="en-US" sz="1800" b="0" i="1" dirty="0">
                <a:solidFill>
                  <a:srgbClr val="4D4D4D"/>
                </a:solidFill>
              </a:rPr>
              <a:t>having to write any custom scripts.</a:t>
            </a:r>
            <a:endParaRPr lang="en-US" sz="1800" dirty="0">
              <a:solidFill>
                <a:srgbClr val="4D4D4D"/>
              </a:solidFill>
            </a:endParaRPr>
          </a:p>
        </p:txBody>
      </p:sp>
      <p:sp>
        <p:nvSpPr>
          <p:cNvPr id="18435" name="Text Placeholder 2"/>
          <p:cNvSpPr>
            <a:spLocks noGrp="1"/>
          </p:cNvSpPr>
          <p:nvPr>
            <p:ph type="body" idx="1"/>
          </p:nvPr>
        </p:nvSpPr>
        <p:spPr>
          <a:xfrm>
            <a:off x="722313" y="21336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a:t>
            </a:r>
          </a:p>
          <a:p>
            <a:endParaRPr lang="en-US" sz="2800" smtClean="0">
              <a:ea typeface="ＭＳ Ｐゴシック" pitchFamily="34" charset="-128"/>
            </a:endParaRPr>
          </a:p>
        </p:txBody>
      </p:sp>
      <p:sp>
        <p:nvSpPr>
          <p:cNvPr id="184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2419993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smtClean="0">
                <a:ea typeface="ＭＳ Ｐゴシック" pitchFamily="34" charset="-128"/>
              </a:rPr>
              <a:t>PD Tool Distribution</a:t>
            </a:r>
          </a:p>
        </p:txBody>
      </p:sp>
      <p:sp>
        <p:nvSpPr>
          <p:cNvPr id="19459" name="Rectangle 3"/>
          <p:cNvSpPr>
            <a:spLocks noGrp="1"/>
          </p:cNvSpPr>
          <p:nvPr>
            <p:ph type="body" idx="4294967295"/>
          </p:nvPr>
        </p:nvSpPr>
        <p:spPr>
          <a:xfrm>
            <a:off x="304800" y="1066800"/>
            <a:ext cx="8763000" cy="5486400"/>
          </a:xfrm>
        </p:spPr>
        <p:txBody>
          <a:bodyPr/>
          <a:lstStyle/>
          <a:p>
            <a:r>
              <a:rPr lang="en-US" sz="2800" smtClean="0">
                <a:ea typeface="ＭＳ Ｐゴシック" pitchFamily="34" charset="-128"/>
              </a:rPr>
              <a:t>PD Tool combined packaging - </a:t>
            </a:r>
            <a:r>
              <a:rPr lang="en-US" sz="2400" smtClean="0">
                <a:ea typeface="ＭＳ Ｐゴシック" pitchFamily="34" charset="-128"/>
              </a:rPr>
              <a:t>Command-Line and Ant</a:t>
            </a:r>
          </a:p>
          <a:p>
            <a:pPr lvl="1"/>
            <a:r>
              <a:rPr lang="en-US" sz="2000" smtClean="0">
                <a:ea typeface="ＭＳ Ｐゴシック" pitchFamily="34" charset="-128"/>
              </a:rPr>
              <a:t>PDTool.zip</a:t>
            </a:r>
          </a:p>
          <a:p>
            <a:pPr lvl="2"/>
            <a:r>
              <a:rPr lang="en-US" sz="1800" smtClean="0">
                <a:ea typeface="ＭＳ Ｐゴシック" pitchFamily="34" charset="-128"/>
              </a:rPr>
              <a:t>/bin – Shell/Batch Scripts</a:t>
            </a:r>
          </a:p>
          <a:p>
            <a:pPr lvl="2"/>
            <a:r>
              <a:rPr lang="en-US" sz="1800" smtClean="0">
                <a:ea typeface="ＭＳ Ｐゴシック" pitchFamily="34" charset="-128"/>
              </a:rPr>
              <a:t>/docs - Documentation</a:t>
            </a:r>
          </a:p>
          <a:p>
            <a:pPr lvl="2"/>
            <a:r>
              <a:rPr lang="en-US" sz="1800" smtClean="0">
                <a:ea typeface="ＭＳ Ｐゴシック" pitchFamily="34" charset="-128"/>
              </a:rPr>
              <a:t>/dist – CISDeployTool.jar</a:t>
            </a:r>
          </a:p>
          <a:p>
            <a:pPr lvl="2"/>
            <a:r>
              <a:rPr lang="en-US" sz="1800" smtClean="0">
                <a:ea typeface="ＭＳ Ｐゴシック" pitchFamily="34" charset="-128"/>
              </a:rPr>
              <a:t>/lib – Required Jar libraries</a:t>
            </a:r>
          </a:p>
          <a:p>
            <a:pPr lvl="2"/>
            <a:r>
              <a:rPr lang="en-US" sz="1800" smtClean="0">
                <a:ea typeface="ＭＳ Ｐゴシック" pitchFamily="34" charset="-128"/>
              </a:rPr>
              <a:t>/ext/ant – Ant jars and executable files</a:t>
            </a:r>
          </a:p>
          <a:p>
            <a:pPr lvl="2"/>
            <a:r>
              <a:rPr lang="en-US" sz="1800" smtClean="0">
                <a:ea typeface="ＭＳ Ｐゴシック" pitchFamily="34" charset="-128"/>
              </a:rPr>
              <a:t>/resources/ant – Ant orchestration build files</a:t>
            </a:r>
          </a:p>
          <a:p>
            <a:pPr lvl="2"/>
            <a:r>
              <a:rPr lang="en-US" sz="1800" smtClean="0">
                <a:ea typeface="ＭＳ Ｐゴシック" pitchFamily="34" charset="-128"/>
              </a:rPr>
              <a:t>/resources/config – Configuration property files</a:t>
            </a:r>
          </a:p>
          <a:p>
            <a:pPr lvl="2"/>
            <a:r>
              <a:rPr lang="en-US" sz="1800" smtClean="0">
                <a:ea typeface="ＭＳ Ｐゴシック" pitchFamily="34" charset="-128"/>
              </a:rPr>
              <a:t>/resources/plans – Command line orchestration deployment plan files</a:t>
            </a:r>
          </a:p>
          <a:p>
            <a:pPr lvl="2"/>
            <a:r>
              <a:rPr lang="en-US" sz="1800" smtClean="0">
                <a:ea typeface="ＭＳ Ｐゴシック" pitchFamily="34" charset="-128"/>
              </a:rPr>
              <a:t>/resources/modules – Module configuration property files.  Example:</a:t>
            </a:r>
          </a:p>
          <a:p>
            <a:pPr lvl="3"/>
            <a:r>
              <a:rPr lang="en-US" sz="1600" smtClean="0">
                <a:ea typeface="ＭＳ Ｐゴシック" pitchFamily="34" charset="-128"/>
              </a:rPr>
              <a:t>servers.xml</a:t>
            </a:r>
          </a:p>
          <a:p>
            <a:pPr lvl="3"/>
            <a:r>
              <a:rPr lang="en-US" sz="1600" smtClean="0">
                <a:ea typeface="ＭＳ Ｐゴシック" pitchFamily="34" charset="-128"/>
              </a:rPr>
              <a:t>DataSourceModule.xml</a:t>
            </a:r>
          </a:p>
          <a:p>
            <a:pPr lvl="1"/>
            <a:r>
              <a:rPr lang="en-US" sz="2000" smtClean="0">
                <a:ea typeface="ＭＳ Ｐゴシック" pitchFamily="34" charset="-128"/>
              </a:rPr>
              <a:t>Environment</a:t>
            </a:r>
          </a:p>
          <a:p>
            <a:pPr lvl="2"/>
            <a:r>
              <a:rPr lang="en-US" sz="1800" smtClean="0">
                <a:ea typeface="ＭＳ Ｐゴシック" pitchFamily="34" charset="-128"/>
              </a:rPr>
              <a:t>Requires JRE 6 (1.6) – if running command line</a:t>
            </a:r>
          </a:p>
          <a:p>
            <a:pPr lvl="2"/>
            <a:r>
              <a:rPr lang="en-US" sz="1800" smtClean="0">
                <a:ea typeface="ＭＳ Ｐゴシック" pitchFamily="34" charset="-128"/>
              </a:rPr>
              <a:t>Requires JDK 6 (1.6) – if running Ant</a:t>
            </a:r>
          </a:p>
          <a:p>
            <a:pPr lvl="2"/>
            <a:endParaRPr lang="en-US" sz="1800" smtClean="0">
              <a:ea typeface="ＭＳ Ｐゴシック" pitchFamily="34" charset="-128"/>
            </a:endParaRPr>
          </a:p>
        </p:txBody>
      </p:sp>
    </p:spTree>
    <p:extLst>
      <p:ext uri="{BB962C8B-B14F-4D97-AF65-F5344CB8AC3E}">
        <p14:creationId xmlns:p14="http://schemas.microsoft.com/office/powerpoint/2010/main" val="1002764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0483"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Support Command-line and Ant deployment.</a:t>
            </a:r>
          </a:p>
          <a:p>
            <a:r>
              <a:rPr lang="en-US" smtClean="0">
                <a:ea typeface="ＭＳ Ｐゴシック" pitchFamily="34" charset="-128"/>
              </a:rPr>
              <a:t>Support for Java API</a:t>
            </a:r>
          </a:p>
          <a:p>
            <a:r>
              <a:rPr lang="en-US" smtClean="0">
                <a:ea typeface="ＭＳ Ｐゴシック" pitchFamily="34" charset="-128"/>
              </a:rPr>
              <a:t>Command-line and Ant invokes the </a:t>
            </a:r>
            <a:r>
              <a:rPr lang="en-US" u="sng" smtClean="0">
                <a:ea typeface="ＭＳ Ｐゴシック" pitchFamily="34" charset="-128"/>
              </a:rPr>
              <a:t>same set of modules</a:t>
            </a:r>
            <a:r>
              <a:rPr lang="en-US" smtClean="0">
                <a:ea typeface="ＭＳ Ｐゴシック" pitchFamily="34" charset="-128"/>
              </a:rPr>
              <a:t> to avoid duplication of code.</a:t>
            </a:r>
          </a:p>
          <a:p>
            <a:r>
              <a:rPr lang="en-US" smtClean="0">
                <a:ea typeface="ＭＳ Ｐゴシック" pitchFamily="34" charset="-128"/>
              </a:rPr>
              <a:t>Support both VCS and traditional CAR file based deployments.</a:t>
            </a:r>
          </a:p>
          <a:p>
            <a:r>
              <a:rPr lang="en-US" smtClean="0">
                <a:ea typeface="ＭＳ Ｐゴシック" pitchFamily="34" charset="-128"/>
              </a:rPr>
              <a:t>Support both local and remote deployment</a:t>
            </a:r>
          </a:p>
          <a:p>
            <a:r>
              <a:rPr lang="en-US" smtClean="0">
                <a:ea typeface="ＭＳ Ｐゴシック" pitchFamily="34" charset="-128"/>
              </a:rPr>
              <a:t>Produce a comprehensive set of log files</a:t>
            </a:r>
          </a:p>
          <a:p>
            <a:r>
              <a:rPr lang="en-US" smtClean="0">
                <a:ea typeface="ＭＳ Ｐゴシック" pitchFamily="34" charset="-128"/>
              </a:rPr>
              <a:t>Invokes CIS Web Service API</a:t>
            </a:r>
          </a:p>
        </p:txBody>
      </p:sp>
    </p:spTree>
    <p:extLst>
      <p:ext uri="{BB962C8B-B14F-4D97-AF65-F5344CB8AC3E}">
        <p14:creationId xmlns:p14="http://schemas.microsoft.com/office/powerpoint/2010/main" val="4119112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1507"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Modular Approach</a:t>
            </a:r>
          </a:p>
          <a:p>
            <a:pPr lvl="1"/>
            <a:r>
              <a:rPr lang="en-US" smtClean="0">
                <a:ea typeface="ＭＳ Ｐゴシック" pitchFamily="34" charset="-128"/>
              </a:rPr>
              <a:t>A module is a functional grouping of actions</a:t>
            </a:r>
          </a:p>
          <a:p>
            <a:pPr lvl="2"/>
            <a:r>
              <a:rPr lang="en-US" smtClean="0">
                <a:ea typeface="ＭＳ Ｐゴシック" pitchFamily="34" charset="-128"/>
              </a:rPr>
              <a:t>Generate, Create, Update, Delete</a:t>
            </a:r>
          </a:p>
          <a:p>
            <a:pPr lvl="1"/>
            <a:r>
              <a:rPr lang="en-US" smtClean="0">
                <a:ea typeface="ＭＳ Ｐゴシック" pitchFamily="34" charset="-128"/>
              </a:rPr>
              <a:t>Invoked via command line, shell script or Java program and accepts input arguments.</a:t>
            </a:r>
          </a:p>
          <a:p>
            <a:pPr lvl="1"/>
            <a:r>
              <a:rPr lang="en-US" smtClean="0">
                <a:ea typeface="ＭＳ Ｐゴシック" pitchFamily="34" charset="-128"/>
              </a:rPr>
              <a:t>Driven by XML-based configuration files containing an iteration of CIS resources.</a:t>
            </a:r>
          </a:p>
          <a:p>
            <a:pPr lvl="1"/>
            <a:r>
              <a:rPr lang="en-US" smtClean="0">
                <a:ea typeface="ＭＳ Ｐゴシック" pitchFamily="34" charset="-128"/>
              </a:rPr>
              <a:t>Swap in module(s) of customer’s choice using Spring for Java Modules or SQL invocations for CIS SQL Script Procedures.</a:t>
            </a:r>
          </a:p>
          <a:p>
            <a:pPr lvl="1"/>
            <a:endParaRPr lang="en-US" smtClean="0">
              <a:ea typeface="ＭＳ Ｐゴシック" pitchFamily="34" charset="-128"/>
            </a:endParaRPr>
          </a:p>
        </p:txBody>
      </p:sp>
    </p:spTree>
    <p:extLst>
      <p:ext uri="{BB962C8B-B14F-4D97-AF65-F5344CB8AC3E}">
        <p14:creationId xmlns:p14="http://schemas.microsoft.com/office/powerpoint/2010/main" val="3148470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ea typeface="ＭＳ Ｐゴシック" pitchFamily="34" charset="-128"/>
              </a:rPr>
              <a:t>Agenda</a:t>
            </a:r>
          </a:p>
        </p:txBody>
      </p:sp>
      <p:sp>
        <p:nvSpPr>
          <p:cNvPr id="14339" name="Rectangle 3"/>
          <p:cNvSpPr>
            <a:spLocks noGrp="1"/>
          </p:cNvSpPr>
          <p:nvPr>
            <p:ph type="body" idx="4294967295"/>
          </p:nvPr>
        </p:nvSpPr>
        <p:spPr/>
        <p:txBody>
          <a:bodyPr/>
          <a:lstStyle/>
          <a:p>
            <a:r>
              <a:rPr lang="en-US" sz="2800" smtClean="0">
                <a:ea typeface="ＭＳ Ｐゴシック" pitchFamily="34" charset="-128"/>
              </a:rPr>
              <a:t>Problem Definition</a:t>
            </a:r>
          </a:p>
          <a:p>
            <a:r>
              <a:rPr lang="en-US" sz="2800" smtClean="0">
                <a:ea typeface="ＭＳ Ｐゴシック" pitchFamily="34" charset="-128"/>
              </a:rPr>
              <a:t>Goals</a:t>
            </a:r>
          </a:p>
          <a:p>
            <a:r>
              <a:rPr lang="en-US" sz="2800" smtClean="0">
                <a:ea typeface="ＭＳ Ｐゴシック" pitchFamily="34" charset="-128"/>
              </a:rPr>
              <a:t>Packages</a:t>
            </a:r>
          </a:p>
          <a:p>
            <a:r>
              <a:rPr lang="en-US" sz="2800" smtClean="0">
                <a:ea typeface="ＭＳ Ｐゴシック" pitchFamily="34" charset="-128"/>
              </a:rPr>
              <a:t>PS Promotion and Deployment Tool</a:t>
            </a:r>
          </a:p>
          <a:p>
            <a:r>
              <a:rPr lang="en-US" sz="2800" smtClean="0">
                <a:ea typeface="ＭＳ Ｐゴシック" pitchFamily="34" charset="-128"/>
              </a:rPr>
              <a:t>PS Promotion and Deployment Tool Studio</a:t>
            </a:r>
          </a:p>
          <a:p>
            <a:r>
              <a:rPr lang="en-US" sz="2800" smtClean="0">
                <a:ea typeface="ＭＳ Ｐゴシック" pitchFamily="34" charset="-128"/>
              </a:rPr>
              <a:t>Conclusion</a:t>
            </a:r>
          </a:p>
        </p:txBody>
      </p:sp>
    </p:spTree>
    <p:extLst>
      <p:ext uri="{BB962C8B-B14F-4D97-AF65-F5344CB8AC3E}">
        <p14:creationId xmlns:p14="http://schemas.microsoft.com/office/powerpoint/2010/main" val="1904973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smtClean="0">
                <a:ea typeface="ＭＳ Ｐゴシック" pitchFamily="34" charset="-128"/>
              </a:rPr>
              <a:t>Functional Modules</a:t>
            </a:r>
          </a:p>
        </p:txBody>
      </p:sp>
      <p:sp>
        <p:nvSpPr>
          <p:cNvPr id="22531" name="Rectangle 3"/>
          <p:cNvSpPr>
            <a:spLocks noGrp="1"/>
          </p:cNvSpPr>
          <p:nvPr>
            <p:ph type="body" idx="4294967295"/>
          </p:nvPr>
        </p:nvSpPr>
        <p:spPr>
          <a:xfrm>
            <a:off x="-76200" y="1066800"/>
            <a:ext cx="8763000" cy="5410200"/>
          </a:xfrm>
        </p:spPr>
        <p:txBody>
          <a:bodyPr/>
          <a:lstStyle/>
          <a:p>
            <a:pPr>
              <a:lnSpc>
                <a:spcPct val="80000"/>
              </a:lnSpc>
            </a:pPr>
            <a:r>
              <a:rPr lang="en-US" sz="2400" smtClean="0">
                <a:ea typeface="ＭＳ Ｐゴシック" pitchFamily="34" charset="-128"/>
              </a:rPr>
              <a:t>Phase 1 Modules				           </a:t>
            </a:r>
            <a:r>
              <a:rPr lang="en-US" sz="2400" u="sng" smtClean="0">
                <a:ea typeface="ＭＳ Ｐゴシック" pitchFamily="34" charset="-128"/>
              </a:rPr>
              <a:t>Module Name</a:t>
            </a:r>
          </a:p>
          <a:p>
            <a:pPr lvl="1">
              <a:lnSpc>
                <a:spcPct val="80000"/>
              </a:lnSpc>
            </a:pPr>
            <a:r>
              <a:rPr lang="en-US" sz="2000" smtClean="0">
                <a:ea typeface="ＭＳ Ｐゴシック" pitchFamily="34" charset="-128"/>
              </a:rPr>
              <a:t>Server Attribute Configuration 		</a:t>
            </a:r>
          </a:p>
          <a:p>
            <a:pPr lvl="1">
              <a:lnSpc>
                <a:spcPct val="80000"/>
              </a:lnSpc>
            </a:pPr>
            <a:r>
              <a:rPr lang="en-US" sz="2000" smtClean="0">
                <a:ea typeface="ＭＳ Ｐゴシック" pitchFamily="34" charset="-128"/>
              </a:rPr>
              <a:t>Backup Server</a:t>
            </a:r>
          </a:p>
          <a:p>
            <a:pPr lvl="1">
              <a:lnSpc>
                <a:spcPct val="80000"/>
              </a:lnSpc>
            </a:pPr>
            <a:r>
              <a:rPr lang="en-US" sz="2000" smtClean="0">
                <a:ea typeface="ＭＳ Ｐゴシック" pitchFamily="34" charset="-128"/>
              </a:rPr>
              <a:t>Import Car files</a:t>
            </a:r>
          </a:p>
          <a:p>
            <a:pPr lvl="1">
              <a:lnSpc>
                <a:spcPct val="80000"/>
              </a:lnSpc>
            </a:pPr>
            <a:r>
              <a:rPr lang="en-US" sz="2000" smtClean="0">
                <a:ea typeface="ＭＳ Ｐゴシック" pitchFamily="34" charset="-128"/>
              </a:rPr>
              <a:t>Restart CIS</a:t>
            </a:r>
          </a:p>
          <a:p>
            <a:pPr lvl="1">
              <a:lnSpc>
                <a:spcPct val="80000"/>
              </a:lnSpc>
            </a:pPr>
            <a:r>
              <a:rPr lang="en-US" sz="2000" smtClean="0">
                <a:ea typeface="ＭＳ Ｐゴシック" pitchFamily="34" charset="-128"/>
              </a:rPr>
              <a:t>Group Management </a:t>
            </a:r>
          </a:p>
          <a:p>
            <a:pPr lvl="1">
              <a:lnSpc>
                <a:spcPct val="80000"/>
              </a:lnSpc>
            </a:pPr>
            <a:r>
              <a:rPr lang="en-US" sz="2000" smtClean="0">
                <a:ea typeface="ＭＳ Ｐゴシック" pitchFamily="34" charset="-128"/>
              </a:rPr>
              <a:t>User Management</a:t>
            </a:r>
          </a:p>
          <a:p>
            <a:pPr lvl="2">
              <a:lnSpc>
                <a:spcPct val="80000"/>
              </a:lnSpc>
            </a:pPr>
            <a:r>
              <a:rPr lang="en-US" sz="1800" smtClean="0">
                <a:ea typeface="ＭＳ Ｐゴシック" pitchFamily="34" charset="-128"/>
              </a:rPr>
              <a:t>Create/Update, Delete, Resource Owner</a:t>
            </a:r>
          </a:p>
          <a:p>
            <a:pPr lvl="1">
              <a:lnSpc>
                <a:spcPct val="80000"/>
              </a:lnSpc>
            </a:pPr>
            <a:r>
              <a:rPr lang="en-US" sz="2000" smtClean="0">
                <a:ea typeface="ＭＳ Ｐゴシック" pitchFamily="34" charset="-128"/>
              </a:rPr>
              <a:t>Resource Privilege Management</a:t>
            </a:r>
          </a:p>
          <a:p>
            <a:pPr lvl="1">
              <a:lnSpc>
                <a:spcPct val="80000"/>
              </a:lnSpc>
            </a:pPr>
            <a:r>
              <a:rPr lang="en-US" sz="2000" smtClean="0">
                <a:ea typeface="ＭＳ Ｐゴシック" pitchFamily="34" charset="-128"/>
              </a:rPr>
              <a:t>Data Source Configuration</a:t>
            </a:r>
          </a:p>
          <a:p>
            <a:pPr lvl="2">
              <a:lnSpc>
                <a:spcPct val="80000"/>
              </a:lnSpc>
            </a:pPr>
            <a:r>
              <a:rPr lang="en-US" sz="1800" smtClean="0">
                <a:ea typeface="ＭＳ Ｐゴシック" pitchFamily="34" charset="-128"/>
              </a:rPr>
              <a:t>Configure</a:t>
            </a:r>
          </a:p>
          <a:p>
            <a:pPr lvl="2">
              <a:lnSpc>
                <a:spcPct val="80000"/>
              </a:lnSpc>
            </a:pPr>
            <a:r>
              <a:rPr lang="en-US" sz="1800" smtClean="0">
                <a:ea typeface="ＭＳ Ｐゴシック" pitchFamily="34" charset="-128"/>
              </a:rPr>
              <a:t>Enable</a:t>
            </a:r>
          </a:p>
          <a:p>
            <a:pPr lvl="2">
              <a:lnSpc>
                <a:spcPct val="80000"/>
              </a:lnSpc>
            </a:pPr>
            <a:r>
              <a:rPr lang="en-US" sz="1800" smtClean="0">
                <a:ea typeface="ＭＳ Ｐゴシック" pitchFamily="34" charset="-128"/>
              </a:rPr>
              <a:t>Re-introspect</a:t>
            </a:r>
          </a:p>
          <a:p>
            <a:pPr lvl="2">
              <a:lnSpc>
                <a:spcPct val="80000"/>
              </a:lnSpc>
            </a:pPr>
            <a:r>
              <a:rPr lang="en-US" sz="1800" smtClean="0">
                <a:ea typeface="ＭＳ Ｐゴシック" pitchFamily="34" charset="-128"/>
              </a:rPr>
              <a:t>General attribute configuration interface</a:t>
            </a:r>
          </a:p>
          <a:p>
            <a:pPr lvl="1">
              <a:lnSpc>
                <a:spcPct val="80000"/>
              </a:lnSpc>
            </a:pPr>
            <a:r>
              <a:rPr lang="en-US" sz="2000" smtClean="0">
                <a:ea typeface="ＭＳ Ｐゴシック" pitchFamily="34" charset="-128"/>
              </a:rPr>
              <a:t>Rebind Procedures and Views to new data source</a:t>
            </a:r>
          </a:p>
          <a:p>
            <a:pPr lvl="1">
              <a:lnSpc>
                <a:spcPct val="80000"/>
              </a:lnSpc>
            </a:pPr>
            <a:r>
              <a:rPr lang="en-US" sz="2000" smtClean="0">
                <a:ea typeface="ＭＳ Ｐゴシック" pitchFamily="34" charset="-128"/>
              </a:rPr>
              <a:t>Resource Management</a:t>
            </a:r>
          </a:p>
          <a:p>
            <a:pPr lvl="2">
              <a:lnSpc>
                <a:spcPct val="80000"/>
              </a:lnSpc>
            </a:pPr>
            <a:r>
              <a:rPr lang="en-US" sz="1800" smtClean="0">
                <a:ea typeface="ＭＳ Ｐゴシック" pitchFamily="34" charset="-128"/>
              </a:rPr>
              <a:t>Remove Resources, Validate existence</a:t>
            </a:r>
          </a:p>
        </p:txBody>
      </p:sp>
      <p:sp>
        <p:nvSpPr>
          <p:cNvPr id="22532" name="Rectangle 4"/>
          <p:cNvSpPr>
            <a:spLocks/>
          </p:cNvSpPr>
          <p:nvPr/>
        </p:nvSpPr>
        <p:spPr bwMode="auto">
          <a:xfrm>
            <a:off x="6400800" y="1436688"/>
            <a:ext cx="2819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ServerAttrModule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ServerManagerModule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GroupModule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UserModule</a:t>
            </a:r>
          </a:p>
          <a:p>
            <a:pPr marL="342900" indent="-342900" eaLnBrk="0" hangingPunct="0">
              <a:lnSpc>
                <a:spcPct val="80000"/>
              </a:lnSpc>
              <a:spcBef>
                <a:spcPct val="20000"/>
              </a:spcBef>
              <a:buClr>
                <a:srgbClr val="C82228"/>
              </a:buClr>
              <a:buFont typeface="Wingdings" pitchFamily="2" charset="2"/>
              <a:buNone/>
            </a:pPr>
            <a:r>
              <a:rPr lang="en-US" sz="1800">
                <a:solidFill>
                  <a:schemeClr val="tx1"/>
                </a:solidFill>
              </a:rPr>
              <a:t> </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PrivilegeModule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DataSourceModule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RebindModule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969514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smtClean="0">
                <a:ea typeface="ＭＳ Ｐゴシック" pitchFamily="34" charset="-128"/>
              </a:rPr>
              <a:t>Functional Modules cont.</a:t>
            </a:r>
          </a:p>
        </p:txBody>
      </p:sp>
      <p:sp>
        <p:nvSpPr>
          <p:cNvPr id="23555" name="Rectangle 3"/>
          <p:cNvSpPr>
            <a:spLocks noGrp="1"/>
          </p:cNvSpPr>
          <p:nvPr>
            <p:ph type="body" idx="4294967295"/>
          </p:nvPr>
        </p:nvSpPr>
        <p:spPr>
          <a:xfrm>
            <a:off x="457200" y="1066800"/>
            <a:ext cx="8534400" cy="5059363"/>
          </a:xfrm>
        </p:spPr>
        <p:txBody>
          <a:bodyPr/>
          <a:lstStyle/>
          <a:p>
            <a:r>
              <a:rPr lang="en-US" sz="2400" dirty="0" smtClean="0">
                <a:ea typeface="ＭＳ Ｐゴシック" pitchFamily="34" charset="-128"/>
              </a:rPr>
              <a:t>Phase 1 Modules				</a:t>
            </a:r>
            <a:r>
              <a:rPr lang="en-US" sz="2400" u="sng" dirty="0" smtClean="0">
                <a:ea typeface="ＭＳ Ｐゴシック" pitchFamily="34" charset="-128"/>
              </a:rPr>
              <a:t>Module Name</a:t>
            </a:r>
          </a:p>
          <a:p>
            <a:pPr lvl="1"/>
            <a:r>
              <a:rPr lang="en-US" sz="2000" dirty="0" smtClean="0">
                <a:ea typeface="ＭＳ Ｐゴシック" pitchFamily="34" charset="-128"/>
              </a:rPr>
              <a:t>Resource Cache Configuration</a:t>
            </a:r>
          </a:p>
          <a:p>
            <a:pPr lvl="1"/>
            <a:r>
              <a:rPr lang="en-US" sz="2000" dirty="0" smtClean="0">
                <a:ea typeface="ＭＳ Ｐゴシック" pitchFamily="34" charset="-128"/>
              </a:rPr>
              <a:t>Regression Testing</a:t>
            </a:r>
          </a:p>
          <a:p>
            <a:pPr lvl="1"/>
            <a:r>
              <a:rPr lang="en-US" sz="2000" dirty="0" smtClean="0">
                <a:ea typeface="ＭＳ Ｐゴシック" pitchFamily="34" charset="-128"/>
              </a:rPr>
              <a:t>Export Car files </a:t>
            </a:r>
          </a:p>
          <a:p>
            <a:pPr lvl="1"/>
            <a:r>
              <a:rPr lang="en-US" sz="2000" dirty="0" smtClean="0">
                <a:ea typeface="ＭＳ Ｐゴシック" pitchFamily="34" charset="-128"/>
              </a:rPr>
              <a:t>Restore Server</a:t>
            </a:r>
          </a:p>
          <a:p>
            <a:pPr lvl="1"/>
            <a:r>
              <a:rPr lang="en-US" sz="2000" dirty="0" smtClean="0">
                <a:ea typeface="ＭＳ Ｐゴシック" pitchFamily="34" charset="-128"/>
              </a:rPr>
              <a:t>Triggers Configuration</a:t>
            </a:r>
          </a:p>
          <a:p>
            <a:pPr lvl="1"/>
            <a:r>
              <a:rPr lang="en-US" dirty="0" smtClean="0">
                <a:ea typeface="ＭＳ Ｐゴシック" pitchFamily="34" charset="-128"/>
              </a:rPr>
              <a:t>Version Control Integration</a:t>
            </a:r>
            <a:endParaRPr lang="en-US" sz="2000" dirty="0" smtClean="0">
              <a:ea typeface="ＭＳ Ｐゴシック" pitchFamily="34" charset="-128"/>
            </a:endParaRPr>
          </a:p>
          <a:p>
            <a:pPr lvl="1"/>
            <a:endParaRPr lang="en-US" sz="2000" dirty="0" smtClean="0">
              <a:ea typeface="ＭＳ Ｐゴシック" pitchFamily="34" charset="-128"/>
            </a:endParaRPr>
          </a:p>
          <a:p>
            <a:r>
              <a:rPr lang="en-US" sz="2400" dirty="0" smtClean="0">
                <a:ea typeface="ＭＳ Ｐゴシック" pitchFamily="34" charset="-128"/>
              </a:rPr>
              <a:t>Phase 2 Modules				</a:t>
            </a:r>
            <a:r>
              <a:rPr lang="en-US" sz="2400" u="sng" dirty="0" smtClean="0">
                <a:ea typeface="ＭＳ Ｐゴシック" pitchFamily="34" charset="-128"/>
              </a:rPr>
              <a:t>Module Name</a:t>
            </a:r>
          </a:p>
          <a:p>
            <a:pPr lvl="1"/>
            <a:r>
              <a:rPr lang="en-US" sz="2000" dirty="0" smtClean="0">
                <a:ea typeface="ＭＳ Ｐゴシック" pitchFamily="34" charset="-128"/>
              </a:rPr>
              <a:t>Connector Configuration</a:t>
            </a:r>
          </a:p>
          <a:p>
            <a:pPr lvl="1"/>
            <a:r>
              <a:rPr lang="en-US" sz="2000" dirty="0" smtClean="0">
                <a:ea typeface="ＭＳ Ｐゴシック" pitchFamily="34" charset="-128"/>
              </a:rPr>
              <a:t>Resource Statistics Configuration</a:t>
            </a:r>
          </a:p>
          <a:p>
            <a:pPr lvl="1"/>
            <a:endParaRPr lang="en-US" sz="1800" dirty="0" smtClean="0">
              <a:ea typeface="ＭＳ Ｐゴシック" pitchFamily="34" charset="-128"/>
            </a:endParaRPr>
          </a:p>
          <a:p>
            <a:pPr lvl="1"/>
            <a:endParaRPr lang="en-US" sz="2000" dirty="0" smtClean="0">
              <a:ea typeface="ＭＳ Ｐゴシック" pitchFamily="34" charset="-128"/>
            </a:endParaRPr>
          </a:p>
        </p:txBody>
      </p:sp>
      <p:sp>
        <p:nvSpPr>
          <p:cNvPr id="23556" name="Rectangle 4"/>
          <p:cNvSpPr>
            <a:spLocks/>
          </p:cNvSpPr>
          <p:nvPr/>
        </p:nvSpPr>
        <p:spPr bwMode="auto">
          <a:xfrm>
            <a:off x="5943600" y="1524000"/>
            <a:ext cx="3124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C82228"/>
              </a:buClr>
              <a:buFont typeface="Wingdings" pitchFamily="2" charset="2"/>
              <a:buNone/>
            </a:pPr>
            <a:r>
              <a:rPr lang="en-US" sz="2000" dirty="0" err="1">
                <a:solidFill>
                  <a:schemeClr val="tx1"/>
                </a:solidFill>
              </a:rPr>
              <a:t>ResourceCacheModule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RegressionTestModule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ArchiveModule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ArchiveModule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smtClean="0">
                <a:solidFill>
                  <a:schemeClr val="tx1"/>
                </a:solidFill>
              </a:rPr>
              <a:t>TriggerModule</a:t>
            </a:r>
            <a:endParaRPr lang="en-US" sz="2000" dirty="0" smtClean="0">
              <a:solidFill>
                <a:schemeClr val="tx1"/>
              </a:solidFill>
            </a:endParaRPr>
          </a:p>
          <a:p>
            <a:pPr marL="342900" indent="-342900" eaLnBrk="0" hangingPunct="0">
              <a:spcBef>
                <a:spcPct val="20000"/>
              </a:spcBef>
              <a:buClr>
                <a:srgbClr val="C82228"/>
              </a:buClr>
              <a:buFont typeface="Wingdings" pitchFamily="2" charset="2"/>
              <a:buNone/>
            </a:pPr>
            <a:r>
              <a:rPr lang="en-US" sz="2000" dirty="0" err="1" smtClean="0"/>
              <a:t>VCSModule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endParaRPr lang="en-US" sz="2000" dirty="0">
              <a:solidFill>
                <a:schemeClr val="tx1"/>
              </a:solidFill>
            </a:endParaRPr>
          </a:p>
          <a:p>
            <a:pPr marL="342900" indent="-342900" eaLnBrk="0" hangingPunct="0">
              <a:spcBef>
                <a:spcPct val="20000"/>
              </a:spcBef>
              <a:buClr>
                <a:srgbClr val="C82228"/>
              </a:buClr>
              <a:buFont typeface="Wingdings" pitchFamily="2" charset="2"/>
              <a:buNone/>
            </a:pP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ConnectorModule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ResourceStatisticsModule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a:solidFill>
                  <a:schemeClr val="tx1"/>
                </a:solidFill>
              </a:rPr>
              <a:t>	</a:t>
            </a:r>
          </a:p>
        </p:txBody>
      </p:sp>
    </p:spTree>
    <p:extLst>
      <p:ext uri="{BB962C8B-B14F-4D97-AF65-F5344CB8AC3E}">
        <p14:creationId xmlns:p14="http://schemas.microsoft.com/office/powerpoint/2010/main" val="700544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Rectangle 65"/>
          <p:cNvSpPr/>
          <p:nvPr/>
        </p:nvSpPr>
        <p:spPr>
          <a:xfrm>
            <a:off x="6107097" y="2414282"/>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p:cNvSpPr>
          <p:nvPr>
            <p:ph type="title" idx="4294967295"/>
          </p:nvPr>
        </p:nvSpPr>
        <p:spPr/>
        <p:txBody>
          <a:bodyPr/>
          <a:lstStyle/>
          <a:p>
            <a:r>
              <a:rPr lang="en-US" smtClean="0">
                <a:ea typeface="ＭＳ Ｐゴシック" pitchFamily="34" charset="-128"/>
              </a:rPr>
              <a:t>PD Tool Scenarios</a:t>
            </a:r>
          </a:p>
        </p:txBody>
      </p:sp>
      <p:sp>
        <p:nvSpPr>
          <p:cNvPr id="95235" name="Rectangle 3"/>
          <p:cNvSpPr>
            <a:spLocks noGrp="1"/>
          </p:cNvSpPr>
          <p:nvPr>
            <p:ph type="body" idx="4294967295"/>
          </p:nvPr>
        </p:nvSpPr>
        <p:spPr>
          <a:xfrm>
            <a:off x="76200" y="1066800"/>
            <a:ext cx="2743200" cy="5105400"/>
          </a:xfrm>
        </p:spPr>
        <p:txBody>
          <a:bodyPr>
            <a:normAutofit lnSpcReduction="10000"/>
          </a:bodyPr>
          <a:lstStyle/>
          <a:p>
            <a:r>
              <a:rPr lang="en-US" sz="1800" smtClean="0">
                <a:ea typeface="ＭＳ Ｐゴシック" pitchFamily="34" charset="-128"/>
              </a:rPr>
              <a:t>Scenario 1</a:t>
            </a:r>
          </a:p>
          <a:p>
            <a:pPr lvl="1"/>
            <a:r>
              <a:rPr lang="en-US" sz="1600" smtClean="0">
                <a:ea typeface="ＭＳ Ｐゴシック" pitchFamily="34" charset="-128"/>
              </a:rPr>
              <a:t>car file based deployment between source and target server.  Scripts executed on target server.</a:t>
            </a:r>
          </a:p>
          <a:p>
            <a:r>
              <a:rPr lang="en-US" sz="1800" smtClean="0">
                <a:ea typeface="ＭＳ Ｐゴシック" pitchFamily="34" charset="-128"/>
              </a:rPr>
              <a:t>Scenario 2</a:t>
            </a:r>
          </a:p>
          <a:p>
            <a:pPr lvl="1"/>
            <a:r>
              <a:rPr lang="en-US" sz="1600" smtClean="0">
                <a:ea typeface="ＭＳ Ｐゴシック" pitchFamily="34" charset="-128"/>
              </a:rPr>
              <a:t>VCS based deployment.  Scripts executed on target server.</a:t>
            </a:r>
          </a:p>
          <a:p>
            <a:r>
              <a:rPr lang="en-US" sz="1800" smtClean="0">
                <a:ea typeface="ＭＳ Ｐゴシック" pitchFamily="34" charset="-128"/>
              </a:rPr>
              <a:t>Scenario 3</a:t>
            </a:r>
          </a:p>
          <a:p>
            <a:pPr lvl="1"/>
            <a:r>
              <a:rPr lang="en-US" sz="1600" smtClean="0">
                <a:ea typeface="ＭＳ Ｐゴシック" pitchFamily="34" charset="-128"/>
              </a:rPr>
              <a:t>VCS w/deployment server.  Scripts executed on deployment server which affect a target server.</a:t>
            </a:r>
          </a:p>
        </p:txBody>
      </p:sp>
      <p:sp>
        <p:nvSpPr>
          <p:cNvPr id="24580" name="AutoShape 25"/>
          <p:cNvSpPr>
            <a:spLocks noChangeArrowheads="1"/>
          </p:cNvSpPr>
          <p:nvPr/>
        </p:nvSpPr>
        <p:spPr bwMode="auto">
          <a:xfrm>
            <a:off x="6934200" y="2436813"/>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581" name="Rectangle 22"/>
          <p:cNvSpPr>
            <a:spLocks noChangeArrowheads="1"/>
          </p:cNvSpPr>
          <p:nvPr/>
        </p:nvSpPr>
        <p:spPr bwMode="auto">
          <a:xfrm>
            <a:off x="6096000" y="2057400"/>
            <a:ext cx="22860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6019800" y="17526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6096000" y="20574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2667000" y="1752600"/>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Source Dev Server</a:t>
              </a:r>
            </a:p>
          </p:txBody>
        </p:sp>
      </p:grpSp>
      <p:sp>
        <p:nvSpPr>
          <p:cNvPr id="24585" name="Rectangle 35"/>
          <p:cNvSpPr>
            <a:spLocks noChangeArrowheads="1"/>
          </p:cNvSpPr>
          <p:nvPr/>
        </p:nvSpPr>
        <p:spPr bwMode="auto">
          <a:xfrm>
            <a:off x="6096000" y="4495800"/>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6019800" y="4191000"/>
            <a:ext cx="3276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Environment: *nix, windows</a:t>
            </a:r>
          </a:p>
        </p:txBody>
      </p:sp>
      <p:sp>
        <p:nvSpPr>
          <p:cNvPr id="24587" name="Text Box 37"/>
          <p:cNvSpPr txBox="1">
            <a:spLocks noChangeArrowheads="1"/>
          </p:cNvSpPr>
          <p:nvPr/>
        </p:nvSpPr>
        <p:spPr bwMode="auto">
          <a:xfrm>
            <a:off x="6096000" y="4495800"/>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2667000" y="4191000"/>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Subversion</a:t>
              </a:r>
            </a:p>
            <a:p>
              <a:pPr algn="ctr" eaLnBrk="0" hangingPunct="0"/>
              <a:r>
                <a:rPr lang="en-US" sz="1000" b="1" i="1">
                  <a:solidFill>
                    <a:schemeClr val="bg1"/>
                  </a:solidFill>
                </a:rPr>
                <a:t>Other..</a:t>
              </a:r>
              <a:endParaRPr lang="en-US" sz="1000" b="1">
                <a:solidFill>
                  <a:schemeClr val="bg1"/>
                </a:solidFill>
              </a:endParaRPr>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VCS Server</a:t>
              </a:r>
            </a:p>
          </p:txBody>
        </p:sp>
      </p:grpSp>
      <p:grpSp>
        <p:nvGrpSpPr>
          <p:cNvPr id="95318" name="Group 86"/>
          <p:cNvGrpSpPr>
            <a:grpSpLocks/>
          </p:cNvGrpSpPr>
          <p:nvPr/>
        </p:nvGrpSpPr>
        <p:grpSpPr bwMode="auto">
          <a:xfrm>
            <a:off x="2540000" y="3200400"/>
            <a:ext cx="1244600" cy="1295400"/>
            <a:chOff x="1600" y="2016"/>
            <a:chExt cx="784"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1600" y="2104"/>
              <a:ext cx="78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 &amp; 3</a:t>
              </a:r>
              <a:r>
                <a:rPr lang="en-US" sz="1000">
                  <a:solidFill>
                    <a:schemeClr val="tx1"/>
                  </a:solidFill>
                </a:rPr>
                <a:t> VCS check-in</a:t>
              </a:r>
            </a:p>
          </p:txBody>
        </p:sp>
      </p:grpSp>
      <p:grpSp>
        <p:nvGrpSpPr>
          <p:cNvPr id="95313" name="Group 81"/>
          <p:cNvGrpSpPr>
            <a:grpSpLocks/>
          </p:cNvGrpSpPr>
          <p:nvPr/>
        </p:nvGrpSpPr>
        <p:grpSpPr bwMode="auto">
          <a:xfrm>
            <a:off x="4724400" y="2870200"/>
            <a:ext cx="2286000" cy="2082800"/>
            <a:chOff x="2976" y="1808"/>
            <a:chExt cx="1440" cy="1312"/>
          </a:xfrm>
        </p:grpSpPr>
        <p:grpSp>
          <p:nvGrpSpPr>
            <p:cNvPr id="24619" name="Group 65"/>
            <p:cNvGrpSpPr>
              <a:grpSpLocks/>
            </p:cNvGrpSpPr>
            <p:nvPr/>
          </p:nvGrpSpPr>
          <p:grpSpPr bwMode="auto">
            <a:xfrm>
              <a:off x="2976" y="1952"/>
              <a:ext cx="1440" cy="1168"/>
              <a:chOff x="2976" y="1952"/>
              <a:chExt cx="1440" cy="1168"/>
            </a:xfrm>
          </p:grpSpPr>
          <p:grpSp>
            <p:nvGrpSpPr>
              <p:cNvPr id="24621" name="Group 62"/>
              <p:cNvGrpSpPr>
                <a:grpSpLocks/>
              </p:cNvGrpSpPr>
              <p:nvPr/>
            </p:nvGrpSpPr>
            <p:grpSpPr bwMode="auto">
              <a:xfrm>
                <a:off x="2976" y="2064"/>
                <a:ext cx="864" cy="1056"/>
                <a:chOff x="2976" y="2064"/>
                <a:chExt cx="864" cy="1056"/>
              </a:xfrm>
            </p:grpSpPr>
            <p:sp>
              <p:nvSpPr>
                <p:cNvPr id="24623" name="Line 48"/>
                <p:cNvSpPr>
                  <a:spLocks noChangeShapeType="1"/>
                </p:cNvSpPr>
                <p:nvPr/>
              </p:nvSpPr>
              <p:spPr bwMode="auto">
                <a:xfrm flipV="1">
                  <a:off x="3168" y="2064"/>
                  <a:ext cx="672"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Text Box 49"/>
                <p:cNvSpPr txBox="1">
                  <a:spLocks noChangeArrowheads="1"/>
                </p:cNvSpPr>
                <p:nvPr/>
              </p:nvSpPr>
              <p:spPr bwMode="auto">
                <a:xfrm>
                  <a:off x="2976" y="2256"/>
                  <a:ext cx="67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a:t>
                  </a:r>
                  <a:r>
                    <a:rPr lang="en-US" sz="1000">
                      <a:solidFill>
                        <a:schemeClr val="tx1"/>
                      </a:solidFill>
                    </a:rPr>
                    <a:t>  VCS check-out</a:t>
                  </a:r>
                </a:p>
              </p:txBody>
            </p:sp>
          </p:grpSp>
          <p:sp>
            <p:nvSpPr>
              <p:cNvPr id="24622" name="Text Box 56"/>
              <p:cNvSpPr txBox="1">
                <a:spLocks noChangeArrowheads="1"/>
              </p:cNvSpPr>
              <p:nvPr/>
            </p:nvSpPr>
            <p:spPr bwMode="auto">
              <a:xfrm>
                <a:off x="3840" y="1952"/>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20" name="Line 76"/>
            <p:cNvSpPr>
              <a:spLocks noChangeShapeType="1"/>
            </p:cNvSpPr>
            <p:nvPr/>
          </p:nvSpPr>
          <p:spPr bwMode="auto">
            <a:xfrm flipV="1">
              <a:off x="4000" y="1808"/>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13" name="Group 73"/>
          <p:cNvGrpSpPr>
            <a:grpSpLocks/>
          </p:cNvGrpSpPr>
          <p:nvPr/>
        </p:nvGrpSpPr>
        <p:grpSpPr bwMode="auto">
          <a:xfrm>
            <a:off x="6057900" y="2390775"/>
            <a:ext cx="713409" cy="581025"/>
            <a:chOff x="4824" y="3042"/>
            <a:chExt cx="456" cy="366"/>
          </a:xfrm>
        </p:grpSpPr>
        <p:pic>
          <p:nvPicPr>
            <p:cNvPr id="24615"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6" y="3212"/>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6" name="Text Box 75"/>
            <p:cNvSpPr txBox="1">
              <a:spLocks noChangeArrowheads="1"/>
            </p:cNvSpPr>
            <p:nvPr/>
          </p:nvSpPr>
          <p:spPr bwMode="auto">
            <a:xfrm>
              <a:off x="4824" y="3042"/>
              <a:ext cx="36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grpSp>
        <p:nvGrpSpPr>
          <p:cNvPr id="6" name="Group 5"/>
          <p:cNvGrpSpPr/>
          <p:nvPr/>
        </p:nvGrpSpPr>
        <p:grpSpPr>
          <a:xfrm>
            <a:off x="5029200" y="2222500"/>
            <a:ext cx="1892300" cy="717550"/>
            <a:chOff x="5029200" y="2222500"/>
            <a:chExt cx="1892300" cy="717550"/>
          </a:xfrm>
        </p:grpSpPr>
        <p:grpSp>
          <p:nvGrpSpPr>
            <p:cNvPr id="24611" name="Group 60"/>
            <p:cNvGrpSpPr>
              <a:grpSpLocks/>
            </p:cNvGrpSpPr>
            <p:nvPr/>
          </p:nvGrpSpPr>
          <p:grpSpPr bwMode="auto">
            <a:xfrm>
              <a:off x="5029200" y="2222500"/>
              <a:ext cx="1130300" cy="717550"/>
              <a:chOff x="3168" y="1400"/>
              <a:chExt cx="712" cy="452"/>
            </a:xfrm>
          </p:grpSpPr>
          <p:sp>
            <p:nvSpPr>
              <p:cNvPr id="24617" name="Line 44"/>
              <p:cNvSpPr>
                <a:spLocks noChangeShapeType="1"/>
              </p:cNvSpPr>
              <p:nvPr/>
            </p:nvSpPr>
            <p:spPr bwMode="auto">
              <a:xfrm flipV="1">
                <a:off x="3168"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Text Box 45"/>
              <p:cNvSpPr txBox="1">
                <a:spLocks noChangeArrowheads="1"/>
              </p:cNvSpPr>
              <p:nvPr/>
            </p:nvSpPr>
            <p:spPr bwMode="auto">
              <a:xfrm>
                <a:off x="3256" y="1400"/>
                <a:ext cx="624"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dirty="0">
                    <a:solidFill>
                      <a:schemeClr val="tx1"/>
                    </a:solidFill>
                  </a:rPr>
                  <a:t>Scenario 1</a:t>
                </a:r>
                <a:r>
                  <a:rPr lang="en-US" sz="1000" dirty="0">
                    <a:solidFill>
                      <a:schemeClr val="tx1"/>
                    </a:solidFill>
                  </a:rPr>
                  <a:t> deploy car file(s) and configure</a:t>
                </a:r>
              </a:p>
            </p:txBody>
          </p:sp>
        </p:grpSp>
        <p:sp>
          <p:nvSpPr>
            <p:cNvPr id="24614" name="Line 80"/>
            <p:cNvSpPr>
              <a:spLocks noChangeShapeType="1"/>
            </p:cNvSpPr>
            <p:nvPr/>
          </p:nvSpPr>
          <p:spPr bwMode="auto">
            <a:xfrm flipV="1">
              <a:off x="6696213" y="2590800"/>
              <a:ext cx="2252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 name="Group 6"/>
          <p:cNvGrpSpPr/>
          <p:nvPr/>
        </p:nvGrpSpPr>
        <p:grpSpPr>
          <a:xfrm>
            <a:off x="6708776" y="4771837"/>
            <a:ext cx="758918" cy="598981"/>
            <a:chOff x="6708776" y="4771837"/>
            <a:chExt cx="758918" cy="598981"/>
          </a:xfrm>
        </p:grpSpPr>
        <p:sp>
          <p:nvSpPr>
            <p:cNvPr id="67" name="Rectangle 66"/>
            <p:cNvSpPr/>
            <p:nvPr/>
          </p:nvSpPr>
          <p:spPr>
            <a:xfrm>
              <a:off x="6770338" y="4800600"/>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609"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0181" y="5028985"/>
              <a:ext cx="377513" cy="31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6708776" y="4771837"/>
              <a:ext cx="575999" cy="507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grpSp>
        <p:nvGrpSpPr>
          <p:cNvPr id="8" name="Group 7"/>
          <p:cNvGrpSpPr/>
          <p:nvPr/>
        </p:nvGrpSpPr>
        <p:grpSpPr>
          <a:xfrm>
            <a:off x="5029200" y="2971800"/>
            <a:ext cx="2908300" cy="3028950"/>
            <a:chOff x="5029200" y="2971800"/>
            <a:chExt cx="2908300" cy="3028950"/>
          </a:xfrm>
        </p:grpSpPr>
        <p:grpSp>
          <p:nvGrpSpPr>
            <p:cNvPr id="95296" name="Group 64"/>
            <p:cNvGrpSpPr>
              <a:grpSpLocks/>
            </p:cNvGrpSpPr>
            <p:nvPr/>
          </p:nvGrpSpPr>
          <p:grpSpPr bwMode="auto">
            <a:xfrm>
              <a:off x="5029200" y="5257800"/>
              <a:ext cx="1981200" cy="742950"/>
              <a:chOff x="3168" y="3312"/>
              <a:chExt cx="1248" cy="468"/>
            </a:xfrm>
          </p:grpSpPr>
          <p:grpSp>
            <p:nvGrpSpPr>
              <p:cNvPr id="24625" name="Group 63"/>
              <p:cNvGrpSpPr>
                <a:grpSpLocks/>
              </p:cNvGrpSpPr>
              <p:nvPr/>
            </p:nvGrpSpPr>
            <p:grpSpPr bwMode="auto">
              <a:xfrm>
                <a:off x="3168" y="3312"/>
                <a:ext cx="672" cy="468"/>
                <a:chOff x="3168" y="3312"/>
                <a:chExt cx="672" cy="468"/>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176" y="3520"/>
                  <a:ext cx="66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VCS check-out</a:t>
                  </a:r>
                </a:p>
              </p:txBody>
            </p:sp>
          </p:grpSp>
          <p:sp>
            <p:nvSpPr>
              <p:cNvPr id="24626" name="Text Box 57"/>
              <p:cNvSpPr txBox="1">
                <a:spLocks noChangeArrowheads="1"/>
              </p:cNvSpPr>
              <p:nvPr/>
            </p:nvSpPr>
            <p:spPr bwMode="auto">
              <a:xfrm>
                <a:off x="3840" y="3488"/>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05" name="Line 58"/>
            <p:cNvSpPr>
              <a:spLocks noChangeShapeType="1"/>
            </p:cNvSpPr>
            <p:nvPr/>
          </p:nvSpPr>
          <p:spPr bwMode="auto">
            <a:xfrm flipV="1">
              <a:off x="7082395" y="2971800"/>
              <a:ext cx="7784" cy="1904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59"/>
            <p:cNvSpPr txBox="1">
              <a:spLocks noChangeArrowheads="1"/>
            </p:cNvSpPr>
            <p:nvPr/>
          </p:nvSpPr>
          <p:spPr bwMode="auto">
            <a:xfrm>
              <a:off x="7010674" y="3505144"/>
              <a:ext cx="926826" cy="72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deploy car file and configure</a:t>
              </a:r>
            </a:p>
          </p:txBody>
        </p:sp>
        <p:sp>
          <p:nvSpPr>
            <p:cNvPr id="24608" name="Freeform 83"/>
            <p:cNvSpPr>
              <a:spLocks/>
            </p:cNvSpPr>
            <p:nvPr/>
          </p:nvSpPr>
          <p:spPr bwMode="auto">
            <a:xfrm rot="21262642">
              <a:off x="6993482" y="5281650"/>
              <a:ext cx="179606" cy="355563"/>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2590800" y="1143000"/>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dev1</a:t>
              </a:r>
              <a:endParaRPr lang="en-US" sz="1000" b="1" dirty="0">
                <a:solidFill>
                  <a:schemeClr val="bg1"/>
                </a:solidFill>
              </a:endParaRPr>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dev2</a:t>
              </a:r>
              <a:endParaRPr lang="en-US" sz="1000" b="1" dirty="0">
                <a:solidFill>
                  <a:schemeClr val="bg1"/>
                </a:solidFill>
              </a:endParaRPr>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dev3</a:t>
              </a:r>
              <a:endParaRPr lang="en-US" sz="1000" b="1">
                <a:solidFill>
                  <a:schemeClr val="bg1"/>
                </a:solidFill>
              </a:endParaRPr>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5" name="Group 1"/>
          <p:cNvGrpSpPr>
            <a:grpSpLocks/>
          </p:cNvGrpSpPr>
          <p:nvPr/>
        </p:nvGrpSpPr>
        <p:grpSpPr bwMode="auto">
          <a:xfrm>
            <a:off x="7658100" y="4522788"/>
            <a:ext cx="1333500" cy="1295400"/>
            <a:chOff x="7543800" y="4522694"/>
            <a:chExt cx="1447800" cy="1295400"/>
          </a:xfrm>
        </p:grpSpPr>
        <p:sp>
          <p:nvSpPr>
            <p:cNvPr id="24596" name="AutoShape 25"/>
            <p:cNvSpPr>
              <a:spLocks noChangeArrowheads="1"/>
            </p:cNvSpPr>
            <p:nvPr/>
          </p:nvSpPr>
          <p:spPr bwMode="auto">
            <a:xfrm>
              <a:off x="7696200" y="4902107"/>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p>
          </p:txBody>
        </p:sp>
        <p:sp>
          <p:nvSpPr>
            <p:cNvPr id="24597" name="Rectangle 35"/>
            <p:cNvSpPr>
              <a:spLocks noChangeArrowheads="1"/>
            </p:cNvSpPr>
            <p:nvPr/>
          </p:nvSpPr>
          <p:spPr bwMode="auto">
            <a:xfrm>
              <a:off x="7543800" y="4522694"/>
              <a:ext cx="14478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Text Box 37"/>
            <p:cNvSpPr txBox="1">
              <a:spLocks noChangeArrowheads="1"/>
            </p:cNvSpPr>
            <p:nvPr/>
          </p:nvSpPr>
          <p:spPr bwMode="auto">
            <a:xfrm>
              <a:off x="7543800" y="4522694"/>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Catalog Server</a:t>
              </a:r>
            </a:p>
          </p:txBody>
        </p:sp>
      </p:grpSp>
      <p:grpSp>
        <p:nvGrpSpPr>
          <p:cNvPr id="2" name="Group 1"/>
          <p:cNvGrpSpPr/>
          <p:nvPr/>
        </p:nvGrpSpPr>
        <p:grpSpPr>
          <a:xfrm>
            <a:off x="2532355" y="1417344"/>
            <a:ext cx="820445" cy="200055"/>
            <a:chOff x="2532355" y="1417344"/>
            <a:chExt cx="820445" cy="200055"/>
          </a:xfrm>
        </p:grpSpPr>
        <p:sp>
          <p:nvSpPr>
            <p:cNvPr id="63" name="Rectangle 62"/>
            <p:cNvSpPr/>
            <p:nvPr/>
          </p:nvSpPr>
          <p:spPr>
            <a:xfrm>
              <a:off x="2590800" y="1449028"/>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75"/>
            <p:cNvSpPr txBox="1">
              <a:spLocks noChangeArrowheads="1"/>
            </p:cNvSpPr>
            <p:nvPr/>
          </p:nvSpPr>
          <p:spPr bwMode="auto">
            <a:xfrm>
              <a:off x="2532355"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4" name="Group 3"/>
          <p:cNvGrpSpPr/>
          <p:nvPr/>
        </p:nvGrpSpPr>
        <p:grpSpPr>
          <a:xfrm>
            <a:off x="3209278" y="1430044"/>
            <a:ext cx="820445" cy="200055"/>
            <a:chOff x="3209278" y="1430044"/>
            <a:chExt cx="820445" cy="200055"/>
          </a:xfrm>
        </p:grpSpPr>
        <p:sp>
          <p:nvSpPr>
            <p:cNvPr id="64" name="Rectangle 63"/>
            <p:cNvSpPr/>
            <p:nvPr/>
          </p:nvSpPr>
          <p:spPr>
            <a:xfrm>
              <a:off x="32766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 Box 75"/>
            <p:cNvSpPr txBox="1">
              <a:spLocks noChangeArrowheads="1"/>
            </p:cNvSpPr>
            <p:nvPr/>
          </p:nvSpPr>
          <p:spPr bwMode="auto">
            <a:xfrm>
              <a:off x="3209278" y="14300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5" name="Group 4"/>
          <p:cNvGrpSpPr/>
          <p:nvPr/>
        </p:nvGrpSpPr>
        <p:grpSpPr>
          <a:xfrm>
            <a:off x="3888080" y="1417344"/>
            <a:ext cx="820445" cy="200055"/>
            <a:chOff x="3888080" y="1417344"/>
            <a:chExt cx="820445" cy="200055"/>
          </a:xfrm>
        </p:grpSpPr>
        <p:sp>
          <p:nvSpPr>
            <p:cNvPr id="65" name="Rectangle 64"/>
            <p:cNvSpPr/>
            <p:nvPr/>
          </p:nvSpPr>
          <p:spPr>
            <a:xfrm>
              <a:off x="39624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Box 75"/>
            <p:cNvSpPr txBox="1">
              <a:spLocks noChangeArrowheads="1"/>
            </p:cNvSpPr>
            <p:nvPr/>
          </p:nvSpPr>
          <p:spPr bwMode="auto">
            <a:xfrm>
              <a:off x="3888080"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cxnSp>
        <p:nvCxnSpPr>
          <p:cNvPr id="74" name="Straight Arrow Connector 73"/>
          <p:cNvCxnSpPr/>
          <p:nvPr/>
        </p:nvCxnSpPr>
        <p:spPr>
          <a:xfrm>
            <a:off x="2656212" y="1597609"/>
            <a:ext cx="560947" cy="290308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27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up)">
                                      <p:cBhvr>
                                        <p:cTn id="7" dur="1000"/>
                                        <p:tgtEl>
                                          <p:spTgt spid="9523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5235">
                                            <p:txEl>
                                              <p:pRg st="1" end="1"/>
                                            </p:txEl>
                                          </p:spTgt>
                                        </p:tgtEl>
                                        <p:attrNameLst>
                                          <p:attrName>style.visibility</p:attrName>
                                        </p:attrNameLst>
                                      </p:cBhvr>
                                      <p:to>
                                        <p:strVal val="visible"/>
                                      </p:to>
                                    </p:set>
                                    <p:animEffect transition="in" filter="wipe(up)">
                                      <p:cBhvr>
                                        <p:cTn id="10" dur="1000"/>
                                        <p:tgtEl>
                                          <p:spTgt spid="95235">
                                            <p:txEl>
                                              <p:pRg st="1" end="1"/>
                                            </p:txEl>
                                          </p:spTgt>
                                        </p:tgtEl>
                                      </p:cBhvr>
                                    </p:animEffect>
                                  </p:childTnLst>
                                </p:cTn>
                              </p:par>
                            </p:childTnLst>
                          </p:cTn>
                        </p:par>
                        <p:par>
                          <p:cTn id="11" fill="hold" nodeType="with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Effect transition="in" filter="wipe(up)">
                                      <p:cBhvr>
                                        <p:cTn id="19" dur="1000"/>
                                        <p:tgtEl>
                                          <p:spTgt spid="95235">
                                            <p:txEl>
                                              <p:pRg st="2" end="2"/>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wipe(up)">
                                      <p:cBhvr>
                                        <p:cTn id="22" dur="1000"/>
                                        <p:tgtEl>
                                          <p:spTgt spid="95235">
                                            <p:txEl>
                                              <p:pRg st="3" end="3"/>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95318"/>
                                        </p:tgtEl>
                                        <p:attrNameLst>
                                          <p:attrName>style.visibility</p:attrName>
                                        </p:attrNameLst>
                                      </p:cBhvr>
                                      <p:to>
                                        <p:strVal val="visible"/>
                                      </p:to>
                                    </p:set>
                                    <p:animEffect transition="in" filter="wipe(up)">
                                      <p:cBhvr>
                                        <p:cTn id="26" dur="500"/>
                                        <p:tgtEl>
                                          <p:spTgt spid="95318"/>
                                        </p:tgtEl>
                                      </p:cBhvr>
                                    </p:animEffect>
                                  </p:childTnLst>
                                </p:cTn>
                              </p:par>
                            </p:childTnLst>
                          </p:cTn>
                        </p:par>
                        <p:par>
                          <p:cTn id="27" fill="hold">
                            <p:stCondLst>
                              <p:cond delay="1500"/>
                            </p:stCondLst>
                            <p:childTnLst>
                              <p:par>
                                <p:cTn id="28" presetID="22" presetClass="entr" presetSubtype="4" fill="hold" nodeType="afterEffect">
                                  <p:stCondLst>
                                    <p:cond delay="0"/>
                                  </p:stCondLst>
                                  <p:childTnLst>
                                    <p:set>
                                      <p:cBhvr>
                                        <p:cTn id="29" dur="1" fill="hold">
                                          <p:stCondLst>
                                            <p:cond delay="0"/>
                                          </p:stCondLst>
                                        </p:cTn>
                                        <p:tgtEl>
                                          <p:spTgt spid="95313"/>
                                        </p:tgtEl>
                                        <p:attrNameLst>
                                          <p:attrName>style.visibility</p:attrName>
                                        </p:attrNameLst>
                                      </p:cBhvr>
                                      <p:to>
                                        <p:strVal val="visible"/>
                                      </p:to>
                                    </p:set>
                                    <p:animEffect transition="in" filter="wipe(down)">
                                      <p:cBhvr>
                                        <p:cTn id="30" dur="500"/>
                                        <p:tgtEl>
                                          <p:spTgt spid="953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5235">
                                            <p:txEl>
                                              <p:pRg st="4" end="4"/>
                                            </p:txEl>
                                          </p:spTgt>
                                        </p:tgtEl>
                                        <p:attrNameLst>
                                          <p:attrName>style.visibility</p:attrName>
                                        </p:attrNameLst>
                                      </p:cBhvr>
                                      <p:to>
                                        <p:strVal val="visible"/>
                                      </p:to>
                                    </p:set>
                                    <p:animEffect transition="in" filter="wipe(up)">
                                      <p:cBhvr>
                                        <p:cTn id="35" dur="1000"/>
                                        <p:tgtEl>
                                          <p:spTgt spid="95235">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5235">
                                            <p:txEl>
                                              <p:pRg st="5" end="5"/>
                                            </p:txEl>
                                          </p:spTgt>
                                        </p:tgtEl>
                                        <p:attrNameLst>
                                          <p:attrName>style.visibility</p:attrName>
                                        </p:attrNameLst>
                                      </p:cBhvr>
                                      <p:to>
                                        <p:strVal val="visible"/>
                                      </p:to>
                                    </p:set>
                                    <p:animEffect transition="in" filter="wipe(up)">
                                      <p:cBhvr>
                                        <p:cTn id="38" dur="1000"/>
                                        <p:tgtEl>
                                          <p:spTgt spid="95235">
                                            <p:txEl>
                                              <p:pRg st="5" end="5"/>
                                            </p:txEl>
                                          </p:spTgt>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7010400" y="4916182"/>
            <a:ext cx="822211"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p:cNvSpPr>
          <p:nvPr>
            <p:ph type="title" idx="4294967295"/>
          </p:nvPr>
        </p:nvSpPr>
        <p:spPr/>
        <p:txBody>
          <a:bodyPr>
            <a:normAutofit/>
          </a:bodyPr>
          <a:lstStyle/>
          <a:p>
            <a:r>
              <a:rPr lang="en-US" dirty="0" smtClean="0">
                <a:ea typeface="ＭＳ Ｐゴシック" pitchFamily="34" charset="-128"/>
              </a:rPr>
              <a:t>Deployment Scenario</a:t>
            </a:r>
          </a:p>
        </p:txBody>
      </p:sp>
      <p:sp>
        <p:nvSpPr>
          <p:cNvPr id="95235" name="Rectangle 3"/>
          <p:cNvSpPr>
            <a:spLocks noGrp="1"/>
          </p:cNvSpPr>
          <p:nvPr>
            <p:ph type="body" idx="4294967295"/>
          </p:nvPr>
        </p:nvSpPr>
        <p:spPr>
          <a:xfrm>
            <a:off x="-60327" y="1066800"/>
            <a:ext cx="3335340" cy="5486400"/>
          </a:xfrm>
        </p:spPr>
        <p:txBody>
          <a:bodyPr>
            <a:noAutofit/>
          </a:bodyPr>
          <a:lstStyle/>
          <a:p>
            <a:r>
              <a:rPr lang="en-US" sz="1800" dirty="0" smtClean="0">
                <a:ea typeface="ＭＳ Ｐゴシック" pitchFamily="34" charset="-128"/>
              </a:rPr>
              <a:t>Scenario</a:t>
            </a:r>
          </a:p>
          <a:p>
            <a:pPr lvl="1"/>
            <a:r>
              <a:rPr lang="en-US" sz="1600" dirty="0" smtClean="0">
                <a:ea typeface="ＭＳ Ｐゴシック" pitchFamily="34" charset="-128"/>
              </a:rPr>
              <a:t>VCS w/deployment server.  Scripts executed on deployment server which affect a target server.</a:t>
            </a:r>
          </a:p>
          <a:p>
            <a:pPr lvl="1"/>
            <a:r>
              <a:rPr lang="en-US" sz="1600" dirty="0" smtClean="0">
                <a:ea typeface="ＭＳ Ｐゴシック" pitchFamily="34" charset="-128"/>
              </a:rPr>
              <a:t>Step 1 – Developer checks-in resources from Composite COE to their Version Control System (VCS) of choice.</a:t>
            </a:r>
          </a:p>
          <a:p>
            <a:pPr lvl="1"/>
            <a:r>
              <a:rPr lang="en-US" sz="1600" dirty="0" smtClean="0">
                <a:ea typeface="ＭＳ Ｐゴシック" pitchFamily="34" charset="-128"/>
              </a:rPr>
              <a:t>Step 2 – Release</a:t>
            </a:r>
            <a:r>
              <a:rPr lang="en-US" sz="1600" dirty="0">
                <a:ea typeface="ＭＳ Ｐゴシック" pitchFamily="34" charset="-128"/>
              </a:rPr>
              <a:t>.</a:t>
            </a:r>
            <a:endParaRPr lang="en-US" sz="1600" dirty="0" smtClean="0">
              <a:ea typeface="ＭＳ Ｐゴシック" pitchFamily="34" charset="-128"/>
            </a:endParaRPr>
          </a:p>
          <a:p>
            <a:pPr lvl="2"/>
            <a:r>
              <a:rPr lang="en-US" sz="1400" dirty="0" smtClean="0">
                <a:ea typeface="ＭＳ Ｐゴシック" pitchFamily="34" charset="-128"/>
              </a:rPr>
              <a:t>2.1 The release manager uses PDTool to deploy from VCS to target Composite server.  During the VCS check-out, resources are checked-out from VCS and imported into the target CIS server.</a:t>
            </a:r>
          </a:p>
          <a:p>
            <a:pPr lvl="2"/>
            <a:r>
              <a:rPr lang="en-US" sz="1400" dirty="0" smtClean="0">
                <a:ea typeface="ＭＳ Ｐゴシック" pitchFamily="34" charset="-128"/>
              </a:rPr>
              <a:t>2.2 Update data source connections for the target environment.  </a:t>
            </a:r>
          </a:p>
          <a:p>
            <a:pPr lvl="2"/>
            <a:r>
              <a:rPr lang="en-US" sz="1400" dirty="0" smtClean="0">
                <a:ea typeface="ＭＳ Ｐゴシック" pitchFamily="34" charset="-128"/>
              </a:rPr>
              <a:t>2.3 Resource privileges are applied to resource folders.</a:t>
            </a:r>
          </a:p>
        </p:txBody>
      </p:sp>
      <p:sp>
        <p:nvSpPr>
          <p:cNvPr id="24580" name="AutoShape 25"/>
          <p:cNvSpPr>
            <a:spLocks noChangeArrowheads="1"/>
          </p:cNvSpPr>
          <p:nvPr/>
        </p:nvSpPr>
        <p:spPr bwMode="auto">
          <a:xfrm>
            <a:off x="7315200" y="2208213"/>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CIS</a:t>
            </a:r>
            <a:endParaRPr lang="en-US" sz="1000" b="1" dirty="0">
              <a:solidFill>
                <a:schemeClr val="bg1"/>
              </a:solidFill>
            </a:endParaRPr>
          </a:p>
        </p:txBody>
      </p:sp>
      <p:sp>
        <p:nvSpPr>
          <p:cNvPr id="24581" name="Rectangle 22"/>
          <p:cNvSpPr>
            <a:spLocks noChangeArrowheads="1"/>
          </p:cNvSpPr>
          <p:nvPr/>
        </p:nvSpPr>
        <p:spPr bwMode="auto">
          <a:xfrm>
            <a:off x="6477000" y="1828800"/>
            <a:ext cx="2286000" cy="109375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6400800" y="15240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6477000" y="1857375"/>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3048000" y="1752600"/>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CIS</a:t>
              </a:r>
              <a:endParaRPr lang="en-US" sz="1000" b="1" dirty="0">
                <a:solidFill>
                  <a:schemeClr val="bg1"/>
                </a:solidFill>
              </a:endParaRPr>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Source Dev Server</a:t>
              </a:r>
            </a:p>
          </p:txBody>
        </p:sp>
      </p:grpSp>
      <p:sp>
        <p:nvSpPr>
          <p:cNvPr id="24585" name="Rectangle 35"/>
          <p:cNvSpPr>
            <a:spLocks noChangeArrowheads="1"/>
          </p:cNvSpPr>
          <p:nvPr/>
        </p:nvSpPr>
        <p:spPr bwMode="auto">
          <a:xfrm>
            <a:off x="6477000" y="4495800"/>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6400800" y="4038600"/>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Deployment </a:t>
            </a:r>
            <a:r>
              <a:rPr lang="en-US" sz="1200" b="1" dirty="0" smtClean="0">
                <a:solidFill>
                  <a:schemeClr val="tx1"/>
                </a:solidFill>
              </a:rPr>
              <a:t>Server: *</a:t>
            </a:r>
            <a:r>
              <a:rPr lang="en-US" sz="1200" b="1" dirty="0">
                <a:solidFill>
                  <a:schemeClr val="tx1"/>
                </a:solidFill>
              </a:rPr>
              <a:t>nix, windows</a:t>
            </a:r>
          </a:p>
        </p:txBody>
      </p:sp>
      <p:sp>
        <p:nvSpPr>
          <p:cNvPr id="24587" name="Text Box 37"/>
          <p:cNvSpPr txBox="1">
            <a:spLocks noChangeArrowheads="1"/>
          </p:cNvSpPr>
          <p:nvPr/>
        </p:nvSpPr>
        <p:spPr bwMode="auto">
          <a:xfrm>
            <a:off x="6477000" y="4495800"/>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3048000" y="4191000"/>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Subversion</a:t>
              </a:r>
            </a:p>
            <a:p>
              <a:pPr algn="ctr" eaLnBrk="0" hangingPunct="0"/>
              <a:r>
                <a:rPr lang="en-US" sz="1000" b="1" i="1" dirty="0" smtClean="0">
                  <a:solidFill>
                    <a:schemeClr val="bg1"/>
                  </a:solidFill>
                </a:rPr>
                <a:t> or TFS..</a:t>
              </a:r>
              <a:endParaRPr lang="en-US" sz="1000" b="1" dirty="0">
                <a:solidFill>
                  <a:schemeClr val="bg1"/>
                </a:solidFill>
              </a:endParaRPr>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VCS Server</a:t>
              </a:r>
            </a:p>
          </p:txBody>
        </p:sp>
      </p:grpSp>
      <p:grpSp>
        <p:nvGrpSpPr>
          <p:cNvPr id="24607" name="Group 72"/>
          <p:cNvGrpSpPr>
            <a:grpSpLocks/>
          </p:cNvGrpSpPr>
          <p:nvPr/>
        </p:nvGrpSpPr>
        <p:grpSpPr bwMode="auto">
          <a:xfrm>
            <a:off x="6963281" y="4895648"/>
            <a:ext cx="885404" cy="507947"/>
            <a:chOff x="4783" y="3084"/>
            <a:chExt cx="455" cy="320"/>
          </a:xfrm>
        </p:grpSpPr>
        <p:pic>
          <p:nvPicPr>
            <p:cNvPr id="24609"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4783" y="3084"/>
              <a:ext cx="30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b="1" dirty="0" smtClean="0">
                  <a:solidFill>
                    <a:schemeClr val="tx1"/>
                  </a:solidFill>
                </a:rPr>
                <a:t>PDTool</a:t>
              </a:r>
              <a:endParaRPr lang="en-US" sz="900" dirty="0">
                <a:solidFill>
                  <a:schemeClr val="tx1"/>
                </a:solidFill>
              </a:endParaRPr>
            </a:p>
            <a:p>
              <a:pPr eaLnBrk="1" hangingPunct="1"/>
              <a:r>
                <a:rPr lang="en-US" sz="900" dirty="0" smtClean="0">
                  <a:solidFill>
                    <a:schemeClr val="tx1"/>
                  </a:solidFill>
                </a:rPr>
                <a:t>Deploy</a:t>
              </a:r>
              <a:endParaRPr lang="en-US" sz="900" dirty="0">
                <a:solidFill>
                  <a:schemeClr val="tx1"/>
                </a:solidFill>
              </a:endParaRPr>
            </a:p>
            <a:p>
              <a:pPr eaLnBrk="1" hangingPunct="1"/>
              <a:r>
                <a:rPr lang="en-US" sz="900" dirty="0">
                  <a:solidFill>
                    <a:schemeClr val="tx1"/>
                  </a:solidFill>
                </a:rPr>
                <a:t>Scripts</a:t>
              </a:r>
            </a:p>
          </p:txBody>
        </p:sp>
      </p:grpSp>
      <p:grpSp>
        <p:nvGrpSpPr>
          <p:cNvPr id="5" name="Group 4"/>
          <p:cNvGrpSpPr/>
          <p:nvPr/>
        </p:nvGrpSpPr>
        <p:grpSpPr>
          <a:xfrm>
            <a:off x="5410201" y="2743199"/>
            <a:ext cx="2147888" cy="3048006"/>
            <a:chOff x="5410201" y="2743199"/>
            <a:chExt cx="2147888" cy="3048006"/>
          </a:xfrm>
        </p:grpSpPr>
        <p:grpSp>
          <p:nvGrpSpPr>
            <p:cNvPr id="24625" name="Group 63"/>
            <p:cNvGrpSpPr>
              <a:grpSpLocks/>
            </p:cNvGrpSpPr>
            <p:nvPr/>
          </p:nvGrpSpPr>
          <p:grpSpPr bwMode="auto">
            <a:xfrm>
              <a:off x="5410201" y="2979740"/>
              <a:ext cx="2147888" cy="2659065"/>
              <a:chOff x="3168" y="1877"/>
              <a:chExt cx="1353" cy="1675"/>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423" y="1877"/>
                <a:ext cx="109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i="1" dirty="0" smtClean="0">
                    <a:solidFill>
                      <a:srgbClr val="FF0000"/>
                    </a:solidFill>
                  </a:rPr>
                  <a:t>Release</a:t>
                </a:r>
              </a:p>
              <a:p>
                <a:pPr eaLnBrk="1" hangingPunct="1">
                  <a:spcBef>
                    <a:spcPct val="50000"/>
                  </a:spcBef>
                </a:pPr>
                <a:r>
                  <a:rPr lang="en-US" sz="1100" b="1" i="1" u="sng" dirty="0" smtClean="0">
                    <a:solidFill>
                      <a:srgbClr val="FF0000"/>
                    </a:solidFill>
                  </a:rPr>
                  <a:t>Step 2.1 </a:t>
                </a:r>
                <a:r>
                  <a:rPr lang="en-US" sz="1050" dirty="0" smtClean="0">
                    <a:solidFill>
                      <a:srgbClr val="FF0000"/>
                    </a:solidFill>
                  </a:rPr>
                  <a:t>PDTool VCS check-out and deploy car file to target CIS</a:t>
                </a:r>
              </a:p>
            </p:txBody>
          </p:sp>
        </p:grpSp>
        <p:sp>
          <p:nvSpPr>
            <p:cNvPr id="24626" name="Text Box 57"/>
            <p:cNvSpPr txBox="1">
              <a:spLocks noChangeArrowheads="1"/>
            </p:cNvSpPr>
            <p:nvPr/>
          </p:nvSpPr>
          <p:spPr bwMode="auto">
            <a:xfrm>
              <a:off x="6477001" y="5537205"/>
              <a:ext cx="914400" cy="254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sp>
          <p:nvSpPr>
            <p:cNvPr id="24605" name="Line 58"/>
            <p:cNvSpPr>
              <a:spLocks noChangeShapeType="1"/>
            </p:cNvSpPr>
            <p:nvPr/>
          </p:nvSpPr>
          <p:spPr bwMode="auto">
            <a:xfrm flipV="1">
              <a:off x="7513637" y="2743199"/>
              <a:ext cx="7938" cy="20397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8" name="Freeform 83"/>
            <p:cNvSpPr>
              <a:spLocks/>
            </p:cNvSpPr>
            <p:nvPr/>
          </p:nvSpPr>
          <p:spPr bwMode="auto">
            <a:xfrm rot="21262642">
              <a:off x="7374485" y="5281649"/>
              <a:ext cx="179606" cy="355563"/>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2971800" y="1143000"/>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dev1</a:t>
              </a:r>
              <a:endParaRPr lang="en-US" sz="1000" b="1" dirty="0">
                <a:solidFill>
                  <a:schemeClr val="bg1"/>
                </a:solidFill>
              </a:endParaRPr>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dev2</a:t>
              </a:r>
              <a:endParaRPr lang="en-US" sz="1000" b="1" dirty="0">
                <a:solidFill>
                  <a:schemeClr val="bg1"/>
                </a:solidFill>
              </a:endParaRPr>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dev3</a:t>
              </a:r>
              <a:endParaRPr lang="en-US" sz="1000" b="1" dirty="0">
                <a:solidFill>
                  <a:schemeClr val="bg1"/>
                </a:solidFill>
              </a:endParaRPr>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3200400" y="1447800"/>
            <a:ext cx="2116138" cy="3048000"/>
            <a:chOff x="3200400" y="1447800"/>
            <a:chExt cx="2116138" cy="3048000"/>
          </a:xfrm>
        </p:grpSpPr>
        <p:grpSp>
          <p:nvGrpSpPr>
            <p:cNvPr id="95318" name="Group 86"/>
            <p:cNvGrpSpPr>
              <a:grpSpLocks/>
            </p:cNvGrpSpPr>
            <p:nvPr/>
          </p:nvGrpSpPr>
          <p:grpSpPr bwMode="auto">
            <a:xfrm>
              <a:off x="4037013" y="3200400"/>
              <a:ext cx="1279525" cy="1295400"/>
              <a:chOff x="2303" y="2016"/>
              <a:chExt cx="806"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2303" y="2098"/>
                <a:ext cx="806" cy="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i="1" u="sng" dirty="0" smtClean="0">
                    <a:solidFill>
                      <a:srgbClr val="FF0000"/>
                    </a:solidFill>
                  </a:rPr>
                  <a:t>Step 1</a:t>
                </a:r>
                <a:r>
                  <a:rPr lang="en-US" sz="1200" b="1" i="1" dirty="0" smtClean="0">
                    <a:solidFill>
                      <a:srgbClr val="FF0000"/>
                    </a:solidFill>
                  </a:rPr>
                  <a:t>  </a:t>
                </a:r>
                <a:r>
                  <a:rPr lang="en-US" sz="1050" dirty="0" smtClean="0">
                    <a:solidFill>
                      <a:srgbClr val="FF0000"/>
                    </a:solidFill>
                  </a:rPr>
                  <a:t> </a:t>
                </a:r>
              </a:p>
              <a:p>
                <a:pPr eaLnBrk="1" hangingPunct="1">
                  <a:spcBef>
                    <a:spcPct val="50000"/>
                  </a:spcBef>
                </a:pPr>
                <a:r>
                  <a:rPr lang="en-US" sz="1050" dirty="0" smtClean="0">
                    <a:solidFill>
                      <a:srgbClr val="FF0000"/>
                    </a:solidFill>
                  </a:rPr>
                  <a:t>PDTool Studio - Developer    checks-in to VCS</a:t>
                </a:r>
              </a:p>
            </p:txBody>
          </p:sp>
        </p:grpSp>
        <p:cxnSp>
          <p:nvCxnSpPr>
            <p:cNvPr id="11" name="Straight Arrow Connector 10"/>
            <p:cNvCxnSpPr/>
            <p:nvPr/>
          </p:nvCxnSpPr>
          <p:spPr>
            <a:xfrm>
              <a:off x="3200400" y="1447800"/>
              <a:ext cx="533400" cy="30480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5" name="Text Box 59"/>
          <p:cNvSpPr txBox="1">
            <a:spLocks noChangeArrowheads="1"/>
          </p:cNvSpPr>
          <p:nvPr/>
        </p:nvSpPr>
        <p:spPr bwMode="auto">
          <a:xfrm>
            <a:off x="7544071" y="3102409"/>
            <a:ext cx="1599929" cy="83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100" b="1" i="1" u="sng" dirty="0" smtClean="0">
                <a:solidFill>
                  <a:srgbClr val="FF0000"/>
                </a:solidFill>
              </a:rPr>
              <a:t>Step 2.2</a:t>
            </a:r>
            <a:r>
              <a:rPr lang="en-US" sz="1050" dirty="0" smtClean="0">
                <a:solidFill>
                  <a:srgbClr val="FF0000"/>
                </a:solidFill>
              </a:rPr>
              <a:t> PDTool update data sources</a:t>
            </a:r>
            <a:endParaRPr lang="en-US" sz="1050" dirty="0">
              <a:solidFill>
                <a:srgbClr val="FF0000"/>
              </a:solidFill>
            </a:endParaRPr>
          </a:p>
          <a:p>
            <a:pPr eaLnBrk="1" hangingPunct="1">
              <a:spcBef>
                <a:spcPct val="50000"/>
              </a:spcBef>
            </a:pPr>
            <a:r>
              <a:rPr lang="en-US" sz="1100" b="1" u="sng" dirty="0" smtClean="0">
                <a:solidFill>
                  <a:srgbClr val="FF0000"/>
                </a:solidFill>
              </a:rPr>
              <a:t>Step 2.3</a:t>
            </a:r>
            <a:r>
              <a:rPr lang="en-US" sz="1050" dirty="0" smtClean="0">
                <a:solidFill>
                  <a:srgbClr val="FF0000"/>
                </a:solidFill>
              </a:rPr>
              <a:t> PDTool update privileges</a:t>
            </a:r>
          </a:p>
        </p:txBody>
      </p:sp>
      <p:grpSp>
        <p:nvGrpSpPr>
          <p:cNvPr id="50" name="Group 49"/>
          <p:cNvGrpSpPr/>
          <p:nvPr/>
        </p:nvGrpSpPr>
        <p:grpSpPr>
          <a:xfrm>
            <a:off x="2929230" y="1417344"/>
            <a:ext cx="820445" cy="200055"/>
            <a:chOff x="2532355" y="1417344"/>
            <a:chExt cx="820445" cy="200055"/>
          </a:xfrm>
        </p:grpSpPr>
        <p:sp>
          <p:nvSpPr>
            <p:cNvPr id="51" name="Rectangle 50"/>
            <p:cNvSpPr/>
            <p:nvPr/>
          </p:nvSpPr>
          <p:spPr>
            <a:xfrm>
              <a:off x="2590800" y="1449028"/>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Box 75"/>
            <p:cNvSpPr txBox="1">
              <a:spLocks noChangeArrowheads="1"/>
            </p:cNvSpPr>
            <p:nvPr/>
          </p:nvSpPr>
          <p:spPr bwMode="auto">
            <a:xfrm>
              <a:off x="2532355"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53" name="Group 52"/>
          <p:cNvGrpSpPr/>
          <p:nvPr/>
        </p:nvGrpSpPr>
        <p:grpSpPr>
          <a:xfrm>
            <a:off x="3606153" y="1430044"/>
            <a:ext cx="820445" cy="200055"/>
            <a:chOff x="3209278" y="1430044"/>
            <a:chExt cx="820445" cy="200055"/>
          </a:xfrm>
        </p:grpSpPr>
        <p:sp>
          <p:nvSpPr>
            <p:cNvPr id="54" name="Rectangle 53"/>
            <p:cNvSpPr/>
            <p:nvPr/>
          </p:nvSpPr>
          <p:spPr>
            <a:xfrm>
              <a:off x="32766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 Box 75"/>
            <p:cNvSpPr txBox="1">
              <a:spLocks noChangeArrowheads="1"/>
            </p:cNvSpPr>
            <p:nvPr/>
          </p:nvSpPr>
          <p:spPr bwMode="auto">
            <a:xfrm>
              <a:off x="3209278" y="14300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56" name="Group 55"/>
          <p:cNvGrpSpPr/>
          <p:nvPr/>
        </p:nvGrpSpPr>
        <p:grpSpPr>
          <a:xfrm>
            <a:off x="4284955" y="1417344"/>
            <a:ext cx="820445" cy="200055"/>
            <a:chOff x="3888080" y="1417344"/>
            <a:chExt cx="820445" cy="200055"/>
          </a:xfrm>
        </p:grpSpPr>
        <p:sp>
          <p:nvSpPr>
            <p:cNvPr id="57" name="Rectangle 56"/>
            <p:cNvSpPr/>
            <p:nvPr/>
          </p:nvSpPr>
          <p:spPr>
            <a:xfrm>
              <a:off x="39624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Box 75"/>
            <p:cNvSpPr txBox="1">
              <a:spLocks noChangeArrowheads="1"/>
            </p:cNvSpPr>
            <p:nvPr/>
          </p:nvSpPr>
          <p:spPr bwMode="auto">
            <a:xfrm>
              <a:off x="3888080"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spTree>
    <p:extLst>
      <p:ext uri="{BB962C8B-B14F-4D97-AF65-F5344CB8AC3E}">
        <p14:creationId xmlns:p14="http://schemas.microsoft.com/office/powerpoint/2010/main" val="3031391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up)">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dirty="0" smtClean="0">
                <a:ea typeface="ＭＳ Ｐゴシック" pitchFamily="34" charset="-128"/>
              </a:rPr>
              <a:t>PD Tool VCS Configuration Process</a:t>
            </a:r>
          </a:p>
        </p:txBody>
      </p:sp>
      <p:sp>
        <p:nvSpPr>
          <p:cNvPr id="25603" name="Rectangle 3"/>
          <p:cNvSpPr>
            <a:spLocks noGrp="1"/>
          </p:cNvSpPr>
          <p:nvPr>
            <p:ph type="body" idx="4294967295"/>
          </p:nvPr>
        </p:nvSpPr>
        <p:spPr>
          <a:xfrm>
            <a:off x="457200" y="1066800"/>
            <a:ext cx="8534400" cy="5059363"/>
          </a:xfrm>
        </p:spPr>
        <p:txBody>
          <a:bodyPr/>
          <a:lstStyle/>
          <a:p>
            <a:pPr marL="0" indent="0">
              <a:buFont typeface="Wingdings" pitchFamily="2" charset="2"/>
              <a:buNone/>
            </a:pPr>
            <a:r>
              <a:rPr lang="en-US" smtClean="0">
                <a:ea typeface="ＭＳ Ｐゴシック" pitchFamily="34" charset="-128"/>
              </a:rPr>
              <a:t> </a:t>
            </a:r>
          </a:p>
        </p:txBody>
      </p:sp>
      <p:grpSp>
        <p:nvGrpSpPr>
          <p:cNvPr id="14" name="Group 13"/>
          <p:cNvGrpSpPr/>
          <p:nvPr/>
        </p:nvGrpSpPr>
        <p:grpSpPr>
          <a:xfrm>
            <a:off x="2297113" y="776288"/>
            <a:ext cx="6770687" cy="6081712"/>
            <a:chOff x="2297113" y="776288"/>
            <a:chExt cx="6770687" cy="6081712"/>
          </a:xfrm>
        </p:grpSpPr>
        <p:cxnSp>
          <p:nvCxnSpPr>
            <p:cNvPr id="25612" name="Straight Arrow Connector 11"/>
            <p:cNvCxnSpPr>
              <a:cxnSpLocks noChangeShapeType="1"/>
            </p:cNvCxnSpPr>
            <p:nvPr/>
          </p:nvCxnSpPr>
          <p:spPr bwMode="auto">
            <a:xfrm>
              <a:off x="8153400" y="4027488"/>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25621" name="TextBox 23"/>
            <p:cNvSpPr txBox="1">
              <a:spLocks noChangeArrowheads="1"/>
            </p:cNvSpPr>
            <p:nvPr/>
          </p:nvSpPr>
          <p:spPr bwMode="auto">
            <a:xfrm>
              <a:off x="6313488" y="5178425"/>
              <a:ext cx="2297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a:solidFill>
                    <a:schemeClr val="tx1"/>
                  </a:solidFill>
                  <a:latin typeface="Calibri" pitchFamily="34" charset="0"/>
                  <a:cs typeface="Calibri" pitchFamily="34" charset="0"/>
                </a:rPr>
                <a:t>Repeat for different deployment scenarios</a:t>
              </a:r>
            </a:p>
          </p:txBody>
        </p:sp>
        <p:sp>
          <p:nvSpPr>
            <p:cNvPr id="4" name="TextBox 3"/>
            <p:cNvSpPr txBox="1"/>
            <p:nvPr/>
          </p:nvSpPr>
          <p:spPr>
            <a:xfrm>
              <a:off x="3276600" y="776288"/>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Prepare VCS </a:t>
              </a:r>
              <a:r>
                <a:rPr lang="en-US" sz="1600" dirty="0" smtClean="0">
                  <a:solidFill>
                    <a:schemeClr val="tx1"/>
                  </a:solidFill>
                  <a:latin typeface="Calibri" pitchFamily="34" charset="0"/>
                  <a:cs typeface="Calibri" pitchFamily="34" charset="0"/>
                </a:rPr>
                <a:t>Repository (admin)</a:t>
              </a:r>
              <a:endParaRPr lang="en-US" sz="1600" dirty="0">
                <a:solidFill>
                  <a:schemeClr val="tx1"/>
                </a:solidFill>
                <a:latin typeface="Calibri" pitchFamily="34" charset="0"/>
                <a:cs typeface="Calibri" pitchFamily="34" charset="0"/>
              </a:endParaRPr>
            </a:p>
          </p:txBody>
        </p:sp>
        <p:sp>
          <p:nvSpPr>
            <p:cNvPr id="5" name="TextBox 4"/>
            <p:cNvSpPr txBox="1"/>
            <p:nvPr/>
          </p:nvSpPr>
          <p:spPr>
            <a:xfrm>
              <a:off x="3276600" y="1558925"/>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Install </a:t>
              </a:r>
            </a:p>
            <a:p>
              <a:pPr algn="ctr">
                <a:defRPr/>
              </a:pPr>
              <a:r>
                <a:rPr lang="en-US" sz="1600" dirty="0">
                  <a:solidFill>
                    <a:schemeClr val="tx1"/>
                  </a:solidFill>
                  <a:latin typeface="Calibri" pitchFamily="34" charset="0"/>
                  <a:cs typeface="Calibri" pitchFamily="34" charset="0"/>
                </a:rPr>
                <a:t>PD Tool</a:t>
              </a:r>
            </a:p>
          </p:txBody>
        </p:sp>
        <p:sp>
          <p:nvSpPr>
            <p:cNvPr id="6" name="TextBox 5"/>
            <p:cNvSpPr txBox="1"/>
            <p:nvPr/>
          </p:nvSpPr>
          <p:spPr>
            <a:xfrm>
              <a:off x="3276600" y="2341563"/>
              <a:ext cx="1905000" cy="83185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Environment Properties</a:t>
              </a:r>
            </a:p>
          </p:txBody>
        </p:sp>
        <p:sp>
          <p:nvSpPr>
            <p:cNvPr id="7" name="TextBox 6"/>
            <p:cNvSpPr txBox="1"/>
            <p:nvPr/>
          </p:nvSpPr>
          <p:spPr>
            <a:xfrm>
              <a:off x="3276600" y="3370263"/>
              <a:ext cx="1905000" cy="58578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Workspace</a:t>
              </a:r>
            </a:p>
          </p:txBody>
        </p:sp>
        <p:sp>
          <p:nvSpPr>
            <p:cNvPr id="8" name="TextBox 7"/>
            <p:cNvSpPr txBox="1"/>
            <p:nvPr/>
          </p:nvSpPr>
          <p:spPr>
            <a:xfrm>
              <a:off x="3276600" y="4152900"/>
              <a:ext cx="1905000" cy="83185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Module XML Configuration File</a:t>
              </a:r>
            </a:p>
          </p:txBody>
        </p:sp>
        <p:sp>
          <p:nvSpPr>
            <p:cNvPr id="9" name="TextBox 8"/>
            <p:cNvSpPr txBox="1"/>
            <p:nvPr/>
          </p:nvSpPr>
          <p:spPr>
            <a:xfrm>
              <a:off x="3276600" y="5182027"/>
              <a:ext cx="1905000" cy="83099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a:t>
              </a:r>
              <a:r>
                <a:rPr lang="en-US" sz="1600" dirty="0" smtClean="0">
                  <a:solidFill>
                    <a:schemeClr val="tx1"/>
                  </a:solidFill>
                  <a:latin typeface="Calibri" pitchFamily="34" charset="0"/>
                  <a:cs typeface="Calibri" pitchFamily="34" charset="0"/>
                </a:rPr>
                <a:t>Deployment Plan File</a:t>
              </a:r>
              <a:endParaRPr lang="en-US" sz="1600" dirty="0">
                <a:solidFill>
                  <a:schemeClr val="tx1"/>
                </a:solidFill>
                <a:latin typeface="Calibri" pitchFamily="34" charset="0"/>
                <a:cs typeface="Calibri" pitchFamily="34" charset="0"/>
              </a:endParaRPr>
            </a:p>
          </p:txBody>
        </p:sp>
        <p:sp>
          <p:nvSpPr>
            <p:cNvPr id="10" name="TextBox 9"/>
            <p:cNvSpPr txBox="1"/>
            <p:nvPr/>
          </p:nvSpPr>
          <p:spPr>
            <a:xfrm>
              <a:off x="3276600" y="6211888"/>
              <a:ext cx="1905000" cy="64611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1000" dirty="0">
                <a:solidFill>
                  <a:schemeClr val="tx1"/>
                </a:solidFill>
                <a:latin typeface="Calibri" pitchFamily="34" charset="0"/>
                <a:cs typeface="Calibri" pitchFamily="34" charset="0"/>
              </a:endParaRPr>
            </a:p>
            <a:p>
              <a:pPr algn="ctr">
                <a:defRPr/>
              </a:pPr>
              <a:r>
                <a:rPr lang="en-US" sz="1600" dirty="0">
                  <a:solidFill>
                    <a:schemeClr val="tx1"/>
                  </a:solidFill>
                  <a:latin typeface="Calibri" pitchFamily="34" charset="0"/>
                  <a:cs typeface="Calibri" pitchFamily="34" charset="0"/>
                </a:rPr>
                <a:t>Test VCS</a:t>
              </a:r>
            </a:p>
            <a:p>
              <a:pPr algn="ctr">
                <a:defRPr/>
              </a:pPr>
              <a:endParaRPr lang="en-US" sz="1000" dirty="0">
                <a:solidFill>
                  <a:schemeClr val="tx1"/>
                </a:solidFill>
                <a:latin typeface="Calibri" pitchFamily="34" charset="0"/>
                <a:cs typeface="Calibri" pitchFamily="34" charset="0"/>
              </a:endParaRPr>
            </a:p>
          </p:txBody>
        </p:sp>
        <p:sp>
          <p:nvSpPr>
            <p:cNvPr id="11" name="Arc 10"/>
            <p:cNvSpPr/>
            <p:nvPr/>
          </p:nvSpPr>
          <p:spPr bwMode="auto">
            <a:xfrm>
              <a:off x="4137025" y="45862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a:ln>
                  <a:solidFill>
                    <a:schemeClr val="tx1"/>
                  </a:solidFill>
                </a:ln>
                <a:ea typeface="ＭＳ Ｐゴシック" charset="-128"/>
              </a:endParaRPr>
            </a:p>
          </p:txBody>
        </p:sp>
        <p:sp>
          <p:nvSpPr>
            <p:cNvPr id="13" name="Arc 12"/>
            <p:cNvSpPr/>
            <p:nvPr/>
          </p:nvSpPr>
          <p:spPr bwMode="auto">
            <a:xfrm rot="10800000">
              <a:off x="2297113" y="46624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a:ln>
                  <a:solidFill>
                    <a:schemeClr val="tx1"/>
                  </a:solidFill>
                </a:ln>
                <a:ea typeface="ＭＳ Ｐゴシック" charset="-128"/>
              </a:endParaRPr>
            </a:p>
          </p:txBody>
        </p:sp>
        <p:cxnSp>
          <p:nvCxnSpPr>
            <p:cNvPr id="25614" name="Straight Arrow Connector 13"/>
            <p:cNvCxnSpPr>
              <a:cxnSpLocks noChangeShapeType="1"/>
            </p:cNvCxnSpPr>
            <p:nvPr/>
          </p:nvCxnSpPr>
          <p:spPr bwMode="auto">
            <a:xfrm>
              <a:off x="4229100" y="1368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5" name="Straight Arrow Connector 17"/>
            <p:cNvCxnSpPr>
              <a:cxnSpLocks noChangeShapeType="1"/>
            </p:cNvCxnSpPr>
            <p:nvPr/>
          </p:nvCxnSpPr>
          <p:spPr bwMode="auto">
            <a:xfrm>
              <a:off x="4229100" y="2130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6" name="Straight Arrow Connector 18"/>
            <p:cNvCxnSpPr>
              <a:cxnSpLocks noChangeShapeType="1"/>
            </p:cNvCxnSpPr>
            <p:nvPr/>
          </p:nvCxnSpPr>
          <p:spPr bwMode="auto">
            <a:xfrm>
              <a:off x="4229100" y="3186113"/>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7" name="Straight Arrow Connector 19"/>
            <p:cNvCxnSpPr>
              <a:cxnSpLocks noChangeShapeType="1"/>
            </p:cNvCxnSpPr>
            <p:nvPr/>
          </p:nvCxnSpPr>
          <p:spPr bwMode="auto">
            <a:xfrm>
              <a:off x="4229100" y="39592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8" name="Straight Arrow Connector 20"/>
            <p:cNvCxnSpPr>
              <a:cxnSpLocks noChangeShapeType="1"/>
            </p:cNvCxnSpPr>
            <p:nvPr/>
          </p:nvCxnSpPr>
          <p:spPr bwMode="auto">
            <a:xfrm>
              <a:off x="4229100" y="4979988"/>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9" name="Straight Arrow Connector 21"/>
            <p:cNvCxnSpPr>
              <a:cxnSpLocks noChangeShapeType="1"/>
            </p:cNvCxnSpPr>
            <p:nvPr/>
          </p:nvCxnSpPr>
          <p:spPr bwMode="auto">
            <a:xfrm>
              <a:off x="4229100" y="60166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20" name="TextBox 15"/>
            <p:cNvSpPr txBox="1">
              <a:spLocks noChangeArrowheads="1"/>
            </p:cNvSpPr>
            <p:nvPr/>
          </p:nvSpPr>
          <p:spPr bwMode="auto">
            <a:xfrm>
              <a:off x="5486400" y="2571750"/>
              <a:ext cx="1654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VCS specific</a:t>
              </a:r>
            </a:p>
          </p:txBody>
        </p:sp>
        <p:sp>
          <p:nvSpPr>
            <p:cNvPr id="22" name="TextBox 21"/>
            <p:cNvSpPr txBox="1"/>
            <p:nvPr/>
          </p:nvSpPr>
          <p:spPr>
            <a:xfrm>
              <a:off x="2743200" y="899397"/>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23" name="TextBox 22"/>
            <p:cNvSpPr txBox="1"/>
            <p:nvPr/>
          </p:nvSpPr>
          <p:spPr>
            <a:xfrm>
              <a:off x="2743200" y="1715512"/>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24" name="TextBox 23"/>
            <p:cNvSpPr txBox="1"/>
            <p:nvPr/>
          </p:nvSpPr>
          <p:spPr>
            <a:xfrm>
              <a:off x="2743200" y="2587962"/>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25" name="TextBox 24"/>
            <p:cNvSpPr txBox="1"/>
            <p:nvPr/>
          </p:nvSpPr>
          <p:spPr>
            <a:xfrm>
              <a:off x="2743200" y="349380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4.1</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sp>
          <p:nvSpPr>
            <p:cNvPr id="26" name="TextBox 25"/>
            <p:cNvSpPr txBox="1"/>
            <p:nvPr/>
          </p:nvSpPr>
          <p:spPr>
            <a:xfrm>
              <a:off x="2743200" y="4333096"/>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5</a:t>
              </a:r>
            </a:p>
          </p:txBody>
        </p:sp>
        <p:sp>
          <p:nvSpPr>
            <p:cNvPr id="27" name="TextBox 26"/>
            <p:cNvSpPr txBox="1"/>
            <p:nvPr/>
          </p:nvSpPr>
          <p:spPr>
            <a:xfrm>
              <a:off x="2743200" y="5418979"/>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6</a:t>
              </a:r>
            </a:p>
          </p:txBody>
        </p:sp>
        <p:sp>
          <p:nvSpPr>
            <p:cNvPr id="28" name="TextBox 27"/>
            <p:cNvSpPr txBox="1"/>
            <p:nvPr/>
          </p:nvSpPr>
          <p:spPr>
            <a:xfrm>
              <a:off x="2743200" y="6168866"/>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7</a:t>
              </a:r>
            </a:p>
          </p:txBody>
        </p:sp>
        <p:sp>
          <p:nvSpPr>
            <p:cNvPr id="30" name="TextBox 29"/>
            <p:cNvSpPr txBox="1"/>
            <p:nvPr/>
          </p:nvSpPr>
          <p:spPr>
            <a:xfrm>
              <a:off x="5715000" y="3363686"/>
              <a:ext cx="1905000" cy="584775"/>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a:t>
              </a:r>
              <a:r>
                <a:rPr lang="en-US" sz="1600" dirty="0" smtClean="0">
                  <a:solidFill>
                    <a:schemeClr val="tx1"/>
                  </a:solidFill>
                  <a:latin typeface="Calibri" pitchFamily="34" charset="0"/>
                  <a:cs typeface="Calibri" pitchFamily="34" charset="0"/>
                </a:rPr>
                <a:t>Base Folders (admin)</a:t>
              </a:r>
              <a:endParaRPr lang="en-US" sz="1600" dirty="0">
                <a:solidFill>
                  <a:schemeClr val="tx1"/>
                </a:solidFill>
                <a:latin typeface="Calibri" pitchFamily="34" charset="0"/>
                <a:cs typeface="Calibri" pitchFamily="34" charset="0"/>
              </a:endParaRPr>
            </a:p>
          </p:txBody>
        </p:sp>
        <p:sp>
          <p:nvSpPr>
            <p:cNvPr id="31" name="TextBox 30"/>
            <p:cNvSpPr txBox="1"/>
            <p:nvPr/>
          </p:nvSpPr>
          <p:spPr>
            <a:xfrm>
              <a:off x="5181600" y="3487223"/>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4.2</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2968817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457200" y="76200"/>
            <a:ext cx="8534400" cy="685800"/>
          </a:xfrm>
        </p:spPr>
        <p:txBody>
          <a:bodyPr/>
          <a:lstStyle/>
          <a:p>
            <a:r>
              <a:rPr lang="en-US" smtClean="0">
                <a:ea typeface="ＭＳ Ｐゴシック" pitchFamily="34" charset="-128"/>
              </a:rPr>
              <a:t>PD Tool Command Line Execution</a:t>
            </a:r>
          </a:p>
        </p:txBody>
      </p:sp>
      <p:sp>
        <p:nvSpPr>
          <p:cNvPr id="28675" name="Rectangle 3"/>
          <p:cNvSpPr>
            <a:spLocks noGrp="1"/>
          </p:cNvSpPr>
          <p:nvPr>
            <p:ph type="body" idx="4294967295"/>
          </p:nvPr>
        </p:nvSpPr>
        <p:spPr>
          <a:xfrm>
            <a:off x="228600" y="1066800"/>
            <a:ext cx="8686800" cy="5562600"/>
          </a:xfrm>
        </p:spPr>
        <p:txBody>
          <a:bodyPr/>
          <a:lstStyle/>
          <a:p>
            <a:pPr>
              <a:lnSpc>
                <a:spcPct val="80000"/>
              </a:lnSpc>
              <a:defRPr/>
            </a:pPr>
            <a:r>
              <a:rPr lang="en-US" dirty="0" smtClean="0"/>
              <a:t>Command Line Execution</a:t>
            </a:r>
          </a:p>
          <a:p>
            <a:pPr lvl="1">
              <a:lnSpc>
                <a:spcPct val="80000"/>
              </a:lnSpc>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-exec ../resources/plans/</a:t>
            </a:r>
            <a:r>
              <a:rPr lang="en-US" sz="1800" dirty="0" err="1" smtClean="0"/>
              <a:t>PDTool.dp</a:t>
            </a:r>
            <a:endParaRPr lang="en-US" sz="1800" dirty="0" smtClean="0"/>
          </a:p>
          <a:p>
            <a:pPr lvl="3">
              <a:lnSpc>
                <a:spcPct val="80000"/>
              </a:lnSpc>
              <a:defRPr/>
            </a:pPr>
            <a:endParaRPr lang="en-US" sz="1800" dirty="0"/>
          </a:p>
          <a:p>
            <a:pPr marL="1371600" lvl="3" indent="0">
              <a:lnSpc>
                <a:spcPct val="80000"/>
              </a:lnSpc>
              <a:buFontTx/>
              <a:buNone/>
              <a:defRPr/>
            </a:pPr>
            <a:r>
              <a:rPr lang="en-US" sz="1800" u="sng" dirty="0" smtClean="0"/>
              <a:t>Other capabilities</a:t>
            </a:r>
            <a:r>
              <a:rPr lang="en-US" sz="1800" dirty="0" smtClean="0"/>
              <a:t>:</a:t>
            </a:r>
          </a:p>
          <a:p>
            <a:pPr lvl="3">
              <a:lnSpc>
                <a:spcPct val="80000"/>
              </a:lnSpc>
              <a:defRPr/>
            </a:pPr>
            <a:r>
              <a:rPr lang="en-US" sz="1800" dirty="0" smtClean="0"/>
              <a:t>-</a:t>
            </a:r>
            <a:r>
              <a:rPr lang="en-US" sz="1800" dirty="0" err="1" smtClean="0"/>
              <a:t>vcsinit</a:t>
            </a:r>
            <a:r>
              <a:rPr lang="en-US" sz="1800" dirty="0" smtClean="0"/>
              <a:t> </a:t>
            </a:r>
            <a:r>
              <a:rPr lang="en-US" sz="1800" dirty="0"/>
              <a:t>-</a:t>
            </a:r>
            <a:r>
              <a:rPr lang="en-US" sz="1800" dirty="0" err="1" smtClean="0"/>
              <a:t>vcsuser</a:t>
            </a:r>
            <a:r>
              <a:rPr lang="en-US" sz="1800" dirty="0" smtClean="0"/>
              <a:t> user -</a:t>
            </a:r>
            <a:r>
              <a:rPr lang="en-US" sz="1800" dirty="0" err="1" smtClean="0"/>
              <a:t>vcspassword</a:t>
            </a:r>
            <a:r>
              <a:rPr lang="en-US" sz="1800" dirty="0" smtClean="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property file containing task actions</a:t>
            </a:r>
          </a:p>
          <a:p>
            <a:pPr lvl="3">
              <a:lnSpc>
                <a:spcPct val="80000"/>
              </a:lnSpc>
              <a:defRPr/>
            </a:pPr>
            <a:r>
              <a:rPr lang="en-US" dirty="0" err="1" smtClean="0"/>
              <a:t>PDTool.dp</a:t>
            </a:r>
            <a:endParaRPr lang="en-US" dirty="0" smtClean="0"/>
          </a:p>
          <a:p>
            <a:pPr lvl="3">
              <a:lnSpc>
                <a:spcPct val="80000"/>
              </a:lnSpc>
              <a:defRPr/>
            </a:pPr>
            <a:r>
              <a:rPr lang="en-US" dirty="0" smtClean="0"/>
              <a:t>List of task actions and arguments</a:t>
            </a:r>
          </a:p>
          <a:p>
            <a:pPr lvl="3">
              <a:lnSpc>
                <a:spcPct val="80000"/>
              </a:lnSpc>
              <a:defRPr/>
            </a:pPr>
            <a:endParaRPr lang="en-US" dirty="0" smtClean="0"/>
          </a:p>
          <a:p>
            <a:pPr lvl="1">
              <a:lnSpc>
                <a:spcPct val="80000"/>
              </a:lnSpc>
              <a:defRPr/>
            </a:pPr>
            <a:r>
              <a:rPr lang="en-US" dirty="0" smtClean="0"/>
              <a:t>Shell/Batch script invokes main program</a:t>
            </a:r>
          </a:p>
          <a:p>
            <a:pPr lvl="2">
              <a:lnSpc>
                <a:spcPct val="80000"/>
              </a:lnSpc>
              <a:defRPr/>
            </a:pPr>
            <a:r>
              <a:rPr lang="en-US" dirty="0" smtClean="0"/>
              <a:t>PDTool – Orchestration implemented in Java</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3455168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ea typeface="ＭＳ Ｐゴシック" pitchFamily="34" charset="-128"/>
              </a:rPr>
              <a:t>PD Tool Ant Execution</a:t>
            </a:r>
          </a:p>
        </p:txBody>
      </p:sp>
      <p:sp>
        <p:nvSpPr>
          <p:cNvPr id="29699" name="Rectangle 3"/>
          <p:cNvSpPr>
            <a:spLocks noGrp="1"/>
          </p:cNvSpPr>
          <p:nvPr>
            <p:ph type="body" idx="4294967295"/>
          </p:nvPr>
        </p:nvSpPr>
        <p:spPr>
          <a:xfrm>
            <a:off x="457200" y="914400"/>
            <a:ext cx="8458200" cy="5257800"/>
          </a:xfrm>
        </p:spPr>
        <p:txBody>
          <a:bodyPr/>
          <a:lstStyle/>
          <a:p>
            <a:pPr>
              <a:defRPr/>
            </a:pPr>
            <a:r>
              <a:rPr lang="en-US" dirty="0" smtClean="0"/>
              <a:t>Ant Execution</a:t>
            </a:r>
          </a:p>
          <a:p>
            <a:pPr lvl="1">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-ant ../resources/ant/build.xml</a:t>
            </a:r>
          </a:p>
          <a:p>
            <a:pPr lvl="3">
              <a:lnSpc>
                <a:spcPct val="80000"/>
              </a:lnSpc>
              <a:defRPr/>
            </a:pPr>
            <a:endParaRPr lang="en-US" sz="1800" dirty="0"/>
          </a:p>
          <a:p>
            <a:pPr marL="1371600" lvl="3" indent="0">
              <a:lnSpc>
                <a:spcPct val="80000"/>
              </a:lnSpc>
              <a:buFontTx/>
              <a:buNone/>
              <a:defRPr/>
            </a:pPr>
            <a:r>
              <a:rPr lang="en-US" sz="1800" u="sng" dirty="0" smtClean="0"/>
              <a:t>Other capabilities</a:t>
            </a:r>
            <a:endParaRPr lang="en-US" sz="1800" dirty="0" smtClean="0"/>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build file containing task actions</a:t>
            </a:r>
          </a:p>
          <a:p>
            <a:pPr lvl="3">
              <a:lnSpc>
                <a:spcPct val="80000"/>
              </a:lnSpc>
              <a:defRPr/>
            </a:pPr>
            <a:r>
              <a:rPr lang="en-US" dirty="0" smtClean="0"/>
              <a:t>Build.xml</a:t>
            </a:r>
          </a:p>
          <a:p>
            <a:pPr lvl="3">
              <a:lnSpc>
                <a:spcPct val="80000"/>
              </a:lnSpc>
              <a:defRPr/>
            </a:pPr>
            <a:r>
              <a:rPr lang="en-US" dirty="0" smtClean="0"/>
              <a:t>List of task actions and arguments</a:t>
            </a:r>
          </a:p>
          <a:p>
            <a:pPr lvl="1">
              <a:defRPr/>
            </a:pPr>
            <a:r>
              <a:rPr lang="en-US" dirty="0" smtClean="0"/>
              <a:t>Ant invokes a set of Ant targets. </a:t>
            </a:r>
          </a:p>
          <a:p>
            <a:pPr lvl="2">
              <a:lnSpc>
                <a:spcPct val="80000"/>
              </a:lnSpc>
              <a:defRPr/>
            </a:pPr>
            <a:r>
              <a:rPr lang="en-US" dirty="0" err="1" smtClean="0"/>
              <a:t>CompositeAntTask</a:t>
            </a:r>
            <a:r>
              <a:rPr lang="en-US" dirty="0" smtClean="0"/>
              <a:t>– Common invocation for Ant</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3730732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smtClean="0">
                <a:ea typeface="ＭＳ Ｐゴシック" pitchFamily="34" charset="-128"/>
              </a:rPr>
              <a:t>Obtaining PD Tool?</a:t>
            </a:r>
          </a:p>
        </p:txBody>
      </p:sp>
      <p:sp>
        <p:nvSpPr>
          <p:cNvPr id="36867" name="Rectangle 3"/>
          <p:cNvSpPr>
            <a:spLocks noGrp="1"/>
          </p:cNvSpPr>
          <p:nvPr>
            <p:ph type="body" idx="4294967295"/>
          </p:nvPr>
        </p:nvSpPr>
        <p:spPr/>
        <p:txBody>
          <a:bodyPr/>
          <a:lstStyle/>
          <a:p>
            <a:r>
              <a:rPr lang="en-US" smtClean="0">
                <a:ea typeface="ＭＳ Ｐゴシック" pitchFamily="34" charset="-128"/>
              </a:rPr>
              <a:t>PD Tool is field developed and is received via a PS engagement</a:t>
            </a:r>
          </a:p>
          <a:p>
            <a:r>
              <a:rPr lang="en-US" smtClean="0">
                <a:ea typeface="ＭＳ Ｐゴシック" pitchFamily="34" charset="-128"/>
              </a:rPr>
              <a:t>Contact your Composite Software Sales Executive</a:t>
            </a:r>
          </a:p>
          <a:p>
            <a:r>
              <a:rPr lang="en-US" smtClean="0">
                <a:ea typeface="ＭＳ Ｐゴシック" pitchFamily="34" charset="-128"/>
              </a:rPr>
              <a:t>Contact your on-site Professional Services Consultant</a:t>
            </a:r>
          </a:p>
        </p:txBody>
      </p:sp>
    </p:spTree>
    <p:extLst>
      <p:ext uri="{BB962C8B-B14F-4D97-AF65-F5344CB8AC3E}">
        <p14:creationId xmlns:p14="http://schemas.microsoft.com/office/powerpoint/2010/main" val="2748571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p:txBody>
          <a:bodyPr/>
          <a:lstStyle/>
          <a:p>
            <a:r>
              <a:rPr lang="en-US" smtClean="0">
                <a:ea typeface="ＭＳ Ｐゴシック" pitchFamily="34" charset="-128"/>
              </a:rPr>
              <a:t>Conclusion – Customer Perspective</a:t>
            </a:r>
          </a:p>
        </p:txBody>
      </p:sp>
      <p:sp>
        <p:nvSpPr>
          <p:cNvPr id="37891" name="Rectangle 3"/>
          <p:cNvSpPr>
            <a:spLocks noGrp="1"/>
          </p:cNvSpPr>
          <p:nvPr>
            <p:ph type="body" idx="4294967295"/>
          </p:nvPr>
        </p:nvSpPr>
        <p:spPr/>
        <p:txBody>
          <a:bodyPr/>
          <a:lstStyle/>
          <a:p>
            <a:r>
              <a:rPr lang="en-US" smtClean="0">
                <a:ea typeface="ＭＳ Ｐゴシック" pitchFamily="34" charset="-128"/>
              </a:rPr>
              <a:t>Pre-built; very easy to deploy; turn-key</a:t>
            </a:r>
          </a:p>
          <a:p>
            <a:r>
              <a:rPr lang="en-US" smtClean="0">
                <a:ea typeface="ＭＳ Ｐゴシック" pitchFamily="34" charset="-128"/>
              </a:rPr>
              <a:t>Only requires System Administration to operate and support</a:t>
            </a:r>
          </a:p>
          <a:p>
            <a:r>
              <a:rPr lang="en-US" smtClean="0">
                <a:ea typeface="ＭＳ Ｐゴシック" pitchFamily="34" charset="-128"/>
              </a:rPr>
              <a:t>Code is transparent to ops engineers (better supportability)</a:t>
            </a:r>
          </a:p>
          <a:p>
            <a:r>
              <a:rPr lang="en-US" smtClean="0">
                <a:ea typeface="ＭＳ Ｐゴシック" pitchFamily="34" charset="-128"/>
              </a:rPr>
              <a:t>Ability to swap in modules of your choice, that suit your environment</a:t>
            </a:r>
          </a:p>
        </p:txBody>
      </p:sp>
    </p:spTree>
    <p:extLst>
      <p:ext uri="{BB962C8B-B14F-4D97-AF65-F5344CB8AC3E}">
        <p14:creationId xmlns:p14="http://schemas.microsoft.com/office/powerpoint/2010/main" val="1582364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subTitle" idx="1"/>
          </p:nvPr>
        </p:nvSpPr>
        <p:spPr>
          <a:xfrm>
            <a:off x="4876800" y="3200400"/>
            <a:ext cx="3357563" cy="877888"/>
          </a:xfrm>
        </p:spPr>
        <p:txBody>
          <a:bodyPr/>
          <a:lstStyle/>
          <a:p>
            <a:pPr>
              <a:buFont typeface="Wingdings" pitchFamily="2" charset="2"/>
              <a:buNone/>
            </a:pPr>
            <a:r>
              <a:rPr lang="en-US" sz="2300" smtClean="0">
                <a:ea typeface="ＭＳ Ｐゴシック" pitchFamily="34" charset="-128"/>
              </a:rPr>
              <a:t>www.compositesw.com</a:t>
            </a: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p:txBody>
      </p:sp>
    </p:spTree>
    <p:extLst>
      <p:ext uri="{BB962C8B-B14F-4D97-AF65-F5344CB8AC3E}">
        <p14:creationId xmlns:p14="http://schemas.microsoft.com/office/powerpoint/2010/main" val="40835363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ea typeface="ＭＳ Ｐゴシック" pitchFamily="34" charset="-128"/>
              </a:rPr>
              <a:t>Problem Definition</a:t>
            </a:r>
          </a:p>
        </p:txBody>
      </p:sp>
      <p:sp>
        <p:nvSpPr>
          <p:cNvPr id="15363" name="Rectangle 3"/>
          <p:cNvSpPr>
            <a:spLocks noGrp="1"/>
          </p:cNvSpPr>
          <p:nvPr>
            <p:ph type="body" idx="4294967295"/>
          </p:nvPr>
        </p:nvSpPr>
        <p:spPr>
          <a:xfrm>
            <a:off x="304800" y="1066800"/>
            <a:ext cx="8686800" cy="5334000"/>
          </a:xfrm>
        </p:spPr>
        <p:txBody>
          <a:bodyPr/>
          <a:lstStyle/>
          <a:p>
            <a:pPr>
              <a:lnSpc>
                <a:spcPct val="90000"/>
              </a:lnSpc>
            </a:pPr>
            <a:r>
              <a:rPr lang="en-US" sz="2800" smtClean="0">
                <a:ea typeface="ＭＳ Ｐゴシック" pitchFamily="34" charset="-128"/>
              </a:rPr>
              <a:t>Every CIS project must promote resources</a:t>
            </a:r>
          </a:p>
          <a:p>
            <a:pPr lvl="1">
              <a:lnSpc>
                <a:spcPct val="90000"/>
              </a:lnSpc>
            </a:pPr>
            <a:r>
              <a:rPr lang="en-US" sz="2400" smtClean="0">
                <a:ea typeface="ＭＳ Ｐゴシック" pitchFamily="34" charset="-128"/>
              </a:rPr>
              <a:t>Referred to as the deployment process.</a:t>
            </a:r>
          </a:p>
          <a:p>
            <a:pPr>
              <a:lnSpc>
                <a:spcPct val="90000"/>
              </a:lnSpc>
            </a:pPr>
            <a:r>
              <a:rPr lang="en-US" sz="2800" smtClean="0">
                <a:ea typeface="ＭＳ Ｐゴシック" pitchFamily="34" charset="-128"/>
              </a:rPr>
              <a:t>Requirements</a:t>
            </a:r>
          </a:p>
          <a:p>
            <a:pPr lvl="1">
              <a:lnSpc>
                <a:spcPct val="90000"/>
              </a:lnSpc>
            </a:pPr>
            <a:r>
              <a:rPr lang="en-US" sz="2400" smtClean="0">
                <a:ea typeface="ＭＳ Ｐゴシック" pitchFamily="34" charset="-128"/>
              </a:rPr>
              <a:t>Some customers have rigorous deployment requirements</a:t>
            </a:r>
          </a:p>
          <a:p>
            <a:pPr lvl="1">
              <a:lnSpc>
                <a:spcPct val="90000"/>
              </a:lnSpc>
            </a:pPr>
            <a:r>
              <a:rPr lang="en-US" sz="2400" smtClean="0">
                <a:ea typeface="ＭＳ Ｐゴシック" pitchFamily="34" charset="-128"/>
              </a:rPr>
              <a:t>Some have none.</a:t>
            </a:r>
          </a:p>
          <a:p>
            <a:pPr>
              <a:lnSpc>
                <a:spcPct val="90000"/>
              </a:lnSpc>
            </a:pPr>
            <a:r>
              <a:rPr lang="en-US" sz="2800" smtClean="0">
                <a:ea typeface="ＭＳ Ｐゴシック" pitchFamily="34" charset="-128"/>
              </a:rPr>
              <a:t>Variety of environments</a:t>
            </a:r>
          </a:p>
          <a:p>
            <a:pPr lvl="1">
              <a:lnSpc>
                <a:spcPct val="90000"/>
              </a:lnSpc>
            </a:pPr>
            <a:r>
              <a:rPr lang="en-US" sz="2400" smtClean="0">
                <a:ea typeface="ＭＳ Ｐゴシック" pitchFamily="34" charset="-128"/>
              </a:rPr>
              <a:t>Unix based CIS (Linux, Solaris)</a:t>
            </a:r>
          </a:p>
          <a:p>
            <a:pPr lvl="1">
              <a:lnSpc>
                <a:spcPct val="90000"/>
              </a:lnSpc>
            </a:pPr>
            <a:r>
              <a:rPr lang="en-US" sz="2400" smtClean="0">
                <a:ea typeface="ＭＳ Ｐゴシック" pitchFamily="34" charset="-128"/>
              </a:rPr>
              <a:t>Windows XP, Windows 7 (32 and 64-bit).</a:t>
            </a:r>
          </a:p>
          <a:p>
            <a:pPr>
              <a:lnSpc>
                <a:spcPct val="90000"/>
              </a:lnSpc>
            </a:pPr>
            <a:r>
              <a:rPr lang="en-US" sz="2800" smtClean="0">
                <a:ea typeface="ＭＳ Ｐゴシック" pitchFamily="34" charset="-128"/>
              </a:rPr>
              <a:t>Paradigm</a:t>
            </a:r>
          </a:p>
          <a:p>
            <a:pPr lvl="1">
              <a:lnSpc>
                <a:spcPct val="90000"/>
              </a:lnSpc>
            </a:pPr>
            <a:r>
              <a:rPr lang="en-US" sz="2400" smtClean="0">
                <a:ea typeface="ＭＳ Ｐゴシック" pitchFamily="34" charset="-128"/>
              </a:rPr>
              <a:t>May use Version control</a:t>
            </a:r>
          </a:p>
          <a:p>
            <a:pPr lvl="1">
              <a:lnSpc>
                <a:spcPct val="90000"/>
              </a:lnSpc>
            </a:pPr>
            <a:r>
              <a:rPr lang="en-US" sz="2400" smtClean="0">
                <a:ea typeface="ＭＳ Ｐゴシック" pitchFamily="34" charset="-128"/>
              </a:rPr>
              <a:t>May choose CAR file import/export</a:t>
            </a:r>
          </a:p>
        </p:txBody>
      </p:sp>
    </p:spTree>
    <p:extLst>
      <p:ext uri="{BB962C8B-B14F-4D97-AF65-F5344CB8AC3E}">
        <p14:creationId xmlns:p14="http://schemas.microsoft.com/office/powerpoint/2010/main" val="2871327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740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ea typeface="ＭＳ Ｐゴシック" pitchFamily="34" charset="-128"/>
              </a:rPr>
              <a:t>Goals</a:t>
            </a:r>
          </a:p>
        </p:txBody>
      </p:sp>
      <p:sp>
        <p:nvSpPr>
          <p:cNvPr id="16387" name="Rectangle 3"/>
          <p:cNvSpPr>
            <a:spLocks noGrp="1"/>
          </p:cNvSpPr>
          <p:nvPr>
            <p:ph type="body" idx="4294967295"/>
          </p:nvPr>
        </p:nvSpPr>
        <p:spPr/>
        <p:txBody>
          <a:bodyPr/>
          <a:lstStyle/>
          <a:p>
            <a:pPr>
              <a:lnSpc>
                <a:spcPct val="90000"/>
              </a:lnSpc>
            </a:pPr>
            <a:r>
              <a:rPr lang="en-US" sz="2800" smtClean="0">
                <a:ea typeface="ＭＳ Ｐゴシック" pitchFamily="34" charset="-128"/>
              </a:rPr>
              <a:t>Provide a Promotion/Deployment Tool that addresses 90% of customer base with an out-of-the-box solution.</a:t>
            </a:r>
          </a:p>
          <a:p>
            <a:pPr>
              <a:lnSpc>
                <a:spcPct val="90000"/>
              </a:lnSpc>
            </a:pPr>
            <a:r>
              <a:rPr lang="en-US" sz="2800" smtClean="0">
                <a:ea typeface="ＭＳ Ｐゴシック" pitchFamily="34" charset="-128"/>
              </a:rPr>
              <a:t>Provide an Extendable Framework </a:t>
            </a:r>
          </a:p>
          <a:p>
            <a:pPr lvl="1">
              <a:lnSpc>
                <a:spcPct val="90000"/>
              </a:lnSpc>
            </a:pPr>
            <a:r>
              <a:rPr lang="en-US" sz="2400" smtClean="0">
                <a:ea typeface="ＭＳ Ｐゴシック" pitchFamily="34" charset="-128"/>
              </a:rPr>
              <a:t>For the 10% most demanding customers that have more specific deployment requirements.</a:t>
            </a:r>
          </a:p>
          <a:p>
            <a:pPr>
              <a:lnSpc>
                <a:spcPct val="90000"/>
              </a:lnSpc>
            </a:pPr>
            <a:r>
              <a:rPr lang="en-US" sz="2800" smtClean="0">
                <a:ea typeface="ＭＳ Ｐゴシック" pitchFamily="34" charset="-128"/>
              </a:rPr>
              <a:t>Provide Documentation</a:t>
            </a:r>
          </a:p>
          <a:p>
            <a:pPr>
              <a:lnSpc>
                <a:spcPct val="90000"/>
              </a:lnSpc>
            </a:pPr>
            <a:r>
              <a:rPr lang="en-US" sz="2800" smtClean="0">
                <a:ea typeface="ＭＳ Ｐゴシック" pitchFamily="34" charset="-128"/>
              </a:rPr>
              <a:t>Provide Training</a:t>
            </a:r>
          </a:p>
          <a:p>
            <a:pPr>
              <a:lnSpc>
                <a:spcPct val="90000"/>
              </a:lnSpc>
            </a:pPr>
            <a:r>
              <a:rPr lang="en-US" sz="2800" smtClean="0">
                <a:ea typeface="ＭＳ Ｐゴシック" pitchFamily="34" charset="-128"/>
              </a:rPr>
              <a:t>Provide Examples</a:t>
            </a:r>
          </a:p>
        </p:txBody>
      </p:sp>
    </p:spTree>
    <p:extLst>
      <p:ext uri="{BB962C8B-B14F-4D97-AF65-F5344CB8AC3E}">
        <p14:creationId xmlns:p14="http://schemas.microsoft.com/office/powerpoint/2010/main" val="1711993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ea typeface="ＭＳ Ｐゴシック" pitchFamily="34" charset="-128"/>
              </a:rPr>
              <a:t>Packages</a:t>
            </a:r>
          </a:p>
        </p:txBody>
      </p:sp>
      <p:sp>
        <p:nvSpPr>
          <p:cNvPr id="17411"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PS Promotion and Deployment Tool </a:t>
            </a:r>
          </a:p>
          <a:p>
            <a:pPr lvl="1"/>
            <a:r>
              <a:rPr lang="en-US" smtClean="0">
                <a:ea typeface="ＭＳ Ｐゴシック" pitchFamily="34" charset="-128"/>
              </a:rPr>
              <a:t>a.k.a. PD Tool</a:t>
            </a:r>
          </a:p>
          <a:p>
            <a:pPr lvl="1"/>
            <a:r>
              <a:rPr lang="en-US" smtClean="0">
                <a:ea typeface="ＭＳ Ｐゴシック" pitchFamily="34" charset="-128"/>
              </a:rPr>
              <a:t>Automated Command-line or Ant deployment</a:t>
            </a:r>
          </a:p>
          <a:p>
            <a:pPr lvl="1"/>
            <a:endParaRPr lang="en-US" smtClean="0">
              <a:ea typeface="ＭＳ Ｐゴシック" pitchFamily="34" charset="-128"/>
            </a:endParaRPr>
          </a:p>
          <a:p>
            <a:r>
              <a:rPr lang="en-US" smtClean="0">
                <a:ea typeface="ＭＳ Ｐゴシック" pitchFamily="34" charset="-128"/>
              </a:rPr>
              <a:t>PS Promotion and Deployment Tool Studio</a:t>
            </a:r>
          </a:p>
          <a:p>
            <a:pPr lvl="1"/>
            <a:r>
              <a:rPr lang="en-US" smtClean="0">
                <a:ea typeface="ＭＳ Ｐゴシック" pitchFamily="34" charset="-128"/>
              </a:rPr>
              <a:t>a.k.a. PD Tool Studio</a:t>
            </a:r>
          </a:p>
          <a:p>
            <a:pPr lvl="1"/>
            <a:r>
              <a:rPr lang="en-US" smtClean="0">
                <a:ea typeface="ＭＳ Ｐゴシック" pitchFamily="34" charset="-128"/>
              </a:rPr>
              <a:t>Studio Integration with VCS</a:t>
            </a:r>
          </a:p>
        </p:txBody>
      </p:sp>
    </p:spTree>
    <p:extLst>
      <p:ext uri="{BB962C8B-B14F-4D97-AF65-F5344CB8AC3E}">
        <p14:creationId xmlns:p14="http://schemas.microsoft.com/office/powerpoint/2010/main" val="2773641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5514041" y="2676501"/>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180790" y="5146011"/>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p:cNvSpPr>
          <p:nvPr>
            <p:ph type="title" idx="4294967295"/>
          </p:nvPr>
        </p:nvSpPr>
        <p:spPr/>
        <p:txBody>
          <a:bodyPr/>
          <a:lstStyle/>
          <a:p>
            <a:r>
              <a:rPr lang="en-US" dirty="0" smtClean="0">
                <a:ea typeface="ＭＳ Ｐゴシック" pitchFamily="34" charset="-128"/>
              </a:rPr>
              <a:t>Deployment Overview</a:t>
            </a:r>
          </a:p>
        </p:txBody>
      </p:sp>
      <p:sp>
        <p:nvSpPr>
          <p:cNvPr id="24580" name="AutoShape 25"/>
          <p:cNvSpPr>
            <a:spLocks noChangeArrowheads="1"/>
          </p:cNvSpPr>
          <p:nvPr/>
        </p:nvSpPr>
        <p:spPr bwMode="auto">
          <a:xfrm>
            <a:off x="6324600" y="2742841"/>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581" name="Rectangle 22"/>
          <p:cNvSpPr>
            <a:spLocks noChangeArrowheads="1"/>
          </p:cNvSpPr>
          <p:nvPr/>
        </p:nvSpPr>
        <p:spPr bwMode="auto">
          <a:xfrm>
            <a:off x="5486400" y="2363428"/>
            <a:ext cx="22860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5410200" y="2058628"/>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5486400" y="2363428"/>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2057400" y="2058628"/>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CIS Source </a:t>
              </a:r>
              <a:r>
                <a:rPr lang="en-US" sz="1200" b="1" dirty="0" err="1">
                  <a:solidFill>
                    <a:schemeClr val="tx1"/>
                  </a:solidFill>
                </a:rPr>
                <a:t>Dev</a:t>
              </a:r>
              <a:r>
                <a:rPr lang="en-US" sz="1200" b="1" dirty="0">
                  <a:solidFill>
                    <a:schemeClr val="tx1"/>
                  </a:solidFill>
                </a:rPr>
                <a:t> Server</a:t>
              </a:r>
            </a:p>
          </p:txBody>
        </p:sp>
      </p:grpSp>
      <p:sp>
        <p:nvSpPr>
          <p:cNvPr id="24585" name="Rectangle 35"/>
          <p:cNvSpPr>
            <a:spLocks noChangeArrowheads="1"/>
          </p:cNvSpPr>
          <p:nvPr/>
        </p:nvSpPr>
        <p:spPr bwMode="auto">
          <a:xfrm>
            <a:off x="5486400" y="4801828"/>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5410200" y="4497028"/>
            <a:ext cx="3276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Environment: *nix, windows</a:t>
            </a:r>
          </a:p>
        </p:txBody>
      </p:sp>
      <p:sp>
        <p:nvSpPr>
          <p:cNvPr id="24587" name="Text Box 37"/>
          <p:cNvSpPr txBox="1">
            <a:spLocks noChangeArrowheads="1"/>
          </p:cNvSpPr>
          <p:nvPr/>
        </p:nvSpPr>
        <p:spPr bwMode="auto">
          <a:xfrm>
            <a:off x="5486400" y="4801828"/>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2057400" y="4497028"/>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smtClean="0">
                  <a:solidFill>
                    <a:schemeClr val="bg1"/>
                  </a:solidFill>
                </a:rPr>
                <a:t>Subversion, TFS</a:t>
              </a:r>
              <a:endParaRPr lang="en-US" sz="1000" b="1" i="1" dirty="0">
                <a:solidFill>
                  <a:schemeClr val="bg1"/>
                </a:solidFill>
              </a:endParaRPr>
            </a:p>
            <a:p>
              <a:pPr algn="ctr" eaLnBrk="0" hangingPunct="0"/>
              <a:r>
                <a:rPr lang="en-US" sz="1000" b="1" i="1" dirty="0">
                  <a:solidFill>
                    <a:schemeClr val="bg1"/>
                  </a:solidFill>
                </a:rPr>
                <a:t>Other..</a:t>
              </a:r>
              <a:endParaRPr lang="en-US" sz="1000" b="1" dirty="0">
                <a:solidFill>
                  <a:schemeClr val="bg1"/>
                </a:solidFill>
              </a:endParaRPr>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VCS Server</a:t>
              </a:r>
            </a:p>
          </p:txBody>
        </p:sp>
      </p:grpSp>
      <p:grpSp>
        <p:nvGrpSpPr>
          <p:cNvPr id="95318" name="Group 86"/>
          <p:cNvGrpSpPr>
            <a:grpSpLocks/>
          </p:cNvGrpSpPr>
          <p:nvPr/>
        </p:nvGrpSpPr>
        <p:grpSpPr bwMode="auto">
          <a:xfrm>
            <a:off x="1930400" y="3506428"/>
            <a:ext cx="1244600" cy="1295400"/>
            <a:chOff x="1600" y="2016"/>
            <a:chExt cx="784"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1600" y="2104"/>
              <a:ext cx="78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grpSp>
        <p:nvGrpSpPr>
          <p:cNvPr id="95296" name="Group 64"/>
          <p:cNvGrpSpPr>
            <a:grpSpLocks/>
          </p:cNvGrpSpPr>
          <p:nvPr/>
        </p:nvGrpSpPr>
        <p:grpSpPr bwMode="auto">
          <a:xfrm>
            <a:off x="4419600" y="5563833"/>
            <a:ext cx="1981200" cy="576263"/>
            <a:chOff x="3168" y="3312"/>
            <a:chExt cx="1248" cy="363"/>
          </a:xfrm>
        </p:grpSpPr>
        <p:grpSp>
          <p:nvGrpSpPr>
            <p:cNvPr id="24625" name="Group 63"/>
            <p:cNvGrpSpPr>
              <a:grpSpLocks/>
            </p:cNvGrpSpPr>
            <p:nvPr/>
          </p:nvGrpSpPr>
          <p:grpSpPr bwMode="auto">
            <a:xfrm>
              <a:off x="3168" y="3312"/>
              <a:ext cx="672" cy="363"/>
              <a:chOff x="3168" y="3312"/>
              <a:chExt cx="672" cy="363"/>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176" y="3520"/>
                <a:ext cx="66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sp>
          <p:nvSpPr>
            <p:cNvPr id="24626" name="Text Box 57"/>
            <p:cNvSpPr txBox="1">
              <a:spLocks noChangeArrowheads="1"/>
            </p:cNvSpPr>
            <p:nvPr/>
          </p:nvSpPr>
          <p:spPr bwMode="auto">
            <a:xfrm>
              <a:off x="3840" y="3488"/>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grpSp>
        <p:nvGrpSpPr>
          <p:cNvPr id="95313" name="Group 81"/>
          <p:cNvGrpSpPr>
            <a:grpSpLocks/>
          </p:cNvGrpSpPr>
          <p:nvPr/>
        </p:nvGrpSpPr>
        <p:grpSpPr bwMode="auto">
          <a:xfrm>
            <a:off x="4114800" y="3176228"/>
            <a:ext cx="2286000" cy="2082800"/>
            <a:chOff x="2976" y="1808"/>
            <a:chExt cx="1440" cy="1312"/>
          </a:xfrm>
        </p:grpSpPr>
        <p:grpSp>
          <p:nvGrpSpPr>
            <p:cNvPr id="24619" name="Group 65"/>
            <p:cNvGrpSpPr>
              <a:grpSpLocks/>
            </p:cNvGrpSpPr>
            <p:nvPr/>
          </p:nvGrpSpPr>
          <p:grpSpPr bwMode="auto">
            <a:xfrm>
              <a:off x="2976" y="1952"/>
              <a:ext cx="1440" cy="1168"/>
              <a:chOff x="2976" y="1952"/>
              <a:chExt cx="1440" cy="1168"/>
            </a:xfrm>
          </p:grpSpPr>
          <p:grpSp>
            <p:nvGrpSpPr>
              <p:cNvPr id="24621" name="Group 62"/>
              <p:cNvGrpSpPr>
                <a:grpSpLocks/>
              </p:cNvGrpSpPr>
              <p:nvPr/>
            </p:nvGrpSpPr>
            <p:grpSpPr bwMode="auto">
              <a:xfrm>
                <a:off x="2976" y="2064"/>
                <a:ext cx="864" cy="1056"/>
                <a:chOff x="2976" y="2064"/>
                <a:chExt cx="864" cy="1056"/>
              </a:xfrm>
            </p:grpSpPr>
            <p:sp>
              <p:nvSpPr>
                <p:cNvPr id="24623" name="Line 48"/>
                <p:cNvSpPr>
                  <a:spLocks noChangeShapeType="1"/>
                </p:cNvSpPr>
                <p:nvPr/>
              </p:nvSpPr>
              <p:spPr bwMode="auto">
                <a:xfrm flipV="1">
                  <a:off x="3168" y="2064"/>
                  <a:ext cx="672"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Text Box 49"/>
                <p:cNvSpPr txBox="1">
                  <a:spLocks noChangeArrowheads="1"/>
                </p:cNvSpPr>
                <p:nvPr/>
              </p:nvSpPr>
              <p:spPr bwMode="auto">
                <a:xfrm>
                  <a:off x="2976" y="2256"/>
                  <a:ext cx="6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sp>
            <p:nvSpPr>
              <p:cNvPr id="24622" name="Text Box 56"/>
              <p:cNvSpPr txBox="1">
                <a:spLocks noChangeArrowheads="1"/>
              </p:cNvSpPr>
              <p:nvPr/>
            </p:nvSpPr>
            <p:spPr bwMode="auto">
              <a:xfrm>
                <a:off x="3840" y="1952"/>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20" name="Line 76"/>
            <p:cNvSpPr>
              <a:spLocks noChangeShapeType="1"/>
            </p:cNvSpPr>
            <p:nvPr/>
          </p:nvSpPr>
          <p:spPr bwMode="auto">
            <a:xfrm flipV="1">
              <a:off x="4000" y="1808"/>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7" name="Group 85"/>
          <p:cNvGrpSpPr>
            <a:grpSpLocks/>
          </p:cNvGrpSpPr>
          <p:nvPr/>
        </p:nvGrpSpPr>
        <p:grpSpPr bwMode="auto">
          <a:xfrm>
            <a:off x="4419600" y="2528528"/>
            <a:ext cx="1905000" cy="688975"/>
            <a:chOff x="3168" y="1400"/>
            <a:chExt cx="1200" cy="434"/>
          </a:xfrm>
        </p:grpSpPr>
        <p:grpSp>
          <p:nvGrpSpPr>
            <p:cNvPr id="24611" name="Group 60"/>
            <p:cNvGrpSpPr>
              <a:grpSpLocks/>
            </p:cNvGrpSpPr>
            <p:nvPr/>
          </p:nvGrpSpPr>
          <p:grpSpPr bwMode="auto">
            <a:xfrm>
              <a:off x="3168" y="1400"/>
              <a:ext cx="712" cy="232"/>
              <a:chOff x="3168" y="1400"/>
              <a:chExt cx="712" cy="232"/>
            </a:xfrm>
          </p:grpSpPr>
          <p:sp>
            <p:nvSpPr>
              <p:cNvPr id="24617" name="Line 44"/>
              <p:cNvSpPr>
                <a:spLocks noChangeShapeType="1"/>
              </p:cNvSpPr>
              <p:nvPr/>
            </p:nvSpPr>
            <p:spPr bwMode="auto">
              <a:xfrm flipV="1">
                <a:off x="3168"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Text Box 45"/>
              <p:cNvSpPr txBox="1">
                <a:spLocks noChangeArrowheads="1"/>
              </p:cNvSpPr>
              <p:nvPr/>
            </p:nvSpPr>
            <p:spPr bwMode="auto">
              <a:xfrm>
                <a:off x="3256" y="1400"/>
                <a:ext cx="62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grpSp>
          <p:nvGrpSpPr>
            <p:cNvPr id="24612" name="Group 82"/>
            <p:cNvGrpSpPr>
              <a:grpSpLocks/>
            </p:cNvGrpSpPr>
            <p:nvPr/>
          </p:nvGrpSpPr>
          <p:grpSpPr bwMode="auto">
            <a:xfrm>
              <a:off x="3819" y="1474"/>
              <a:ext cx="549" cy="360"/>
              <a:chOff x="3819" y="1474"/>
              <a:chExt cx="549" cy="360"/>
            </a:xfrm>
          </p:grpSpPr>
          <p:grpSp>
            <p:nvGrpSpPr>
              <p:cNvPr id="24613" name="Group 73"/>
              <p:cNvGrpSpPr>
                <a:grpSpLocks/>
              </p:cNvGrpSpPr>
              <p:nvPr/>
            </p:nvGrpSpPr>
            <p:grpSpPr bwMode="auto">
              <a:xfrm>
                <a:off x="3819" y="1474"/>
                <a:ext cx="447" cy="360"/>
                <a:chOff x="4827" y="3010"/>
                <a:chExt cx="447" cy="360"/>
              </a:xfrm>
            </p:grpSpPr>
            <p:pic>
              <p:nvPicPr>
                <p:cNvPr id="24615"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 y="3174"/>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6" name="Text Box 75"/>
                <p:cNvSpPr txBox="1">
                  <a:spLocks noChangeArrowheads="1"/>
                </p:cNvSpPr>
                <p:nvPr/>
              </p:nvSpPr>
              <p:spPr bwMode="auto">
                <a:xfrm>
                  <a:off x="4827" y="3010"/>
                  <a:ext cx="36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endParaRPr lang="en-US" sz="900" dirty="0">
                    <a:solidFill>
                      <a:schemeClr val="tx1"/>
                    </a:solidFill>
                  </a:endParaRP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sp>
            <p:nvSpPr>
              <p:cNvPr id="24614" name="Line 80"/>
              <p:cNvSpPr>
                <a:spLocks noChangeShapeType="1"/>
              </p:cNvSpPr>
              <p:nvPr/>
            </p:nvSpPr>
            <p:spPr bwMode="auto">
              <a:xfrm flipV="1">
                <a:off x="4224" y="163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 name="Group 2"/>
          <p:cNvGrpSpPr>
            <a:grpSpLocks/>
          </p:cNvGrpSpPr>
          <p:nvPr/>
        </p:nvGrpSpPr>
        <p:grpSpPr bwMode="auto">
          <a:xfrm>
            <a:off x="6108902" y="3277828"/>
            <a:ext cx="1358702" cy="2665413"/>
            <a:chOff x="6718109" y="2971800"/>
            <a:chExt cx="1359240" cy="2665692"/>
          </a:xfrm>
        </p:grpSpPr>
        <p:sp>
          <p:nvSpPr>
            <p:cNvPr id="24605" name="Line 58"/>
            <p:cNvSpPr>
              <a:spLocks noChangeShapeType="1"/>
            </p:cNvSpPr>
            <p:nvPr/>
          </p:nvSpPr>
          <p:spPr bwMode="auto">
            <a:xfrm flipV="1">
              <a:off x="7082149" y="2971800"/>
              <a:ext cx="7787"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59"/>
            <p:cNvSpPr txBox="1">
              <a:spLocks noChangeArrowheads="1"/>
            </p:cNvSpPr>
            <p:nvPr/>
          </p:nvSpPr>
          <p:spPr bwMode="auto">
            <a:xfrm>
              <a:off x="7010400" y="3505200"/>
              <a:ext cx="1066949" cy="24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nvGrpSpPr>
            <p:cNvPr id="24607" name="Group 72"/>
            <p:cNvGrpSpPr>
              <a:grpSpLocks/>
            </p:cNvGrpSpPr>
            <p:nvPr/>
          </p:nvGrpSpPr>
          <p:grpSpPr bwMode="auto">
            <a:xfrm>
              <a:off x="6718109" y="4811721"/>
              <a:ext cx="749485" cy="596901"/>
              <a:chOff x="4853" y="3031"/>
              <a:chExt cx="385" cy="376"/>
            </a:xfrm>
          </p:grpSpPr>
          <p:pic>
            <p:nvPicPr>
              <p:cNvPr id="24609"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211"/>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4853" y="3031"/>
                <a:ext cx="29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sp>
          <p:nvSpPr>
            <p:cNvPr id="24608" name="Freeform 83"/>
            <p:cNvSpPr>
              <a:spLocks/>
            </p:cNvSpPr>
            <p:nvPr/>
          </p:nvSpPr>
          <p:spPr bwMode="auto">
            <a:xfrm rot="-337358">
              <a:off x="6993201" y="5281892"/>
              <a:ext cx="179677" cy="355600"/>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1981200" y="1449028"/>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dev1</a:t>
              </a:r>
              <a:endParaRPr lang="en-US" sz="1000" b="1">
                <a:solidFill>
                  <a:schemeClr val="bg1"/>
                </a:solidFill>
              </a:endParaRPr>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dev2</a:t>
              </a:r>
              <a:endParaRPr lang="en-US" sz="1000" b="1">
                <a:solidFill>
                  <a:schemeClr val="bg1"/>
                </a:solidFill>
              </a:endParaRPr>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dev3</a:t>
              </a:r>
              <a:endParaRPr lang="en-US" sz="1000" b="1">
                <a:solidFill>
                  <a:schemeClr val="bg1"/>
                </a:solidFill>
              </a:endParaRPr>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sp>
        <p:nvSpPr>
          <p:cNvPr id="2" name="TextBox 1"/>
          <p:cNvSpPr txBox="1"/>
          <p:nvPr/>
        </p:nvSpPr>
        <p:spPr>
          <a:xfrm>
            <a:off x="242887" y="1606314"/>
            <a:ext cx="1692275" cy="3693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dirty="0" smtClean="0"/>
              <a:t>PDTool Studio</a:t>
            </a:r>
            <a:endParaRPr lang="en-US" dirty="0"/>
          </a:p>
        </p:txBody>
      </p:sp>
      <p:sp>
        <p:nvSpPr>
          <p:cNvPr id="64" name="TextBox 63"/>
          <p:cNvSpPr txBox="1"/>
          <p:nvPr/>
        </p:nvSpPr>
        <p:spPr>
          <a:xfrm>
            <a:off x="1736165" y="1049632"/>
            <a:ext cx="2438400" cy="369332"/>
          </a:xfrm>
          <a:prstGeom prst="rect">
            <a:avLst/>
          </a:prstGeom>
          <a:noFill/>
        </p:spPr>
        <p:txBody>
          <a:bodyPr wrap="square" rtlCol="0">
            <a:spAutoFit/>
          </a:bodyPr>
          <a:lstStyle/>
          <a:p>
            <a:pPr algn="ctr"/>
            <a:r>
              <a:rPr lang="en-US" dirty="0" smtClean="0"/>
              <a:t>Composite Studio</a:t>
            </a:r>
            <a:endParaRPr lang="en-US" dirty="0"/>
          </a:p>
        </p:txBody>
      </p:sp>
      <p:sp>
        <p:nvSpPr>
          <p:cNvPr id="70" name="TextBox 69"/>
          <p:cNvSpPr txBox="1"/>
          <p:nvPr/>
        </p:nvSpPr>
        <p:spPr>
          <a:xfrm>
            <a:off x="6858000" y="5242121"/>
            <a:ext cx="1087813" cy="3693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dirty="0" smtClean="0"/>
              <a:t>PDTool</a:t>
            </a:r>
            <a:endParaRPr lang="en-US" dirty="0"/>
          </a:p>
        </p:txBody>
      </p:sp>
      <p:sp>
        <p:nvSpPr>
          <p:cNvPr id="71" name="TextBox 70"/>
          <p:cNvSpPr txBox="1"/>
          <p:nvPr/>
        </p:nvSpPr>
        <p:spPr>
          <a:xfrm>
            <a:off x="4543831" y="2971800"/>
            <a:ext cx="942569" cy="3693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dirty="0" smtClean="0"/>
              <a:t>PDTool</a:t>
            </a:r>
            <a:endParaRPr lang="en-US" dirty="0"/>
          </a:p>
        </p:txBody>
      </p:sp>
      <p:cxnSp>
        <p:nvCxnSpPr>
          <p:cNvPr id="6" name="Straight Arrow Connector 5"/>
          <p:cNvCxnSpPr/>
          <p:nvPr/>
        </p:nvCxnSpPr>
        <p:spPr>
          <a:xfrm>
            <a:off x="2106053" y="1898739"/>
            <a:ext cx="560947" cy="290308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1929752" y="1729668"/>
            <a:ext cx="820445" cy="200055"/>
            <a:chOff x="2532355" y="1417344"/>
            <a:chExt cx="820445" cy="200055"/>
          </a:xfrm>
        </p:grpSpPr>
        <p:sp>
          <p:nvSpPr>
            <p:cNvPr id="76" name="Rectangle 75"/>
            <p:cNvSpPr/>
            <p:nvPr/>
          </p:nvSpPr>
          <p:spPr>
            <a:xfrm>
              <a:off x="2590800" y="1449028"/>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 Box 75"/>
            <p:cNvSpPr txBox="1">
              <a:spLocks noChangeArrowheads="1"/>
            </p:cNvSpPr>
            <p:nvPr/>
          </p:nvSpPr>
          <p:spPr bwMode="auto">
            <a:xfrm>
              <a:off x="2532355"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78" name="Group 77"/>
          <p:cNvGrpSpPr/>
          <p:nvPr/>
        </p:nvGrpSpPr>
        <p:grpSpPr>
          <a:xfrm>
            <a:off x="2606675" y="1742368"/>
            <a:ext cx="820445" cy="200055"/>
            <a:chOff x="3209278" y="1430044"/>
            <a:chExt cx="820445" cy="200055"/>
          </a:xfrm>
        </p:grpSpPr>
        <p:sp>
          <p:nvSpPr>
            <p:cNvPr id="79" name="Rectangle 78"/>
            <p:cNvSpPr/>
            <p:nvPr/>
          </p:nvSpPr>
          <p:spPr>
            <a:xfrm>
              <a:off x="32766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 Box 75"/>
            <p:cNvSpPr txBox="1">
              <a:spLocks noChangeArrowheads="1"/>
            </p:cNvSpPr>
            <p:nvPr/>
          </p:nvSpPr>
          <p:spPr bwMode="auto">
            <a:xfrm>
              <a:off x="3209278" y="14300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81" name="Group 80"/>
          <p:cNvGrpSpPr/>
          <p:nvPr/>
        </p:nvGrpSpPr>
        <p:grpSpPr>
          <a:xfrm>
            <a:off x="3285477" y="1729668"/>
            <a:ext cx="820445" cy="200055"/>
            <a:chOff x="3888080" y="1417344"/>
            <a:chExt cx="820445" cy="200055"/>
          </a:xfrm>
        </p:grpSpPr>
        <p:sp>
          <p:nvSpPr>
            <p:cNvPr id="82" name="Rectangle 81"/>
            <p:cNvSpPr/>
            <p:nvPr/>
          </p:nvSpPr>
          <p:spPr>
            <a:xfrm>
              <a:off x="39624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Box 75"/>
            <p:cNvSpPr txBox="1">
              <a:spLocks noChangeArrowheads="1"/>
            </p:cNvSpPr>
            <p:nvPr/>
          </p:nvSpPr>
          <p:spPr bwMode="auto">
            <a:xfrm>
              <a:off x="3888080"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spTree>
    <p:extLst>
      <p:ext uri="{BB962C8B-B14F-4D97-AF65-F5344CB8AC3E}">
        <p14:creationId xmlns:p14="http://schemas.microsoft.com/office/powerpoint/2010/main" val="2748844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95317"/>
                                        </p:tgtEl>
                                        <p:attrNameLst>
                                          <p:attrName>style.visibility</p:attrName>
                                        </p:attrNameLst>
                                      </p:cBhvr>
                                      <p:to>
                                        <p:strVal val="visible"/>
                                      </p:to>
                                    </p:set>
                                    <p:animEffect transition="in" filter="wipe(left)">
                                      <p:cBhvr>
                                        <p:cTn id="7" dur="500"/>
                                        <p:tgtEl>
                                          <p:spTgt spid="9531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5318"/>
                                        </p:tgtEl>
                                        <p:attrNameLst>
                                          <p:attrName>style.visibility</p:attrName>
                                        </p:attrNameLst>
                                      </p:cBhvr>
                                      <p:to>
                                        <p:strVal val="visible"/>
                                      </p:to>
                                    </p:set>
                                    <p:animEffect transition="in" filter="wipe(up)">
                                      <p:cBhvr>
                                        <p:cTn id="11" dur="500"/>
                                        <p:tgtEl>
                                          <p:spTgt spid="95318"/>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95313"/>
                                        </p:tgtEl>
                                        <p:attrNameLst>
                                          <p:attrName>style.visibility</p:attrName>
                                        </p:attrNameLst>
                                      </p:cBhvr>
                                      <p:to>
                                        <p:strVal val="visible"/>
                                      </p:to>
                                    </p:set>
                                    <p:animEffect transition="in" filter="wipe(down)">
                                      <p:cBhvr>
                                        <p:cTn id="15" dur="500"/>
                                        <p:tgtEl>
                                          <p:spTgt spid="9531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95296"/>
                                        </p:tgtEl>
                                        <p:attrNameLst>
                                          <p:attrName>style.visibility</p:attrName>
                                        </p:attrNameLst>
                                      </p:cBhvr>
                                      <p:to>
                                        <p:strVal val="visible"/>
                                      </p:to>
                                    </p:set>
                                    <p:animEffect transition="in" filter="wipe(left)">
                                      <p:cBhvr>
                                        <p:cTn id="19" dur="500"/>
                                        <p:tgtEl>
                                          <p:spTgt spid="9529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14800"/>
            <a:ext cx="7772400" cy="1666875"/>
          </a:xfrm>
        </p:spPr>
        <p:txBody>
          <a:bodyPr/>
          <a:lstStyle/>
          <a:p>
            <a:pPr>
              <a:defRPr/>
            </a:pPr>
            <a:r>
              <a:rPr lang="en-US" sz="1800" dirty="0" smtClean="0">
                <a:solidFill>
                  <a:srgbClr val="4D4D4D"/>
                </a:solidFill>
              </a:rPr>
              <a:t> </a:t>
            </a:r>
            <a:r>
              <a:rPr lang="en-US" sz="1800" dirty="0">
                <a:solidFill>
                  <a:srgbClr val="4D4D4D"/>
                </a:solidFill>
              </a:rPr>
              <a:t>PD Tool Studio </a:t>
            </a:r>
            <a:r>
              <a:rPr lang="en-US" sz="1800" b="0" i="1" dirty="0">
                <a:solidFill>
                  <a:srgbClr val="4D4D4D"/>
                </a:solidFill>
              </a:rPr>
              <a:t>– PD Tool Studio provides </a:t>
            </a:r>
            <a:r>
              <a:rPr lang="en-US" sz="1800" b="0" i="1" dirty="0" smtClean="0">
                <a:solidFill>
                  <a:srgbClr val="4D4D4D"/>
                </a:solidFill>
              </a:rPr>
              <a:t>Composite </a:t>
            </a:r>
            <a:r>
              <a:rPr lang="en-US" sz="1800" b="0" i="1" dirty="0">
                <a:solidFill>
                  <a:srgbClr val="4D4D4D"/>
                </a:solidFill>
              </a:rPr>
              <a:t>Studio Version Control </a:t>
            </a:r>
            <a:r>
              <a:rPr lang="en-US" sz="1800" b="0" i="1" dirty="0" smtClean="0">
                <a:solidFill>
                  <a:srgbClr val="4D4D4D"/>
                </a:solidFill>
              </a:rPr>
              <a:t>System (</a:t>
            </a:r>
            <a:r>
              <a:rPr lang="en-US" sz="1800" b="0" i="1" dirty="0">
                <a:solidFill>
                  <a:srgbClr val="4D4D4D"/>
                </a:solidFill>
              </a:rPr>
              <a:t>VCS) integration with easy-to-configure </a:t>
            </a:r>
            <a:r>
              <a:rPr lang="en-US" sz="1800" b="0" i="1" dirty="0" smtClean="0">
                <a:solidFill>
                  <a:srgbClr val="4D4D4D"/>
                </a:solidFill>
              </a:rPr>
              <a:t>scripts.</a:t>
            </a:r>
            <a:endParaRPr lang="en-US" sz="1800" dirty="0">
              <a:solidFill>
                <a:srgbClr val="4D4D4D"/>
              </a:solidFill>
            </a:endParaRPr>
          </a:p>
        </p:txBody>
      </p:sp>
      <p:sp>
        <p:nvSpPr>
          <p:cNvPr id="28675" name="Text Placeholder 2"/>
          <p:cNvSpPr>
            <a:spLocks noGrp="1"/>
          </p:cNvSpPr>
          <p:nvPr>
            <p:ph type="body" idx="1"/>
          </p:nvPr>
        </p:nvSpPr>
        <p:spPr>
          <a:xfrm>
            <a:off x="762000" y="22860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 Studio)</a:t>
            </a:r>
          </a:p>
          <a:p>
            <a:endParaRPr lang="en-US" sz="2800" smtClean="0">
              <a:ea typeface="ＭＳ Ｐゴシック" pitchFamily="34" charset="-128"/>
            </a:endParaRPr>
          </a:p>
        </p:txBody>
      </p:sp>
      <p:sp>
        <p:nvSpPr>
          <p:cNvPr id="28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3410091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r>
              <a:rPr lang="en-US" smtClean="0">
                <a:ea typeface="ＭＳ Ｐゴシック" pitchFamily="34" charset="-128"/>
              </a:rPr>
              <a:t>PD Tool Studio Distribution</a:t>
            </a:r>
          </a:p>
        </p:txBody>
      </p:sp>
      <p:sp>
        <p:nvSpPr>
          <p:cNvPr id="26627" name="Rectangle 3"/>
          <p:cNvSpPr>
            <a:spLocks noGrp="1"/>
          </p:cNvSpPr>
          <p:nvPr>
            <p:ph type="body" idx="4294967295"/>
          </p:nvPr>
        </p:nvSpPr>
        <p:spPr>
          <a:xfrm>
            <a:off x="457200" y="1066800"/>
            <a:ext cx="8458200" cy="5486400"/>
          </a:xfrm>
        </p:spPr>
        <p:txBody>
          <a:bodyPr/>
          <a:lstStyle/>
          <a:p>
            <a:pPr>
              <a:defRPr/>
            </a:pPr>
            <a:r>
              <a:rPr lang="en-US" sz="2800" dirty="0" smtClean="0"/>
              <a:t>PD Tool Studio – </a:t>
            </a:r>
            <a:r>
              <a:rPr lang="en-US" sz="2400" dirty="0" smtClean="0"/>
              <a:t>Studio / VCS Integration</a:t>
            </a:r>
          </a:p>
          <a:p>
            <a:pPr lvl="1">
              <a:defRPr/>
            </a:pPr>
            <a:r>
              <a:rPr lang="en-US" sz="2000" dirty="0" smtClean="0"/>
              <a:t>PDToolStudio.zip</a:t>
            </a:r>
          </a:p>
          <a:p>
            <a:pPr lvl="2">
              <a:defRPr/>
            </a:pPr>
            <a:r>
              <a:rPr lang="en-US" sz="1800" dirty="0" smtClean="0"/>
              <a:t>/bin – Shell/Batch Scripts</a:t>
            </a:r>
          </a:p>
          <a:p>
            <a:pPr lvl="2">
              <a:defRPr/>
            </a:pPr>
            <a:r>
              <a:rPr lang="en-US" sz="1800" dirty="0" smtClean="0"/>
              <a:t>/docs - Documentation</a:t>
            </a:r>
          </a:p>
          <a:p>
            <a:pPr lvl="2">
              <a:defRPr/>
            </a:pPr>
            <a:r>
              <a:rPr lang="en-US" sz="1800" dirty="0" smtClean="0"/>
              <a:t>/</a:t>
            </a:r>
            <a:r>
              <a:rPr lang="en-US" sz="1800" dirty="0" err="1" smtClean="0"/>
              <a:t>dist</a:t>
            </a:r>
            <a:r>
              <a:rPr lang="en-US" sz="1800" dirty="0" smtClean="0"/>
              <a:t> – CISDeployTool.jar</a:t>
            </a:r>
          </a:p>
          <a:p>
            <a:pPr lvl="2">
              <a:defRPr/>
            </a:pPr>
            <a:r>
              <a:rPr lang="en-US" sz="1800" dirty="0" smtClean="0"/>
              <a:t>/lib – Required Jar libraries</a:t>
            </a:r>
          </a:p>
          <a:p>
            <a:pPr lvl="2">
              <a:defRPr/>
            </a:pPr>
            <a:r>
              <a:rPr lang="en-US" sz="1800" dirty="0" smtClean="0"/>
              <a:t>/resources/</a:t>
            </a:r>
            <a:r>
              <a:rPr lang="en-US" sz="1800" dirty="0" err="1" smtClean="0"/>
              <a:t>config</a:t>
            </a:r>
            <a:r>
              <a:rPr lang="en-US" sz="1800" dirty="0" smtClean="0"/>
              <a:t> – Configuration property files</a:t>
            </a:r>
          </a:p>
          <a:p>
            <a:pPr lvl="1">
              <a:defRPr/>
            </a:pPr>
            <a:r>
              <a:rPr lang="en-US" sz="2000" dirty="0" smtClean="0"/>
              <a:t>Environment</a:t>
            </a:r>
          </a:p>
          <a:p>
            <a:pPr lvl="2">
              <a:defRPr/>
            </a:pPr>
            <a:r>
              <a:rPr lang="en-US" sz="1800" dirty="0" smtClean="0"/>
              <a:t>Requires JRE 6 (1.6) – if running command line</a:t>
            </a:r>
          </a:p>
          <a:p>
            <a:pPr marL="914400" lvl="2" indent="0">
              <a:buFontTx/>
              <a:buNone/>
              <a:defRPr/>
            </a:pPr>
            <a:endParaRPr lang="en-US" sz="1800" dirty="0" smtClean="0"/>
          </a:p>
        </p:txBody>
      </p:sp>
    </p:spTree>
    <p:extLst>
      <p:ext uri="{BB962C8B-B14F-4D97-AF65-F5344CB8AC3E}">
        <p14:creationId xmlns:p14="http://schemas.microsoft.com/office/powerpoint/2010/main" val="2163709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smtClean="0">
                <a:ea typeface="ＭＳ Ｐゴシック" pitchFamily="34" charset="-128"/>
              </a:rPr>
              <a:t>PD Tool Studio VCS Configuration Process</a:t>
            </a:r>
          </a:p>
        </p:txBody>
      </p:sp>
      <p:grpSp>
        <p:nvGrpSpPr>
          <p:cNvPr id="3" name="Group 2"/>
          <p:cNvGrpSpPr/>
          <p:nvPr/>
        </p:nvGrpSpPr>
        <p:grpSpPr>
          <a:xfrm>
            <a:off x="2765425" y="1322388"/>
            <a:ext cx="4854575" cy="5002212"/>
            <a:chOff x="2765425" y="1322388"/>
            <a:chExt cx="4854575" cy="5002212"/>
          </a:xfrm>
        </p:grpSpPr>
        <p:sp>
          <p:nvSpPr>
            <p:cNvPr id="29" name="TextBox 28"/>
            <p:cNvSpPr txBox="1"/>
            <p:nvPr/>
          </p:nvSpPr>
          <p:spPr>
            <a:xfrm>
              <a:off x="3298825" y="1322388"/>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Prepare VCS </a:t>
              </a:r>
              <a:r>
                <a:rPr lang="en-US" sz="1600" dirty="0" smtClean="0">
                  <a:solidFill>
                    <a:schemeClr val="tx1"/>
                  </a:solidFill>
                  <a:latin typeface="Calibri" pitchFamily="34" charset="0"/>
                  <a:cs typeface="Calibri" pitchFamily="34" charset="0"/>
                </a:rPr>
                <a:t>Repository (admin)</a:t>
              </a:r>
              <a:endParaRPr lang="en-US" sz="1600" dirty="0">
                <a:solidFill>
                  <a:schemeClr val="tx1"/>
                </a:solidFill>
                <a:latin typeface="Calibri" pitchFamily="34" charset="0"/>
                <a:cs typeface="Calibri" pitchFamily="34" charset="0"/>
              </a:endParaRPr>
            </a:p>
          </p:txBody>
        </p:sp>
        <p:sp>
          <p:nvSpPr>
            <p:cNvPr id="30" name="TextBox 29"/>
            <p:cNvSpPr txBox="1"/>
            <p:nvPr/>
          </p:nvSpPr>
          <p:spPr>
            <a:xfrm>
              <a:off x="3298825" y="2117725"/>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Install </a:t>
              </a:r>
            </a:p>
            <a:p>
              <a:pPr algn="ctr">
                <a:defRPr/>
              </a:pPr>
              <a:r>
                <a:rPr lang="en-US" sz="1600" dirty="0">
                  <a:solidFill>
                    <a:schemeClr val="tx1"/>
                  </a:solidFill>
                  <a:latin typeface="Calibri" pitchFamily="34" charset="0"/>
                  <a:cs typeface="Calibri" pitchFamily="34" charset="0"/>
                </a:rPr>
                <a:t>PD Tool for Studio</a:t>
              </a:r>
            </a:p>
          </p:txBody>
        </p:sp>
        <p:sp>
          <p:nvSpPr>
            <p:cNvPr id="31" name="TextBox 30"/>
            <p:cNvSpPr txBox="1"/>
            <p:nvPr/>
          </p:nvSpPr>
          <p:spPr>
            <a:xfrm>
              <a:off x="3298825" y="2900363"/>
              <a:ext cx="1905000" cy="83026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Environment Properties</a:t>
              </a:r>
            </a:p>
          </p:txBody>
        </p:sp>
        <p:sp>
          <p:nvSpPr>
            <p:cNvPr id="32" name="TextBox 31"/>
            <p:cNvSpPr txBox="1"/>
            <p:nvPr/>
          </p:nvSpPr>
          <p:spPr>
            <a:xfrm>
              <a:off x="3298825" y="3941763"/>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Workspace</a:t>
              </a:r>
            </a:p>
          </p:txBody>
        </p:sp>
        <p:sp>
          <p:nvSpPr>
            <p:cNvPr id="33" name="TextBox 32"/>
            <p:cNvSpPr txBox="1"/>
            <p:nvPr/>
          </p:nvSpPr>
          <p:spPr>
            <a:xfrm>
              <a:off x="3298825" y="4722813"/>
              <a:ext cx="1905000" cy="73818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Enable</a:t>
              </a:r>
            </a:p>
            <a:p>
              <a:pPr algn="ctr">
                <a:defRPr/>
              </a:pPr>
              <a:r>
                <a:rPr lang="en-US" sz="1600" dirty="0">
                  <a:solidFill>
                    <a:schemeClr val="tx1"/>
                  </a:solidFill>
                  <a:latin typeface="Calibri" pitchFamily="34" charset="0"/>
                  <a:cs typeface="Calibri" pitchFamily="34" charset="0"/>
                </a:rPr>
                <a:t>VCS in Studio</a:t>
              </a:r>
            </a:p>
            <a:p>
              <a:pPr algn="ctr">
                <a:defRPr/>
              </a:pPr>
              <a:endParaRPr lang="en-US" sz="1000" dirty="0">
                <a:solidFill>
                  <a:schemeClr val="tx1"/>
                </a:solidFill>
                <a:latin typeface="Calibri" pitchFamily="34" charset="0"/>
                <a:cs typeface="Calibri" pitchFamily="34" charset="0"/>
              </a:endParaRPr>
            </a:p>
          </p:txBody>
        </p:sp>
        <p:sp>
          <p:nvSpPr>
            <p:cNvPr id="34" name="TextBox 33"/>
            <p:cNvSpPr txBox="1"/>
            <p:nvPr/>
          </p:nvSpPr>
          <p:spPr>
            <a:xfrm>
              <a:off x="3298825" y="5678488"/>
              <a:ext cx="1905000" cy="64611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1000" dirty="0">
                <a:solidFill>
                  <a:schemeClr val="tx1"/>
                </a:solidFill>
                <a:latin typeface="Calibri" pitchFamily="34" charset="0"/>
                <a:cs typeface="Calibri" pitchFamily="34" charset="0"/>
              </a:endParaRPr>
            </a:p>
            <a:p>
              <a:pPr algn="ctr">
                <a:defRPr/>
              </a:pPr>
              <a:r>
                <a:rPr lang="en-US" sz="1600" dirty="0">
                  <a:solidFill>
                    <a:schemeClr val="tx1"/>
                  </a:solidFill>
                  <a:latin typeface="Calibri" pitchFamily="34" charset="0"/>
                  <a:cs typeface="Calibri" pitchFamily="34" charset="0"/>
                </a:rPr>
                <a:t>Test VCS</a:t>
              </a:r>
            </a:p>
            <a:p>
              <a:pPr algn="ctr">
                <a:defRPr/>
              </a:pPr>
              <a:endParaRPr lang="en-US" sz="1000" dirty="0">
                <a:solidFill>
                  <a:schemeClr val="tx1"/>
                </a:solidFill>
                <a:latin typeface="Calibri" pitchFamily="34" charset="0"/>
                <a:cs typeface="Calibri" pitchFamily="34" charset="0"/>
              </a:endParaRPr>
            </a:p>
          </p:txBody>
        </p:sp>
        <p:cxnSp>
          <p:nvCxnSpPr>
            <p:cNvPr id="30729" name="Straight Arrow Connector 13"/>
            <p:cNvCxnSpPr>
              <a:cxnSpLocks noChangeShapeType="1"/>
            </p:cNvCxnSpPr>
            <p:nvPr/>
          </p:nvCxnSpPr>
          <p:spPr bwMode="auto">
            <a:xfrm>
              <a:off x="4251325" y="19145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Straight Arrow Connector 17"/>
            <p:cNvCxnSpPr>
              <a:cxnSpLocks noChangeShapeType="1"/>
            </p:cNvCxnSpPr>
            <p:nvPr/>
          </p:nvCxnSpPr>
          <p:spPr bwMode="auto">
            <a:xfrm>
              <a:off x="4251325" y="2689225"/>
              <a:ext cx="0" cy="1968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1" name="Straight Arrow Connector 18"/>
            <p:cNvCxnSpPr>
              <a:cxnSpLocks noChangeShapeType="1"/>
            </p:cNvCxnSpPr>
            <p:nvPr/>
          </p:nvCxnSpPr>
          <p:spPr bwMode="auto">
            <a:xfrm>
              <a:off x="4251325" y="3744913"/>
              <a:ext cx="0" cy="1968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2" name="Straight Arrow Connector 19"/>
            <p:cNvCxnSpPr>
              <a:cxnSpLocks noChangeShapeType="1"/>
            </p:cNvCxnSpPr>
            <p:nvPr/>
          </p:nvCxnSpPr>
          <p:spPr bwMode="auto">
            <a:xfrm>
              <a:off x="4251325" y="4529138"/>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Straight Arrow Connector 20"/>
            <p:cNvCxnSpPr>
              <a:cxnSpLocks noChangeShapeType="1"/>
            </p:cNvCxnSpPr>
            <p:nvPr/>
          </p:nvCxnSpPr>
          <p:spPr bwMode="auto">
            <a:xfrm>
              <a:off x="4251325" y="5461000"/>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4" name="TextBox 15"/>
            <p:cNvSpPr txBox="1">
              <a:spLocks noChangeArrowheads="1"/>
            </p:cNvSpPr>
            <p:nvPr/>
          </p:nvSpPr>
          <p:spPr bwMode="auto">
            <a:xfrm>
              <a:off x="5508625" y="3128963"/>
              <a:ext cx="165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VCS specific</a:t>
              </a:r>
            </a:p>
          </p:txBody>
        </p:sp>
        <p:sp>
          <p:nvSpPr>
            <p:cNvPr id="41" name="TextBox 40"/>
            <p:cNvSpPr txBox="1"/>
            <p:nvPr/>
          </p:nvSpPr>
          <p:spPr>
            <a:xfrm>
              <a:off x="2765425" y="1445497"/>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42" name="TextBox 41"/>
            <p:cNvSpPr txBox="1"/>
            <p:nvPr/>
          </p:nvSpPr>
          <p:spPr>
            <a:xfrm>
              <a:off x="2765425" y="227380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43" name="TextBox 42"/>
            <p:cNvSpPr txBox="1"/>
            <p:nvPr/>
          </p:nvSpPr>
          <p:spPr>
            <a:xfrm>
              <a:off x="2765425" y="314625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44" name="TextBox 43"/>
            <p:cNvSpPr txBox="1"/>
            <p:nvPr/>
          </p:nvSpPr>
          <p:spPr>
            <a:xfrm>
              <a:off x="2765425" y="406428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4.1</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sp>
          <p:nvSpPr>
            <p:cNvPr id="45" name="TextBox 44"/>
            <p:cNvSpPr txBox="1"/>
            <p:nvPr/>
          </p:nvSpPr>
          <p:spPr>
            <a:xfrm>
              <a:off x="2765425" y="490358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5</a:t>
              </a:r>
            </a:p>
          </p:txBody>
        </p:sp>
        <p:sp>
          <p:nvSpPr>
            <p:cNvPr id="46" name="TextBox 45"/>
            <p:cNvSpPr txBox="1"/>
            <p:nvPr/>
          </p:nvSpPr>
          <p:spPr>
            <a:xfrm>
              <a:off x="2765425" y="5766371"/>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6</a:t>
              </a:r>
            </a:p>
          </p:txBody>
        </p:sp>
        <p:sp>
          <p:nvSpPr>
            <p:cNvPr id="21" name="TextBox 20"/>
            <p:cNvSpPr txBox="1"/>
            <p:nvPr/>
          </p:nvSpPr>
          <p:spPr>
            <a:xfrm>
              <a:off x="5715000" y="3943683"/>
              <a:ext cx="1905000" cy="584775"/>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a:t>
              </a:r>
              <a:r>
                <a:rPr lang="en-US" sz="1600" dirty="0" smtClean="0">
                  <a:solidFill>
                    <a:schemeClr val="tx1"/>
                  </a:solidFill>
                  <a:latin typeface="Calibri" pitchFamily="34" charset="0"/>
                  <a:cs typeface="Calibri" pitchFamily="34" charset="0"/>
                </a:rPr>
                <a:t>Base Folders (admin)</a:t>
              </a:r>
              <a:endParaRPr lang="en-US" sz="1600" dirty="0">
                <a:solidFill>
                  <a:schemeClr val="tx1"/>
                </a:solidFill>
                <a:latin typeface="Calibri" pitchFamily="34" charset="0"/>
                <a:cs typeface="Calibri" pitchFamily="34" charset="0"/>
              </a:endParaRPr>
            </a:p>
          </p:txBody>
        </p:sp>
        <p:sp>
          <p:nvSpPr>
            <p:cNvPr id="22" name="TextBox 21"/>
            <p:cNvSpPr txBox="1"/>
            <p:nvPr/>
          </p:nvSpPr>
          <p:spPr>
            <a:xfrm>
              <a:off x="5181600" y="406722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4.2</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14819473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3552</TotalTime>
  <Words>3842</Words>
  <Application>Microsoft Office PowerPoint</Application>
  <PresentationFormat>On-screen Show (4:3)</PresentationFormat>
  <Paragraphs>539</Paragraphs>
  <Slides>30</Slides>
  <Notes>18</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Clarity</vt:lpstr>
      <vt:lpstr>Visio</vt:lpstr>
      <vt:lpstr>Composite Software  PS Promotion and Deployment Tool Positioning</vt:lpstr>
      <vt:lpstr>Agenda</vt:lpstr>
      <vt:lpstr>Problem Definition</vt:lpstr>
      <vt:lpstr>Goals</vt:lpstr>
      <vt:lpstr>Packages</vt:lpstr>
      <vt:lpstr>Deployment Overview</vt:lpstr>
      <vt:lpstr> PD Tool Studio – PD Tool Studio provides Composite Studio Version Control System (VCS) integration with easy-to-configure scripts.</vt:lpstr>
      <vt:lpstr>PD Tool Studio Distribution</vt:lpstr>
      <vt:lpstr>PD Tool Studio VCS Configuration Process</vt:lpstr>
      <vt:lpstr>VCS Topologies</vt:lpstr>
      <vt:lpstr>VCS Topologies (Single-Node Topology)</vt:lpstr>
      <vt:lpstr>VCS Topologies (Multi-Node Topology)</vt:lpstr>
      <vt:lpstr>VCS Topologies (Multi-User Topology – Direct)</vt:lpstr>
      <vt:lpstr>VCS Topologies (Multi-User Topology – Managed)</vt:lpstr>
      <vt:lpstr>Version Control using PDTool Studio</vt:lpstr>
      <vt:lpstr> PD Tool – PD Tool provides an out-of-the-box, automated, configurable, promotion and deployment tool-kit to allow customers to promote CIS resources to target CIS servers such as test and production. This capability seeks to satisfy 90% of customer’s requirements for promoting CIS resources from one environment to another without the customer having to write any custom scripts.</vt:lpstr>
      <vt:lpstr>PD Tool Distribution</vt:lpstr>
      <vt:lpstr>Design Philosophy</vt:lpstr>
      <vt:lpstr>Design Philosophy</vt:lpstr>
      <vt:lpstr>Functional Modules</vt:lpstr>
      <vt:lpstr>Functional Modules cont.</vt:lpstr>
      <vt:lpstr>PD Tool Scenarios</vt:lpstr>
      <vt:lpstr>Deployment Scenario</vt:lpstr>
      <vt:lpstr>PD Tool VCS Configuration Process</vt:lpstr>
      <vt:lpstr>PD Tool Command Line Execution</vt:lpstr>
      <vt:lpstr>PD Tool Ant Execution</vt:lpstr>
      <vt:lpstr>Obtaining PD Tool?</vt:lpstr>
      <vt:lpstr>Conclusion – Customer Perspective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Valdez</dc:creator>
  <cp:lastModifiedBy>Mike Tinius</cp:lastModifiedBy>
  <cp:revision>201</cp:revision>
  <dcterms:created xsi:type="dcterms:W3CDTF">2012-12-16T21:02:03Z</dcterms:created>
  <dcterms:modified xsi:type="dcterms:W3CDTF">2014-05-17T04:37:30Z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-1880526013</vt:i4>
  </property>
  <property fmtid="{D5CDD505-2E9C-101B-9397-08002B2CF9AE}" pid="3" name="_NewReviewCycle">
    <vt:lpwstr/>
  </property>
  <property fmtid="{D5CDD505-2E9C-101B-9397-08002B2CF9AE}" pid="4" name="_EmailSubject">
    <vt:lpwstr>pdtool preso</vt:lpwstr>
  </property>
  <property fmtid="{D5CDD505-2E9C-101B-9397-08002B2CF9AE}" pid="5" name="_AuthorEmail">
    <vt:lpwstr>michael.tinius@bankofamerica.com</vt:lpwstr>
  </property>
  <property fmtid="{D5CDD505-2E9C-101B-9397-08002B2CF9AE}" pid="6" name="_AuthorEmailDisplayName">
    <vt:lpwstr>Tinius, Michael</vt:lpwstr>
  </property>
</Properties>
</file>