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2"/>
  </p:notesMasterIdLst>
  <p:handoutMasterIdLst>
    <p:handoutMasterId r:id="rId33"/>
  </p:handoutMasterIdLst>
  <p:sldIdLst>
    <p:sldId id="465" r:id="rId2"/>
    <p:sldId id="466" r:id="rId3"/>
    <p:sldId id="467" r:id="rId4"/>
    <p:sldId id="468" r:id="rId5"/>
    <p:sldId id="469" r:id="rId6"/>
    <p:sldId id="493" r:id="rId7"/>
    <p:sldId id="494" r:id="rId8"/>
    <p:sldId id="495" r:id="rId9"/>
    <p:sldId id="496" r:id="rId10"/>
    <p:sldId id="497" r:id="rId11"/>
    <p:sldId id="498" r:id="rId12"/>
    <p:sldId id="499" r:id="rId13"/>
    <p:sldId id="500" r:id="rId14"/>
    <p:sldId id="501" r:id="rId15"/>
    <p:sldId id="502" r:id="rId16"/>
    <p:sldId id="470" r:id="rId17"/>
    <p:sldId id="471" r:id="rId18"/>
    <p:sldId id="472" r:id="rId19"/>
    <p:sldId id="473" r:id="rId20"/>
    <p:sldId id="474" r:id="rId21"/>
    <p:sldId id="475" r:id="rId22"/>
    <p:sldId id="476" r:id="rId23"/>
    <p:sldId id="492" r:id="rId24"/>
    <p:sldId id="477" r:id="rId25"/>
    <p:sldId id="478" r:id="rId26"/>
    <p:sldId id="479" r:id="rId27"/>
    <p:sldId id="488" r:id="rId28"/>
    <p:sldId id="489" r:id="rId29"/>
    <p:sldId id="490" r:id="rId30"/>
    <p:sldId id="4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89170" autoAdjust="0"/>
  </p:normalViewPr>
  <p:slideViewPr>
    <p:cSldViewPr>
      <p:cViewPr varScale="1">
        <p:scale>
          <a:sx n="77" d="100"/>
          <a:sy n="77" d="100"/>
        </p:scale>
        <p:origin x="-494" y="-77"/>
      </p:cViewPr>
      <p:guideLst>
        <p:guide orient="horz" pos="2160"/>
        <p:guide pos="2880"/>
      </p:guideLst>
    </p:cSldViewPr>
  </p:slideViewPr>
  <p:notesTextViewPr>
    <p:cViewPr>
      <p:scale>
        <a:sx n="1" d="1"/>
        <a:sy n="1" d="1"/>
      </p:scale>
      <p:origin x="0" y="0"/>
    </p:cViewPr>
  </p:notesTextViewPr>
  <p:sorterViewPr>
    <p:cViewPr>
      <p:scale>
        <a:sx n="100" d="100"/>
        <a:sy n="100" d="100"/>
      </p:scale>
      <p:origin x="0" y="-234"/>
    </p:cViewPr>
  </p:sorter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7/10/2014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7/10/2014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7CA41ABA-0DC7-4E5A-952F-39E74CE09DE2}" type="slidenum">
              <a:rPr lang="en-US" sz="1200" smtClean="0">
                <a:solidFill>
                  <a:schemeClr val="tx1"/>
                </a:solidFill>
              </a:rPr>
              <a:pPr eaLnBrk="1" hangingPunct="1"/>
              <a:t>1</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41205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27682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61488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98294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20274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90646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88759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04889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130B72C-30B7-4797-A870-7B08F711D8B1}" type="slidenum">
              <a:rPr lang="en-US" sz="1200" smtClean="0">
                <a:solidFill>
                  <a:schemeClr val="tx1"/>
                </a:solidFill>
              </a:rPr>
              <a:pPr eaLnBrk="1" hangingPunct="1"/>
              <a:t>29</a:t>
            </a:fld>
            <a:endParaRPr lang="en-US" sz="120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extLst>
      <p:ext uri="{BB962C8B-B14F-4D97-AF65-F5344CB8AC3E}">
        <p14:creationId xmlns:p14="http://schemas.microsoft.com/office/powerpoint/2010/main" val="358964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30</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277286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31932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5038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9749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a:t>
            </a:r>
            <a:r>
              <a:rPr lang="en-US" sz="1000" dirty="0" err="1" smtClean="0">
                <a:ea typeface="ＭＳ Ｐゴシック" pitchFamily="34" charset="-128"/>
              </a:rPr>
              <a:t>checkin</a:t>
            </a:r>
            <a:r>
              <a:rPr lang="en-US" sz="1000" dirty="0" smtClean="0">
                <a:ea typeface="ＭＳ Ｐゴシック" pitchFamily="34" charset="-128"/>
              </a:rPr>
              <a:t>/checkout. </a:t>
            </a:r>
          </a:p>
          <a:p>
            <a:endParaRPr lang="en-US" sz="1000" b="1" dirty="0" smtClean="0">
              <a:ea typeface="ＭＳ Ｐゴシック" pitchFamily="34" charset="-128"/>
            </a:endParaRPr>
          </a:p>
          <a:p>
            <a:r>
              <a:rPr lang="en-US" sz="1000" b="1" dirty="0" smtClean="0">
                <a:ea typeface="ＭＳ Ｐゴシック" pitchFamily="34" charset="-128"/>
              </a:rPr>
              <a:t>Definitions</a:t>
            </a:r>
          </a:p>
          <a:p>
            <a:r>
              <a:rPr lang="en-US" sz="1000" u="sng" dirty="0" smtClean="0">
                <a:ea typeface="ＭＳ Ｐゴシック" pitchFamily="34" charset="-128"/>
              </a:rPr>
              <a:t>Source Environment</a:t>
            </a:r>
            <a:r>
              <a:rPr lang="en-US" sz="1000" dirty="0" smtClean="0">
                <a:ea typeface="ＭＳ Ｐゴシック" pitchFamily="34" charset="-128"/>
              </a:rPr>
              <a:t> – this is typically your development environment where CIS artifacts originate.</a:t>
            </a:r>
          </a:p>
          <a:p>
            <a:r>
              <a:rPr lang="en-US" sz="1000" u="sng" dirty="0" smtClean="0">
                <a:ea typeface="ＭＳ Ｐゴシック" pitchFamily="34" charset="-128"/>
              </a:rPr>
              <a:t>Target Environment</a:t>
            </a:r>
            <a:r>
              <a:rPr lang="en-US" sz="1000" dirty="0" smtClean="0">
                <a:ea typeface="ＭＳ Ｐゴシック" pitchFamily="34" charset="-128"/>
              </a:rPr>
              <a:t> – this is typically your INT, TEST, UAT, SIT, or production environment.  As mentioned previously, different customers have different names but the intent is the same.</a:t>
            </a:r>
          </a:p>
          <a:p>
            <a:r>
              <a:rPr lang="en-US" sz="1000" u="sng" dirty="0" smtClean="0">
                <a:ea typeface="ＭＳ Ｐゴシック" pitchFamily="34" charset="-128"/>
              </a:rPr>
              <a:t>VCS Server</a:t>
            </a:r>
            <a:r>
              <a:rPr lang="en-US" sz="1000" dirty="0" smtClean="0">
                <a:ea typeface="ＭＳ Ｐゴシック" pitchFamily="34" charset="-128"/>
              </a:rPr>
              <a:t> – this is the environment where a source code control / version control system is installed.  Subversion is one example.</a:t>
            </a:r>
          </a:p>
          <a:p>
            <a:r>
              <a:rPr lang="en-US" sz="1000" u="sng" dirty="0" smtClean="0">
                <a:ea typeface="ＭＳ Ｐゴシック" pitchFamily="34" charset="-128"/>
              </a:rPr>
              <a:t>Deployment Server</a:t>
            </a:r>
            <a:r>
              <a:rPr lang="en-US" sz="1000" dirty="0" smtClean="0">
                <a:ea typeface="ＭＳ Ｐゴシック" pitchFamily="34" charset="-128"/>
              </a:rPr>
              <a:t> – this is a server that will execute the deployment process and target one of the prior-mentioned target environments.  CIS is </a:t>
            </a:r>
            <a:r>
              <a:rPr lang="en-US" sz="1000" u="sng" dirty="0" smtClean="0">
                <a:ea typeface="ＭＳ Ｐゴシック" pitchFamily="34" charset="-128"/>
              </a:rPr>
              <a:t>not</a:t>
            </a:r>
            <a:r>
              <a:rPr lang="en-US" sz="1000" dirty="0" smtClean="0">
                <a:ea typeface="ＭＳ Ｐゴシック" pitchFamily="34" charset="-128"/>
              </a:rPr>
              <a:t> required to be on this machine.</a:t>
            </a:r>
          </a:p>
          <a:p>
            <a:r>
              <a:rPr lang="en-US" sz="1000" u="sng" dirty="0" smtClean="0">
                <a:ea typeface="ＭＳ Ｐゴシック" pitchFamily="34" charset="-128"/>
              </a:rPr>
              <a:t>Deployment Actions</a:t>
            </a:r>
            <a:r>
              <a:rPr lang="en-US" sz="1000" dirty="0" smtClean="0">
                <a:ea typeface="ＭＳ Ｐゴシック" pitchFamily="34" charset="-128"/>
              </a:rPr>
              <a:t> – deployment actions are modular and encompass both importing CIS resources and configuring resources.</a:t>
            </a:r>
          </a:p>
          <a:p>
            <a:endParaRPr lang="en-US" sz="1000" dirty="0" smtClean="0">
              <a:ea typeface="ＭＳ Ｐゴシック" pitchFamily="34" charset="-128"/>
            </a:endParaRPr>
          </a:p>
        </p:txBody>
      </p:sp>
    </p:spTree>
    <p:extLst>
      <p:ext uri="{BB962C8B-B14F-4D97-AF65-F5344CB8AC3E}">
        <p14:creationId xmlns:p14="http://schemas.microsoft.com/office/powerpoint/2010/main" val="58098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54122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57942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230505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29858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Positioning</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38775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AF6DD825-D7D2-4578-836E-9241ABCB66B3}" type="slidenum">
              <a:rPr lang="en-US" sz="800">
                <a:solidFill>
                  <a:schemeClr val="tx1"/>
                </a:solidFill>
              </a:rPr>
              <a:pPr/>
              <a:t>10</a:t>
            </a:fld>
            <a:endParaRPr lang="en-US" sz="800">
              <a:solidFill>
                <a:schemeClr val="tx1"/>
              </a:solidFill>
            </a:endParaRPr>
          </a:p>
        </p:txBody>
      </p:sp>
      <p:sp>
        <p:nvSpPr>
          <p:cNvPr id="31747" name="Rectangle 6"/>
          <p:cNvSpPr>
            <a:spLocks noChangeArrowheads="1"/>
          </p:cNvSpPr>
          <p:nvPr/>
        </p:nvSpPr>
        <p:spPr bwMode="auto">
          <a:xfrm>
            <a:off x="2667000" y="1752600"/>
            <a:ext cx="3200400" cy="1524000"/>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2"/>
          <p:cNvSpPr>
            <a:spLocks noGrp="1" noChangeArrowheads="1"/>
          </p:cNvSpPr>
          <p:nvPr>
            <p:ph type="title"/>
          </p:nvPr>
        </p:nvSpPr>
        <p:spPr/>
        <p:txBody>
          <a:bodyPr/>
          <a:lstStyle/>
          <a:p>
            <a:pPr eaLnBrk="1" hangingPunct="1"/>
            <a:r>
              <a:rPr lang="en-US" smtClean="0">
                <a:ea typeface="ＭＳ Ｐゴシック" pitchFamily="34" charset="-128"/>
              </a:rPr>
              <a:t>VCS Topologies</a:t>
            </a:r>
          </a:p>
        </p:txBody>
      </p:sp>
      <p:graphicFrame>
        <p:nvGraphicFramePr>
          <p:cNvPr id="31749" name="Object 3"/>
          <p:cNvGraphicFramePr>
            <a:graphicFrameLocks noGrp="1" noChangeAspect="1"/>
          </p:cNvGraphicFramePr>
          <p:nvPr>
            <p:ph idx="1"/>
          </p:nvPr>
        </p:nvGraphicFramePr>
        <p:xfrm>
          <a:off x="1066800" y="1676400"/>
          <a:ext cx="6934200" cy="4881563"/>
        </p:xfrm>
        <a:graphic>
          <a:graphicData uri="http://schemas.openxmlformats.org/presentationml/2006/ole">
            <mc:AlternateContent xmlns:mc="http://schemas.openxmlformats.org/markup-compatibility/2006">
              <mc:Choice xmlns:v="urn:schemas-microsoft-com:vml" Requires="v">
                <p:oleObj spid="_x0000_s2058" name="Visio" r:id="rId3" imgW="9967602" imgH="7016496" progId="Visio.Drawing.11">
                  <p:embed/>
                </p:oleObj>
              </mc:Choice>
              <mc:Fallback>
                <p:oleObj name="Visio" r:id="rId3" imgW="9967602" imgH="70164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934200"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p:cNvSpPr>
            <a:spLocks noChangeArrowheads="1"/>
          </p:cNvSpPr>
          <p:nvPr/>
        </p:nvSpPr>
        <p:spPr bwMode="auto">
          <a:xfrm>
            <a:off x="3810000" y="2209800"/>
            <a:ext cx="914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Diff/Merger</a:t>
            </a:r>
          </a:p>
        </p:txBody>
      </p:sp>
      <p:sp>
        <p:nvSpPr>
          <p:cNvPr id="31751" name="Text Box 7"/>
          <p:cNvSpPr txBox="1">
            <a:spLocks noChangeArrowheads="1"/>
          </p:cNvSpPr>
          <p:nvPr/>
        </p:nvSpPr>
        <p:spPr bwMode="auto">
          <a:xfrm>
            <a:off x="4648200" y="3429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endParaRPr lang="en-US" sz="1400">
              <a:solidFill>
                <a:schemeClr val="tx1"/>
              </a:solidFill>
            </a:endParaRPr>
          </a:p>
        </p:txBody>
      </p:sp>
      <p:sp>
        <p:nvSpPr>
          <p:cNvPr id="31752" name="Text Box 8"/>
          <p:cNvSpPr txBox="1">
            <a:spLocks noChangeArrowheads="1"/>
          </p:cNvSpPr>
          <p:nvPr/>
        </p:nvSpPr>
        <p:spPr bwMode="auto">
          <a:xfrm>
            <a:off x="3543300" y="3276600"/>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Batch Script Driven</a:t>
            </a:r>
          </a:p>
        </p:txBody>
      </p:sp>
    </p:spTree>
    <p:extLst>
      <p:ext uri="{BB962C8B-B14F-4D97-AF65-F5344CB8AC3E}">
        <p14:creationId xmlns:p14="http://schemas.microsoft.com/office/powerpoint/2010/main" val="200274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(Single-Node Topology)</a:t>
            </a:r>
          </a:p>
        </p:txBody>
      </p:sp>
      <p:sp>
        <p:nvSpPr>
          <p:cNvPr id="32771"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CD2C232B-D84B-4D34-A439-BC41C21FBE56}" type="slidenum">
              <a:rPr lang="en-US" sz="800">
                <a:solidFill>
                  <a:schemeClr val="tx1"/>
                </a:solidFill>
              </a:rPr>
              <a:pPr/>
              <a:t>11</a:t>
            </a:fld>
            <a:endParaRPr lang="en-US" sz="800">
              <a:solidFill>
                <a:schemeClr val="tx1"/>
              </a:solidFill>
            </a:endParaRPr>
          </a:p>
        </p:txBody>
      </p:sp>
      <p:sp>
        <p:nvSpPr>
          <p:cNvPr id="32772" name="TextBox 22"/>
          <p:cNvSpPr txBox="1">
            <a:spLocks noChangeArrowheads="1"/>
          </p:cNvSpPr>
          <p:nvPr/>
        </p:nvSpPr>
        <p:spPr bwMode="auto">
          <a:xfrm>
            <a:off x="3359150" y="27559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2773" name="TextBox 23"/>
          <p:cNvSpPr txBox="1">
            <a:spLocks noChangeArrowheads="1"/>
          </p:cNvSpPr>
          <p:nvPr/>
        </p:nvSpPr>
        <p:spPr bwMode="auto">
          <a:xfrm>
            <a:off x="3344863" y="319722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2774" name="Straight Arrow Connector 47"/>
          <p:cNvCxnSpPr>
            <a:cxnSpLocks noChangeShapeType="1"/>
          </p:cNvCxnSpPr>
          <p:nvPr/>
        </p:nvCxnSpPr>
        <p:spPr bwMode="auto">
          <a:xfrm flipH="1">
            <a:off x="3532188" y="3005138"/>
            <a:ext cx="544512"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Arrow Connector 48"/>
          <p:cNvCxnSpPr>
            <a:cxnSpLocks noChangeShapeType="1"/>
          </p:cNvCxnSpPr>
          <p:nvPr/>
        </p:nvCxnSpPr>
        <p:spPr bwMode="auto">
          <a:xfrm flipH="1">
            <a:off x="3486150" y="3146425"/>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6" name="Group 9"/>
          <p:cNvGrpSpPr>
            <a:grpSpLocks/>
          </p:cNvGrpSpPr>
          <p:nvPr/>
        </p:nvGrpSpPr>
        <p:grpSpPr bwMode="auto">
          <a:xfrm>
            <a:off x="3228975" y="2057400"/>
            <a:ext cx="1181100" cy="685800"/>
            <a:chOff x="2995612" y="2286000"/>
            <a:chExt cx="1181100" cy="685800"/>
          </a:xfrm>
        </p:grpSpPr>
        <p:pic>
          <p:nvPicPr>
            <p:cNvPr id="327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2777" name="Group 7"/>
          <p:cNvGrpSpPr>
            <a:grpSpLocks/>
          </p:cNvGrpSpPr>
          <p:nvPr/>
        </p:nvGrpSpPr>
        <p:grpSpPr bwMode="auto">
          <a:xfrm>
            <a:off x="2138363" y="2592388"/>
            <a:ext cx="1273175" cy="1035050"/>
            <a:chOff x="2900363" y="2820987"/>
            <a:chExt cx="1273175" cy="1034449"/>
          </a:xfrm>
        </p:grpSpPr>
        <p:pic>
          <p:nvPicPr>
            <p:cNvPr id="327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2" name="TextBox 5"/>
            <p:cNvSpPr txBox="1">
              <a:spLocks noChangeArrowheads="1"/>
            </p:cNvSpPr>
            <p:nvPr/>
          </p:nvSpPr>
          <p:spPr bwMode="auto">
            <a:xfrm>
              <a:off x="2900363" y="3578437"/>
              <a:ext cx="1273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VCS Repository</a:t>
              </a:r>
            </a:p>
          </p:txBody>
        </p:sp>
      </p:grpSp>
      <p:cxnSp>
        <p:nvCxnSpPr>
          <p:cNvPr id="32778"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9" name="Group 4"/>
          <p:cNvGrpSpPr>
            <a:grpSpLocks/>
          </p:cNvGrpSpPr>
          <p:nvPr/>
        </p:nvGrpSpPr>
        <p:grpSpPr bwMode="auto">
          <a:xfrm>
            <a:off x="4267200" y="2768600"/>
            <a:ext cx="1154113" cy="889000"/>
            <a:chOff x="5135336" y="2719538"/>
            <a:chExt cx="1154112" cy="889687"/>
          </a:xfrm>
        </p:grpSpPr>
        <p:pic>
          <p:nvPicPr>
            <p:cNvPr id="327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0" name="TextBox 21"/>
            <p:cNvSpPr txBox="1">
              <a:spLocks noChangeArrowheads="1"/>
            </p:cNvSpPr>
            <p:nvPr/>
          </p:nvSpPr>
          <p:spPr bwMode="auto">
            <a:xfrm>
              <a:off x="5135336" y="3332226"/>
              <a:ext cx="1154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Studio</a:t>
              </a:r>
            </a:p>
          </p:txBody>
        </p:sp>
      </p:grpSp>
      <p:grpSp>
        <p:nvGrpSpPr>
          <p:cNvPr id="32780" name="Group 5"/>
          <p:cNvGrpSpPr>
            <a:grpSpLocks/>
          </p:cNvGrpSpPr>
          <p:nvPr/>
        </p:nvGrpSpPr>
        <p:grpSpPr bwMode="auto">
          <a:xfrm>
            <a:off x="5029200" y="2827338"/>
            <a:ext cx="935038" cy="525462"/>
            <a:chOff x="5943600" y="2796041"/>
            <a:chExt cx="934582" cy="525690"/>
          </a:xfrm>
        </p:grpSpPr>
        <p:sp>
          <p:nvSpPr>
            <p:cNvPr id="32785"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2786"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2787"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81" name="Group 6"/>
          <p:cNvGrpSpPr>
            <a:grpSpLocks/>
          </p:cNvGrpSpPr>
          <p:nvPr/>
        </p:nvGrpSpPr>
        <p:grpSpPr bwMode="auto">
          <a:xfrm>
            <a:off x="5780088" y="2562225"/>
            <a:ext cx="1458912" cy="1095375"/>
            <a:chOff x="6542088" y="2666206"/>
            <a:chExt cx="1458912" cy="1095419"/>
          </a:xfrm>
        </p:grpSpPr>
        <p:pic>
          <p:nvPicPr>
            <p:cNvPr id="32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Box 21"/>
            <p:cNvSpPr txBox="1">
              <a:spLocks noChangeArrowheads="1"/>
            </p:cNvSpPr>
            <p:nvPr/>
          </p:nvSpPr>
          <p:spPr bwMode="auto">
            <a:xfrm>
              <a:off x="6542088" y="3484626"/>
              <a:ext cx="145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Repository</a:t>
              </a:r>
            </a:p>
          </p:txBody>
        </p:sp>
      </p:grpSp>
      <p:sp>
        <p:nvSpPr>
          <p:cNvPr id="32782" name="Content Placeholder 19"/>
          <p:cNvSpPr txBox="1">
            <a:spLocks/>
          </p:cNvSpPr>
          <p:nvPr/>
        </p:nvSpPr>
        <p:spPr bwMode="auto">
          <a:xfrm>
            <a:off x="1752600" y="1535113"/>
            <a:ext cx="5943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1800" b="1">
                <a:solidFill>
                  <a:schemeClr val="tx1"/>
                </a:solidFill>
              </a:rPr>
              <a:t>Single-Node Topology</a:t>
            </a:r>
          </a:p>
        </p:txBody>
      </p:sp>
    </p:spTree>
    <p:extLst>
      <p:ext uri="{BB962C8B-B14F-4D97-AF65-F5344CB8AC3E}">
        <p14:creationId xmlns:p14="http://schemas.microsoft.com/office/powerpoint/2010/main" val="372833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(Multi-Node Topology)</a:t>
            </a:r>
          </a:p>
        </p:txBody>
      </p:sp>
      <p:sp>
        <p:nvSpPr>
          <p:cNvPr id="33795"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73B24B5D-CE40-451A-9E66-8893E72B1F66}" type="slidenum">
              <a:rPr lang="en-US" sz="800">
                <a:solidFill>
                  <a:schemeClr val="tx1"/>
                </a:solidFill>
              </a:rPr>
              <a:pPr/>
              <a:t>12</a:t>
            </a:fld>
            <a:endParaRPr lang="en-US" sz="800">
              <a:solidFill>
                <a:schemeClr val="tx1"/>
              </a:solidFill>
            </a:endParaRPr>
          </a:p>
        </p:txBody>
      </p:sp>
      <p:cxnSp>
        <p:nvCxnSpPr>
          <p:cNvPr id="33796" name="Straight Arrow Connector 65"/>
          <p:cNvCxnSpPr>
            <a:cxnSpLocks noChangeShapeType="1"/>
          </p:cNvCxnSpPr>
          <p:nvPr/>
        </p:nvCxnSpPr>
        <p:spPr bwMode="auto">
          <a:xfrm flipH="1">
            <a:off x="1566863" y="42687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7" name="Straight Arrow Connector 68"/>
          <p:cNvCxnSpPr>
            <a:cxnSpLocks noChangeShapeType="1"/>
          </p:cNvCxnSpPr>
          <p:nvPr/>
        </p:nvCxnSpPr>
        <p:spPr bwMode="auto">
          <a:xfrm>
            <a:off x="1947863" y="44227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8" name="TextBox 22"/>
          <p:cNvSpPr txBox="1">
            <a:spLocks noChangeArrowheads="1"/>
          </p:cNvSpPr>
          <p:nvPr/>
        </p:nvSpPr>
        <p:spPr bwMode="auto">
          <a:xfrm>
            <a:off x="5199063" y="3236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3799" name="TextBox 23"/>
          <p:cNvSpPr txBox="1">
            <a:spLocks noChangeArrowheads="1"/>
          </p:cNvSpPr>
          <p:nvPr/>
        </p:nvSpPr>
        <p:spPr bwMode="auto">
          <a:xfrm>
            <a:off x="5184775" y="367823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3800" name="Straight Arrow Connector 47"/>
          <p:cNvCxnSpPr>
            <a:cxnSpLocks noChangeShapeType="1"/>
          </p:cNvCxnSpPr>
          <p:nvPr/>
        </p:nvCxnSpPr>
        <p:spPr bwMode="auto">
          <a:xfrm flipH="1">
            <a:off x="5372100" y="3486150"/>
            <a:ext cx="544513"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Straight Arrow Connector 48"/>
          <p:cNvCxnSpPr>
            <a:cxnSpLocks noChangeShapeType="1"/>
          </p:cNvCxnSpPr>
          <p:nvPr/>
        </p:nvCxnSpPr>
        <p:spPr bwMode="auto">
          <a:xfrm flipH="1">
            <a:off x="5326063" y="3627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8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35313"/>
            <a:ext cx="973138"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803" name="Straight Connector 27"/>
          <p:cNvCxnSpPr>
            <a:cxnSpLocks noChangeShapeType="1"/>
          </p:cNvCxnSpPr>
          <p:nvPr/>
        </p:nvCxnSpPr>
        <p:spPr bwMode="auto">
          <a:xfrm flipH="1" flipV="1">
            <a:off x="3276600" y="2774950"/>
            <a:ext cx="971550"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Straight Connector 117"/>
          <p:cNvCxnSpPr>
            <a:cxnSpLocks noChangeShapeType="1"/>
          </p:cNvCxnSpPr>
          <p:nvPr/>
        </p:nvCxnSpPr>
        <p:spPr bwMode="auto">
          <a:xfrm>
            <a:off x="4137025" y="2905125"/>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Straight Connector 120"/>
          <p:cNvCxnSpPr>
            <a:cxnSpLocks noChangeShapeType="1"/>
          </p:cNvCxnSpPr>
          <p:nvPr/>
        </p:nvCxnSpPr>
        <p:spPr bwMode="auto">
          <a:xfrm flipV="1">
            <a:off x="4270375" y="3868738"/>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Straight Connector 124"/>
          <p:cNvCxnSpPr>
            <a:cxnSpLocks noChangeShapeType="1"/>
          </p:cNvCxnSpPr>
          <p:nvPr/>
        </p:nvCxnSpPr>
        <p:spPr bwMode="auto">
          <a:xfrm flipH="1">
            <a:off x="3306763" y="4264025"/>
            <a:ext cx="866775"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H="1">
            <a:off x="3306763" y="2905125"/>
            <a:ext cx="83026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4248150" y="2781300"/>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3809"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flipV="1">
            <a:off x="4173538" y="3868738"/>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bwMode="auto">
          <a:xfrm flipH="1">
            <a:off x="3306763" y="4387850"/>
            <a:ext cx="96361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3812" name="TextBox 5"/>
          <p:cNvSpPr txBox="1">
            <a:spLocks noChangeArrowheads="1"/>
          </p:cNvSpPr>
          <p:nvPr/>
        </p:nvSpPr>
        <p:spPr bwMode="auto">
          <a:xfrm>
            <a:off x="4267200" y="3883025"/>
            <a:ext cx="1273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000">
                <a:solidFill>
                  <a:schemeClr val="tx1"/>
                </a:solidFill>
              </a:rPr>
              <a:t>VCS Repository</a:t>
            </a:r>
            <a:endParaRPr lang="en-US" sz="2400">
              <a:solidFill>
                <a:schemeClr val="tx1"/>
              </a:solidFill>
            </a:endParaRPr>
          </a:p>
        </p:txBody>
      </p:sp>
      <p:grpSp>
        <p:nvGrpSpPr>
          <p:cNvPr id="33813" name="Group 52"/>
          <p:cNvGrpSpPr>
            <a:grpSpLocks/>
          </p:cNvGrpSpPr>
          <p:nvPr/>
        </p:nvGrpSpPr>
        <p:grpSpPr bwMode="auto">
          <a:xfrm>
            <a:off x="6019800" y="3302000"/>
            <a:ext cx="831850" cy="987425"/>
            <a:chOff x="5135336" y="2719538"/>
            <a:chExt cx="1154112" cy="1149552"/>
          </a:xfrm>
        </p:grpSpPr>
        <p:pic>
          <p:nvPicPr>
            <p:cNvPr id="338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55"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4" name="Group 55"/>
          <p:cNvGrpSpPr>
            <a:grpSpLocks/>
          </p:cNvGrpSpPr>
          <p:nvPr/>
        </p:nvGrpSpPr>
        <p:grpSpPr bwMode="auto">
          <a:xfrm>
            <a:off x="6553200" y="3360738"/>
            <a:ext cx="935038" cy="525462"/>
            <a:chOff x="5943600" y="2796041"/>
            <a:chExt cx="934582" cy="525690"/>
          </a:xfrm>
        </p:grpSpPr>
        <p:sp>
          <p:nvSpPr>
            <p:cNvPr id="33850"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51"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52"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5" name="Group 60"/>
          <p:cNvGrpSpPr>
            <a:grpSpLocks/>
          </p:cNvGrpSpPr>
          <p:nvPr/>
        </p:nvGrpSpPr>
        <p:grpSpPr bwMode="auto">
          <a:xfrm>
            <a:off x="7315200" y="3186113"/>
            <a:ext cx="1001713" cy="1096962"/>
            <a:chOff x="6542088" y="2666206"/>
            <a:chExt cx="1458912" cy="1339347"/>
          </a:xfrm>
        </p:grpSpPr>
        <p:pic>
          <p:nvPicPr>
            <p:cNvPr id="33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6" name="Group 63"/>
          <p:cNvGrpSpPr>
            <a:grpSpLocks/>
          </p:cNvGrpSpPr>
          <p:nvPr/>
        </p:nvGrpSpPr>
        <p:grpSpPr bwMode="auto">
          <a:xfrm>
            <a:off x="2624138" y="2411413"/>
            <a:ext cx="831850" cy="987425"/>
            <a:chOff x="5135336" y="2719538"/>
            <a:chExt cx="1154112" cy="1149552"/>
          </a:xfrm>
        </p:grpSpPr>
        <p:pic>
          <p:nvPicPr>
            <p:cNvPr id="33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7"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7" name="Group 67"/>
          <p:cNvGrpSpPr>
            <a:grpSpLocks/>
          </p:cNvGrpSpPr>
          <p:nvPr/>
        </p:nvGrpSpPr>
        <p:grpSpPr bwMode="auto">
          <a:xfrm>
            <a:off x="1960563" y="2495550"/>
            <a:ext cx="935037" cy="525463"/>
            <a:chOff x="5943600" y="2796041"/>
            <a:chExt cx="934582" cy="525690"/>
          </a:xfrm>
        </p:grpSpPr>
        <p:sp>
          <p:nvSpPr>
            <p:cNvPr id="33842"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43"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44"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8" name="Group 72"/>
          <p:cNvGrpSpPr>
            <a:grpSpLocks/>
          </p:cNvGrpSpPr>
          <p:nvPr/>
        </p:nvGrpSpPr>
        <p:grpSpPr bwMode="auto">
          <a:xfrm>
            <a:off x="1436688" y="2290763"/>
            <a:ext cx="1001712" cy="1095375"/>
            <a:chOff x="6542088" y="2666206"/>
            <a:chExt cx="1458912" cy="1339347"/>
          </a:xfrm>
        </p:grpSpPr>
        <p:pic>
          <p:nvPicPr>
            <p:cNvPr id="338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1"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9" name="Group 75"/>
          <p:cNvGrpSpPr>
            <a:grpSpLocks/>
          </p:cNvGrpSpPr>
          <p:nvPr/>
        </p:nvGrpSpPr>
        <p:grpSpPr bwMode="auto">
          <a:xfrm>
            <a:off x="2689225" y="4006850"/>
            <a:ext cx="831850" cy="989013"/>
            <a:chOff x="5135336" y="2719538"/>
            <a:chExt cx="1154112" cy="1149552"/>
          </a:xfrm>
        </p:grpSpPr>
        <p:pic>
          <p:nvPicPr>
            <p:cNvPr id="338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9"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20" name="Group 78"/>
          <p:cNvGrpSpPr>
            <a:grpSpLocks/>
          </p:cNvGrpSpPr>
          <p:nvPr/>
        </p:nvGrpSpPr>
        <p:grpSpPr bwMode="auto">
          <a:xfrm>
            <a:off x="2036763" y="4090988"/>
            <a:ext cx="935037" cy="527050"/>
            <a:chOff x="5943600" y="2796041"/>
            <a:chExt cx="934582" cy="525690"/>
          </a:xfrm>
        </p:grpSpPr>
        <p:sp>
          <p:nvSpPr>
            <p:cNvPr id="33834"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35"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36"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7"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21" name="Group 83"/>
          <p:cNvGrpSpPr>
            <a:grpSpLocks/>
          </p:cNvGrpSpPr>
          <p:nvPr/>
        </p:nvGrpSpPr>
        <p:grpSpPr bwMode="auto">
          <a:xfrm>
            <a:off x="1512888" y="3886200"/>
            <a:ext cx="1001712" cy="1096963"/>
            <a:chOff x="6542088" y="2666206"/>
            <a:chExt cx="1458912" cy="1339347"/>
          </a:xfrm>
        </p:grpSpPr>
        <p:pic>
          <p:nvPicPr>
            <p:cNvPr id="338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3"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22" name="Group 86"/>
          <p:cNvGrpSpPr>
            <a:grpSpLocks/>
          </p:cNvGrpSpPr>
          <p:nvPr/>
        </p:nvGrpSpPr>
        <p:grpSpPr bwMode="auto">
          <a:xfrm>
            <a:off x="3619500" y="2057400"/>
            <a:ext cx="1181100" cy="685800"/>
            <a:chOff x="2995612" y="2286000"/>
            <a:chExt cx="1181100" cy="685800"/>
          </a:xfrm>
        </p:grpSpPr>
        <p:pic>
          <p:nvPicPr>
            <p:cNvPr id="33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1"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3" name="Group 89"/>
          <p:cNvGrpSpPr>
            <a:grpSpLocks/>
          </p:cNvGrpSpPr>
          <p:nvPr/>
        </p:nvGrpSpPr>
        <p:grpSpPr bwMode="auto">
          <a:xfrm>
            <a:off x="5067300" y="2590800"/>
            <a:ext cx="1181100" cy="685800"/>
            <a:chOff x="2995612" y="2286000"/>
            <a:chExt cx="1181100" cy="685800"/>
          </a:xfrm>
        </p:grpSpPr>
        <p:pic>
          <p:nvPicPr>
            <p:cNvPr id="33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9"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4" name="Group 93"/>
          <p:cNvGrpSpPr>
            <a:grpSpLocks/>
          </p:cNvGrpSpPr>
          <p:nvPr/>
        </p:nvGrpSpPr>
        <p:grpSpPr bwMode="auto">
          <a:xfrm>
            <a:off x="3619500" y="4419600"/>
            <a:ext cx="1181100" cy="685800"/>
            <a:chOff x="2995612" y="2286000"/>
            <a:chExt cx="1181100" cy="685800"/>
          </a:xfrm>
        </p:grpSpPr>
        <p:pic>
          <p:nvPicPr>
            <p:cNvPr id="338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7"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sp>
        <p:nvSpPr>
          <p:cNvPr id="33825"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Multi-Node Topology</a:t>
            </a:r>
          </a:p>
        </p:txBody>
      </p:sp>
    </p:spTree>
    <p:extLst>
      <p:ext uri="{BB962C8B-B14F-4D97-AF65-F5344CB8AC3E}">
        <p14:creationId xmlns:p14="http://schemas.microsoft.com/office/powerpoint/2010/main" val="384866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ea typeface="ＭＳ Ｐゴシック" pitchFamily="34" charset="-128"/>
              </a:rPr>
              <a:t>VCS Topologies (Multi-User Topology – Direct)</a:t>
            </a:r>
          </a:p>
        </p:txBody>
      </p:sp>
      <p:sp>
        <p:nvSpPr>
          <p:cNvPr id="34819"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34381E40-86DE-44A7-88DB-64019DFAAA29}" type="slidenum">
              <a:rPr lang="en-US" sz="800">
                <a:solidFill>
                  <a:schemeClr val="tx1"/>
                </a:solidFill>
              </a:rPr>
              <a:pPr/>
              <a:t>13</a:t>
            </a:fld>
            <a:endParaRPr lang="en-US" sz="800">
              <a:solidFill>
                <a:schemeClr val="tx1"/>
              </a:solidFill>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22" name="Group 6"/>
          <p:cNvGrpSpPr>
            <a:grpSpLocks/>
          </p:cNvGrpSpPr>
          <p:nvPr/>
        </p:nvGrpSpPr>
        <p:grpSpPr bwMode="auto">
          <a:xfrm>
            <a:off x="7434263" y="3435350"/>
            <a:ext cx="1379537" cy="1511300"/>
            <a:chOff x="2997517" y="4405312"/>
            <a:chExt cx="1503046" cy="1726938"/>
          </a:xfrm>
        </p:grpSpPr>
        <p:pic>
          <p:nvPicPr>
            <p:cNvPr id="348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8"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
        <p:nvSpPr>
          <p:cNvPr id="34823"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(Direct VCS Access)</a:t>
            </a:r>
          </a:p>
        </p:txBody>
      </p:sp>
      <p:sp>
        <p:nvSpPr>
          <p:cNvPr id="34824"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25"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26"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27"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4828"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29"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30"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8"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39" name="TextBox 60"/>
          <p:cNvSpPr txBox="1">
            <a:spLocks noChangeArrowheads="1"/>
          </p:cNvSpPr>
          <p:nvPr/>
        </p:nvSpPr>
        <p:spPr bwMode="auto">
          <a:xfrm>
            <a:off x="3486150" y="5867400"/>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40"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41"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42"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8"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49"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nvGrpSpPr>
          <p:cNvPr id="34850" name="Group 32"/>
          <p:cNvGrpSpPr>
            <a:grpSpLocks/>
          </p:cNvGrpSpPr>
          <p:nvPr/>
        </p:nvGrpSpPr>
        <p:grpSpPr bwMode="auto">
          <a:xfrm>
            <a:off x="5799138" y="3886200"/>
            <a:ext cx="919162" cy="377825"/>
            <a:chOff x="5772626" y="3987461"/>
            <a:chExt cx="919877" cy="377476"/>
          </a:xfrm>
        </p:grpSpPr>
        <p:sp>
          <p:nvSpPr>
            <p:cNvPr id="34885"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6"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1"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2" name="Group 120"/>
          <p:cNvGrpSpPr>
            <a:grpSpLocks/>
          </p:cNvGrpSpPr>
          <p:nvPr/>
        </p:nvGrpSpPr>
        <p:grpSpPr bwMode="auto">
          <a:xfrm>
            <a:off x="5867400" y="5340350"/>
            <a:ext cx="919163" cy="377825"/>
            <a:chOff x="5772626" y="3987461"/>
            <a:chExt cx="919877" cy="377476"/>
          </a:xfrm>
        </p:grpSpPr>
        <p:sp>
          <p:nvSpPr>
            <p:cNvPr id="34883" name="TextBox 121"/>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4" name="TextBox 122"/>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3" name="Straight Arrow Connector 124"/>
          <p:cNvCxnSpPr>
            <a:cxnSpLocks noChangeShapeType="1"/>
          </p:cNvCxnSpPr>
          <p:nvPr/>
        </p:nvCxnSpPr>
        <p:spPr bwMode="auto">
          <a:xfrm flipH="1">
            <a:off x="6746875" y="4876800"/>
            <a:ext cx="720725"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Straight Arrow Connector 125"/>
          <p:cNvCxnSpPr>
            <a:cxnSpLocks noChangeShapeType="1"/>
          </p:cNvCxnSpPr>
          <p:nvPr/>
        </p:nvCxnSpPr>
        <p:spPr bwMode="auto">
          <a:xfrm flipH="1">
            <a:off x="6746875" y="4989513"/>
            <a:ext cx="720725"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5" name="Group 68"/>
          <p:cNvGrpSpPr>
            <a:grpSpLocks/>
          </p:cNvGrpSpPr>
          <p:nvPr/>
        </p:nvGrpSpPr>
        <p:grpSpPr bwMode="auto">
          <a:xfrm>
            <a:off x="666750" y="3363913"/>
            <a:ext cx="1219200" cy="1485900"/>
            <a:chOff x="6542088" y="2666206"/>
            <a:chExt cx="1458912" cy="1339347"/>
          </a:xfrm>
        </p:grpSpPr>
        <p:pic>
          <p:nvPicPr>
            <p:cNvPr id="348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2"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4856" name="Group 71"/>
          <p:cNvGrpSpPr>
            <a:grpSpLocks/>
          </p:cNvGrpSpPr>
          <p:nvPr/>
        </p:nvGrpSpPr>
        <p:grpSpPr bwMode="auto">
          <a:xfrm>
            <a:off x="2782888" y="2633663"/>
            <a:ext cx="571500" cy="115887"/>
            <a:chOff x="2782888" y="2633663"/>
            <a:chExt cx="571500" cy="115887"/>
          </a:xfrm>
        </p:grpSpPr>
        <p:cxnSp>
          <p:nvCxnSpPr>
            <p:cNvPr id="34879"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7" name="Group 74"/>
          <p:cNvGrpSpPr>
            <a:grpSpLocks/>
          </p:cNvGrpSpPr>
          <p:nvPr/>
        </p:nvGrpSpPr>
        <p:grpSpPr bwMode="auto">
          <a:xfrm>
            <a:off x="5286375" y="2590800"/>
            <a:ext cx="571500" cy="138113"/>
            <a:chOff x="5286375" y="2590800"/>
            <a:chExt cx="571500" cy="138113"/>
          </a:xfrm>
        </p:grpSpPr>
        <p:cxnSp>
          <p:nvCxnSpPr>
            <p:cNvPr id="3487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8" name="Group 77"/>
          <p:cNvGrpSpPr>
            <a:grpSpLocks/>
          </p:cNvGrpSpPr>
          <p:nvPr/>
        </p:nvGrpSpPr>
        <p:grpSpPr bwMode="auto">
          <a:xfrm>
            <a:off x="2900363" y="5581650"/>
            <a:ext cx="590550" cy="90488"/>
            <a:chOff x="2900363" y="5581650"/>
            <a:chExt cx="590550" cy="90488"/>
          </a:xfrm>
        </p:grpSpPr>
        <p:cxnSp>
          <p:nvCxnSpPr>
            <p:cNvPr id="34875"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6"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9" name="Group 80"/>
          <p:cNvGrpSpPr>
            <a:grpSpLocks/>
          </p:cNvGrpSpPr>
          <p:nvPr/>
        </p:nvGrpSpPr>
        <p:grpSpPr bwMode="auto">
          <a:xfrm>
            <a:off x="1638300" y="3871913"/>
            <a:ext cx="1716088" cy="384175"/>
            <a:chOff x="1638300" y="3871913"/>
            <a:chExt cx="1716088" cy="384175"/>
          </a:xfrm>
        </p:grpSpPr>
        <p:sp>
          <p:nvSpPr>
            <p:cNvPr id="34869"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70"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71"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2"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3"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4"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0" name="Group 87"/>
          <p:cNvGrpSpPr>
            <a:grpSpLocks/>
          </p:cNvGrpSpPr>
          <p:nvPr/>
        </p:nvGrpSpPr>
        <p:grpSpPr bwMode="auto">
          <a:xfrm>
            <a:off x="5257800" y="3976688"/>
            <a:ext cx="571500" cy="138112"/>
            <a:chOff x="5286375" y="2590800"/>
            <a:chExt cx="571500" cy="138113"/>
          </a:xfrm>
        </p:grpSpPr>
        <p:cxnSp>
          <p:nvCxnSpPr>
            <p:cNvPr id="3486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1" name="Group 90"/>
          <p:cNvGrpSpPr>
            <a:grpSpLocks/>
          </p:cNvGrpSpPr>
          <p:nvPr/>
        </p:nvGrpSpPr>
        <p:grpSpPr bwMode="auto">
          <a:xfrm>
            <a:off x="5334000" y="5500688"/>
            <a:ext cx="571500" cy="138112"/>
            <a:chOff x="5286375" y="2590800"/>
            <a:chExt cx="571500" cy="138113"/>
          </a:xfrm>
        </p:grpSpPr>
        <p:cxnSp>
          <p:nvCxnSpPr>
            <p:cNvPr id="34865"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2" name="Group 93"/>
          <p:cNvGrpSpPr>
            <a:grpSpLocks/>
          </p:cNvGrpSpPr>
          <p:nvPr/>
        </p:nvGrpSpPr>
        <p:grpSpPr bwMode="auto">
          <a:xfrm>
            <a:off x="6667500" y="3976688"/>
            <a:ext cx="571500" cy="138112"/>
            <a:chOff x="5286375" y="2590800"/>
            <a:chExt cx="571500" cy="138113"/>
          </a:xfrm>
        </p:grpSpPr>
        <p:cxnSp>
          <p:nvCxnSpPr>
            <p:cNvPr id="348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8197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VCS Topologies (Multi-User Topology – Managed)</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14</a:t>
            </a:fld>
            <a:endParaRPr lang="en-US" sz="800">
              <a:solidFill>
                <a:schemeClr val="tx1"/>
              </a:solidFill>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566863" y="1535113"/>
            <a:ext cx="6281737"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(Managed VCS Access)</a:t>
            </a:r>
          </a:p>
        </p:txBody>
      </p:sp>
      <p:sp>
        <p:nvSpPr>
          <p:cNvPr id="35847"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5849"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5850"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5851"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2782888" y="2633663"/>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858"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60" name="Group 24"/>
          <p:cNvGrpSpPr>
            <a:grpSpLocks/>
          </p:cNvGrpSpPr>
          <p:nvPr/>
        </p:nvGrpSpPr>
        <p:grpSpPr bwMode="auto">
          <a:xfrm>
            <a:off x="5286375" y="2590800"/>
            <a:ext cx="571500" cy="138113"/>
            <a:chOff x="5286375" y="2590800"/>
            <a:chExt cx="571500" cy="138113"/>
          </a:xfrm>
        </p:grpSpPr>
        <p:cxnSp>
          <p:nvCxnSpPr>
            <p:cNvPr id="3589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486150" y="5867400"/>
            <a:ext cx="115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a:solidFill>
                  <a:schemeClr val="tx1"/>
                </a:solidFill>
              </a:rPr>
              <a:t>CIS </a:t>
            </a:r>
            <a:r>
              <a:rPr lang="en-US" sz="1200">
                <a:solidFill>
                  <a:schemeClr val="tx1"/>
                </a:solidFill>
              </a:rPr>
              <a:t>Studio</a:t>
            </a:r>
          </a:p>
        </p:txBody>
      </p:sp>
      <p:sp>
        <p:nvSpPr>
          <p:cNvPr id="35865"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2900363" y="5581650"/>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cxnSp>
        <p:nvCxnSpPr>
          <p:cNvPr id="35876"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666750" y="3363913"/>
            <a:ext cx="1219200" cy="1485900"/>
            <a:chOff x="6542088" y="2666206"/>
            <a:chExt cx="1458912" cy="1339347"/>
          </a:xfrm>
        </p:grpSpPr>
        <p:pic>
          <p:nvPicPr>
            <p:cNvPr id="358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5878" name="Group 18"/>
          <p:cNvGrpSpPr>
            <a:grpSpLocks/>
          </p:cNvGrpSpPr>
          <p:nvPr/>
        </p:nvGrpSpPr>
        <p:grpSpPr bwMode="auto">
          <a:xfrm>
            <a:off x="1638300" y="3871913"/>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434263" y="3435350"/>
            <a:ext cx="1379537" cy="1511300"/>
            <a:chOff x="2997517" y="4405312"/>
            <a:chExt cx="1503046" cy="1726938"/>
          </a:xfrm>
        </p:grpSpPr>
        <p:pic>
          <p:nvPicPr>
            <p:cNvPr id="358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Tree>
    <p:extLst>
      <p:ext uri="{BB962C8B-B14F-4D97-AF65-F5344CB8AC3E}">
        <p14:creationId xmlns:p14="http://schemas.microsoft.com/office/powerpoint/2010/main" val="112122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262312"/>
            <a:ext cx="3063875"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6" y="1066800"/>
            <a:ext cx="1722437" cy="288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2" name="Title 1"/>
          <p:cNvSpPr>
            <a:spLocks noGrp="1"/>
          </p:cNvSpPr>
          <p:nvPr>
            <p:ph type="title"/>
          </p:nvPr>
        </p:nvSpPr>
        <p:spPr/>
        <p:txBody>
          <a:bodyPr>
            <a:normAutofit/>
          </a:bodyPr>
          <a:lstStyle/>
          <a:p>
            <a:pPr eaLnBrk="1" hangingPunct="1"/>
            <a:r>
              <a:rPr lang="en-US" dirty="0" smtClean="0">
                <a:ea typeface="ＭＳ Ｐゴシック" pitchFamily="34" charset="-128"/>
              </a:rPr>
              <a:t>Version Control using </a:t>
            </a:r>
            <a:r>
              <a:rPr lang="en-US" dirty="0" err="1" smtClean="0">
                <a:ea typeface="ＭＳ Ｐゴシック" pitchFamily="34" charset="-128"/>
              </a:rPr>
              <a:t>PDTool</a:t>
            </a:r>
            <a:r>
              <a:rPr lang="en-US" dirty="0" smtClean="0">
                <a:ea typeface="ＭＳ Ｐゴシック" pitchFamily="34" charset="-128"/>
              </a:rPr>
              <a:t> Studio</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15</a:t>
            </a:fld>
            <a:endParaRPr lang="en-US" sz="800">
              <a:solidFill>
                <a:schemeClr val="tx1"/>
              </a:solidFill>
            </a:endParaRPr>
          </a:p>
        </p:txBody>
      </p:sp>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689100"/>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612745" y="1088489"/>
            <a:ext cx="6281737" cy="369887"/>
          </a:xfrm>
        </p:spPr>
        <p:txBody>
          <a:bodyPr>
            <a:spAutoFit/>
          </a:bodyPr>
          <a:lstStyle/>
          <a:p>
            <a:pPr algn="ctr" eaLnBrk="1" hangingPunct="1">
              <a:buFont typeface="Wingdings" pitchFamily="2" charset="2"/>
              <a:buNone/>
            </a:pPr>
            <a:r>
              <a:rPr lang="en-US" sz="1800" b="1" dirty="0" smtClean="0">
                <a:ea typeface="ＭＳ Ｐゴシック" pitchFamily="34" charset="-128"/>
              </a:rPr>
              <a:t>Multi-Tenant VCS Topology</a:t>
            </a:r>
          </a:p>
        </p:txBody>
      </p:sp>
      <p:sp>
        <p:nvSpPr>
          <p:cNvPr id="35847" name="TextBox 20"/>
          <p:cNvSpPr txBox="1">
            <a:spLocks noChangeArrowheads="1"/>
          </p:cNvSpPr>
          <p:nvPr/>
        </p:nvSpPr>
        <p:spPr bwMode="auto">
          <a:xfrm>
            <a:off x="4518025" y="1811337"/>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697288" y="2374900"/>
            <a:ext cx="11541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400" b="1" dirty="0" smtClean="0">
                <a:solidFill>
                  <a:srgbClr val="FF0000"/>
                </a:solidFill>
              </a:rPr>
              <a:t>Tenant 1</a:t>
            </a:r>
            <a:r>
              <a:rPr lang="en-US" sz="1200" dirty="0" smtClean="0">
                <a:solidFill>
                  <a:schemeClr val="tx1"/>
                </a:solidFill>
              </a:rPr>
              <a:t>)</a:t>
            </a:r>
            <a:endParaRPr lang="en-US" sz="1200" dirty="0">
              <a:solidFill>
                <a:schemeClr val="tx1"/>
              </a:solidFill>
            </a:endParaRPr>
          </a:p>
        </p:txBody>
      </p:sp>
      <p:sp>
        <p:nvSpPr>
          <p:cNvPr id="35851" name="TextBox 25"/>
          <p:cNvSpPr txBox="1">
            <a:spLocks noChangeArrowheads="1"/>
          </p:cNvSpPr>
          <p:nvPr/>
        </p:nvSpPr>
        <p:spPr bwMode="auto">
          <a:xfrm>
            <a:off x="2528887" y="195897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528887" y="207962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919287" y="2479675"/>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930625" y="2152176"/>
            <a:ext cx="869725" cy="958676"/>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2020716" y="2273129"/>
            <a:ext cx="799703" cy="91139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2300287" y="2633662"/>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3254375" y="2079625"/>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88" y="5018087"/>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100" y="5211762"/>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637088" y="4826000"/>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816350" y="5703887"/>
            <a:ext cx="1154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dirty="0">
                <a:solidFill>
                  <a:schemeClr val="tx1"/>
                </a:solidFill>
              </a:rPr>
              <a:t>CIS </a:t>
            </a:r>
            <a:r>
              <a:rPr lang="en-US" sz="1200" dirty="0" smtClean="0">
                <a:solidFill>
                  <a:schemeClr val="tx1"/>
                </a:solidFill>
              </a:rPr>
              <a:t>Studio (</a:t>
            </a:r>
            <a:r>
              <a:rPr lang="en-US" sz="1200" b="1" dirty="0" smtClean="0">
                <a:solidFill>
                  <a:srgbClr val="0070C0"/>
                </a:solidFill>
              </a:rPr>
              <a:t>Tenant 3</a:t>
            </a:r>
            <a:r>
              <a:rPr lang="en-US" sz="1200" dirty="0" smtClean="0">
                <a:solidFill>
                  <a:schemeClr val="tx1"/>
                </a:solidFill>
              </a:rPr>
              <a:t>)</a:t>
            </a:r>
            <a:endParaRPr lang="en-US" sz="1200" dirty="0">
              <a:solidFill>
                <a:schemeClr val="tx1"/>
              </a:solidFill>
            </a:endParaRPr>
          </a:p>
        </p:txBody>
      </p:sp>
      <p:sp>
        <p:nvSpPr>
          <p:cNvPr id="35865" name="TextBox 63"/>
          <p:cNvSpPr txBox="1">
            <a:spLocks noChangeArrowheads="1"/>
          </p:cNvSpPr>
          <p:nvPr/>
        </p:nvSpPr>
        <p:spPr bwMode="auto">
          <a:xfrm>
            <a:off x="2647950" y="5278437"/>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640012" y="543877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2038350" y="5418137"/>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843087" y="4484687"/>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843087" y="4616450"/>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2278063" y="557212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3371850" y="5418137"/>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3448050"/>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641725"/>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503738" y="3255962"/>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682999" y="4133850"/>
            <a:ext cx="1280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200" b="1" dirty="0">
                <a:solidFill>
                  <a:srgbClr val="0070C0"/>
                </a:solidFill>
              </a:rPr>
              <a:t>Tenant </a:t>
            </a:r>
            <a:r>
              <a:rPr lang="en-US" sz="1200" b="1" dirty="0" smtClean="0">
                <a:solidFill>
                  <a:srgbClr val="0070C0"/>
                </a:solidFill>
              </a:rPr>
              <a:t>2</a:t>
            </a:r>
            <a:r>
              <a:rPr lang="en-US" sz="1200" dirty="0" smtClean="0">
                <a:solidFill>
                  <a:schemeClr val="tx1"/>
                </a:solidFill>
              </a:rPr>
              <a:t>)</a:t>
            </a:r>
            <a:endParaRPr lang="en-US" sz="1200" dirty="0">
              <a:solidFill>
                <a:schemeClr val="tx1"/>
              </a:solidFill>
            </a:endParaRPr>
          </a:p>
        </p:txBody>
      </p:sp>
      <p:cxnSp>
        <p:nvCxnSpPr>
          <p:cNvPr id="35876" name="Straight Arrow Connector 91"/>
          <p:cNvCxnSpPr>
            <a:cxnSpLocks noChangeShapeType="1"/>
          </p:cNvCxnSpPr>
          <p:nvPr/>
        </p:nvCxnSpPr>
        <p:spPr bwMode="auto">
          <a:xfrm flipH="1">
            <a:off x="1906587" y="3848100"/>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1412420" y="3200400"/>
            <a:ext cx="1219200" cy="1485900"/>
            <a:chOff x="6542088" y="2666206"/>
            <a:chExt cx="1458912" cy="1339347"/>
          </a:xfrm>
        </p:grpSpPr>
        <p:pic>
          <p:nvPicPr>
            <p:cNvPr id="3588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Repository</a:t>
              </a:r>
            </a:p>
          </p:txBody>
        </p:sp>
      </p:grpSp>
      <p:grpSp>
        <p:nvGrpSpPr>
          <p:cNvPr id="35878" name="Group 18"/>
          <p:cNvGrpSpPr>
            <a:grpSpLocks/>
          </p:cNvGrpSpPr>
          <p:nvPr/>
        </p:nvGrpSpPr>
        <p:grpSpPr bwMode="auto">
          <a:xfrm>
            <a:off x="2109787" y="3708400"/>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781926" y="1690689"/>
            <a:ext cx="1343673" cy="1757788"/>
            <a:chOff x="2912766" y="4405312"/>
            <a:chExt cx="1503046" cy="2008595"/>
          </a:xfrm>
        </p:grpSpPr>
        <p:pic>
          <p:nvPicPr>
            <p:cNvPr id="3588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12766" y="5464341"/>
              <a:ext cx="1503046" cy="94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VCS </a:t>
              </a:r>
              <a:r>
                <a:rPr lang="en-US" sz="1200" dirty="0" smtClean="0">
                  <a:solidFill>
                    <a:schemeClr val="tx1"/>
                  </a:solidFill>
                </a:rPr>
                <a:t>Repository</a:t>
              </a:r>
            </a:p>
            <a:p>
              <a:pPr algn="ctr" eaLnBrk="1" hangingPunct="1"/>
              <a:r>
                <a:rPr lang="en-US" sz="1200" dirty="0" smtClean="0">
                  <a:solidFill>
                    <a:srgbClr val="FF0000"/>
                  </a:solidFill>
                </a:rPr>
                <a:t>TFS or Subversion</a:t>
              </a:r>
              <a:endParaRPr lang="en-US" sz="1200" dirty="0">
                <a:solidFill>
                  <a:srgbClr val="FF0000"/>
                </a:solidFill>
              </a:endParaRPr>
            </a:p>
            <a:p>
              <a:pPr algn="ctr" eaLnBrk="1" hangingPunct="1"/>
              <a:endParaRPr lang="en-US" sz="1200" dirty="0">
                <a:solidFill>
                  <a:schemeClr val="tx1"/>
                </a:solidFill>
              </a:endParaRPr>
            </a:p>
          </p:txBody>
        </p:sp>
      </p:grpSp>
      <p:grpSp>
        <p:nvGrpSpPr>
          <p:cNvPr id="56" name="Group 32"/>
          <p:cNvGrpSpPr>
            <a:grpSpLocks/>
          </p:cNvGrpSpPr>
          <p:nvPr/>
        </p:nvGrpSpPr>
        <p:grpSpPr bwMode="auto">
          <a:xfrm>
            <a:off x="6129338" y="2257425"/>
            <a:ext cx="919162" cy="377825"/>
            <a:chOff x="5772626" y="3987461"/>
            <a:chExt cx="919877" cy="377476"/>
          </a:xfrm>
        </p:grpSpPr>
        <p:sp>
          <p:nvSpPr>
            <p:cNvPr id="57"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58"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grpSp>
        <p:nvGrpSpPr>
          <p:cNvPr id="59" name="Group 87"/>
          <p:cNvGrpSpPr>
            <a:grpSpLocks/>
          </p:cNvGrpSpPr>
          <p:nvPr/>
        </p:nvGrpSpPr>
        <p:grpSpPr bwMode="auto">
          <a:xfrm>
            <a:off x="5683250" y="2347913"/>
            <a:ext cx="571500" cy="138112"/>
            <a:chOff x="5286375" y="2590800"/>
            <a:chExt cx="571500" cy="138113"/>
          </a:xfrm>
        </p:grpSpPr>
        <p:cxnSp>
          <p:nvCxnSpPr>
            <p:cNvPr id="60"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oup 93"/>
          <p:cNvGrpSpPr>
            <a:grpSpLocks/>
          </p:cNvGrpSpPr>
          <p:nvPr/>
        </p:nvGrpSpPr>
        <p:grpSpPr bwMode="auto">
          <a:xfrm>
            <a:off x="6997700" y="2347913"/>
            <a:ext cx="571500" cy="138112"/>
            <a:chOff x="5286375" y="2590800"/>
            <a:chExt cx="571500" cy="138113"/>
          </a:xfrm>
        </p:grpSpPr>
        <p:cxnSp>
          <p:nvCxnSpPr>
            <p:cNvPr id="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p:cNvSpPr/>
          <p:nvPr/>
        </p:nvSpPr>
        <p:spPr bwMode="auto">
          <a:xfrm>
            <a:off x="8216" y="2063761"/>
            <a:ext cx="1485848" cy="604837"/>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sp>
        <p:nvSpPr>
          <p:cNvPr id="3" name="TextBox 2"/>
          <p:cNvSpPr txBox="1"/>
          <p:nvPr/>
        </p:nvSpPr>
        <p:spPr>
          <a:xfrm>
            <a:off x="5646738" y="2009450"/>
            <a:ext cx="1979612" cy="1092607"/>
          </a:xfrm>
          <a:prstGeom prst="rect">
            <a:avLst/>
          </a:prstGeom>
          <a:noFill/>
          <a:ln w="19050">
            <a:solidFill>
              <a:srgbClr val="FF0000"/>
            </a:solidFill>
          </a:ln>
        </p:spPr>
        <p:txBody>
          <a:bodyPr wrap="square" rtlCol="0">
            <a:spAutoFit/>
          </a:bodyPr>
          <a:lstStyle/>
          <a:p>
            <a:pPr algn="ctr"/>
            <a:r>
              <a:rPr lang="en-US" sz="1200" b="1" dirty="0" smtClean="0"/>
              <a:t>PDTool Studio scripts</a:t>
            </a:r>
          </a:p>
          <a:p>
            <a:pPr algn="ctr"/>
            <a:endParaRPr lang="en-US" sz="1400" b="1" dirty="0" smtClean="0"/>
          </a:p>
          <a:p>
            <a:pPr algn="ctr"/>
            <a:endParaRPr lang="en-US" sz="1400" b="1" dirty="0" smtClean="0"/>
          </a:p>
          <a:p>
            <a:r>
              <a:rPr lang="en-US" sz="900" b="1" dirty="0" smtClean="0"/>
              <a:t>/PDToolStudio62</a:t>
            </a:r>
          </a:p>
          <a:p>
            <a:r>
              <a:rPr lang="en-US" sz="800" b="1" dirty="0" smtClean="0"/>
              <a:t>   /</a:t>
            </a:r>
            <a:r>
              <a:rPr lang="en-US" sz="800" b="1" dirty="0" err="1" smtClean="0"/>
              <a:t>SVNsw</a:t>
            </a:r>
            <a:r>
              <a:rPr lang="en-US" sz="800" b="1" dirty="0" smtClean="0"/>
              <a:t> (subversion workspace)</a:t>
            </a:r>
          </a:p>
          <a:p>
            <a:r>
              <a:rPr lang="en-US" sz="800" b="1" dirty="0" smtClean="0"/>
              <a:t>   /</a:t>
            </a:r>
            <a:r>
              <a:rPr lang="en-US" sz="800" b="1" dirty="0" err="1" smtClean="0"/>
              <a:t>TFSsw</a:t>
            </a:r>
            <a:r>
              <a:rPr lang="en-US" sz="800" b="1" dirty="0" smtClean="0"/>
              <a:t>  (TFS workspace)</a:t>
            </a:r>
            <a:endParaRPr lang="en-US" sz="1100" b="1" dirty="0" smtClean="0"/>
          </a:p>
        </p:txBody>
      </p:sp>
      <p:cxnSp>
        <p:nvCxnSpPr>
          <p:cNvPr id="7" name="Straight Arrow Connector 6"/>
          <p:cNvCxnSpPr/>
          <p:nvPr/>
        </p:nvCxnSpPr>
        <p:spPr>
          <a:xfrm flipH="1">
            <a:off x="7391400" y="2451830"/>
            <a:ext cx="588963" cy="223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1494064" y="2344719"/>
            <a:ext cx="4189186" cy="21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626350" y="2339975"/>
            <a:ext cx="238153" cy="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84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2197100"/>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1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8435"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241999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19459" name="Rectangle 3"/>
          <p:cNvSpPr>
            <a:spLocks noGrp="1"/>
          </p:cNvSpPr>
          <p:nvPr>
            <p:ph type="body" idx="4294967295"/>
          </p:nvPr>
        </p:nvSpPr>
        <p:spPr>
          <a:xfrm>
            <a:off x="304800" y="1066800"/>
            <a:ext cx="8763000" cy="5486400"/>
          </a:xfrm>
        </p:spPr>
        <p:txBody>
          <a:bodyPr/>
          <a:lstStyle/>
          <a:p>
            <a:r>
              <a:rPr lang="en-US" sz="2800" dirty="0" smtClean="0">
                <a:ea typeface="ＭＳ Ｐゴシック" pitchFamily="34" charset="-128"/>
              </a:rPr>
              <a:t>PD Tool combined packaging - </a:t>
            </a:r>
            <a:r>
              <a:rPr lang="en-US" sz="2400" dirty="0" smtClean="0">
                <a:ea typeface="ＭＳ Ｐゴシック" pitchFamily="34" charset="-128"/>
              </a:rPr>
              <a:t>Command-Line and Ant</a:t>
            </a:r>
          </a:p>
          <a:p>
            <a:pPr lvl="1"/>
            <a:r>
              <a:rPr lang="en-US" sz="2000" dirty="0" smtClean="0">
                <a:ea typeface="ＭＳ Ｐゴシック" pitchFamily="34" charset="-128"/>
              </a:rPr>
              <a:t>PDTool.zip</a:t>
            </a:r>
          </a:p>
          <a:p>
            <a:pPr lvl="2"/>
            <a:r>
              <a:rPr lang="en-US" sz="1800" dirty="0" smtClean="0">
                <a:ea typeface="ＭＳ Ｐゴシック" pitchFamily="34" charset="-128"/>
              </a:rPr>
              <a:t>/bin – Shell/Batch Scripts</a:t>
            </a:r>
          </a:p>
          <a:p>
            <a:pPr lvl="2"/>
            <a:r>
              <a:rPr lang="en-US" sz="1800" dirty="0" smtClean="0">
                <a:ea typeface="ＭＳ Ｐゴシック" pitchFamily="34" charset="-128"/>
              </a:rPr>
              <a:t>/docs - Documentation</a:t>
            </a:r>
          </a:p>
          <a:p>
            <a:pPr lvl="2"/>
            <a:r>
              <a:rPr lang="en-US" sz="1800" dirty="0" smtClean="0">
                <a:ea typeface="ＭＳ Ｐゴシック" pitchFamily="34" charset="-128"/>
              </a:rPr>
              <a:t>/</a:t>
            </a:r>
            <a:r>
              <a:rPr lang="en-US" sz="1800" dirty="0" err="1" smtClean="0">
                <a:ea typeface="ＭＳ Ｐゴシック" pitchFamily="34" charset="-128"/>
              </a:rPr>
              <a:t>dist</a:t>
            </a:r>
            <a:r>
              <a:rPr lang="en-US" sz="1800" dirty="0" smtClean="0">
                <a:ea typeface="ＭＳ Ｐゴシック" pitchFamily="34" charset="-128"/>
              </a:rPr>
              <a:t> – </a:t>
            </a:r>
            <a:r>
              <a:rPr lang="en-US" sz="1800" dirty="0" err="1" smtClean="0">
                <a:ea typeface="ＭＳ Ｐゴシック" pitchFamily="34" charset="-128"/>
              </a:rPr>
              <a:t>PDTooljar</a:t>
            </a:r>
            <a:endParaRPr lang="en-US" sz="1800" dirty="0" smtClean="0">
              <a:ea typeface="ＭＳ Ｐゴシック" pitchFamily="34" charset="-128"/>
            </a:endParaRPr>
          </a:p>
          <a:p>
            <a:pPr lvl="2"/>
            <a:r>
              <a:rPr lang="en-US" sz="1800" dirty="0" smtClean="0">
                <a:ea typeface="ＭＳ Ｐゴシック" pitchFamily="34" charset="-128"/>
              </a:rPr>
              <a:t>/lib – Required Jar libraries</a:t>
            </a:r>
          </a:p>
          <a:p>
            <a:pPr lvl="2"/>
            <a:r>
              <a:rPr lang="en-US" sz="1800" dirty="0" smtClean="0">
                <a:ea typeface="ＭＳ Ｐゴシック" pitchFamily="34" charset="-128"/>
              </a:rPr>
              <a:t>/</a:t>
            </a:r>
            <a:r>
              <a:rPr lang="en-US" sz="1800" dirty="0" err="1" smtClean="0">
                <a:ea typeface="ＭＳ Ｐゴシック" pitchFamily="34" charset="-128"/>
              </a:rPr>
              <a:t>ext</a:t>
            </a:r>
            <a:r>
              <a:rPr lang="en-US" sz="1800" dirty="0" smtClean="0">
                <a:ea typeface="ＭＳ Ｐゴシック" pitchFamily="34" charset="-128"/>
              </a:rPr>
              <a:t>/ant – Ant jars and executable files</a:t>
            </a:r>
          </a:p>
          <a:p>
            <a:pPr lvl="2"/>
            <a:r>
              <a:rPr lang="en-US" sz="1800" dirty="0" smtClean="0">
                <a:ea typeface="ＭＳ Ｐゴシック" pitchFamily="34" charset="-128"/>
              </a:rPr>
              <a:t>/resources/ant – Ant orchestration build files</a:t>
            </a:r>
          </a:p>
          <a:p>
            <a:pPr lvl="2"/>
            <a:r>
              <a:rPr lang="en-US" sz="1800" dirty="0" smtClean="0">
                <a:ea typeface="ＭＳ Ｐゴシック" pitchFamily="34" charset="-128"/>
              </a:rPr>
              <a:t>/resources/</a:t>
            </a:r>
            <a:r>
              <a:rPr lang="en-US" sz="1800" dirty="0" err="1" smtClean="0">
                <a:ea typeface="ＭＳ Ｐゴシック" pitchFamily="34" charset="-128"/>
              </a:rPr>
              <a:t>config</a:t>
            </a:r>
            <a:r>
              <a:rPr lang="en-US" sz="1800" dirty="0" smtClean="0">
                <a:ea typeface="ＭＳ Ｐゴシック" pitchFamily="34" charset="-128"/>
              </a:rPr>
              <a:t> – Configuration property files</a:t>
            </a:r>
          </a:p>
          <a:p>
            <a:pPr lvl="2"/>
            <a:r>
              <a:rPr lang="en-US" sz="1800" dirty="0" smtClean="0">
                <a:ea typeface="ＭＳ Ｐゴシック" pitchFamily="34" charset="-128"/>
              </a:rPr>
              <a:t>/resources/plans – Command line orchestration deployment plan files</a:t>
            </a:r>
          </a:p>
          <a:p>
            <a:pPr lvl="2"/>
            <a:r>
              <a:rPr lang="en-US" sz="1800" dirty="0" smtClean="0">
                <a:ea typeface="ＭＳ Ｐゴシック" pitchFamily="34" charset="-128"/>
              </a:rPr>
              <a:t>/resources/modules – Module configuration property files.  Example:</a:t>
            </a:r>
          </a:p>
          <a:p>
            <a:pPr lvl="3"/>
            <a:r>
              <a:rPr lang="en-US" sz="1600" dirty="0" smtClean="0">
                <a:ea typeface="ＭＳ Ｐゴシック" pitchFamily="34" charset="-128"/>
              </a:rPr>
              <a:t>servers.xml</a:t>
            </a:r>
          </a:p>
          <a:p>
            <a:pPr lvl="3"/>
            <a:r>
              <a:rPr lang="en-US" sz="1600" dirty="0" smtClean="0">
                <a:ea typeface="ＭＳ Ｐゴシック" pitchFamily="34" charset="-128"/>
              </a:rPr>
              <a:t>DataSourceModule.xml</a:t>
            </a:r>
          </a:p>
          <a:p>
            <a:pPr lvl="1"/>
            <a:r>
              <a:rPr lang="en-US" sz="2000" dirty="0" smtClean="0">
                <a:ea typeface="ＭＳ Ｐゴシック" pitchFamily="34" charset="-128"/>
              </a:rPr>
              <a:t>Environment</a:t>
            </a:r>
          </a:p>
          <a:p>
            <a:pPr lvl="2"/>
            <a:r>
              <a:rPr lang="en-US" sz="1800" dirty="0" smtClean="0">
                <a:ea typeface="ＭＳ Ｐゴシック" pitchFamily="34" charset="-128"/>
              </a:rPr>
              <a:t>Requires JRE 6 (1.6) – if running command line</a:t>
            </a:r>
          </a:p>
          <a:p>
            <a:pPr lvl="2"/>
            <a:r>
              <a:rPr lang="en-US" sz="1800" dirty="0" smtClean="0">
                <a:ea typeface="ＭＳ Ｐゴシック" pitchFamily="34" charset="-128"/>
              </a:rPr>
              <a:t>Requires JDK 6 (1.6) – if running Ant</a:t>
            </a:r>
          </a:p>
          <a:p>
            <a:pPr lvl="2"/>
            <a:endParaRPr lang="en-US" sz="1800" dirty="0" smtClean="0">
              <a:ea typeface="ＭＳ Ｐゴシック" pitchFamily="34" charset="-128"/>
            </a:endParaRPr>
          </a:p>
        </p:txBody>
      </p:sp>
    </p:spTree>
    <p:extLst>
      <p:ext uri="{BB962C8B-B14F-4D97-AF65-F5344CB8AC3E}">
        <p14:creationId xmlns:p14="http://schemas.microsoft.com/office/powerpoint/2010/main" val="100276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119112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148470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lstStyle/>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Packages</a:t>
            </a:r>
          </a:p>
          <a:p>
            <a:r>
              <a:rPr lang="en-US" sz="2800" smtClean="0">
                <a:ea typeface="ＭＳ Ｐゴシック" pitchFamily="34" charset="-128"/>
              </a:rPr>
              <a:t>PS Promotion and Deployment Tool</a:t>
            </a:r>
          </a:p>
          <a:p>
            <a:r>
              <a:rPr lang="en-US" sz="2800" smtClean="0">
                <a:ea typeface="ＭＳ Ｐゴシック" pitchFamily="34" charset="-128"/>
              </a:rPr>
              <a:t>PS Promotion and Deployment Tool Studio</a:t>
            </a:r>
          </a:p>
          <a:p>
            <a:r>
              <a:rPr lang="en-US" sz="2800" smtClean="0">
                <a:ea typeface="ＭＳ Ｐゴシック" pitchFamily="34" charset="-128"/>
              </a:rPr>
              <a:t>Conclusion</a:t>
            </a:r>
          </a:p>
        </p:txBody>
      </p:sp>
    </p:spTree>
    <p:extLst>
      <p:ext uri="{BB962C8B-B14F-4D97-AF65-F5344CB8AC3E}">
        <p14:creationId xmlns:p14="http://schemas.microsoft.com/office/powerpoint/2010/main" val="190497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2531" name="Rectangle 3"/>
          <p:cNvSpPr>
            <a:spLocks noGrp="1"/>
          </p:cNvSpPr>
          <p:nvPr>
            <p:ph type="body" idx="4294967295"/>
          </p:nvPr>
        </p:nvSpPr>
        <p:spPr>
          <a:xfrm>
            <a:off x="-76200" y="1066800"/>
            <a:ext cx="87630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2532" name="Rectangle 4"/>
          <p:cNvSpPr>
            <a:spLocks/>
          </p:cNvSpPr>
          <p:nvPr/>
        </p:nvSpPr>
        <p:spPr bwMode="auto">
          <a:xfrm>
            <a:off x="64008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969514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3555" name="Rectangle 3"/>
          <p:cNvSpPr>
            <a:spLocks noGrp="1"/>
          </p:cNvSpPr>
          <p:nvPr>
            <p:ph type="body" idx="4294967295"/>
          </p:nvPr>
        </p:nvSpPr>
        <p:spPr>
          <a:xfrm>
            <a:off x="457200" y="1066800"/>
            <a:ext cx="8534400" cy="5059363"/>
          </a:xfrm>
        </p:spPr>
        <p:txBody>
          <a:bodyPr/>
          <a:lstStyle/>
          <a:p>
            <a:r>
              <a:rPr lang="en-US" sz="2400" dirty="0" smtClean="0">
                <a:ea typeface="ＭＳ Ｐゴシック" pitchFamily="34" charset="-128"/>
              </a:rPr>
              <a:t>Phase 1 Modules				</a:t>
            </a:r>
            <a:r>
              <a:rPr lang="en-US" sz="2400" u="sng" dirty="0" smtClean="0">
                <a:ea typeface="ＭＳ Ｐゴシック" pitchFamily="34" charset="-128"/>
              </a:rPr>
              <a:t>Module Name</a:t>
            </a:r>
          </a:p>
          <a:p>
            <a:pPr lvl="1"/>
            <a:r>
              <a:rPr lang="en-US" sz="2000" dirty="0" smtClean="0">
                <a:ea typeface="ＭＳ Ｐゴシック" pitchFamily="34" charset="-128"/>
              </a:rPr>
              <a:t>Resource Cache Configuration</a:t>
            </a:r>
          </a:p>
          <a:p>
            <a:pPr lvl="1"/>
            <a:r>
              <a:rPr lang="en-US" sz="2000" dirty="0" smtClean="0">
                <a:ea typeface="ＭＳ Ｐゴシック" pitchFamily="34" charset="-128"/>
              </a:rPr>
              <a:t>Regression Testing</a:t>
            </a:r>
          </a:p>
          <a:p>
            <a:pPr lvl="1"/>
            <a:r>
              <a:rPr lang="en-US" sz="2000" dirty="0" smtClean="0">
                <a:ea typeface="ＭＳ Ｐゴシック" pitchFamily="34" charset="-128"/>
              </a:rPr>
              <a:t>Export Car files </a:t>
            </a:r>
          </a:p>
          <a:p>
            <a:pPr lvl="1"/>
            <a:r>
              <a:rPr lang="en-US" sz="2000" dirty="0" smtClean="0">
                <a:ea typeface="ＭＳ Ｐゴシック" pitchFamily="34" charset="-128"/>
              </a:rPr>
              <a:t>Restore Server</a:t>
            </a:r>
          </a:p>
          <a:p>
            <a:pPr lvl="1"/>
            <a:r>
              <a:rPr lang="en-US" sz="2000" dirty="0" smtClean="0">
                <a:ea typeface="ＭＳ Ｐゴシック" pitchFamily="34" charset="-128"/>
              </a:rPr>
              <a:t>Triggers Configuration</a:t>
            </a:r>
          </a:p>
          <a:p>
            <a:pPr lvl="1"/>
            <a:r>
              <a:rPr lang="en-US" dirty="0" smtClean="0">
                <a:ea typeface="ＭＳ Ｐゴシック" pitchFamily="34" charset="-128"/>
              </a:rPr>
              <a:t>Version Control Integration</a:t>
            </a:r>
            <a:endParaRPr lang="en-US" sz="2000" dirty="0" smtClean="0">
              <a:ea typeface="ＭＳ Ｐゴシック" pitchFamily="34" charset="-128"/>
            </a:endParaRPr>
          </a:p>
          <a:p>
            <a:pPr lvl="1"/>
            <a:endParaRPr lang="en-US" sz="2000" dirty="0" smtClean="0">
              <a:ea typeface="ＭＳ Ｐゴシック" pitchFamily="34" charset="-128"/>
            </a:endParaRPr>
          </a:p>
          <a:p>
            <a:r>
              <a:rPr lang="en-US" sz="2400" dirty="0" smtClean="0">
                <a:ea typeface="ＭＳ Ｐゴシック" pitchFamily="34" charset="-128"/>
              </a:rPr>
              <a:t>Phase 2 Modules				</a:t>
            </a:r>
            <a:r>
              <a:rPr lang="en-US" sz="2400" u="sng" dirty="0" smtClean="0">
                <a:ea typeface="ＭＳ Ｐゴシック" pitchFamily="34" charset="-128"/>
              </a:rPr>
              <a:t>Module Name</a:t>
            </a:r>
          </a:p>
          <a:p>
            <a:pPr lvl="1"/>
            <a:r>
              <a:rPr lang="en-US" sz="2000" dirty="0" smtClean="0">
                <a:ea typeface="ＭＳ Ｐゴシック" pitchFamily="34" charset="-128"/>
              </a:rPr>
              <a:t>Connector Configuration</a:t>
            </a:r>
          </a:p>
          <a:p>
            <a:pPr lvl="1"/>
            <a:r>
              <a:rPr lang="en-US" sz="2000" dirty="0" smtClean="0">
                <a:ea typeface="ＭＳ Ｐゴシック" pitchFamily="34" charset="-128"/>
              </a:rPr>
              <a:t>Resource Statistics Configuration</a:t>
            </a:r>
          </a:p>
          <a:p>
            <a:pPr lvl="1"/>
            <a:endParaRPr lang="en-US" sz="1800" dirty="0" smtClean="0">
              <a:ea typeface="ＭＳ Ｐゴシック" pitchFamily="34" charset="-128"/>
            </a:endParaRPr>
          </a:p>
          <a:p>
            <a:pPr lvl="1"/>
            <a:endParaRPr lang="en-US" sz="2000" dirty="0" smtClean="0">
              <a:ea typeface="ＭＳ Ｐゴシック" pitchFamily="34" charset="-128"/>
            </a:endParaRPr>
          </a:p>
        </p:txBody>
      </p:sp>
      <p:sp>
        <p:nvSpPr>
          <p:cNvPr id="23556"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dirty="0" err="1">
                <a:solidFill>
                  <a:schemeClr val="tx1"/>
                </a:solidFill>
              </a:rPr>
              <a:t>ResourceCacheModule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RegressionTestModule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solidFill>
                  <a:schemeClr val="tx1"/>
                </a:solidFill>
              </a:rPr>
              <a:t>TriggerModule</a:t>
            </a:r>
            <a:endParaRPr lang="en-US" sz="2000" dirty="0" smtClean="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t>VCSModule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ConnectorModule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ResourceStatisticsModule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a:solidFill>
                  <a:schemeClr val="tx1"/>
                </a:solidFill>
              </a:rPr>
              <a:t>	</a:t>
            </a:r>
          </a:p>
        </p:txBody>
      </p:sp>
    </p:spTree>
    <p:extLst>
      <p:ext uri="{BB962C8B-B14F-4D97-AF65-F5344CB8AC3E}">
        <p14:creationId xmlns:p14="http://schemas.microsoft.com/office/powerpoint/2010/main" val="700544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Rectangle 65"/>
          <p:cNvSpPr/>
          <p:nvPr/>
        </p:nvSpPr>
        <p:spPr>
          <a:xfrm>
            <a:off x="6107097" y="2414282"/>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4580"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667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667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Subversion</a:t>
              </a:r>
            </a:p>
            <a:p>
              <a:pPr algn="ctr" eaLnBrk="0" hangingPunct="0"/>
              <a:r>
                <a:rPr lang="en-US" sz="1000" b="1" i="1">
                  <a:solidFill>
                    <a:schemeClr val="bg1"/>
                  </a:solidFill>
                </a:rPr>
                <a:t>Other..</a:t>
              </a:r>
              <a:endParaRPr lang="en-US" sz="1000" b="1">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3" name="Group 73"/>
          <p:cNvGrpSpPr>
            <a:grpSpLocks/>
          </p:cNvGrpSpPr>
          <p:nvPr/>
        </p:nvGrpSpPr>
        <p:grpSpPr bwMode="auto">
          <a:xfrm>
            <a:off x="6057900" y="2390775"/>
            <a:ext cx="713409" cy="581025"/>
            <a:chOff x="4824" y="3042"/>
            <a:chExt cx="456" cy="366"/>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6" y="3212"/>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4" y="3042"/>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6" name="Group 5"/>
          <p:cNvGrpSpPr/>
          <p:nvPr/>
        </p:nvGrpSpPr>
        <p:grpSpPr>
          <a:xfrm>
            <a:off x="5029200" y="2222500"/>
            <a:ext cx="1892300" cy="717550"/>
            <a:chOff x="5029200" y="2222500"/>
            <a:chExt cx="1892300" cy="717550"/>
          </a:xfrm>
        </p:grpSpPr>
        <p:grpSp>
          <p:nvGrpSpPr>
            <p:cNvPr id="24611" name="Group 60"/>
            <p:cNvGrpSpPr>
              <a:grpSpLocks/>
            </p:cNvGrpSpPr>
            <p:nvPr/>
          </p:nvGrpSpPr>
          <p:grpSpPr bwMode="auto">
            <a:xfrm>
              <a:off x="5029200" y="2222500"/>
              <a:ext cx="1130300" cy="717550"/>
              <a:chOff x="3168" y="1400"/>
              <a:chExt cx="712" cy="45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dirty="0">
                    <a:solidFill>
                      <a:schemeClr val="tx1"/>
                    </a:solidFill>
                  </a:rPr>
                  <a:t>Scenario 1</a:t>
                </a:r>
                <a:r>
                  <a:rPr lang="en-US" sz="1000" dirty="0">
                    <a:solidFill>
                      <a:schemeClr val="tx1"/>
                    </a:solidFill>
                  </a:rPr>
                  <a:t> deploy car file(s) and configure</a:t>
                </a:r>
              </a:p>
            </p:txBody>
          </p:sp>
        </p:grpSp>
        <p:sp>
          <p:nvSpPr>
            <p:cNvPr id="24614" name="Line 80"/>
            <p:cNvSpPr>
              <a:spLocks noChangeShapeType="1"/>
            </p:cNvSpPr>
            <p:nvPr/>
          </p:nvSpPr>
          <p:spPr bwMode="auto">
            <a:xfrm flipV="1">
              <a:off x="6696213" y="2590800"/>
              <a:ext cx="225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6"/>
          <p:cNvGrpSpPr/>
          <p:nvPr/>
        </p:nvGrpSpPr>
        <p:grpSpPr>
          <a:xfrm>
            <a:off x="6708776" y="4771837"/>
            <a:ext cx="758918" cy="598981"/>
            <a:chOff x="6708776" y="4771837"/>
            <a:chExt cx="758918" cy="598981"/>
          </a:xfrm>
        </p:grpSpPr>
        <p:sp>
          <p:nvSpPr>
            <p:cNvPr id="67" name="Rectangle 66"/>
            <p:cNvSpPr/>
            <p:nvPr/>
          </p:nvSpPr>
          <p:spPr>
            <a:xfrm>
              <a:off x="6770338" y="4800600"/>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0181" y="5028985"/>
              <a:ext cx="377513" cy="31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6708776" y="4771837"/>
              <a:ext cx="575999" cy="50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8" name="Group 7"/>
          <p:cNvGrpSpPr/>
          <p:nvPr/>
        </p:nvGrpSpPr>
        <p:grpSpPr>
          <a:xfrm>
            <a:off x="5029200" y="2971800"/>
            <a:ext cx="2908300" cy="3028950"/>
            <a:chOff x="5029200" y="2971800"/>
            <a:chExt cx="2908300" cy="3028950"/>
          </a:xfrm>
        </p:grpSpPr>
        <p:grpSp>
          <p:nvGrpSpPr>
            <p:cNvPr id="95296" name="Group 64"/>
            <p:cNvGrpSpPr>
              <a:grpSpLocks/>
            </p:cNvGrpSpPr>
            <p:nvPr/>
          </p:nvGrpSpPr>
          <p:grpSpPr bwMode="auto">
            <a:xfrm>
              <a:off x="5029200" y="5257800"/>
              <a:ext cx="1981200" cy="742950"/>
              <a:chOff x="3168" y="3312"/>
              <a:chExt cx="1248" cy="468"/>
            </a:xfrm>
          </p:grpSpPr>
          <p:grpSp>
            <p:nvGrpSpPr>
              <p:cNvPr id="24625" name="Group 63"/>
              <p:cNvGrpSpPr>
                <a:grpSpLocks/>
              </p:cNvGrpSpPr>
              <p:nvPr/>
            </p:nvGrpSpPr>
            <p:grpSpPr bwMode="auto">
              <a:xfrm>
                <a:off x="3168" y="3312"/>
                <a:ext cx="672" cy="468"/>
                <a:chOff x="3168" y="3312"/>
                <a:chExt cx="672" cy="468"/>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05" name="Line 58"/>
            <p:cNvSpPr>
              <a:spLocks noChangeShapeType="1"/>
            </p:cNvSpPr>
            <p:nvPr/>
          </p:nvSpPr>
          <p:spPr bwMode="auto">
            <a:xfrm flipV="1">
              <a:off x="7082395" y="2971800"/>
              <a:ext cx="7784" cy="1904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674" y="3505144"/>
              <a:ext cx="926826" cy="72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sp>
          <p:nvSpPr>
            <p:cNvPr id="24608" name="Freeform 83"/>
            <p:cNvSpPr>
              <a:spLocks/>
            </p:cNvSpPr>
            <p:nvPr/>
          </p:nvSpPr>
          <p:spPr bwMode="auto">
            <a:xfrm rot="21262642">
              <a:off x="6993482" y="5281650"/>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590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5" name="Group 1"/>
          <p:cNvGrpSpPr>
            <a:grpSpLocks/>
          </p:cNvGrpSpPr>
          <p:nvPr/>
        </p:nvGrpSpPr>
        <p:grpSpPr bwMode="auto">
          <a:xfrm>
            <a:off x="7658100" y="4522788"/>
            <a:ext cx="1333500" cy="1295400"/>
            <a:chOff x="7543800" y="4522694"/>
            <a:chExt cx="1447800" cy="1295400"/>
          </a:xfrm>
        </p:grpSpPr>
        <p:sp>
          <p:nvSpPr>
            <p:cNvPr id="24596"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p>
          </p:txBody>
        </p:sp>
        <p:sp>
          <p:nvSpPr>
            <p:cNvPr id="24597"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grpSp>
        <p:nvGrpSpPr>
          <p:cNvPr id="2" name="Group 1"/>
          <p:cNvGrpSpPr/>
          <p:nvPr/>
        </p:nvGrpSpPr>
        <p:grpSpPr>
          <a:xfrm>
            <a:off x="2532355" y="1417344"/>
            <a:ext cx="820445" cy="200055"/>
            <a:chOff x="2532355" y="1417344"/>
            <a:chExt cx="820445" cy="200055"/>
          </a:xfrm>
        </p:grpSpPr>
        <p:sp>
          <p:nvSpPr>
            <p:cNvPr id="63" name="Rectangle 62"/>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4" name="Group 3"/>
          <p:cNvGrpSpPr/>
          <p:nvPr/>
        </p:nvGrpSpPr>
        <p:grpSpPr>
          <a:xfrm>
            <a:off x="3209278" y="1430044"/>
            <a:ext cx="820445" cy="200055"/>
            <a:chOff x="3209278" y="1430044"/>
            <a:chExt cx="820445" cy="200055"/>
          </a:xfrm>
        </p:grpSpPr>
        <p:sp>
          <p:nvSpPr>
            <p:cNvPr id="64" name="Rectangle 6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 name="Group 4"/>
          <p:cNvGrpSpPr/>
          <p:nvPr/>
        </p:nvGrpSpPr>
        <p:grpSpPr>
          <a:xfrm>
            <a:off x="3888080" y="1417344"/>
            <a:ext cx="820445" cy="200055"/>
            <a:chOff x="3888080" y="1417344"/>
            <a:chExt cx="820445" cy="200055"/>
          </a:xfrm>
        </p:grpSpPr>
        <p:sp>
          <p:nvSpPr>
            <p:cNvPr id="65" name="Rectangle 64"/>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cxnSp>
        <p:nvCxnSpPr>
          <p:cNvPr id="74" name="Straight Arrow Connector 73"/>
          <p:cNvCxnSpPr/>
          <p:nvPr/>
        </p:nvCxnSpPr>
        <p:spPr>
          <a:xfrm>
            <a:off x="2656212" y="159760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27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with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010400" y="4916182"/>
            <a:ext cx="822211"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normAutofit/>
          </a:bodyPr>
          <a:lstStyle/>
          <a:p>
            <a:r>
              <a:rPr lang="en-US" dirty="0" smtClean="0">
                <a:ea typeface="ＭＳ Ｐゴシック" pitchFamily="34" charset="-128"/>
              </a:rPr>
              <a:t>Deployment Scenario</a:t>
            </a:r>
          </a:p>
        </p:txBody>
      </p:sp>
      <p:sp>
        <p:nvSpPr>
          <p:cNvPr id="95235" name="Rectangle 3"/>
          <p:cNvSpPr>
            <a:spLocks noGrp="1"/>
          </p:cNvSpPr>
          <p:nvPr>
            <p:ph type="body" idx="4294967295"/>
          </p:nvPr>
        </p:nvSpPr>
        <p:spPr>
          <a:xfrm>
            <a:off x="-60327" y="1066800"/>
            <a:ext cx="3335340" cy="5486400"/>
          </a:xfrm>
        </p:spPr>
        <p:txBody>
          <a:bodyPr>
            <a:noAutofit/>
          </a:bodyPr>
          <a:lstStyle/>
          <a:p>
            <a:r>
              <a:rPr lang="en-US" sz="1800" dirty="0" smtClean="0">
                <a:ea typeface="ＭＳ Ｐゴシック" pitchFamily="34" charset="-128"/>
              </a:rPr>
              <a:t>Scenario</a:t>
            </a:r>
          </a:p>
          <a:p>
            <a:pPr lvl="1"/>
            <a:r>
              <a:rPr lang="en-US" sz="1600" dirty="0" smtClean="0">
                <a:ea typeface="ＭＳ Ｐゴシック" pitchFamily="34" charset="-128"/>
              </a:rPr>
              <a:t>VCS w/deployment server.  Scripts executed on deployment server which affect a target server.</a:t>
            </a:r>
          </a:p>
          <a:p>
            <a:pPr lvl="1"/>
            <a:r>
              <a:rPr lang="en-US" sz="1600" dirty="0" smtClean="0">
                <a:ea typeface="ＭＳ Ｐゴシック" pitchFamily="34" charset="-128"/>
              </a:rPr>
              <a:t>Step 1 – Developer checks-in resources from Composite COE to their Version Control System (VCS) of choice.</a:t>
            </a:r>
          </a:p>
          <a:p>
            <a:pPr lvl="1"/>
            <a:r>
              <a:rPr lang="en-US" sz="1600" dirty="0" smtClean="0">
                <a:ea typeface="ＭＳ Ｐゴシック" pitchFamily="34" charset="-128"/>
              </a:rPr>
              <a:t>Step 2 – Release</a:t>
            </a:r>
            <a:r>
              <a:rPr lang="en-US" sz="1600" dirty="0">
                <a:ea typeface="ＭＳ Ｐゴシック" pitchFamily="34" charset="-128"/>
              </a:rPr>
              <a:t>.</a:t>
            </a:r>
            <a:endParaRPr lang="en-US" sz="1600" dirty="0" smtClean="0">
              <a:ea typeface="ＭＳ Ｐゴシック" pitchFamily="34" charset="-128"/>
            </a:endParaRPr>
          </a:p>
          <a:p>
            <a:pPr lvl="2"/>
            <a:r>
              <a:rPr lang="en-US" sz="1400" dirty="0" smtClean="0">
                <a:ea typeface="ＭＳ Ｐゴシック" pitchFamily="34" charset="-128"/>
              </a:rPr>
              <a:t>2.1 The release manager uses PDTool to deploy from VCS to target Composite server.  During the VCS check-out, resources are checked-out from VCS and imported into the target CIS server.</a:t>
            </a:r>
          </a:p>
          <a:p>
            <a:pPr lvl="2"/>
            <a:r>
              <a:rPr lang="en-US" sz="1400" dirty="0" smtClean="0">
                <a:ea typeface="ＭＳ Ｐゴシック" pitchFamily="34" charset="-128"/>
              </a:rPr>
              <a:t>2.2 Update data source connections for the target environment.  </a:t>
            </a:r>
          </a:p>
          <a:p>
            <a:pPr lvl="2"/>
            <a:r>
              <a:rPr lang="en-US" sz="1400" dirty="0" smtClean="0">
                <a:ea typeface="ＭＳ Ｐゴシック" pitchFamily="34" charset="-128"/>
              </a:rPr>
              <a:t>2.3 Resource privileges are applied to resource folders.</a:t>
            </a:r>
          </a:p>
        </p:txBody>
      </p:sp>
      <p:sp>
        <p:nvSpPr>
          <p:cNvPr id="24580" name="AutoShape 25"/>
          <p:cNvSpPr>
            <a:spLocks noChangeArrowheads="1"/>
          </p:cNvSpPr>
          <p:nvPr/>
        </p:nvSpPr>
        <p:spPr bwMode="auto">
          <a:xfrm>
            <a:off x="7315200" y="22082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581" name="Rectangle 22"/>
          <p:cNvSpPr>
            <a:spLocks noChangeArrowheads="1"/>
          </p:cNvSpPr>
          <p:nvPr/>
        </p:nvSpPr>
        <p:spPr bwMode="auto">
          <a:xfrm>
            <a:off x="6477000" y="1828800"/>
            <a:ext cx="2286000" cy="109375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400800" y="15240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477000" y="1857375"/>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3048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477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400800" y="4038600"/>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Deployment </a:t>
            </a:r>
            <a:r>
              <a:rPr lang="en-US" sz="1200" b="1" dirty="0" smtClean="0">
                <a:solidFill>
                  <a:schemeClr val="tx1"/>
                </a:solidFill>
              </a:rPr>
              <a:t>Server: *</a:t>
            </a:r>
            <a:r>
              <a:rPr lang="en-US" sz="1200" b="1" dirty="0">
                <a:solidFill>
                  <a:schemeClr val="tx1"/>
                </a:solidFill>
              </a:rPr>
              <a:t>nix, windows</a:t>
            </a:r>
          </a:p>
        </p:txBody>
      </p:sp>
      <p:sp>
        <p:nvSpPr>
          <p:cNvPr id="24587" name="Text Box 37"/>
          <p:cNvSpPr txBox="1">
            <a:spLocks noChangeArrowheads="1"/>
          </p:cNvSpPr>
          <p:nvPr/>
        </p:nvSpPr>
        <p:spPr bwMode="auto">
          <a:xfrm>
            <a:off x="6477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3048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Subversion</a:t>
              </a:r>
            </a:p>
            <a:p>
              <a:pPr algn="ctr" eaLnBrk="0" hangingPunct="0"/>
              <a:r>
                <a:rPr lang="en-US" sz="1000" b="1" i="1" dirty="0" smtClean="0">
                  <a:solidFill>
                    <a:schemeClr val="bg1"/>
                  </a:solidFill>
                </a:rPr>
                <a:t> or TFS..</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24607" name="Group 72"/>
          <p:cNvGrpSpPr>
            <a:grpSpLocks/>
          </p:cNvGrpSpPr>
          <p:nvPr/>
        </p:nvGrpSpPr>
        <p:grpSpPr bwMode="auto">
          <a:xfrm>
            <a:off x="6963281" y="4895648"/>
            <a:ext cx="885404" cy="507947"/>
            <a:chOff x="4783" y="3084"/>
            <a:chExt cx="455" cy="320"/>
          </a:xfrm>
        </p:grpSpPr>
        <p:pic>
          <p:nvPicPr>
            <p:cNvPr id="24609"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783" y="3084"/>
              <a:ext cx="30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b="1"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a:t>
              </a:r>
              <a:endParaRPr lang="en-US" sz="900" dirty="0">
                <a:solidFill>
                  <a:schemeClr val="tx1"/>
                </a:solidFill>
              </a:endParaRPr>
            </a:p>
            <a:p>
              <a:pPr eaLnBrk="1" hangingPunct="1"/>
              <a:r>
                <a:rPr lang="en-US" sz="900" dirty="0">
                  <a:solidFill>
                    <a:schemeClr val="tx1"/>
                  </a:solidFill>
                </a:rPr>
                <a:t>Scripts</a:t>
              </a:r>
            </a:p>
          </p:txBody>
        </p:sp>
      </p:grpSp>
      <p:grpSp>
        <p:nvGrpSpPr>
          <p:cNvPr id="5" name="Group 4"/>
          <p:cNvGrpSpPr/>
          <p:nvPr/>
        </p:nvGrpSpPr>
        <p:grpSpPr>
          <a:xfrm>
            <a:off x="5410201" y="2743199"/>
            <a:ext cx="2147888" cy="3048006"/>
            <a:chOff x="5410201" y="2743199"/>
            <a:chExt cx="2147888" cy="3048006"/>
          </a:xfrm>
        </p:grpSpPr>
        <p:grpSp>
          <p:nvGrpSpPr>
            <p:cNvPr id="24625" name="Group 63"/>
            <p:cNvGrpSpPr>
              <a:grpSpLocks/>
            </p:cNvGrpSpPr>
            <p:nvPr/>
          </p:nvGrpSpPr>
          <p:grpSpPr bwMode="auto">
            <a:xfrm>
              <a:off x="5410201" y="2979740"/>
              <a:ext cx="2147888" cy="2659065"/>
              <a:chOff x="3168" y="1877"/>
              <a:chExt cx="1353" cy="1675"/>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423" y="1877"/>
                <a:ext cx="109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dirty="0" smtClean="0">
                    <a:solidFill>
                      <a:srgbClr val="FF0000"/>
                    </a:solidFill>
                  </a:rPr>
                  <a:t>Release</a:t>
                </a:r>
              </a:p>
              <a:p>
                <a:pPr eaLnBrk="1" hangingPunct="1">
                  <a:spcBef>
                    <a:spcPct val="50000"/>
                  </a:spcBef>
                </a:pPr>
                <a:r>
                  <a:rPr lang="en-US" sz="1100" b="1" i="1" u="sng" dirty="0" smtClean="0">
                    <a:solidFill>
                      <a:srgbClr val="FF0000"/>
                    </a:solidFill>
                  </a:rPr>
                  <a:t>Step 2.1 </a:t>
                </a:r>
                <a:r>
                  <a:rPr lang="en-US" sz="1050" dirty="0" smtClean="0">
                    <a:solidFill>
                      <a:srgbClr val="FF0000"/>
                    </a:solidFill>
                  </a:rPr>
                  <a:t>PDTool VCS check-out and deploy car file to target CIS</a:t>
                </a:r>
              </a:p>
            </p:txBody>
          </p:sp>
        </p:grpSp>
        <p:sp>
          <p:nvSpPr>
            <p:cNvPr id="24626" name="Text Box 57"/>
            <p:cNvSpPr txBox="1">
              <a:spLocks noChangeArrowheads="1"/>
            </p:cNvSpPr>
            <p:nvPr/>
          </p:nvSpPr>
          <p:spPr bwMode="auto">
            <a:xfrm>
              <a:off x="6477001" y="5537205"/>
              <a:ext cx="914400" cy="254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sp>
          <p:nvSpPr>
            <p:cNvPr id="24605" name="Line 58"/>
            <p:cNvSpPr>
              <a:spLocks noChangeShapeType="1"/>
            </p:cNvSpPr>
            <p:nvPr/>
          </p:nvSpPr>
          <p:spPr bwMode="auto">
            <a:xfrm flipV="1">
              <a:off x="7513637" y="2743199"/>
              <a:ext cx="7938" cy="20397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8" name="Freeform 83"/>
            <p:cNvSpPr>
              <a:spLocks/>
            </p:cNvSpPr>
            <p:nvPr/>
          </p:nvSpPr>
          <p:spPr bwMode="auto">
            <a:xfrm rot="21262642">
              <a:off x="7374485" y="5281649"/>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971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dev3</a:t>
              </a:r>
              <a:endParaRPr lang="en-US" sz="1000" b="1" dirty="0">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200400" y="1447800"/>
            <a:ext cx="2116138" cy="3048000"/>
            <a:chOff x="3200400" y="1447800"/>
            <a:chExt cx="2116138" cy="3048000"/>
          </a:xfrm>
        </p:grpSpPr>
        <p:grpSp>
          <p:nvGrpSpPr>
            <p:cNvPr id="95318" name="Group 86"/>
            <p:cNvGrpSpPr>
              <a:grpSpLocks/>
            </p:cNvGrpSpPr>
            <p:nvPr/>
          </p:nvGrpSpPr>
          <p:grpSpPr bwMode="auto">
            <a:xfrm>
              <a:off x="4037013" y="3200400"/>
              <a:ext cx="1279525" cy="1295400"/>
              <a:chOff x="2303" y="2016"/>
              <a:chExt cx="806"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2303" y="2098"/>
                <a:ext cx="806"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u="sng" dirty="0" smtClean="0">
                    <a:solidFill>
                      <a:srgbClr val="FF0000"/>
                    </a:solidFill>
                  </a:rPr>
                  <a:t>Step 1</a:t>
                </a:r>
                <a:r>
                  <a:rPr lang="en-US" sz="1200" b="1" i="1" dirty="0" smtClean="0">
                    <a:solidFill>
                      <a:srgbClr val="FF0000"/>
                    </a:solidFill>
                  </a:rPr>
                  <a:t>  </a:t>
                </a:r>
                <a:r>
                  <a:rPr lang="en-US" sz="1050" dirty="0" smtClean="0">
                    <a:solidFill>
                      <a:srgbClr val="FF0000"/>
                    </a:solidFill>
                  </a:rPr>
                  <a:t> </a:t>
                </a:r>
              </a:p>
              <a:p>
                <a:pPr eaLnBrk="1" hangingPunct="1">
                  <a:spcBef>
                    <a:spcPct val="50000"/>
                  </a:spcBef>
                </a:pPr>
                <a:r>
                  <a:rPr lang="en-US" sz="1050" dirty="0" smtClean="0">
                    <a:solidFill>
                      <a:srgbClr val="FF0000"/>
                    </a:solidFill>
                  </a:rPr>
                  <a:t>PDTool Studio - Developer    checks-in to VCS</a:t>
                </a:r>
              </a:p>
            </p:txBody>
          </p:sp>
        </p:grpSp>
        <p:cxnSp>
          <p:nvCxnSpPr>
            <p:cNvPr id="11" name="Straight Arrow Connector 10"/>
            <p:cNvCxnSpPr/>
            <p:nvPr/>
          </p:nvCxnSpPr>
          <p:spPr>
            <a:xfrm>
              <a:off x="3200400" y="1447800"/>
              <a:ext cx="533400" cy="3048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5" name="Text Box 59"/>
          <p:cNvSpPr txBox="1">
            <a:spLocks noChangeArrowheads="1"/>
          </p:cNvSpPr>
          <p:nvPr/>
        </p:nvSpPr>
        <p:spPr bwMode="auto">
          <a:xfrm>
            <a:off x="7544071" y="3102409"/>
            <a:ext cx="1599929" cy="83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100" b="1" i="1" u="sng" dirty="0" smtClean="0">
                <a:solidFill>
                  <a:srgbClr val="FF0000"/>
                </a:solidFill>
              </a:rPr>
              <a:t>Step 2.2</a:t>
            </a:r>
            <a:r>
              <a:rPr lang="en-US" sz="1050" dirty="0" smtClean="0">
                <a:solidFill>
                  <a:srgbClr val="FF0000"/>
                </a:solidFill>
              </a:rPr>
              <a:t> PDTool update data sources</a:t>
            </a:r>
            <a:endParaRPr lang="en-US" sz="1050" dirty="0">
              <a:solidFill>
                <a:srgbClr val="FF0000"/>
              </a:solidFill>
            </a:endParaRPr>
          </a:p>
          <a:p>
            <a:pPr eaLnBrk="1" hangingPunct="1">
              <a:spcBef>
                <a:spcPct val="50000"/>
              </a:spcBef>
            </a:pPr>
            <a:r>
              <a:rPr lang="en-US" sz="1100" b="1" u="sng" dirty="0" smtClean="0">
                <a:solidFill>
                  <a:srgbClr val="FF0000"/>
                </a:solidFill>
              </a:rPr>
              <a:t>Step 2.3</a:t>
            </a:r>
            <a:r>
              <a:rPr lang="en-US" sz="1050" dirty="0" smtClean="0">
                <a:solidFill>
                  <a:srgbClr val="FF0000"/>
                </a:solidFill>
              </a:rPr>
              <a:t> PDTool update privileges</a:t>
            </a:r>
          </a:p>
        </p:txBody>
      </p:sp>
      <p:grpSp>
        <p:nvGrpSpPr>
          <p:cNvPr id="50" name="Group 49"/>
          <p:cNvGrpSpPr/>
          <p:nvPr/>
        </p:nvGrpSpPr>
        <p:grpSpPr>
          <a:xfrm>
            <a:off x="2929230" y="1417344"/>
            <a:ext cx="820445" cy="200055"/>
            <a:chOff x="2532355" y="1417344"/>
            <a:chExt cx="820445" cy="200055"/>
          </a:xfrm>
        </p:grpSpPr>
        <p:sp>
          <p:nvSpPr>
            <p:cNvPr id="51" name="Rectangle 50"/>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3" name="Group 52"/>
          <p:cNvGrpSpPr/>
          <p:nvPr/>
        </p:nvGrpSpPr>
        <p:grpSpPr>
          <a:xfrm>
            <a:off x="3606153" y="1430044"/>
            <a:ext cx="820445" cy="200055"/>
            <a:chOff x="3209278" y="1430044"/>
            <a:chExt cx="820445" cy="200055"/>
          </a:xfrm>
        </p:grpSpPr>
        <p:sp>
          <p:nvSpPr>
            <p:cNvPr id="54" name="Rectangle 5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6" name="Group 55"/>
          <p:cNvGrpSpPr/>
          <p:nvPr/>
        </p:nvGrpSpPr>
        <p:grpSpPr>
          <a:xfrm>
            <a:off x="4284955" y="1417344"/>
            <a:ext cx="820445" cy="200055"/>
            <a:chOff x="3888080" y="1417344"/>
            <a:chExt cx="820445" cy="200055"/>
          </a:xfrm>
        </p:grpSpPr>
        <p:sp>
          <p:nvSpPr>
            <p:cNvPr id="57" name="Rectangle 56"/>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3031391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up)">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dirty="0" smtClean="0">
                <a:ea typeface="ＭＳ Ｐゴシック" pitchFamily="34" charset="-128"/>
              </a:rPr>
              <a:t>PD Tool VCS Configuration Process</a:t>
            </a:r>
          </a:p>
        </p:txBody>
      </p:sp>
      <p:sp>
        <p:nvSpPr>
          <p:cNvPr id="25603" name="Rectangle 3"/>
          <p:cNvSpPr>
            <a:spLocks noGrp="1"/>
          </p:cNvSpPr>
          <p:nvPr>
            <p:ph type="body" idx="4294967295"/>
          </p:nvPr>
        </p:nvSpPr>
        <p:spPr>
          <a:xfrm>
            <a:off x="457200" y="1066800"/>
            <a:ext cx="8534400" cy="5059363"/>
          </a:xfrm>
        </p:spPr>
        <p:txBody>
          <a:bodyPr/>
          <a:lstStyle/>
          <a:p>
            <a:pPr marL="0" indent="0">
              <a:buFont typeface="Wingdings" pitchFamily="2" charset="2"/>
              <a:buNone/>
            </a:pPr>
            <a:r>
              <a:rPr lang="en-US" smtClean="0">
                <a:ea typeface="ＭＳ Ｐゴシック" pitchFamily="34" charset="-128"/>
              </a:rPr>
              <a:t> </a:t>
            </a:r>
          </a:p>
        </p:txBody>
      </p:sp>
      <p:grpSp>
        <p:nvGrpSpPr>
          <p:cNvPr id="14" name="Group 13"/>
          <p:cNvGrpSpPr/>
          <p:nvPr/>
        </p:nvGrpSpPr>
        <p:grpSpPr>
          <a:xfrm>
            <a:off x="2297113" y="776288"/>
            <a:ext cx="6770687" cy="6081712"/>
            <a:chOff x="2297113" y="776288"/>
            <a:chExt cx="6770687" cy="6081712"/>
          </a:xfrm>
        </p:grpSpPr>
        <p:cxnSp>
          <p:nvCxnSpPr>
            <p:cNvPr id="25612"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5621" name="TextBox 23"/>
            <p:cNvSpPr txBox="1">
              <a:spLocks noChangeArrowheads="1"/>
            </p:cNvSpPr>
            <p:nvPr/>
          </p:nvSpPr>
          <p:spPr bwMode="auto">
            <a:xfrm>
              <a:off x="6313488" y="5178425"/>
              <a:ext cx="2297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4" name="TextBox 3"/>
            <p:cNvSpPr txBox="1"/>
            <p:nvPr/>
          </p:nvSpPr>
          <p:spPr>
            <a:xfrm>
              <a:off x="3276600" y="7762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5" name="TextBox 4"/>
            <p:cNvSpPr txBox="1"/>
            <p:nvPr/>
          </p:nvSpPr>
          <p:spPr>
            <a:xfrm>
              <a:off x="3276600" y="15589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a:t>
              </a:r>
            </a:p>
          </p:txBody>
        </p:sp>
        <p:sp>
          <p:nvSpPr>
            <p:cNvPr id="6" name="TextBox 5"/>
            <p:cNvSpPr txBox="1"/>
            <p:nvPr/>
          </p:nvSpPr>
          <p:spPr>
            <a:xfrm>
              <a:off x="3276600" y="2341563"/>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7" name="TextBox 6"/>
            <p:cNvSpPr txBox="1"/>
            <p:nvPr/>
          </p:nvSpPr>
          <p:spPr>
            <a:xfrm>
              <a:off x="3276600" y="3370263"/>
              <a:ext cx="1905000" cy="5857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8" name="TextBox 7"/>
            <p:cNvSpPr txBox="1"/>
            <p:nvPr/>
          </p:nvSpPr>
          <p:spPr>
            <a:xfrm>
              <a:off x="3276600" y="4152900"/>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Module XML Configuration File</a:t>
              </a:r>
            </a:p>
          </p:txBody>
        </p:sp>
        <p:sp>
          <p:nvSpPr>
            <p:cNvPr id="9" name="TextBox 8"/>
            <p:cNvSpPr txBox="1"/>
            <p:nvPr/>
          </p:nvSpPr>
          <p:spPr>
            <a:xfrm>
              <a:off x="3276600" y="5182027"/>
              <a:ext cx="1905000" cy="83099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a:t>
              </a:r>
              <a:r>
                <a:rPr lang="en-US" sz="1600" dirty="0" smtClean="0">
                  <a:solidFill>
                    <a:schemeClr val="tx1"/>
                  </a:solidFill>
                  <a:latin typeface="Calibri" pitchFamily="34" charset="0"/>
                  <a:cs typeface="Calibri" pitchFamily="34" charset="0"/>
                </a:rPr>
                <a:t>Deployment Plan File</a:t>
              </a:r>
              <a:endParaRPr lang="en-US" sz="1600" dirty="0">
                <a:solidFill>
                  <a:schemeClr val="tx1"/>
                </a:solidFill>
                <a:latin typeface="Calibri" pitchFamily="34" charset="0"/>
                <a:cs typeface="Calibri" pitchFamily="34" charset="0"/>
              </a:endParaRPr>
            </a:p>
          </p:txBody>
        </p:sp>
        <p:sp>
          <p:nvSpPr>
            <p:cNvPr id="10" name="TextBox 9"/>
            <p:cNvSpPr txBox="1"/>
            <p:nvPr/>
          </p:nvSpPr>
          <p:spPr>
            <a:xfrm>
              <a:off x="3276600" y="62118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sp>
          <p:nvSpPr>
            <p:cNvPr id="11" name="Arc 10"/>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sp>
          <p:nvSpPr>
            <p:cNvPr id="13" name="Arc 12"/>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4" name="Straight Arrow Connector 13"/>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7"/>
            <p:cNvCxnSpPr>
              <a:cxnSpLocks noChangeShapeType="1"/>
            </p:cNvCxnSpPr>
            <p:nvPr/>
          </p:nvCxnSpPr>
          <p:spPr bwMode="auto">
            <a:xfrm>
              <a:off x="4229100" y="2130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8"/>
            <p:cNvCxnSpPr>
              <a:cxnSpLocks noChangeShapeType="1"/>
            </p:cNvCxnSpPr>
            <p:nvPr/>
          </p:nvCxnSpPr>
          <p:spPr bwMode="auto">
            <a:xfrm>
              <a:off x="4229100" y="3186113"/>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19"/>
            <p:cNvCxnSpPr>
              <a:cxnSpLocks noChangeShapeType="1"/>
            </p:cNvCxnSpPr>
            <p:nvPr/>
          </p:nvCxnSpPr>
          <p:spPr bwMode="auto">
            <a:xfrm>
              <a:off x="4229100" y="39592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20"/>
            <p:cNvCxnSpPr>
              <a:cxnSpLocks noChangeShapeType="1"/>
            </p:cNvCxnSpPr>
            <p:nvPr/>
          </p:nvCxnSpPr>
          <p:spPr bwMode="auto">
            <a:xfrm>
              <a:off x="4229100" y="497998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Straight Arrow Connector 21"/>
            <p:cNvCxnSpPr>
              <a:cxnSpLocks noChangeShapeType="1"/>
            </p:cNvCxnSpPr>
            <p:nvPr/>
          </p:nvCxnSpPr>
          <p:spPr bwMode="auto">
            <a:xfrm>
              <a:off x="4229100" y="60166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0" name="TextBox 15"/>
            <p:cNvSpPr txBox="1">
              <a:spLocks noChangeArrowheads="1"/>
            </p:cNvSpPr>
            <p:nvPr/>
          </p:nvSpPr>
          <p:spPr bwMode="auto">
            <a:xfrm>
              <a:off x="5486400" y="2571750"/>
              <a:ext cx="165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22" name="TextBox 21"/>
            <p:cNvSpPr txBox="1"/>
            <p:nvPr/>
          </p:nvSpPr>
          <p:spPr>
            <a:xfrm>
              <a:off x="2743200" y="8993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23" name="TextBox 22"/>
            <p:cNvSpPr txBox="1"/>
            <p:nvPr/>
          </p:nvSpPr>
          <p:spPr>
            <a:xfrm>
              <a:off x="2743200" y="171551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24" name="TextBox 23"/>
            <p:cNvSpPr txBox="1"/>
            <p:nvPr/>
          </p:nvSpPr>
          <p:spPr>
            <a:xfrm>
              <a:off x="2743200" y="258796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25" name="TextBox 24"/>
            <p:cNvSpPr txBox="1"/>
            <p:nvPr/>
          </p:nvSpPr>
          <p:spPr>
            <a:xfrm>
              <a:off x="2743200" y="349380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26" name="TextBox 25"/>
            <p:cNvSpPr txBox="1"/>
            <p:nvPr/>
          </p:nvSpPr>
          <p:spPr>
            <a:xfrm>
              <a:off x="2743200" y="433309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27" name="TextBox 26"/>
            <p:cNvSpPr txBox="1"/>
            <p:nvPr/>
          </p:nvSpPr>
          <p:spPr>
            <a:xfrm>
              <a:off x="2743200" y="5418979"/>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8" name="TextBox 27"/>
            <p:cNvSpPr txBox="1"/>
            <p:nvPr/>
          </p:nvSpPr>
          <p:spPr>
            <a:xfrm>
              <a:off x="2743200" y="616886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7</a:t>
              </a:r>
            </a:p>
          </p:txBody>
        </p:sp>
        <p:sp>
          <p:nvSpPr>
            <p:cNvPr id="30" name="TextBox 29"/>
            <p:cNvSpPr txBox="1"/>
            <p:nvPr/>
          </p:nvSpPr>
          <p:spPr>
            <a:xfrm>
              <a:off x="5715000" y="3363686"/>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31" name="TextBox 30"/>
            <p:cNvSpPr txBox="1"/>
            <p:nvPr/>
          </p:nvSpPr>
          <p:spPr>
            <a:xfrm>
              <a:off x="5181600" y="3487223"/>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2968817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a:t>Command Line Execution</a:t>
            </a:r>
          </a:p>
          <a:p>
            <a:pPr lvl="1">
              <a:lnSpc>
                <a:spcPct val="80000"/>
              </a:lnSpc>
              <a:defRPr/>
            </a:pPr>
            <a:r>
              <a:rPr lang="en-US" dirty="0"/>
              <a:t>One shell/batch script for orchestration</a:t>
            </a:r>
          </a:p>
          <a:p>
            <a:pPr lvl="2">
              <a:lnSpc>
                <a:spcPct val="80000"/>
              </a:lnSpc>
              <a:defRPr/>
            </a:pPr>
            <a:r>
              <a:rPr lang="en-US" dirty="0"/>
              <a:t>ExecutePDTool.bat  or .</a:t>
            </a:r>
            <a:r>
              <a:rPr lang="en-US" dirty="0" err="1"/>
              <a:t>sh</a:t>
            </a:r>
            <a:endParaRPr lang="en-US" dirty="0"/>
          </a:p>
          <a:p>
            <a:pPr lvl="3">
              <a:lnSpc>
                <a:spcPct val="80000"/>
              </a:lnSpc>
              <a:buFont typeface="Wingdings" panose="05000000000000000000" pitchFamily="2" charset="2"/>
              <a:buChar char="§"/>
              <a:defRPr/>
            </a:pPr>
            <a:r>
              <a:rPr lang="en-US" sz="1800" dirty="0"/>
              <a:t>-exec ../resources/plans/</a:t>
            </a:r>
            <a:r>
              <a:rPr lang="en-US" sz="1800" dirty="0" err="1"/>
              <a:t>PDTool.dp</a:t>
            </a:r>
            <a:r>
              <a:rPr lang="en-US" sz="1800" dirty="0"/>
              <a:t> -</a:t>
            </a:r>
            <a:r>
              <a:rPr lang="en-US" sz="1800" dirty="0" err="1"/>
              <a:t>config</a:t>
            </a:r>
            <a:r>
              <a:rPr lang="en-US" sz="1800" dirty="0"/>
              <a:t> </a:t>
            </a:r>
            <a:r>
              <a:rPr lang="en-US" sz="1800" dirty="0" err="1"/>
              <a:t>deploy.properties</a:t>
            </a:r>
            <a:endParaRPr lang="en-US" sz="1800" dirty="0"/>
          </a:p>
          <a:p>
            <a:pPr lvl="3">
              <a:lnSpc>
                <a:spcPct val="80000"/>
              </a:lnSpc>
              <a:buFont typeface="Wingdings" panose="05000000000000000000" pitchFamily="2" charset="2"/>
              <a:buChar char="§"/>
              <a:defRPr/>
            </a:pPr>
            <a:endParaRPr lang="en-US" sz="1800" dirty="0"/>
          </a:p>
          <a:p>
            <a:pPr marL="822960" lvl="1" indent="0">
              <a:lnSpc>
                <a:spcPct val="80000"/>
              </a:lnSpc>
              <a:buNone/>
              <a:defRPr/>
            </a:pPr>
            <a:r>
              <a:rPr lang="en-US" u="sng" dirty="0"/>
              <a:t>Other capabilities</a:t>
            </a:r>
            <a:r>
              <a:rPr lang="en-US" dirty="0"/>
              <a:t>:</a:t>
            </a:r>
          </a:p>
          <a:p>
            <a:pPr lvl="3">
              <a:lnSpc>
                <a:spcPct val="80000"/>
              </a:lnSpc>
              <a:buFont typeface="Wingdings" panose="05000000000000000000" pitchFamily="2" charset="2"/>
              <a:buChar char="§"/>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buFont typeface="Wingdings" panose="05000000000000000000" pitchFamily="2" charset="2"/>
              <a:buChar char="§"/>
              <a:defRPr/>
            </a:pPr>
            <a:r>
              <a:rPr lang="en-US" sz="1800" dirty="0"/>
              <a:t>-encrypt ../resources/modules/servers.xml</a:t>
            </a:r>
          </a:p>
          <a:p>
            <a:pPr lvl="3">
              <a:lnSpc>
                <a:spcPct val="80000"/>
              </a:lnSpc>
              <a:defRPr/>
            </a:pPr>
            <a:endParaRPr lang="en-US" sz="1800" dirty="0"/>
          </a:p>
          <a:p>
            <a:pPr lvl="2">
              <a:lnSpc>
                <a:spcPct val="80000"/>
              </a:lnSpc>
              <a:defRPr/>
            </a:pPr>
            <a:r>
              <a:rPr lang="en-US" dirty="0"/>
              <a:t>Driven by a property file containing task actions</a:t>
            </a:r>
          </a:p>
          <a:p>
            <a:pPr lvl="3">
              <a:lnSpc>
                <a:spcPct val="80000"/>
              </a:lnSpc>
              <a:buFont typeface="Wingdings" panose="05000000000000000000" pitchFamily="2" charset="2"/>
              <a:buChar char="§"/>
              <a:defRPr/>
            </a:pPr>
            <a:r>
              <a:rPr lang="en-US" dirty="0" err="1"/>
              <a:t>PDTool.dp</a:t>
            </a:r>
            <a:endParaRPr lang="en-US" dirty="0"/>
          </a:p>
          <a:p>
            <a:pPr lvl="3">
              <a:lnSpc>
                <a:spcPct val="80000"/>
              </a:lnSpc>
              <a:buFont typeface="Wingdings" panose="05000000000000000000" pitchFamily="2" charset="2"/>
              <a:buChar char="§"/>
              <a:defRPr/>
            </a:pPr>
            <a:r>
              <a:rPr lang="en-US" dirty="0"/>
              <a:t>List of task actions and arguments</a:t>
            </a:r>
          </a:p>
          <a:p>
            <a:pPr lvl="3">
              <a:lnSpc>
                <a:spcPct val="80000"/>
              </a:lnSpc>
              <a:defRPr/>
            </a:pPr>
            <a:endParaRPr lang="en-US" dirty="0"/>
          </a:p>
          <a:p>
            <a:pPr lvl="1">
              <a:lnSpc>
                <a:spcPct val="80000"/>
              </a:lnSpc>
              <a:defRPr/>
            </a:pPr>
            <a:r>
              <a:rPr lang="en-US" dirty="0"/>
              <a:t>Shell/Batch script invokes main program</a:t>
            </a:r>
          </a:p>
          <a:p>
            <a:pPr lvl="2">
              <a:lnSpc>
                <a:spcPct val="80000"/>
              </a:lnSpc>
              <a:defRPr/>
            </a:pPr>
            <a:r>
              <a:rPr lang="en-US" dirty="0" err="1"/>
              <a:t>PDTool</a:t>
            </a:r>
            <a:r>
              <a:rPr lang="en-US" dirty="0"/>
              <a:t> – Orchestration implemented in Java</a:t>
            </a:r>
          </a:p>
          <a:p>
            <a:pPr lvl="2">
              <a:lnSpc>
                <a:spcPct val="80000"/>
              </a:lnSpc>
              <a:defRPr/>
            </a:pPr>
            <a:r>
              <a:rPr lang="en-US" dirty="0" err="1"/>
              <a:t>DeployManagerUtil</a:t>
            </a:r>
            <a:r>
              <a:rPr lang="en-US"/>
              <a:t> – Common interface for command line and Ant</a:t>
            </a:r>
            <a:endParaRPr lang="en-US" dirty="0"/>
          </a:p>
        </p:txBody>
      </p:sp>
    </p:spTree>
    <p:extLst>
      <p:ext uri="{BB962C8B-B14F-4D97-AF65-F5344CB8AC3E}">
        <p14:creationId xmlns:p14="http://schemas.microsoft.com/office/powerpoint/2010/main" val="3455168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7307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smtClean="0">
                <a:ea typeface="ＭＳ Ｐゴシック" pitchFamily="34" charset="-128"/>
              </a:rPr>
              <a:t>Obtaining PD Tool?</a:t>
            </a:r>
          </a:p>
        </p:txBody>
      </p:sp>
      <p:sp>
        <p:nvSpPr>
          <p:cNvPr id="36867" name="Rectangle 3"/>
          <p:cNvSpPr>
            <a:spLocks noGrp="1"/>
          </p:cNvSpPr>
          <p:nvPr>
            <p:ph type="body" idx="4294967295"/>
          </p:nvPr>
        </p:nvSpPr>
        <p:spPr/>
        <p:txBody>
          <a:bodyPr/>
          <a:lstStyle/>
          <a:p>
            <a:r>
              <a:rPr lang="en-US" smtClean="0">
                <a:ea typeface="ＭＳ Ｐゴシック" pitchFamily="34" charset="-128"/>
              </a:rPr>
              <a:t>PD Tool is field developed and is received via a PS engagement</a:t>
            </a:r>
          </a:p>
          <a:p>
            <a:r>
              <a:rPr lang="en-US" smtClean="0">
                <a:ea typeface="ＭＳ Ｐゴシック" pitchFamily="34" charset="-128"/>
              </a:rPr>
              <a:t>Contact your Composite Software Sales Executive</a:t>
            </a:r>
          </a:p>
          <a:p>
            <a:r>
              <a:rPr lang="en-US" smtClean="0">
                <a:ea typeface="ＭＳ Ｐゴシック" pitchFamily="34" charset="-128"/>
              </a:rPr>
              <a:t>Contact your on-site Professional Services Consultant</a:t>
            </a:r>
          </a:p>
        </p:txBody>
      </p:sp>
    </p:spTree>
    <p:extLst>
      <p:ext uri="{BB962C8B-B14F-4D97-AF65-F5344CB8AC3E}">
        <p14:creationId xmlns:p14="http://schemas.microsoft.com/office/powerpoint/2010/main" val="2748571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7891"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System Administration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Ability to swap in modules of your choice, that suit your environment</a:t>
            </a:r>
          </a:p>
        </p:txBody>
      </p:sp>
    </p:spTree>
    <p:extLst>
      <p:ext uri="{BB962C8B-B14F-4D97-AF65-F5344CB8AC3E}">
        <p14:creationId xmlns:p14="http://schemas.microsoft.com/office/powerpoint/2010/main" val="1582364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4083536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5363"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871327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Goals</a:t>
            </a:r>
          </a:p>
        </p:txBody>
      </p:sp>
      <p:sp>
        <p:nvSpPr>
          <p:cNvPr id="16387"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711993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Packages</a:t>
            </a:r>
          </a:p>
        </p:txBody>
      </p:sp>
      <p:sp>
        <p:nvSpPr>
          <p:cNvPr id="17411"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2773641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5514041" y="267650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180790" y="514601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dirty="0" smtClean="0">
                <a:ea typeface="ＭＳ Ｐゴシック" pitchFamily="34" charset="-128"/>
              </a:rPr>
              <a:t>Deployment Overview</a:t>
            </a:r>
          </a:p>
        </p:txBody>
      </p:sp>
      <p:sp>
        <p:nvSpPr>
          <p:cNvPr id="24580" name="AutoShape 25"/>
          <p:cNvSpPr>
            <a:spLocks noChangeArrowheads="1"/>
          </p:cNvSpPr>
          <p:nvPr/>
        </p:nvSpPr>
        <p:spPr bwMode="auto">
          <a:xfrm>
            <a:off x="6324600" y="2742841"/>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5486400" y="2363428"/>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5410200" y="2058628"/>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5486400" y="2363428"/>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057400" y="2058628"/>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CIS Source </a:t>
              </a:r>
              <a:r>
                <a:rPr lang="en-US" sz="1200" b="1" dirty="0" err="1">
                  <a:solidFill>
                    <a:schemeClr val="tx1"/>
                  </a:solidFill>
                </a:rPr>
                <a:t>Dev</a:t>
              </a:r>
              <a:r>
                <a:rPr lang="en-US" sz="1200" b="1" dirty="0">
                  <a:solidFill>
                    <a:schemeClr val="tx1"/>
                  </a:solidFill>
                </a:rPr>
                <a:t> Server</a:t>
              </a:r>
            </a:p>
          </p:txBody>
        </p:sp>
      </p:grpSp>
      <p:sp>
        <p:nvSpPr>
          <p:cNvPr id="24585" name="Rectangle 35"/>
          <p:cNvSpPr>
            <a:spLocks noChangeArrowheads="1"/>
          </p:cNvSpPr>
          <p:nvPr/>
        </p:nvSpPr>
        <p:spPr bwMode="auto">
          <a:xfrm>
            <a:off x="5486400" y="4801828"/>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5410200" y="4497028"/>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5486400" y="4801828"/>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057400" y="4497028"/>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smtClean="0">
                  <a:solidFill>
                    <a:schemeClr val="bg1"/>
                  </a:solidFill>
                </a:rPr>
                <a:t>Subversion, TFS</a:t>
              </a:r>
              <a:endParaRPr lang="en-US" sz="1000" b="1" i="1" dirty="0">
                <a:solidFill>
                  <a:schemeClr val="bg1"/>
                </a:solidFill>
              </a:endParaRPr>
            </a:p>
            <a:p>
              <a:pPr algn="ctr" eaLnBrk="0" hangingPunct="0"/>
              <a:r>
                <a:rPr lang="en-US" sz="1000" b="1" i="1" dirty="0">
                  <a:solidFill>
                    <a:schemeClr val="bg1"/>
                  </a:solidFill>
                </a:rPr>
                <a:t>Other..</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VCS Server</a:t>
              </a:r>
            </a:p>
          </p:txBody>
        </p:sp>
      </p:grpSp>
      <p:grpSp>
        <p:nvGrpSpPr>
          <p:cNvPr id="95318" name="Group 86"/>
          <p:cNvGrpSpPr>
            <a:grpSpLocks/>
          </p:cNvGrpSpPr>
          <p:nvPr/>
        </p:nvGrpSpPr>
        <p:grpSpPr bwMode="auto">
          <a:xfrm>
            <a:off x="1930400" y="3506428"/>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95296" name="Group 64"/>
          <p:cNvGrpSpPr>
            <a:grpSpLocks/>
          </p:cNvGrpSpPr>
          <p:nvPr/>
        </p:nvGrpSpPr>
        <p:grpSpPr bwMode="auto">
          <a:xfrm>
            <a:off x="4419600" y="5563833"/>
            <a:ext cx="1981200" cy="576263"/>
            <a:chOff x="3168" y="3312"/>
            <a:chExt cx="1248" cy="363"/>
          </a:xfrm>
        </p:grpSpPr>
        <p:grpSp>
          <p:nvGrpSpPr>
            <p:cNvPr id="24625" name="Group 63"/>
            <p:cNvGrpSpPr>
              <a:grpSpLocks/>
            </p:cNvGrpSpPr>
            <p:nvPr/>
          </p:nvGrpSpPr>
          <p:grpSpPr bwMode="auto">
            <a:xfrm>
              <a:off x="3168" y="3312"/>
              <a:ext cx="672" cy="363"/>
              <a:chOff x="3168" y="3312"/>
              <a:chExt cx="672" cy="363"/>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114800" y="3176228"/>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4419600" y="2528528"/>
            <a:ext cx="1905000" cy="688975"/>
            <a:chOff x="3168" y="1400"/>
            <a:chExt cx="1200" cy="434"/>
          </a:xfrm>
        </p:grpSpPr>
        <p:grpSp>
          <p:nvGrpSpPr>
            <p:cNvPr id="24611" name="Group 60"/>
            <p:cNvGrpSpPr>
              <a:grpSpLocks/>
            </p:cNvGrpSpPr>
            <p:nvPr/>
          </p:nvGrpSpPr>
          <p:grpSpPr bwMode="auto">
            <a:xfrm>
              <a:off x="3168" y="1400"/>
              <a:ext cx="712" cy="232"/>
              <a:chOff x="3168" y="1400"/>
              <a:chExt cx="712" cy="23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24612" name="Group 82"/>
            <p:cNvGrpSpPr>
              <a:grpSpLocks/>
            </p:cNvGrpSpPr>
            <p:nvPr/>
          </p:nvGrpSpPr>
          <p:grpSpPr bwMode="auto">
            <a:xfrm>
              <a:off x="3819" y="1474"/>
              <a:ext cx="549" cy="360"/>
              <a:chOff x="3819" y="1474"/>
              <a:chExt cx="549" cy="360"/>
            </a:xfrm>
          </p:grpSpPr>
          <p:grpSp>
            <p:nvGrpSpPr>
              <p:cNvPr id="24613" name="Group 73"/>
              <p:cNvGrpSpPr>
                <a:grpSpLocks/>
              </p:cNvGrpSpPr>
              <p:nvPr/>
            </p:nvGrpSpPr>
            <p:grpSpPr bwMode="auto">
              <a:xfrm>
                <a:off x="3819" y="1474"/>
                <a:ext cx="447" cy="360"/>
                <a:chOff x="4827" y="3010"/>
                <a:chExt cx="447" cy="360"/>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 y="3174"/>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7" y="3010"/>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14"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108902" y="3277828"/>
            <a:ext cx="1358702" cy="2665413"/>
            <a:chOff x="6718109" y="2971800"/>
            <a:chExt cx="1359240" cy="2665692"/>
          </a:xfrm>
        </p:grpSpPr>
        <p:sp>
          <p:nvSpPr>
            <p:cNvPr id="24605"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400" y="3505200"/>
              <a:ext cx="1066949" cy="24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nvGrpSpPr>
            <p:cNvPr id="24607" name="Group 72"/>
            <p:cNvGrpSpPr>
              <a:grpSpLocks/>
            </p:cNvGrpSpPr>
            <p:nvPr/>
          </p:nvGrpSpPr>
          <p:grpSpPr bwMode="auto">
            <a:xfrm>
              <a:off x="6718109" y="4811721"/>
              <a:ext cx="749485" cy="596901"/>
              <a:chOff x="4853" y="3031"/>
              <a:chExt cx="385" cy="376"/>
            </a:xfrm>
          </p:grpSpPr>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211"/>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853" y="3031"/>
                <a:ext cx="29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08"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1981200" y="1449028"/>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dev1</a:t>
              </a:r>
              <a:endParaRPr lang="en-US" sz="1000" b="1">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dev2</a:t>
              </a:r>
              <a:endParaRPr lang="en-US" sz="1000" b="1">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
        <p:nvSpPr>
          <p:cNvPr id="2" name="TextBox 1"/>
          <p:cNvSpPr txBox="1"/>
          <p:nvPr/>
        </p:nvSpPr>
        <p:spPr>
          <a:xfrm>
            <a:off x="242887" y="1606314"/>
            <a:ext cx="1692275"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 Studio</a:t>
            </a:r>
            <a:endParaRPr lang="en-US" dirty="0"/>
          </a:p>
        </p:txBody>
      </p:sp>
      <p:sp>
        <p:nvSpPr>
          <p:cNvPr id="64" name="TextBox 63"/>
          <p:cNvSpPr txBox="1"/>
          <p:nvPr/>
        </p:nvSpPr>
        <p:spPr>
          <a:xfrm>
            <a:off x="1736165" y="1049632"/>
            <a:ext cx="2438400" cy="369332"/>
          </a:xfrm>
          <a:prstGeom prst="rect">
            <a:avLst/>
          </a:prstGeom>
          <a:noFill/>
        </p:spPr>
        <p:txBody>
          <a:bodyPr wrap="square" rtlCol="0">
            <a:spAutoFit/>
          </a:bodyPr>
          <a:lstStyle/>
          <a:p>
            <a:pPr algn="ctr"/>
            <a:r>
              <a:rPr lang="en-US" dirty="0" smtClean="0"/>
              <a:t>Composite Studio</a:t>
            </a:r>
            <a:endParaRPr lang="en-US" dirty="0"/>
          </a:p>
        </p:txBody>
      </p:sp>
      <p:sp>
        <p:nvSpPr>
          <p:cNvPr id="70" name="TextBox 69"/>
          <p:cNvSpPr txBox="1"/>
          <p:nvPr/>
        </p:nvSpPr>
        <p:spPr>
          <a:xfrm>
            <a:off x="6858000" y="5242121"/>
            <a:ext cx="1087813"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sp>
        <p:nvSpPr>
          <p:cNvPr id="71" name="TextBox 70"/>
          <p:cNvSpPr txBox="1"/>
          <p:nvPr/>
        </p:nvSpPr>
        <p:spPr>
          <a:xfrm>
            <a:off x="4543831" y="2971800"/>
            <a:ext cx="942569"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cxnSp>
        <p:nvCxnSpPr>
          <p:cNvPr id="6" name="Straight Arrow Connector 5"/>
          <p:cNvCxnSpPr/>
          <p:nvPr/>
        </p:nvCxnSpPr>
        <p:spPr>
          <a:xfrm>
            <a:off x="2106053" y="189873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929752" y="1729668"/>
            <a:ext cx="820445" cy="200055"/>
            <a:chOff x="2532355" y="1417344"/>
            <a:chExt cx="820445" cy="200055"/>
          </a:xfrm>
        </p:grpSpPr>
        <p:sp>
          <p:nvSpPr>
            <p:cNvPr id="76" name="Rectangle 75"/>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78" name="Group 77"/>
          <p:cNvGrpSpPr/>
          <p:nvPr/>
        </p:nvGrpSpPr>
        <p:grpSpPr>
          <a:xfrm>
            <a:off x="2606675" y="1742368"/>
            <a:ext cx="820445" cy="200055"/>
            <a:chOff x="3209278" y="1430044"/>
            <a:chExt cx="820445" cy="200055"/>
          </a:xfrm>
        </p:grpSpPr>
        <p:sp>
          <p:nvSpPr>
            <p:cNvPr id="79" name="Rectangle 78"/>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81" name="Group 80"/>
          <p:cNvGrpSpPr/>
          <p:nvPr/>
        </p:nvGrpSpPr>
        <p:grpSpPr>
          <a:xfrm>
            <a:off x="3285477" y="1729668"/>
            <a:ext cx="820445" cy="200055"/>
            <a:chOff x="3888080" y="1417344"/>
            <a:chExt cx="820445" cy="200055"/>
          </a:xfrm>
        </p:grpSpPr>
        <p:sp>
          <p:nvSpPr>
            <p:cNvPr id="82" name="Rectangle 81"/>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274884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317"/>
                                        </p:tgtEl>
                                        <p:attrNameLst>
                                          <p:attrName>style.visibility</p:attrName>
                                        </p:attrNameLst>
                                      </p:cBhvr>
                                      <p:to>
                                        <p:strVal val="visible"/>
                                      </p:to>
                                    </p:set>
                                    <p:animEffect transition="in" filter="wipe(left)">
                                      <p:cBhvr>
                                        <p:cTn id="7" dur="500"/>
                                        <p:tgtEl>
                                          <p:spTgt spid="9531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5318"/>
                                        </p:tgtEl>
                                        <p:attrNameLst>
                                          <p:attrName>style.visibility</p:attrName>
                                        </p:attrNameLst>
                                      </p:cBhvr>
                                      <p:to>
                                        <p:strVal val="visible"/>
                                      </p:to>
                                    </p:set>
                                    <p:animEffect transition="in" filter="wipe(up)">
                                      <p:cBhvr>
                                        <p:cTn id="11" dur="500"/>
                                        <p:tgtEl>
                                          <p:spTgt spid="9531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313"/>
                                        </p:tgtEl>
                                        <p:attrNameLst>
                                          <p:attrName>style.visibility</p:attrName>
                                        </p:attrNameLst>
                                      </p:cBhvr>
                                      <p:to>
                                        <p:strVal val="visible"/>
                                      </p:to>
                                    </p:set>
                                    <p:animEffect transition="in" filter="wipe(down)">
                                      <p:cBhvr>
                                        <p:cTn id="15" dur="500"/>
                                        <p:tgtEl>
                                          <p:spTgt spid="9531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5296"/>
                                        </p:tgtEl>
                                        <p:attrNameLst>
                                          <p:attrName>style.visibility</p:attrName>
                                        </p:attrNameLst>
                                      </p:cBhvr>
                                      <p:to>
                                        <p:strVal val="visible"/>
                                      </p:to>
                                    </p:set>
                                    <p:animEffect transition="in" filter="wipe(left)">
                                      <p:cBhvr>
                                        <p:cTn id="19" dur="500"/>
                                        <p:tgtEl>
                                          <p:spTgt spid="9529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4800"/>
            <a:ext cx="7772400" cy="1666875"/>
          </a:xfrm>
        </p:spPr>
        <p:txBody>
          <a:bodyPr/>
          <a:lstStyle/>
          <a:p>
            <a:pPr>
              <a:defRPr/>
            </a:pPr>
            <a:r>
              <a:rPr lang="en-US" sz="1800" dirty="0" smtClean="0">
                <a:solidFill>
                  <a:srgbClr val="4D4D4D"/>
                </a:solidFill>
              </a:rPr>
              <a:t> </a:t>
            </a:r>
            <a:r>
              <a:rPr lang="en-US" sz="1800" dirty="0">
                <a:solidFill>
                  <a:srgbClr val="4D4D4D"/>
                </a:solidFill>
              </a:rPr>
              <a:t>PD Tool Studio </a:t>
            </a:r>
            <a:r>
              <a:rPr lang="en-US" sz="1800" b="0" i="1" dirty="0">
                <a:solidFill>
                  <a:srgbClr val="4D4D4D"/>
                </a:solidFill>
              </a:rPr>
              <a:t>– PD Tool Studio provides </a:t>
            </a:r>
            <a:r>
              <a:rPr lang="en-US" sz="1800" b="0" i="1" dirty="0" smtClean="0">
                <a:solidFill>
                  <a:srgbClr val="4D4D4D"/>
                </a:solidFill>
              </a:rPr>
              <a:t>Composite </a:t>
            </a:r>
            <a:r>
              <a:rPr lang="en-US" sz="1800" b="0" i="1" dirty="0">
                <a:solidFill>
                  <a:srgbClr val="4D4D4D"/>
                </a:solidFill>
              </a:rPr>
              <a:t>Studio Version Control </a:t>
            </a:r>
            <a:r>
              <a:rPr lang="en-US" sz="1800" b="0" i="1" dirty="0" smtClean="0">
                <a:solidFill>
                  <a:srgbClr val="4D4D4D"/>
                </a:solidFill>
              </a:rPr>
              <a:t>System (</a:t>
            </a:r>
            <a:r>
              <a:rPr lang="en-US" sz="1800" b="0" i="1" dirty="0">
                <a:solidFill>
                  <a:srgbClr val="4D4D4D"/>
                </a:solidFill>
              </a:rPr>
              <a:t>VCS) integration with easy-to-configure </a:t>
            </a:r>
            <a:r>
              <a:rPr lang="en-US" sz="1800" b="0" i="1" dirty="0" smtClean="0">
                <a:solidFill>
                  <a:srgbClr val="4D4D4D"/>
                </a:solidFill>
              </a:rPr>
              <a:t>scripts.</a:t>
            </a:r>
            <a:endParaRPr lang="en-US" sz="1800" dirty="0">
              <a:solidFill>
                <a:srgbClr val="4D4D4D"/>
              </a:solidFill>
            </a:endParaRPr>
          </a:p>
        </p:txBody>
      </p:sp>
      <p:sp>
        <p:nvSpPr>
          <p:cNvPr id="28675" name="Text Placeholder 2"/>
          <p:cNvSpPr>
            <a:spLocks noGrp="1"/>
          </p:cNvSpPr>
          <p:nvPr>
            <p:ph type="body" idx="1"/>
          </p:nvPr>
        </p:nvSpPr>
        <p:spPr>
          <a:xfrm>
            <a:off x="762000" y="22860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 Studio)</a:t>
            </a:r>
          </a:p>
          <a:p>
            <a:endParaRPr lang="en-US" sz="2800" smtClean="0">
              <a:ea typeface="ＭＳ Ｐゴシック" pitchFamily="34" charset="-128"/>
            </a:endParaRP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3410091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smtClean="0">
                <a:ea typeface="ＭＳ Ｐゴシック" pitchFamily="34" charset="-128"/>
              </a:rPr>
              <a:t>PD Tool Studio Distribution</a:t>
            </a:r>
          </a:p>
        </p:txBody>
      </p:sp>
      <p:sp>
        <p:nvSpPr>
          <p:cNvPr id="26627" name="Rectangle 3"/>
          <p:cNvSpPr>
            <a:spLocks noGrp="1"/>
          </p:cNvSpPr>
          <p:nvPr>
            <p:ph type="body" idx="4294967295"/>
          </p:nvPr>
        </p:nvSpPr>
        <p:spPr>
          <a:xfrm>
            <a:off x="457200" y="1066800"/>
            <a:ext cx="8458200" cy="5486400"/>
          </a:xfrm>
        </p:spPr>
        <p:txBody>
          <a:bodyPr/>
          <a:lstStyle/>
          <a:p>
            <a:pPr>
              <a:defRPr/>
            </a:pPr>
            <a:r>
              <a:rPr lang="en-US" sz="2800" dirty="0" smtClean="0"/>
              <a:t>PD Tool Studio – </a:t>
            </a:r>
            <a:r>
              <a:rPr lang="en-US" sz="2400" dirty="0" smtClean="0"/>
              <a:t>Studio / VCS Integration</a:t>
            </a:r>
          </a:p>
          <a:p>
            <a:pPr lvl="1">
              <a:defRPr/>
            </a:pPr>
            <a:r>
              <a:rPr lang="en-US" sz="2000" dirty="0" smtClean="0"/>
              <a:t>PDToolStudio.zip</a:t>
            </a:r>
          </a:p>
          <a:p>
            <a:pPr lvl="2">
              <a:defRPr/>
            </a:pPr>
            <a:r>
              <a:rPr lang="en-US" sz="1800" dirty="0" smtClean="0"/>
              <a:t>/bin – Shell/Batch Scripts</a:t>
            </a:r>
          </a:p>
          <a:p>
            <a:pPr lvl="2">
              <a:defRPr/>
            </a:pPr>
            <a:r>
              <a:rPr lang="en-US" sz="1800" dirty="0" smtClean="0"/>
              <a:t>/docs - Documentation</a:t>
            </a:r>
          </a:p>
          <a:p>
            <a:pPr lvl="2">
              <a:defRPr/>
            </a:pPr>
            <a:r>
              <a:rPr lang="en-US" sz="1800" dirty="0" smtClean="0"/>
              <a:t>/</a:t>
            </a:r>
            <a:r>
              <a:rPr lang="en-US" sz="1800" dirty="0" err="1" smtClean="0"/>
              <a:t>dist</a:t>
            </a:r>
            <a:r>
              <a:rPr lang="en-US" sz="1800" dirty="0" smtClean="0"/>
              <a:t> – </a:t>
            </a:r>
            <a:r>
              <a:rPr lang="en-US" sz="1800" dirty="0" smtClean="0"/>
              <a:t>PDTool.jar</a:t>
            </a:r>
            <a:endParaRPr lang="en-US" sz="1800" dirty="0" smtClean="0"/>
          </a:p>
          <a:p>
            <a:pPr lvl="2">
              <a:defRPr/>
            </a:pPr>
            <a:r>
              <a:rPr lang="en-US" sz="1800" dirty="0" smtClean="0"/>
              <a:t>/lib – Required Jar libraries</a:t>
            </a:r>
          </a:p>
          <a:p>
            <a:pPr lvl="2">
              <a:defRPr/>
            </a:pPr>
            <a:r>
              <a:rPr lang="en-US" sz="1800" dirty="0" smtClean="0"/>
              <a:t>/resources/</a:t>
            </a:r>
            <a:r>
              <a:rPr lang="en-US" sz="1800" dirty="0" err="1" smtClean="0"/>
              <a:t>config</a:t>
            </a:r>
            <a:r>
              <a:rPr lang="en-US" sz="1800" dirty="0" smtClean="0"/>
              <a:t> – Configuration property files</a:t>
            </a:r>
          </a:p>
          <a:p>
            <a:pPr lvl="1">
              <a:defRPr/>
            </a:pPr>
            <a:r>
              <a:rPr lang="en-US" sz="2000" dirty="0" smtClean="0"/>
              <a:t>Environment</a:t>
            </a:r>
          </a:p>
          <a:p>
            <a:pPr lvl="2">
              <a:defRPr/>
            </a:pPr>
            <a:r>
              <a:rPr lang="en-US" sz="1800" dirty="0" smtClean="0"/>
              <a:t>Requires JRE 6 (1.6) – if running command line</a:t>
            </a:r>
          </a:p>
          <a:p>
            <a:pPr marL="914400" lvl="2" indent="0">
              <a:buFontTx/>
              <a:buNone/>
              <a:defRPr/>
            </a:pPr>
            <a:endParaRPr lang="en-US" sz="1800" dirty="0" smtClean="0"/>
          </a:p>
        </p:txBody>
      </p:sp>
    </p:spTree>
    <p:extLst>
      <p:ext uri="{BB962C8B-B14F-4D97-AF65-F5344CB8AC3E}">
        <p14:creationId xmlns:p14="http://schemas.microsoft.com/office/powerpoint/2010/main" val="2163709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Studio VCS Configuration Process</a:t>
            </a:r>
          </a:p>
        </p:txBody>
      </p:sp>
      <p:grpSp>
        <p:nvGrpSpPr>
          <p:cNvPr id="3" name="Group 2"/>
          <p:cNvGrpSpPr/>
          <p:nvPr/>
        </p:nvGrpSpPr>
        <p:grpSpPr>
          <a:xfrm>
            <a:off x="2765425" y="1322388"/>
            <a:ext cx="4854575" cy="5002212"/>
            <a:chOff x="2765425" y="1322388"/>
            <a:chExt cx="4854575" cy="5002212"/>
          </a:xfrm>
        </p:grpSpPr>
        <p:sp>
          <p:nvSpPr>
            <p:cNvPr id="29" name="TextBox 28"/>
            <p:cNvSpPr txBox="1"/>
            <p:nvPr/>
          </p:nvSpPr>
          <p:spPr>
            <a:xfrm>
              <a:off x="3298825" y="13223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30" name="TextBox 29"/>
            <p:cNvSpPr txBox="1"/>
            <p:nvPr/>
          </p:nvSpPr>
          <p:spPr>
            <a:xfrm>
              <a:off x="3298825" y="21177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 for Studio</a:t>
              </a:r>
            </a:p>
          </p:txBody>
        </p:sp>
        <p:sp>
          <p:nvSpPr>
            <p:cNvPr id="31" name="TextBox 30"/>
            <p:cNvSpPr txBox="1"/>
            <p:nvPr/>
          </p:nvSpPr>
          <p:spPr>
            <a:xfrm>
              <a:off x="3298825" y="2900363"/>
              <a:ext cx="1905000" cy="83026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32" name="TextBox 31"/>
            <p:cNvSpPr txBox="1"/>
            <p:nvPr/>
          </p:nvSpPr>
          <p:spPr>
            <a:xfrm>
              <a:off x="3298825" y="3941763"/>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33" name="TextBox 32"/>
            <p:cNvSpPr txBox="1"/>
            <p:nvPr/>
          </p:nvSpPr>
          <p:spPr>
            <a:xfrm>
              <a:off x="3298825" y="4722813"/>
              <a:ext cx="1905000" cy="7381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Enable</a:t>
              </a:r>
            </a:p>
            <a:p>
              <a:pPr algn="ctr">
                <a:defRPr/>
              </a:pPr>
              <a:r>
                <a:rPr lang="en-US" sz="1600" dirty="0">
                  <a:solidFill>
                    <a:schemeClr val="tx1"/>
                  </a:solidFill>
                  <a:latin typeface="Calibri" pitchFamily="34" charset="0"/>
                  <a:cs typeface="Calibri" pitchFamily="34" charset="0"/>
                </a:rPr>
                <a:t>VCS in Studio</a:t>
              </a:r>
            </a:p>
            <a:p>
              <a:pPr algn="ctr">
                <a:defRPr/>
              </a:pPr>
              <a:endParaRPr lang="en-US" sz="1000" dirty="0">
                <a:solidFill>
                  <a:schemeClr val="tx1"/>
                </a:solidFill>
                <a:latin typeface="Calibri" pitchFamily="34" charset="0"/>
                <a:cs typeface="Calibri" pitchFamily="34" charset="0"/>
              </a:endParaRPr>
            </a:p>
          </p:txBody>
        </p:sp>
        <p:sp>
          <p:nvSpPr>
            <p:cNvPr id="34" name="TextBox 33"/>
            <p:cNvSpPr txBox="1"/>
            <p:nvPr/>
          </p:nvSpPr>
          <p:spPr>
            <a:xfrm>
              <a:off x="3298825" y="56784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cxnSp>
          <p:nvCxnSpPr>
            <p:cNvPr id="30729"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Straight Arrow Connector 17"/>
            <p:cNvCxnSpPr>
              <a:cxnSpLocks noChangeShapeType="1"/>
            </p:cNvCxnSpPr>
            <p:nvPr/>
          </p:nvCxnSpPr>
          <p:spPr bwMode="auto">
            <a:xfrm>
              <a:off x="4251325" y="2689225"/>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Straight Arrow Connector 18"/>
            <p:cNvCxnSpPr>
              <a:cxnSpLocks noChangeShapeType="1"/>
            </p:cNvCxnSpPr>
            <p:nvPr/>
          </p:nvCxnSpPr>
          <p:spPr bwMode="auto">
            <a:xfrm>
              <a:off x="4251325" y="3744913"/>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Straight Arrow Connector 19"/>
            <p:cNvCxnSpPr>
              <a:cxnSpLocks noChangeShapeType="1"/>
            </p:cNvCxnSpPr>
            <p:nvPr/>
          </p:nvCxnSpPr>
          <p:spPr bwMode="auto">
            <a:xfrm>
              <a:off x="4251325" y="452913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4"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41" name="TextBox 40"/>
            <p:cNvSpPr txBox="1"/>
            <p:nvPr/>
          </p:nvSpPr>
          <p:spPr>
            <a:xfrm>
              <a:off x="2765425" y="14454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42" name="TextBox 41"/>
            <p:cNvSpPr txBox="1"/>
            <p:nvPr/>
          </p:nvSpPr>
          <p:spPr>
            <a:xfrm>
              <a:off x="2765425" y="227380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43" name="TextBox 42"/>
            <p:cNvSpPr txBox="1"/>
            <p:nvPr/>
          </p:nvSpPr>
          <p:spPr>
            <a:xfrm>
              <a:off x="2765425" y="314625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44" name="TextBox 43"/>
            <p:cNvSpPr txBox="1"/>
            <p:nvPr/>
          </p:nvSpPr>
          <p:spPr>
            <a:xfrm>
              <a:off x="2765425" y="406428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45" name="TextBox 44"/>
            <p:cNvSpPr txBox="1"/>
            <p:nvPr/>
          </p:nvSpPr>
          <p:spPr>
            <a:xfrm>
              <a:off x="2765425" y="490358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46" name="TextBox 45"/>
            <p:cNvSpPr txBox="1"/>
            <p:nvPr/>
          </p:nvSpPr>
          <p:spPr>
            <a:xfrm>
              <a:off x="2765425" y="5766371"/>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1" name="TextBox 20"/>
            <p:cNvSpPr txBox="1"/>
            <p:nvPr/>
          </p:nvSpPr>
          <p:spPr>
            <a:xfrm>
              <a:off x="5715000" y="3943683"/>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22" name="TextBox 21"/>
            <p:cNvSpPr txBox="1"/>
            <p:nvPr/>
          </p:nvSpPr>
          <p:spPr>
            <a:xfrm>
              <a:off x="5181600" y="406722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481947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3574</TotalTime>
  <Words>3845</Words>
  <Application>Microsoft Office PowerPoint</Application>
  <PresentationFormat>On-screen Show (4:3)</PresentationFormat>
  <Paragraphs>539</Paragraphs>
  <Slides>30</Slides>
  <Notes>18</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Clarity</vt:lpstr>
      <vt:lpstr>Visio</vt:lpstr>
      <vt:lpstr>Composite Software  PS Promotion and Deployment Tool Positioning</vt:lpstr>
      <vt:lpstr>Agenda</vt:lpstr>
      <vt:lpstr>Problem Definition</vt:lpstr>
      <vt:lpstr>Goals</vt:lpstr>
      <vt:lpstr>Packages</vt:lpstr>
      <vt:lpstr>Deployment Overview</vt:lpstr>
      <vt:lpstr> PD Tool Studio – PD Tool Studio provides Composite Studio Version Control System (VCS) integration with easy-to-configure scripts.</vt:lpstr>
      <vt:lpstr>PD Tool Studio Distribution</vt:lpstr>
      <vt:lpstr>PD Tool Studio VCS Configuration Process</vt:lpstr>
      <vt:lpstr>VCS Topologies</vt:lpstr>
      <vt:lpstr>VCS Topologies (Single-Node Topology)</vt:lpstr>
      <vt:lpstr>VCS Topologies (Multi-Node Topology)</vt:lpstr>
      <vt:lpstr>VCS Topologies (Multi-User Topology – Direct)</vt:lpstr>
      <vt:lpstr>VCS Topologies (Multi-User Topology – Managed)</vt:lpstr>
      <vt:lpstr>Version Control using PDTool Studio</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PD Tool Distribution</vt:lpstr>
      <vt:lpstr>Design Philosophy</vt:lpstr>
      <vt:lpstr>Design Philosophy</vt:lpstr>
      <vt:lpstr>Functional Modules</vt:lpstr>
      <vt:lpstr>Functional Modules cont.</vt:lpstr>
      <vt:lpstr>PD Tool Scenarios</vt:lpstr>
      <vt:lpstr>Deployment Scenario</vt:lpstr>
      <vt:lpstr>PD Tool VCS Configuration Process</vt:lpstr>
      <vt:lpstr>PD Tool Command Line Execution</vt:lpstr>
      <vt:lpstr>PD Tool Ant Execution</vt:lpstr>
      <vt:lpstr>Obtaining PD Tool?</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204</cp:revision>
  <dcterms:created xsi:type="dcterms:W3CDTF">2012-12-16T21:02:03Z</dcterms:created>
  <dcterms:modified xsi:type="dcterms:W3CDTF">2014-07-11T01:41:17Z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-1880526013</vt:i4>
  </property>
  <property fmtid="{D5CDD505-2E9C-101B-9397-08002B2CF9AE}" pid="3" name="_NewReviewCycle">
    <vt:lpwstr/>
  </property>
  <property fmtid="{D5CDD505-2E9C-101B-9397-08002B2CF9AE}" pid="4" name="_EmailSubject">
    <vt:lpwstr>pdtool preso</vt:lpwstr>
  </property>
  <property fmtid="{D5CDD505-2E9C-101B-9397-08002B2CF9AE}" pid="5" name="_AuthorEmail">
    <vt:lpwstr>michael.tinius@bankofamerica.com</vt:lpwstr>
  </property>
  <property fmtid="{D5CDD505-2E9C-101B-9397-08002B2CF9AE}" pid="6" name="_AuthorEmailDisplayName">
    <vt:lpwstr>Tinius, Michael</vt:lpwstr>
  </property>
</Properties>
</file>