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33"/>
  </p:notesMasterIdLst>
  <p:handoutMasterIdLst>
    <p:handoutMasterId r:id="rId34"/>
  </p:handoutMasterIdLst>
  <p:sldIdLst>
    <p:sldId id="465" r:id="rId2"/>
    <p:sldId id="466" r:id="rId3"/>
    <p:sldId id="503" r:id="rId4"/>
    <p:sldId id="467" r:id="rId5"/>
    <p:sldId id="468" r:id="rId6"/>
    <p:sldId id="469" r:id="rId7"/>
    <p:sldId id="493" r:id="rId8"/>
    <p:sldId id="494" r:id="rId9"/>
    <p:sldId id="495" r:id="rId10"/>
    <p:sldId id="496" r:id="rId11"/>
    <p:sldId id="497" r:id="rId12"/>
    <p:sldId id="498" r:id="rId13"/>
    <p:sldId id="499" r:id="rId14"/>
    <p:sldId id="500" r:id="rId15"/>
    <p:sldId id="501" r:id="rId16"/>
    <p:sldId id="502" r:id="rId17"/>
    <p:sldId id="470" r:id="rId18"/>
    <p:sldId id="471" r:id="rId19"/>
    <p:sldId id="472" r:id="rId20"/>
    <p:sldId id="473" r:id="rId21"/>
    <p:sldId id="474" r:id="rId22"/>
    <p:sldId id="475" r:id="rId23"/>
    <p:sldId id="476" r:id="rId24"/>
    <p:sldId id="492" r:id="rId25"/>
    <p:sldId id="477" r:id="rId26"/>
    <p:sldId id="478" r:id="rId27"/>
    <p:sldId id="479" r:id="rId28"/>
    <p:sldId id="488" r:id="rId29"/>
    <p:sldId id="489" r:id="rId30"/>
    <p:sldId id="490" r:id="rId31"/>
    <p:sldId id="462"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59" autoAdjust="0"/>
    <p:restoredTop sz="89170" autoAdjust="0"/>
  </p:normalViewPr>
  <p:slideViewPr>
    <p:cSldViewPr>
      <p:cViewPr varScale="1">
        <p:scale>
          <a:sx n="79" d="100"/>
          <a:sy n="79" d="100"/>
        </p:scale>
        <p:origin x="-1402" y="-67"/>
      </p:cViewPr>
      <p:guideLst>
        <p:guide orient="horz" pos="2160"/>
        <p:guide pos="2880"/>
      </p:guideLst>
    </p:cSldViewPr>
  </p:slideViewPr>
  <p:notesTextViewPr>
    <p:cViewPr>
      <p:scale>
        <a:sx n="1" d="1"/>
        <a:sy n="1" d="1"/>
      </p:scale>
      <p:origin x="0" y="0"/>
    </p:cViewPr>
  </p:notesTextViewPr>
  <p:sorterViewPr>
    <p:cViewPr>
      <p:scale>
        <a:sx n="100" d="100"/>
        <a:sy n="100" d="100"/>
      </p:scale>
      <p:origin x="0" y="-234"/>
    </p:cViewPr>
  </p:sorterViewPr>
  <p:notesViewPr>
    <p:cSldViewPr>
      <p:cViewPr varScale="1">
        <p:scale>
          <a:sx n="86" d="100"/>
          <a:sy n="86" d="100"/>
        </p:scale>
        <p:origin x="-192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67059E-F096-41EF-873D-C843676AB311}" type="datetimeFigureOut">
              <a:rPr lang="en-US" smtClean="0"/>
              <a:t>11/17/2014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C280AE3-5D5F-4349-B36D-A89359D15E5F}" type="slidenum">
              <a:rPr lang="en-US" smtClean="0"/>
              <a:t>‹#›</a:t>
            </a:fld>
            <a:endParaRPr lang="en-US"/>
          </a:p>
        </p:txBody>
      </p:sp>
    </p:spTree>
    <p:extLst>
      <p:ext uri="{BB962C8B-B14F-4D97-AF65-F5344CB8AC3E}">
        <p14:creationId xmlns:p14="http://schemas.microsoft.com/office/powerpoint/2010/main" val="3071338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2AF75A-F07E-4A91-AA44-AA4642E3BA4A}" type="datetimeFigureOut">
              <a:rPr lang="en-US" smtClean="0"/>
              <a:t>11/17/2014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B2E989-731B-46F0-8385-7261A905DCAB}" type="slidenum">
              <a:rPr lang="en-US" smtClean="0"/>
              <a:t>‹#›</a:t>
            </a:fld>
            <a:endParaRPr lang="en-US"/>
          </a:p>
        </p:txBody>
      </p:sp>
    </p:spTree>
    <p:extLst>
      <p:ext uri="{BB962C8B-B14F-4D97-AF65-F5344CB8AC3E}">
        <p14:creationId xmlns:p14="http://schemas.microsoft.com/office/powerpoint/2010/main" val="410283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fld id="{7CA41ABA-0DC7-4E5A-952F-39E74CE09DE2}" type="slidenum">
              <a:rPr lang="en-US" sz="1200" smtClean="0">
                <a:solidFill>
                  <a:schemeClr val="tx1"/>
                </a:solidFill>
              </a:rPr>
              <a:pPr eaLnBrk="1" hangingPunct="1"/>
              <a:t>1</a:t>
            </a:fld>
            <a:endParaRPr lang="en-US" sz="1200" smtClean="0">
              <a:solidFill>
                <a:schemeClr val="tx1"/>
              </a:solidFill>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ea typeface="ＭＳ Ｐゴシック" pitchFamily="34" charset="-128"/>
            </a:endParaRPr>
          </a:p>
        </p:txBody>
      </p:sp>
    </p:spTree>
    <p:extLst>
      <p:ext uri="{BB962C8B-B14F-4D97-AF65-F5344CB8AC3E}">
        <p14:creationId xmlns:p14="http://schemas.microsoft.com/office/powerpoint/2010/main" val="4120599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extLst>
      <p:ext uri="{BB962C8B-B14F-4D97-AF65-F5344CB8AC3E}">
        <p14:creationId xmlns:p14="http://schemas.microsoft.com/office/powerpoint/2010/main" val="1276821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extLst>
      <p:ext uri="{BB962C8B-B14F-4D97-AF65-F5344CB8AC3E}">
        <p14:creationId xmlns:p14="http://schemas.microsoft.com/office/powerpoint/2010/main" val="1614887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smtClean="0">
                <a:ea typeface="ＭＳ Ｐゴシック" pitchFamily="34" charset="-128"/>
              </a:rPr>
              <a:t>The diagram depicts different scenarios within the Promotion and Deployment Tool.  The basic premise is that promotion involves moving CIS resources from one CIS environment to another.  This can be accomplished via CAR export/import or Version Control System (VCS) checkin/checkout. </a:t>
            </a:r>
          </a:p>
          <a:p>
            <a:endParaRPr lang="en-US" sz="1000" b="1" smtClean="0">
              <a:ea typeface="ＭＳ Ｐゴシック" pitchFamily="34" charset="-128"/>
            </a:endParaRPr>
          </a:p>
          <a:p>
            <a:r>
              <a:rPr lang="en-US" sz="1000" b="1" smtClean="0">
                <a:ea typeface="ＭＳ Ｐゴシック" pitchFamily="34" charset="-128"/>
              </a:rPr>
              <a:t>Definitions</a:t>
            </a:r>
          </a:p>
          <a:p>
            <a:r>
              <a:rPr lang="en-US" sz="1000" u="sng" smtClean="0">
                <a:ea typeface="ＭＳ Ｐゴシック" pitchFamily="34" charset="-128"/>
              </a:rPr>
              <a:t>Source Environment</a:t>
            </a:r>
            <a:r>
              <a:rPr lang="en-US" sz="1000" smtClean="0">
                <a:ea typeface="ＭＳ Ｐゴシック" pitchFamily="34" charset="-128"/>
              </a:rPr>
              <a:t> – this is typically your development environment where CIS artifacts originate.</a:t>
            </a:r>
          </a:p>
          <a:p>
            <a:r>
              <a:rPr lang="en-US" sz="1000" u="sng" smtClean="0">
                <a:ea typeface="ＭＳ Ｐゴシック" pitchFamily="34" charset="-128"/>
              </a:rPr>
              <a:t>Target Environment</a:t>
            </a:r>
            <a:r>
              <a:rPr lang="en-US" sz="1000" smtClean="0">
                <a:ea typeface="ＭＳ Ｐゴシック" pitchFamily="34" charset="-128"/>
              </a:rPr>
              <a:t> – this is typically your INT, TEST, UAT, SIT, or production environment.  As mentioned previously, different customers have different names but the intent is the same.</a:t>
            </a:r>
          </a:p>
          <a:p>
            <a:r>
              <a:rPr lang="en-US" sz="1000" u="sng" smtClean="0">
                <a:ea typeface="ＭＳ Ｐゴシック" pitchFamily="34" charset="-128"/>
              </a:rPr>
              <a:t>VCS Server</a:t>
            </a:r>
            <a:r>
              <a:rPr lang="en-US" sz="1000" smtClean="0">
                <a:ea typeface="ＭＳ Ｐゴシック" pitchFamily="34" charset="-128"/>
              </a:rPr>
              <a:t> – this is the environment where a source code control / version control system is installed.  Subversion is one example.</a:t>
            </a:r>
          </a:p>
          <a:p>
            <a:r>
              <a:rPr lang="en-US" sz="1000" u="sng" smtClean="0">
                <a:ea typeface="ＭＳ Ｐゴシック" pitchFamily="34" charset="-128"/>
              </a:rPr>
              <a:t>Deployment Server</a:t>
            </a:r>
            <a:r>
              <a:rPr lang="en-US" sz="1000" smtClean="0">
                <a:ea typeface="ＭＳ Ｐゴシック" pitchFamily="34" charset="-128"/>
              </a:rPr>
              <a:t> – this is a server that will execute the deployment process and target one of the prior-mentioned target environments.  CIS is </a:t>
            </a:r>
            <a:r>
              <a:rPr lang="en-US" sz="1000" u="sng" smtClean="0">
                <a:ea typeface="ＭＳ Ｐゴシック" pitchFamily="34" charset="-128"/>
              </a:rPr>
              <a:t>not</a:t>
            </a:r>
            <a:r>
              <a:rPr lang="en-US" sz="1000" smtClean="0">
                <a:ea typeface="ＭＳ Ｐゴシック" pitchFamily="34" charset="-128"/>
              </a:rPr>
              <a:t> required to be on this machine.</a:t>
            </a:r>
          </a:p>
          <a:p>
            <a:r>
              <a:rPr lang="en-US" sz="1000" u="sng" smtClean="0">
                <a:ea typeface="ＭＳ Ｐゴシック" pitchFamily="34" charset="-128"/>
              </a:rPr>
              <a:t>Catalog Server</a:t>
            </a:r>
            <a:r>
              <a:rPr lang="en-US" sz="1000" smtClean="0">
                <a:ea typeface="ＭＳ Ｐゴシック" pitchFamily="34" charset="-128"/>
              </a:rPr>
              <a:t> – this is a server that will host an instance of CIS which is used to catalog all CIS artifacts.  This is a separate concept from Deployment.</a:t>
            </a:r>
          </a:p>
          <a:p>
            <a:r>
              <a:rPr lang="en-US" sz="1000" u="sng" smtClean="0">
                <a:ea typeface="ＭＳ Ｐゴシック" pitchFamily="34" charset="-128"/>
              </a:rPr>
              <a:t>Deployment Actions</a:t>
            </a:r>
            <a:r>
              <a:rPr lang="en-US" sz="1000" smtClean="0">
                <a:ea typeface="ＭＳ Ｐゴシック" pitchFamily="34" charset="-128"/>
              </a:rPr>
              <a:t> – deployment actions are modular and encompass both importing CIS resources and configuring resources.</a:t>
            </a:r>
          </a:p>
          <a:p>
            <a:endParaRPr lang="en-US" sz="1000" smtClean="0">
              <a:ea typeface="ＭＳ Ｐゴシック" pitchFamily="34" charset="-128"/>
            </a:endParaRPr>
          </a:p>
          <a:p>
            <a:r>
              <a:rPr lang="en-US" sz="1000" b="1" smtClean="0">
                <a:ea typeface="ＭＳ Ｐゴシック" pitchFamily="34" charset="-128"/>
              </a:rPr>
              <a:t>Scenarios</a:t>
            </a:r>
          </a:p>
          <a:p>
            <a:r>
              <a:rPr lang="en-US" sz="1000" u="sng" smtClean="0">
                <a:ea typeface="ＭＳ Ｐゴシック" pitchFamily="34" charset="-128"/>
              </a:rPr>
              <a:t>Scenario 1</a:t>
            </a:r>
            <a:r>
              <a:rPr lang="en-US" sz="1000" smtClean="0">
                <a:ea typeface="ＭＳ Ｐゴシック" pitchFamily="34" charset="-128"/>
              </a:rPr>
              <a:t>:  Car file based deployment.  </a:t>
            </a:r>
          </a:p>
          <a:p>
            <a:r>
              <a:rPr lang="en-US" sz="1000" smtClean="0">
                <a:ea typeface="ＭＳ Ｐゴシック" pitchFamily="34" charset="-128"/>
              </a:rPr>
              <a:t>The deployment actions are executed on the target promotion CIS server.  CIS artifacts are exported from the CIS source development server and FTP’ed to the target deployment server.  Deployment script</a:t>
            </a:r>
          </a:p>
          <a:p>
            <a:r>
              <a:rPr lang="en-US" sz="1000" u="sng" smtClean="0">
                <a:ea typeface="ＭＳ Ｐゴシック" pitchFamily="34" charset="-128"/>
              </a:rPr>
              <a:t>Scenario 2</a:t>
            </a:r>
            <a:r>
              <a:rPr lang="en-US" sz="1000" smtClean="0">
                <a:ea typeface="ＭＳ Ｐゴシック" pitchFamily="34" charset="-128"/>
              </a:rPr>
              <a:t>: VCS-based deployment (a.k.a. local deployment)</a:t>
            </a:r>
          </a:p>
          <a:p>
            <a:r>
              <a:rPr lang="en-US" sz="1000" smtClean="0">
                <a:ea typeface="ＭＳ Ｐゴシック" pitchFamily="34" charset="-128"/>
              </a:rPr>
              <a:t>The CIS developer uses CIS Studio to check-in resources into a configured VCS such as subversion.  The target promotion CIS server executes deployment scripts to check-out resources into a working directory.  (Granularity configured: trunk, branch, release, or files).  The deployment actions create a car file from the checked-out resources, import the car file and configure the resources in CIS.</a:t>
            </a:r>
          </a:p>
          <a:p>
            <a:r>
              <a:rPr lang="en-US" sz="1000" u="sng" smtClean="0">
                <a:ea typeface="ＭＳ Ｐゴシック" pitchFamily="34" charset="-128"/>
              </a:rPr>
              <a:t>Scenario 3</a:t>
            </a:r>
            <a:r>
              <a:rPr lang="en-US" sz="1000" smtClean="0">
                <a:ea typeface="ＭＳ Ｐゴシック" pitchFamily="34" charset="-128"/>
              </a:rPr>
              <a:t>: Deployment server with VCS (a.k.a. remote deployment)</a:t>
            </a:r>
          </a:p>
          <a:p>
            <a:r>
              <a:rPr lang="en-US" sz="1000" smtClean="0">
                <a:ea typeface="ＭＳ Ｐゴシック" pitchFamily="34" charset="-128"/>
              </a:rPr>
              <a:t>The CIS developer uses CIS Studio to check-in resources into a configured VCS such as subversion.  An operation on a deployment server executes a promotion process to deploy CIS resources to a target promotion CIS server.  The deployment server executes deployment actions on the deployment server to check-out resources into a working directory.  (Granularity configured: trunk, branch, release, or files).  The deployment actions run locally on the deployment server.  The actions create a car file from the checked-out resources.  It will then import the car file and configure the resources on the target CIS promotion server.   Nothing is pushed to the target machine.  All execution is done locally with remote access.   CIS supports a remote package import and access to remote CIS web service API’s.</a:t>
            </a:r>
          </a:p>
        </p:txBody>
      </p:sp>
    </p:spTree>
    <p:extLst>
      <p:ext uri="{BB962C8B-B14F-4D97-AF65-F5344CB8AC3E}">
        <p14:creationId xmlns:p14="http://schemas.microsoft.com/office/powerpoint/2010/main" val="1982943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p>
            <a:r>
              <a:rPr lang="en-US" sz="1000" smtClean="0">
                <a:ea typeface="ＭＳ Ｐゴシック" pitchFamily="34" charset="-128"/>
              </a:rPr>
              <a:t>The diagram depicts different scenarios within the Promotion and Deployment Tool.  The basic premise is that promotion involves moving CIS resources from one CIS environment to another.  This can be accomplished via CAR export/import or Version Control System (VCS) checkin/checkout. </a:t>
            </a:r>
          </a:p>
          <a:p>
            <a:endParaRPr lang="en-US" sz="1000" b="1" smtClean="0">
              <a:ea typeface="ＭＳ Ｐゴシック" pitchFamily="34" charset="-128"/>
            </a:endParaRPr>
          </a:p>
          <a:p>
            <a:r>
              <a:rPr lang="en-US" sz="1000" b="1" smtClean="0">
                <a:ea typeface="ＭＳ Ｐゴシック" pitchFamily="34" charset="-128"/>
              </a:rPr>
              <a:t>Definitions</a:t>
            </a:r>
          </a:p>
          <a:p>
            <a:r>
              <a:rPr lang="en-US" sz="1000" u="sng" smtClean="0">
                <a:ea typeface="ＭＳ Ｐゴシック" pitchFamily="34" charset="-128"/>
              </a:rPr>
              <a:t>Source Environment</a:t>
            </a:r>
            <a:r>
              <a:rPr lang="en-US" sz="1000" smtClean="0">
                <a:ea typeface="ＭＳ Ｐゴシック" pitchFamily="34" charset="-128"/>
              </a:rPr>
              <a:t> – this is typically your development environment where CIS artifacts originate.</a:t>
            </a:r>
          </a:p>
          <a:p>
            <a:r>
              <a:rPr lang="en-US" sz="1000" u="sng" smtClean="0">
                <a:ea typeface="ＭＳ Ｐゴシック" pitchFamily="34" charset="-128"/>
              </a:rPr>
              <a:t>Target Environment</a:t>
            </a:r>
            <a:r>
              <a:rPr lang="en-US" sz="1000" smtClean="0">
                <a:ea typeface="ＭＳ Ｐゴシック" pitchFamily="34" charset="-128"/>
              </a:rPr>
              <a:t> – this is typically your INT, TEST, UAT, SIT, or production environment.  As mentioned previously, different customers have different names but the intent is the same.</a:t>
            </a:r>
          </a:p>
          <a:p>
            <a:r>
              <a:rPr lang="en-US" sz="1000" u="sng" smtClean="0">
                <a:ea typeface="ＭＳ Ｐゴシック" pitchFamily="34" charset="-128"/>
              </a:rPr>
              <a:t>VCS Server</a:t>
            </a:r>
            <a:r>
              <a:rPr lang="en-US" sz="1000" smtClean="0">
                <a:ea typeface="ＭＳ Ｐゴシック" pitchFamily="34" charset="-128"/>
              </a:rPr>
              <a:t> – this is the environment where a source code control / version control system is installed.  Subversion is one example.</a:t>
            </a:r>
          </a:p>
          <a:p>
            <a:r>
              <a:rPr lang="en-US" sz="1000" u="sng" smtClean="0">
                <a:ea typeface="ＭＳ Ｐゴシック" pitchFamily="34" charset="-128"/>
              </a:rPr>
              <a:t>Deployment Server</a:t>
            </a:r>
            <a:r>
              <a:rPr lang="en-US" sz="1000" smtClean="0">
                <a:ea typeface="ＭＳ Ｐゴシック" pitchFamily="34" charset="-128"/>
              </a:rPr>
              <a:t> – this is a server that will execute the deployment process and target one of the prior-mentioned target environments.  CIS is </a:t>
            </a:r>
            <a:r>
              <a:rPr lang="en-US" sz="1000" u="sng" smtClean="0">
                <a:ea typeface="ＭＳ Ｐゴシック" pitchFamily="34" charset="-128"/>
              </a:rPr>
              <a:t>not</a:t>
            </a:r>
            <a:r>
              <a:rPr lang="en-US" sz="1000" smtClean="0">
                <a:ea typeface="ＭＳ Ｐゴシック" pitchFamily="34" charset="-128"/>
              </a:rPr>
              <a:t> required to be on this machine.</a:t>
            </a:r>
          </a:p>
          <a:p>
            <a:r>
              <a:rPr lang="en-US" sz="1000" u="sng" smtClean="0">
                <a:ea typeface="ＭＳ Ｐゴシック" pitchFamily="34" charset="-128"/>
              </a:rPr>
              <a:t>Catalog Server</a:t>
            </a:r>
            <a:r>
              <a:rPr lang="en-US" sz="1000" smtClean="0">
                <a:ea typeface="ＭＳ Ｐゴシック" pitchFamily="34" charset="-128"/>
              </a:rPr>
              <a:t> – this is a server that will host an instance of CIS which is used to catalog all CIS artifacts.  This is a separate concept from Deployment.</a:t>
            </a:r>
          </a:p>
          <a:p>
            <a:r>
              <a:rPr lang="en-US" sz="1000" u="sng" smtClean="0">
                <a:ea typeface="ＭＳ Ｐゴシック" pitchFamily="34" charset="-128"/>
              </a:rPr>
              <a:t>Deployment Actions</a:t>
            </a:r>
            <a:r>
              <a:rPr lang="en-US" sz="1000" smtClean="0">
                <a:ea typeface="ＭＳ Ｐゴシック" pitchFamily="34" charset="-128"/>
              </a:rPr>
              <a:t> – deployment actions are modular and encompass both importing CIS resources and configuring resources.</a:t>
            </a:r>
          </a:p>
          <a:p>
            <a:endParaRPr lang="en-US" sz="1000" smtClean="0">
              <a:ea typeface="ＭＳ Ｐゴシック" pitchFamily="34" charset="-128"/>
            </a:endParaRPr>
          </a:p>
          <a:p>
            <a:r>
              <a:rPr lang="en-US" sz="1000" b="1" smtClean="0">
                <a:ea typeface="ＭＳ Ｐゴシック" pitchFamily="34" charset="-128"/>
              </a:rPr>
              <a:t>Scenarios</a:t>
            </a:r>
          </a:p>
          <a:p>
            <a:r>
              <a:rPr lang="en-US" sz="1000" u="sng" smtClean="0">
                <a:ea typeface="ＭＳ Ｐゴシック" pitchFamily="34" charset="-128"/>
              </a:rPr>
              <a:t>Scenario 1</a:t>
            </a:r>
            <a:r>
              <a:rPr lang="en-US" sz="1000" smtClean="0">
                <a:ea typeface="ＭＳ Ｐゴシック" pitchFamily="34" charset="-128"/>
              </a:rPr>
              <a:t>:  Car file based deployment.  </a:t>
            </a:r>
          </a:p>
          <a:p>
            <a:r>
              <a:rPr lang="en-US" sz="1000" smtClean="0">
                <a:ea typeface="ＭＳ Ｐゴシック" pitchFamily="34" charset="-128"/>
              </a:rPr>
              <a:t>The deployment actions are executed on the target promotion CIS server.  CIS artifacts are exported from the CIS source development server and FTP’ed to the target deployment server.  Deployment script</a:t>
            </a:r>
          </a:p>
          <a:p>
            <a:r>
              <a:rPr lang="en-US" sz="1000" u="sng" smtClean="0">
                <a:ea typeface="ＭＳ Ｐゴシック" pitchFamily="34" charset="-128"/>
              </a:rPr>
              <a:t>Scenario 2</a:t>
            </a:r>
            <a:r>
              <a:rPr lang="en-US" sz="1000" smtClean="0">
                <a:ea typeface="ＭＳ Ｐゴシック" pitchFamily="34" charset="-128"/>
              </a:rPr>
              <a:t>: VCS-based deployment (a.k.a. local deployment)</a:t>
            </a:r>
          </a:p>
          <a:p>
            <a:r>
              <a:rPr lang="en-US" sz="1000" smtClean="0">
                <a:ea typeface="ＭＳ Ｐゴシック" pitchFamily="34" charset="-128"/>
              </a:rPr>
              <a:t>The CIS developer uses CIS Studio to check-in resources into a configured VCS such as subversion.  The target promotion CIS server executes deployment scripts to check-out resources into a working directory.  (Granularity configured: trunk, branch, release, or files).  The deployment actions create a car file from the checked-out resources, import the car file and configure the resources in CIS.</a:t>
            </a:r>
          </a:p>
          <a:p>
            <a:r>
              <a:rPr lang="en-US" sz="1000" u="sng" smtClean="0">
                <a:ea typeface="ＭＳ Ｐゴシック" pitchFamily="34" charset="-128"/>
              </a:rPr>
              <a:t>Scenario 3</a:t>
            </a:r>
            <a:r>
              <a:rPr lang="en-US" sz="1000" smtClean="0">
                <a:ea typeface="ＭＳ Ｐゴシック" pitchFamily="34" charset="-128"/>
              </a:rPr>
              <a:t>: Deployment server with VCS (a.k.a. remote deployment)</a:t>
            </a:r>
          </a:p>
          <a:p>
            <a:r>
              <a:rPr lang="en-US" sz="1000" smtClean="0">
                <a:ea typeface="ＭＳ Ｐゴシック" pitchFamily="34" charset="-128"/>
              </a:rPr>
              <a:t>The CIS developer uses CIS Studio to check-in resources into a configured VCS such as subversion.  An operation on a deployment server executes a promotion process to deploy CIS resources to a target promotion CIS server.  The deployment server executes deployment actions on the deployment server to check-out resources into a working directory.  (Granularity configured: trunk, branch, release, or files).  The deployment actions run locally on the deployment server.  The actions create a car file from the checked-out resources.  It will then import the car file and configure the resources on the target CIS promotion server.   Nothing is pushed to the target machine.  All execution is done locally with remote access.   CIS supports a remote package import and access to remote CIS web service API’s.</a:t>
            </a:r>
          </a:p>
        </p:txBody>
      </p:sp>
    </p:spTree>
    <p:extLst>
      <p:ext uri="{BB962C8B-B14F-4D97-AF65-F5344CB8AC3E}">
        <p14:creationId xmlns:p14="http://schemas.microsoft.com/office/powerpoint/2010/main" val="1202741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extLst>
      <p:ext uri="{BB962C8B-B14F-4D97-AF65-F5344CB8AC3E}">
        <p14:creationId xmlns:p14="http://schemas.microsoft.com/office/powerpoint/2010/main" val="1906463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smtClean="0">
                <a:ea typeface="ＭＳ Ｐゴシック" pitchFamily="34" charset="-128"/>
              </a:rPr>
              <a:t>The main program calls various modules. Most of the modules should be out of box as provided by this solution. A few will be modified or swapped.</a:t>
            </a:r>
          </a:p>
          <a:p>
            <a:r>
              <a:rPr lang="en-US" sz="1000" smtClean="0">
                <a:ea typeface="ＭＳ Ｐゴシック" pitchFamily="34" charset="-128"/>
              </a:rPr>
              <a:t>The pesudo code is simplified. In practice, it will contain some input parameters.</a:t>
            </a:r>
          </a:p>
          <a:p>
            <a:r>
              <a:rPr lang="en-US" sz="1000" smtClean="0">
                <a:ea typeface="ＭＳ Ｐゴシック" pitchFamily="34" charset="-128"/>
              </a:rPr>
              <a:t>Each module can receive input parameters if there are only a few of them. If there are a lot, it will read from the config files itself.</a:t>
            </a:r>
          </a:p>
          <a:p>
            <a:pPr>
              <a:buFontTx/>
              <a:buChar char="-"/>
            </a:pPr>
            <a:r>
              <a:rPr lang="en-US" sz="1000" smtClean="0">
                <a:ea typeface="ＭＳ Ｐゴシック" pitchFamily="34" charset="-128"/>
              </a:rPr>
              <a:t>Deploy_workspace deploys the necessary files to the target server. It can be file copy, FTP, “svn update” or even via a CD/DVD (classified networks).</a:t>
            </a:r>
          </a:p>
          <a:p>
            <a:pPr>
              <a:buFontTx/>
              <a:buChar char="-"/>
            </a:pPr>
            <a:r>
              <a:rPr lang="en-US" sz="1000" smtClean="0">
                <a:ea typeface="ＭＳ Ｐゴシック" pitchFamily="34" charset="-128"/>
              </a:rPr>
              <a:t>Deploy_base_code_via_svn will take what is stored in Subversion, package them up into a checkout.car file, and import it. It is comparable to deploy_base_code_via_car.</a:t>
            </a:r>
          </a:p>
          <a:p>
            <a:r>
              <a:rPr lang="en-US" sz="1000" smtClean="0">
                <a:ea typeface="ＭＳ Ｐゴシック" pitchFamily="34" charset="-128"/>
              </a:rPr>
              <a:t>The ‘base code’ part means it just contains what came from DEV, so it does not have the environment-specific variations.</a:t>
            </a:r>
          </a:p>
          <a:p>
            <a:pPr>
              <a:buFontTx/>
              <a:buChar char="-"/>
            </a:pPr>
            <a:r>
              <a:rPr lang="en-US" sz="1000" smtClean="0">
                <a:ea typeface="ＭＳ Ｐゴシック" pitchFamily="34" charset="-128"/>
              </a:rPr>
              <a:t>Configure_env_specific_settings will overwrite the imported CIS objects and replace them with environment-specific settings, such as data source URLs, data source passwords, permissions, etc.</a:t>
            </a:r>
          </a:p>
          <a:p>
            <a:pPr>
              <a:buFontTx/>
              <a:buChar char="-"/>
            </a:pPr>
            <a:r>
              <a:rPr lang="en-US" sz="1000" smtClean="0">
                <a:ea typeface="ＭＳ Ｐゴシック" pitchFamily="34" charset="-128"/>
              </a:rPr>
              <a:t>Configure_server_settings will update the CIS server settings such as Java heap size, SQL case sensitivity, etc.</a:t>
            </a:r>
          </a:p>
          <a:p>
            <a:pPr>
              <a:buFontTx/>
              <a:buChar char="-"/>
            </a:pPr>
            <a:r>
              <a:rPr lang="en-US" sz="1000" smtClean="0">
                <a:ea typeface="ＭＳ Ｐゴシック" pitchFamily="34" charset="-128"/>
              </a:rPr>
              <a:t>We recommend restarting CIS after each deployment because something might break and it may not surface until after a restart.</a:t>
            </a:r>
          </a:p>
          <a:p>
            <a:pPr>
              <a:buFontTx/>
              <a:buChar char="-"/>
            </a:pPr>
            <a:r>
              <a:rPr lang="en-US" sz="1000" smtClean="0">
                <a:ea typeface="ＭＳ Ｐゴシック" pitchFamily="34" charset="-128"/>
              </a:rPr>
              <a:t>Verification_test will look for changes associated with this round of deployment. For example, if a new data source was added, it should check that it was properly created.</a:t>
            </a:r>
          </a:p>
          <a:p>
            <a:pPr>
              <a:buFontTx/>
              <a:buChar char="-"/>
            </a:pPr>
            <a:r>
              <a:rPr lang="en-US" sz="1000" smtClean="0">
                <a:ea typeface="ＭＳ Ｐゴシック" pitchFamily="34" charset="-128"/>
              </a:rPr>
              <a:t>Regression_test will exercise a suite of existing views and procedures whether they have been modified in this round of deployment or not.</a:t>
            </a:r>
          </a:p>
          <a:p>
            <a:pPr>
              <a:buFontTx/>
              <a:buChar char="-"/>
            </a:pPr>
            <a:r>
              <a:rPr lang="en-US" sz="1000" smtClean="0">
                <a:ea typeface="ＭＳ Ｐゴシック" pitchFamily="34" charset="-128"/>
              </a:rPr>
              <a:t>Notify_deployment_status can send an email about the result of the deployment.</a:t>
            </a:r>
          </a:p>
          <a:p>
            <a:endParaRPr lang="en-US" sz="1000" smtClean="0">
              <a:ea typeface="ＭＳ Ｐゴシック" pitchFamily="34" charset="-128"/>
            </a:endParaRPr>
          </a:p>
        </p:txBody>
      </p:sp>
    </p:spTree>
    <p:extLst>
      <p:ext uri="{BB962C8B-B14F-4D97-AF65-F5344CB8AC3E}">
        <p14:creationId xmlns:p14="http://schemas.microsoft.com/office/powerpoint/2010/main" val="887593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smtClean="0">
                <a:ea typeface="ＭＳ Ｐゴシック" pitchFamily="34" charset="-128"/>
              </a:rPr>
              <a:t>The main program calls various modules. Most of the modules should be out of box as provided by this solution. A few will be modified or swapped.</a:t>
            </a:r>
          </a:p>
          <a:p>
            <a:r>
              <a:rPr lang="en-US" sz="1000" smtClean="0">
                <a:ea typeface="ＭＳ Ｐゴシック" pitchFamily="34" charset="-128"/>
              </a:rPr>
              <a:t>The pesudo code is simplified. In practice, it will contain some input parameters.</a:t>
            </a:r>
          </a:p>
          <a:p>
            <a:r>
              <a:rPr lang="en-US" sz="1000" smtClean="0">
                <a:ea typeface="ＭＳ Ｐゴシック" pitchFamily="34" charset="-128"/>
              </a:rPr>
              <a:t>Each module can receive input parameters if there are only a few of them. If there are a lot, it will read from the config files itself.</a:t>
            </a:r>
          </a:p>
          <a:p>
            <a:pPr>
              <a:buFontTx/>
              <a:buChar char="-"/>
            </a:pPr>
            <a:r>
              <a:rPr lang="en-US" sz="1000" smtClean="0">
                <a:ea typeface="ＭＳ Ｐゴシック" pitchFamily="34" charset="-128"/>
              </a:rPr>
              <a:t>Deploy_workspace deploys the necessary files to the target server. It can be file copy, FTP, “svn update” or even via a CD/DVD (classified networks).</a:t>
            </a:r>
          </a:p>
          <a:p>
            <a:pPr>
              <a:buFontTx/>
              <a:buChar char="-"/>
            </a:pPr>
            <a:r>
              <a:rPr lang="en-US" sz="1000" smtClean="0">
                <a:ea typeface="ＭＳ Ｐゴシック" pitchFamily="34" charset="-128"/>
              </a:rPr>
              <a:t>Deploy_base_code_via_svn will take what is stored in Subversion, package them up into a checkout.car file, and import it. It is comparable to deploy_base_code_via_car.</a:t>
            </a:r>
          </a:p>
          <a:p>
            <a:r>
              <a:rPr lang="en-US" sz="1000" smtClean="0">
                <a:ea typeface="ＭＳ Ｐゴシック" pitchFamily="34" charset="-128"/>
              </a:rPr>
              <a:t>The ‘base code’ part means it just contains what came from DEV, so it does not have the environment-specific variations.</a:t>
            </a:r>
          </a:p>
          <a:p>
            <a:pPr>
              <a:buFontTx/>
              <a:buChar char="-"/>
            </a:pPr>
            <a:r>
              <a:rPr lang="en-US" sz="1000" smtClean="0">
                <a:ea typeface="ＭＳ Ｐゴシック" pitchFamily="34" charset="-128"/>
              </a:rPr>
              <a:t>Configure_env_specific_settings will overwrite the imported CIS objects and replace them with environment-specific settings, such as data source URLs, data source passwords, permissions, etc.</a:t>
            </a:r>
          </a:p>
          <a:p>
            <a:pPr>
              <a:buFontTx/>
              <a:buChar char="-"/>
            </a:pPr>
            <a:r>
              <a:rPr lang="en-US" sz="1000" smtClean="0">
                <a:ea typeface="ＭＳ Ｐゴシック" pitchFamily="34" charset="-128"/>
              </a:rPr>
              <a:t>Configure_server_settings will update the CIS server settings such as Java heap size, SQL case sensitivity, etc.</a:t>
            </a:r>
          </a:p>
          <a:p>
            <a:pPr>
              <a:buFontTx/>
              <a:buChar char="-"/>
            </a:pPr>
            <a:r>
              <a:rPr lang="en-US" sz="1000" smtClean="0">
                <a:ea typeface="ＭＳ Ｐゴシック" pitchFamily="34" charset="-128"/>
              </a:rPr>
              <a:t>We recommend restarting CIS after each deployment because something might break and it may not surface until after a restart.</a:t>
            </a:r>
          </a:p>
          <a:p>
            <a:pPr>
              <a:buFontTx/>
              <a:buChar char="-"/>
            </a:pPr>
            <a:r>
              <a:rPr lang="en-US" sz="1000" smtClean="0">
                <a:ea typeface="ＭＳ Ｐゴシック" pitchFamily="34" charset="-128"/>
              </a:rPr>
              <a:t>Verification_test will look for changes associated with this round of deployment. For example, if a new data source was added, it should check that it was properly created.</a:t>
            </a:r>
          </a:p>
          <a:p>
            <a:pPr>
              <a:buFontTx/>
              <a:buChar char="-"/>
            </a:pPr>
            <a:r>
              <a:rPr lang="en-US" sz="1000" smtClean="0">
                <a:ea typeface="ＭＳ Ｐゴシック" pitchFamily="34" charset="-128"/>
              </a:rPr>
              <a:t>Regression_test will exercise a suite of existing views and procedures whether they have been modified in this round of deployment or not.</a:t>
            </a:r>
          </a:p>
          <a:p>
            <a:pPr>
              <a:buFontTx/>
              <a:buChar char="-"/>
            </a:pPr>
            <a:r>
              <a:rPr lang="en-US" sz="1000" smtClean="0">
                <a:ea typeface="ＭＳ Ｐゴシック" pitchFamily="34" charset="-128"/>
              </a:rPr>
              <a:t>Notify_deployment_status can send an email about the result of the deployment.</a:t>
            </a:r>
          </a:p>
          <a:p>
            <a:endParaRPr lang="en-US" sz="1000" smtClean="0">
              <a:ea typeface="ＭＳ Ｐゴシック" pitchFamily="34" charset="-128"/>
            </a:endParaRPr>
          </a:p>
        </p:txBody>
      </p:sp>
    </p:spTree>
    <p:extLst>
      <p:ext uri="{BB962C8B-B14F-4D97-AF65-F5344CB8AC3E}">
        <p14:creationId xmlns:p14="http://schemas.microsoft.com/office/powerpoint/2010/main" val="3048893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fld id="{A130B72C-30B7-4797-A870-7B08F711D8B1}" type="slidenum">
              <a:rPr lang="en-US" sz="1200" smtClean="0">
                <a:solidFill>
                  <a:schemeClr val="tx1"/>
                </a:solidFill>
              </a:rPr>
              <a:pPr eaLnBrk="1" hangingPunct="1"/>
              <a:t>30</a:t>
            </a:fld>
            <a:endParaRPr lang="en-US" sz="1200" smtClean="0">
              <a:solidFill>
                <a:schemeClr val="tx1"/>
              </a:solidFill>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914400" y="4344988"/>
            <a:ext cx="5029200" cy="41132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ea typeface="ＭＳ Ｐゴシック" pitchFamily="34" charset="-128"/>
            </a:endParaRPr>
          </a:p>
        </p:txBody>
      </p:sp>
    </p:spTree>
    <p:extLst>
      <p:ext uri="{BB962C8B-B14F-4D97-AF65-F5344CB8AC3E}">
        <p14:creationId xmlns:p14="http://schemas.microsoft.com/office/powerpoint/2010/main" val="3589649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B2E989-731B-46F0-8385-7261A905DCAB}" type="slidenum">
              <a:rPr lang="en-US" smtClean="0"/>
              <a:t>31</a:t>
            </a:fld>
            <a:endParaRPr lang="en-US"/>
          </a:p>
        </p:txBody>
      </p:sp>
    </p:spTree>
    <p:extLst>
      <p:ext uri="{BB962C8B-B14F-4D97-AF65-F5344CB8AC3E}">
        <p14:creationId xmlns:p14="http://schemas.microsoft.com/office/powerpoint/2010/main" val="1509792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extLst>
      <p:ext uri="{BB962C8B-B14F-4D97-AF65-F5344CB8AC3E}">
        <p14:creationId xmlns:p14="http://schemas.microsoft.com/office/powerpoint/2010/main" val="2772860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extLst>
      <p:ext uri="{BB962C8B-B14F-4D97-AF65-F5344CB8AC3E}">
        <p14:creationId xmlns:p14="http://schemas.microsoft.com/office/powerpoint/2010/main" val="3319321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extLst>
      <p:ext uri="{BB962C8B-B14F-4D97-AF65-F5344CB8AC3E}">
        <p14:creationId xmlns:p14="http://schemas.microsoft.com/office/powerpoint/2010/main" val="3550380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extLst>
      <p:ext uri="{BB962C8B-B14F-4D97-AF65-F5344CB8AC3E}">
        <p14:creationId xmlns:p14="http://schemas.microsoft.com/office/powerpoint/2010/main" val="497495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dirty="0" smtClean="0">
                <a:ea typeface="ＭＳ Ｐゴシック" pitchFamily="34" charset="-128"/>
              </a:rPr>
              <a:t>The diagram depicts different scenarios within the Promotion and Deployment Tool.  The basic premise is that promotion involves moving CIS resources from one CIS environment to another.  This can be accomplished via CAR export/import or Version Control System (VCS) </a:t>
            </a:r>
            <a:r>
              <a:rPr lang="en-US" sz="1000" dirty="0" err="1" smtClean="0">
                <a:ea typeface="ＭＳ Ｐゴシック" pitchFamily="34" charset="-128"/>
              </a:rPr>
              <a:t>checkin</a:t>
            </a:r>
            <a:r>
              <a:rPr lang="en-US" sz="1000" dirty="0" smtClean="0">
                <a:ea typeface="ＭＳ Ｐゴシック" pitchFamily="34" charset="-128"/>
              </a:rPr>
              <a:t>/checkout. </a:t>
            </a:r>
          </a:p>
          <a:p>
            <a:endParaRPr lang="en-US" sz="1000" b="1" dirty="0" smtClean="0">
              <a:ea typeface="ＭＳ Ｐゴシック" pitchFamily="34" charset="-128"/>
            </a:endParaRPr>
          </a:p>
          <a:p>
            <a:r>
              <a:rPr lang="en-US" sz="1000" b="1" dirty="0" smtClean="0">
                <a:ea typeface="ＭＳ Ｐゴシック" pitchFamily="34" charset="-128"/>
              </a:rPr>
              <a:t>Definitions</a:t>
            </a:r>
          </a:p>
          <a:p>
            <a:r>
              <a:rPr lang="en-US" sz="1000" u="sng" dirty="0" smtClean="0">
                <a:ea typeface="ＭＳ Ｐゴシック" pitchFamily="34" charset="-128"/>
              </a:rPr>
              <a:t>Source Environment</a:t>
            </a:r>
            <a:r>
              <a:rPr lang="en-US" sz="1000" dirty="0" smtClean="0">
                <a:ea typeface="ＭＳ Ｐゴシック" pitchFamily="34" charset="-128"/>
              </a:rPr>
              <a:t> – this is typically your development environment where CIS artifacts originate.</a:t>
            </a:r>
          </a:p>
          <a:p>
            <a:r>
              <a:rPr lang="en-US" sz="1000" u="sng" dirty="0" smtClean="0">
                <a:ea typeface="ＭＳ Ｐゴシック" pitchFamily="34" charset="-128"/>
              </a:rPr>
              <a:t>Target Environment</a:t>
            </a:r>
            <a:r>
              <a:rPr lang="en-US" sz="1000" dirty="0" smtClean="0">
                <a:ea typeface="ＭＳ Ｐゴシック" pitchFamily="34" charset="-128"/>
              </a:rPr>
              <a:t> – this is typically your INT, TEST, UAT, SIT, or production environment.  As mentioned previously, different customers have different names but the intent is the same.</a:t>
            </a:r>
          </a:p>
          <a:p>
            <a:r>
              <a:rPr lang="en-US" sz="1000" u="sng" dirty="0" smtClean="0">
                <a:ea typeface="ＭＳ Ｐゴシック" pitchFamily="34" charset="-128"/>
              </a:rPr>
              <a:t>VCS Server</a:t>
            </a:r>
            <a:r>
              <a:rPr lang="en-US" sz="1000" dirty="0" smtClean="0">
                <a:ea typeface="ＭＳ Ｐゴシック" pitchFamily="34" charset="-128"/>
              </a:rPr>
              <a:t> – this is the environment where a source code control / version control system is installed.  Subversion is one example.</a:t>
            </a:r>
          </a:p>
          <a:p>
            <a:r>
              <a:rPr lang="en-US" sz="1000" u="sng" dirty="0" smtClean="0">
                <a:ea typeface="ＭＳ Ｐゴシック" pitchFamily="34" charset="-128"/>
              </a:rPr>
              <a:t>Deployment Server</a:t>
            </a:r>
            <a:r>
              <a:rPr lang="en-US" sz="1000" dirty="0" smtClean="0">
                <a:ea typeface="ＭＳ Ｐゴシック" pitchFamily="34" charset="-128"/>
              </a:rPr>
              <a:t> – this is a server that will execute the deployment process and target one of the prior-mentioned target environments.  CIS is </a:t>
            </a:r>
            <a:r>
              <a:rPr lang="en-US" sz="1000" u="sng" dirty="0" smtClean="0">
                <a:ea typeface="ＭＳ Ｐゴシック" pitchFamily="34" charset="-128"/>
              </a:rPr>
              <a:t>not</a:t>
            </a:r>
            <a:r>
              <a:rPr lang="en-US" sz="1000" dirty="0" smtClean="0">
                <a:ea typeface="ＭＳ Ｐゴシック" pitchFamily="34" charset="-128"/>
              </a:rPr>
              <a:t> required to be on this machine.</a:t>
            </a:r>
          </a:p>
          <a:p>
            <a:r>
              <a:rPr lang="en-US" sz="1000" u="sng" dirty="0" smtClean="0">
                <a:ea typeface="ＭＳ Ｐゴシック" pitchFamily="34" charset="-128"/>
              </a:rPr>
              <a:t>Deployment Actions</a:t>
            </a:r>
            <a:r>
              <a:rPr lang="en-US" sz="1000" dirty="0" smtClean="0">
                <a:ea typeface="ＭＳ Ｐゴシック" pitchFamily="34" charset="-128"/>
              </a:rPr>
              <a:t> – deployment actions are modular and encompass both importing CIS resources and configuring resources.</a:t>
            </a:r>
          </a:p>
          <a:p>
            <a:endParaRPr lang="en-US" sz="1000" dirty="0" smtClean="0">
              <a:ea typeface="ＭＳ Ｐゴシック" pitchFamily="34" charset="-128"/>
            </a:endParaRPr>
          </a:p>
        </p:txBody>
      </p:sp>
    </p:spTree>
    <p:extLst>
      <p:ext uri="{BB962C8B-B14F-4D97-AF65-F5344CB8AC3E}">
        <p14:creationId xmlns:p14="http://schemas.microsoft.com/office/powerpoint/2010/main" val="580982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smtClean="0">
                <a:ea typeface="ＭＳ Ｐゴシック" pitchFamily="34" charset="-128"/>
              </a:rPr>
              <a:t>The main program calls various modules. Most of the modules should be out of box as provided by this solution. A few will be modified or swapped.</a:t>
            </a:r>
          </a:p>
          <a:p>
            <a:r>
              <a:rPr lang="en-US" sz="1000" smtClean="0">
                <a:ea typeface="ＭＳ Ｐゴシック" pitchFamily="34" charset="-128"/>
              </a:rPr>
              <a:t>The pesudo code is simplified. In practice, it will contain some input parameters.</a:t>
            </a:r>
          </a:p>
          <a:p>
            <a:r>
              <a:rPr lang="en-US" sz="1000" smtClean="0">
                <a:ea typeface="ＭＳ Ｐゴシック" pitchFamily="34" charset="-128"/>
              </a:rPr>
              <a:t>Each module can receive input parameters if there are only a few of them. If there are a lot, it will read from the config files itself.</a:t>
            </a:r>
          </a:p>
          <a:p>
            <a:pPr>
              <a:buFontTx/>
              <a:buChar char="-"/>
            </a:pPr>
            <a:r>
              <a:rPr lang="en-US" sz="1000" smtClean="0">
                <a:ea typeface="ＭＳ Ｐゴシック" pitchFamily="34" charset="-128"/>
              </a:rPr>
              <a:t>Deploy_workspace deploys the necessary files to the target server. It can be file copy, FTP, “svn update” or even via a CD/DVD (classified networks).</a:t>
            </a:r>
          </a:p>
          <a:p>
            <a:pPr>
              <a:buFontTx/>
              <a:buChar char="-"/>
            </a:pPr>
            <a:r>
              <a:rPr lang="en-US" sz="1000" smtClean="0">
                <a:ea typeface="ＭＳ Ｐゴシック" pitchFamily="34" charset="-128"/>
              </a:rPr>
              <a:t>Deploy_base_code_via_svn will take what is stored in Subversion, package them up into a checkout.car file, and import it. It is comparable to deploy_base_code_via_car.</a:t>
            </a:r>
          </a:p>
          <a:p>
            <a:r>
              <a:rPr lang="en-US" sz="1000" smtClean="0">
                <a:ea typeface="ＭＳ Ｐゴシック" pitchFamily="34" charset="-128"/>
              </a:rPr>
              <a:t>The ‘base code’ part means it just contains what came from DEV, so it does not have the environment-specific variations.</a:t>
            </a:r>
          </a:p>
          <a:p>
            <a:pPr>
              <a:buFontTx/>
              <a:buChar char="-"/>
            </a:pPr>
            <a:r>
              <a:rPr lang="en-US" sz="1000" smtClean="0">
                <a:ea typeface="ＭＳ Ｐゴシック" pitchFamily="34" charset="-128"/>
              </a:rPr>
              <a:t>Configure_env_specific_settings will overwrite the imported CIS objects and replace them with environment-specific settings, such as data source URLs, data source passwords, permissions, etc.</a:t>
            </a:r>
          </a:p>
          <a:p>
            <a:pPr>
              <a:buFontTx/>
              <a:buChar char="-"/>
            </a:pPr>
            <a:r>
              <a:rPr lang="en-US" sz="1000" smtClean="0">
                <a:ea typeface="ＭＳ Ｐゴシック" pitchFamily="34" charset="-128"/>
              </a:rPr>
              <a:t>Configure_server_settings will update the CIS server settings such as Java heap size, SQL case sensitivity, etc.</a:t>
            </a:r>
          </a:p>
          <a:p>
            <a:pPr>
              <a:buFontTx/>
              <a:buChar char="-"/>
            </a:pPr>
            <a:r>
              <a:rPr lang="en-US" sz="1000" smtClean="0">
                <a:ea typeface="ＭＳ Ｐゴシック" pitchFamily="34" charset="-128"/>
              </a:rPr>
              <a:t>We recommend restarting CIS after each deployment because something might break and it may not surface until after a restart.</a:t>
            </a:r>
          </a:p>
          <a:p>
            <a:pPr>
              <a:buFontTx/>
              <a:buChar char="-"/>
            </a:pPr>
            <a:r>
              <a:rPr lang="en-US" sz="1000" smtClean="0">
                <a:ea typeface="ＭＳ Ｐゴシック" pitchFamily="34" charset="-128"/>
              </a:rPr>
              <a:t>Verification_test will look for changes associated with this round of deployment. For example, if a new data source was added, it should check that it was properly created.</a:t>
            </a:r>
          </a:p>
          <a:p>
            <a:pPr>
              <a:buFontTx/>
              <a:buChar char="-"/>
            </a:pPr>
            <a:r>
              <a:rPr lang="en-US" sz="1000" smtClean="0">
                <a:ea typeface="ＭＳ Ｐゴシック" pitchFamily="34" charset="-128"/>
              </a:rPr>
              <a:t>Regression_test will exercise a suite of existing views and procedures whether they have been modified in this round of deployment or not.</a:t>
            </a:r>
          </a:p>
          <a:p>
            <a:pPr>
              <a:buFontTx/>
              <a:buChar char="-"/>
            </a:pPr>
            <a:r>
              <a:rPr lang="en-US" sz="1000" smtClean="0">
                <a:ea typeface="ＭＳ Ｐゴシック" pitchFamily="34" charset="-128"/>
              </a:rPr>
              <a:t>Notify_deployment_status can send an email about the result of the deployment.</a:t>
            </a:r>
          </a:p>
          <a:p>
            <a:endParaRPr lang="en-US" sz="1000" smtClean="0">
              <a:ea typeface="ＭＳ Ｐゴシック" pitchFamily="34" charset="-128"/>
            </a:endParaRPr>
          </a:p>
        </p:txBody>
      </p:sp>
    </p:spTree>
    <p:extLst>
      <p:ext uri="{BB962C8B-B14F-4D97-AF65-F5344CB8AC3E}">
        <p14:creationId xmlns:p14="http://schemas.microsoft.com/office/powerpoint/2010/main" val="541225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Tree>
    <p:extLst>
      <p:ext uri="{BB962C8B-B14F-4D97-AF65-F5344CB8AC3E}">
        <p14:creationId xmlns:p14="http://schemas.microsoft.com/office/powerpoint/2010/main" val="1579424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smtClean="0">
                <a:ea typeface="ＭＳ Ｐゴシック" pitchFamily="34" charset="-128"/>
              </a:rPr>
              <a:t>The main program calls various modules. Most of the modules should be out of box as provided by this solution. A few will be modified or swapped.</a:t>
            </a:r>
          </a:p>
          <a:p>
            <a:r>
              <a:rPr lang="en-US" sz="1000" smtClean="0">
                <a:ea typeface="ＭＳ Ｐゴシック" pitchFamily="34" charset="-128"/>
              </a:rPr>
              <a:t>The pesudo code is simplified. In practice, it will contain some input parameters.</a:t>
            </a:r>
          </a:p>
          <a:p>
            <a:r>
              <a:rPr lang="en-US" sz="1000" smtClean="0">
                <a:ea typeface="ＭＳ Ｐゴシック" pitchFamily="34" charset="-128"/>
              </a:rPr>
              <a:t>Each module can receive input parameters if there are only a few of them. If there are a lot, it will read from the config files itself.</a:t>
            </a:r>
          </a:p>
          <a:p>
            <a:pPr>
              <a:buFontTx/>
              <a:buChar char="-"/>
            </a:pPr>
            <a:r>
              <a:rPr lang="en-US" sz="1000" smtClean="0">
                <a:ea typeface="ＭＳ Ｐゴシック" pitchFamily="34" charset="-128"/>
              </a:rPr>
              <a:t>Deploy_workspace deploys the necessary files to the target server. It can be file copy, FTP, “svn update” or even via a CD/DVD (classified networks).</a:t>
            </a:r>
          </a:p>
          <a:p>
            <a:pPr>
              <a:buFontTx/>
              <a:buChar char="-"/>
            </a:pPr>
            <a:r>
              <a:rPr lang="en-US" sz="1000" smtClean="0">
                <a:ea typeface="ＭＳ Ｐゴシック" pitchFamily="34" charset="-128"/>
              </a:rPr>
              <a:t>Deploy_base_code_via_svn will take what is stored in Subversion, package them up into a checkout.car file, and import it. It is comparable to deploy_base_code_via_car.</a:t>
            </a:r>
          </a:p>
          <a:p>
            <a:r>
              <a:rPr lang="en-US" sz="1000" smtClean="0">
                <a:ea typeface="ＭＳ Ｐゴシック" pitchFamily="34" charset="-128"/>
              </a:rPr>
              <a:t>The ‘base code’ part means it just contains what came from DEV, so it does not have the environment-specific variations.</a:t>
            </a:r>
          </a:p>
          <a:p>
            <a:pPr>
              <a:buFontTx/>
              <a:buChar char="-"/>
            </a:pPr>
            <a:r>
              <a:rPr lang="en-US" sz="1000" smtClean="0">
                <a:ea typeface="ＭＳ Ｐゴシック" pitchFamily="34" charset="-128"/>
              </a:rPr>
              <a:t>Configure_env_specific_settings will overwrite the imported CIS objects and replace them with environment-specific settings, such as data source URLs, data source passwords, permissions, etc.</a:t>
            </a:r>
          </a:p>
          <a:p>
            <a:pPr>
              <a:buFontTx/>
              <a:buChar char="-"/>
            </a:pPr>
            <a:r>
              <a:rPr lang="en-US" sz="1000" smtClean="0">
                <a:ea typeface="ＭＳ Ｐゴシック" pitchFamily="34" charset="-128"/>
              </a:rPr>
              <a:t>Configure_server_settings will update the CIS server settings such as Java heap size, SQL case sensitivity, etc.</a:t>
            </a:r>
          </a:p>
          <a:p>
            <a:pPr>
              <a:buFontTx/>
              <a:buChar char="-"/>
            </a:pPr>
            <a:r>
              <a:rPr lang="en-US" sz="1000" smtClean="0">
                <a:ea typeface="ＭＳ Ｐゴシック" pitchFamily="34" charset="-128"/>
              </a:rPr>
              <a:t>We recommend restarting CIS after each deployment because something might break and it may not surface until after a restart.</a:t>
            </a:r>
          </a:p>
          <a:p>
            <a:pPr>
              <a:buFontTx/>
              <a:buChar char="-"/>
            </a:pPr>
            <a:r>
              <a:rPr lang="en-US" sz="1000" smtClean="0">
                <a:ea typeface="ＭＳ Ｐゴシック" pitchFamily="34" charset="-128"/>
              </a:rPr>
              <a:t>Verification_test will look for changes associated with this round of deployment. For example, if a new data source was added, it should check that it was properly created.</a:t>
            </a:r>
          </a:p>
          <a:p>
            <a:pPr>
              <a:buFontTx/>
              <a:buChar char="-"/>
            </a:pPr>
            <a:r>
              <a:rPr lang="en-US" sz="1000" smtClean="0">
                <a:ea typeface="ＭＳ Ｐゴシック" pitchFamily="34" charset="-128"/>
              </a:rPr>
              <a:t>Regression_test will exercise a suite of existing views and procedures whether they have been modified in this round of deployment or not.</a:t>
            </a:r>
          </a:p>
          <a:p>
            <a:pPr>
              <a:buFontTx/>
              <a:buChar char="-"/>
            </a:pPr>
            <a:r>
              <a:rPr lang="en-US" sz="1000" smtClean="0">
                <a:ea typeface="ＭＳ Ｐゴシック" pitchFamily="34" charset="-128"/>
              </a:rPr>
              <a:t>Notify_deployment_status can send an email about the result of the deployment.</a:t>
            </a:r>
          </a:p>
          <a:p>
            <a:endParaRPr lang="en-US" sz="1000" smtClean="0">
              <a:ea typeface="ＭＳ Ｐゴシック" pitchFamily="34" charset="-128"/>
            </a:endParaRPr>
          </a:p>
        </p:txBody>
      </p:sp>
    </p:spTree>
    <p:extLst>
      <p:ext uri="{BB962C8B-B14F-4D97-AF65-F5344CB8AC3E}">
        <p14:creationId xmlns:p14="http://schemas.microsoft.com/office/powerpoint/2010/main" val="32305052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83"/>
            <a:ext cx="9143999" cy="6856034"/>
          </a:xfrm>
          <a:prstGeom prst="rect">
            <a:avLst/>
          </a:prstGeom>
        </p:spPr>
      </p:pic>
      <p:sp>
        <p:nvSpPr>
          <p:cNvPr id="2" name="Title 1"/>
          <p:cNvSpPr>
            <a:spLocks noGrp="1"/>
          </p:cNvSpPr>
          <p:nvPr>
            <p:ph type="ctrTitle"/>
          </p:nvPr>
        </p:nvSpPr>
        <p:spPr>
          <a:xfrm>
            <a:off x="381000" y="2438400"/>
            <a:ext cx="8153400" cy="1470025"/>
          </a:xfrm>
        </p:spPr>
        <p:txBody>
          <a:bodyPr anchor="b">
            <a:noAutofit/>
          </a:bodyPr>
          <a:lstStyle>
            <a:lvl1pPr algn="r">
              <a:defRPr sz="3600" cap="all" baseline="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962400"/>
            <a:ext cx="7848600" cy="1752600"/>
          </a:xfrm>
        </p:spPr>
        <p:txBody>
          <a:bodyPr>
            <a:normAutofit/>
          </a:bodyPr>
          <a:lstStyle>
            <a:lvl1pPr marL="0" indent="0" algn="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3400" y="457200"/>
            <a:ext cx="2794000" cy="838200"/>
          </a:xfrm>
          <a:prstGeom prst="rect">
            <a:avLst/>
          </a:prstGeom>
        </p:spPr>
      </p:pic>
      <p:pic>
        <p:nvPicPr>
          <p:cNvPr id="8" name="Picture 2" descr="C:\Users\peter\AppData\Local\Temp\Rar$DR14.878\Composite Software Endorsement Mark\Composite_Software_2C_TM_Left.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27840" y="643127"/>
            <a:ext cx="2514605" cy="4236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2"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54375" y="2895600"/>
            <a:ext cx="263525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userDrawn="1"/>
        </p:nvSpPr>
        <p:spPr bwMode="auto">
          <a:xfrm>
            <a:off x="2514600" y="3810000"/>
            <a:ext cx="41148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defRPr/>
            </a:pPr>
            <a:r>
              <a:rPr lang="en-US" sz="1100" dirty="0" smtClean="0">
                <a:solidFill>
                  <a:srgbClr val="7F7F7F"/>
                </a:solidFill>
                <a:latin typeface="Futura Bk BT" pitchFamily="34" charset="0"/>
              </a:rPr>
              <a:t>THE</a:t>
            </a:r>
            <a:r>
              <a:rPr lang="en-US" sz="1100" baseline="0" dirty="0" smtClean="0">
                <a:solidFill>
                  <a:srgbClr val="7F7F7F"/>
                </a:solidFill>
                <a:latin typeface="Futura Bk BT" pitchFamily="34" charset="0"/>
              </a:rPr>
              <a:t> BIG DATA ADVANTAGE:</a:t>
            </a:r>
          </a:p>
          <a:p>
            <a:pPr algn="ctr">
              <a:defRPr/>
            </a:pPr>
            <a:r>
              <a:rPr lang="en-US" sz="1100" dirty="0" smtClean="0">
                <a:solidFill>
                  <a:srgbClr val="7F7F7F"/>
                </a:solidFill>
                <a:latin typeface="Futura Bk BT" pitchFamily="34" charset="0"/>
              </a:rPr>
              <a:t>TAKE BIG</a:t>
            </a:r>
            <a:r>
              <a:rPr lang="en-US" sz="1100" baseline="0" dirty="0" smtClean="0">
                <a:solidFill>
                  <a:srgbClr val="7F7F7F"/>
                </a:solidFill>
                <a:latin typeface="Futura Bk BT" pitchFamily="34" charset="0"/>
              </a:rPr>
              <a:t> ADVANTAGE OF YOUR DATA</a:t>
            </a:r>
            <a:endParaRPr lang="en-US" sz="1100" dirty="0">
              <a:solidFill>
                <a:srgbClr val="7F7F7F"/>
              </a:solidFill>
              <a:latin typeface="Futura Bk BT" pitchFamily="34" charset="0"/>
            </a:endParaRPr>
          </a:p>
        </p:txBody>
      </p:sp>
      <p:pic>
        <p:nvPicPr>
          <p:cNvPr id="7" name="Picture 6" descr="Composite_Software_80k_Left.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10000" y="5638800"/>
            <a:ext cx="1676400" cy="282447"/>
          </a:xfrm>
          <a:prstGeom prst="rect">
            <a:avLst/>
          </a:prstGeom>
        </p:spPr>
      </p:pic>
    </p:spTree>
    <p:extLst>
      <p:ext uri="{BB962C8B-B14F-4D97-AF65-F5344CB8AC3E}">
        <p14:creationId xmlns:p14="http://schemas.microsoft.com/office/powerpoint/2010/main" val="26499180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a:xfrm>
            <a:off x="2514600" y="6629400"/>
            <a:ext cx="3657600" cy="244475"/>
          </a:xfrm>
          <a:prstGeom prst="rect">
            <a:avLst/>
          </a:prstGeom>
        </p:spPr>
        <p:txBody>
          <a:bodyPr/>
          <a:lstStyle>
            <a:lvl1pPr>
              <a:defRPr>
                <a:latin typeface="Arial" charset="0"/>
              </a:defRPr>
            </a:lvl1pPr>
          </a:lstStyle>
          <a:p>
            <a:pPr>
              <a:defRPr/>
            </a:pPr>
            <a:r>
              <a:rPr lang="en-US"/>
              <a:t>© 2010 Composite Software, Inc. / Composite Proprietary and Confidential</a:t>
            </a:r>
          </a:p>
          <a:p>
            <a:pPr>
              <a:defRPr/>
            </a:pPr>
            <a:endParaRPr lang="en-US"/>
          </a:p>
        </p:txBody>
      </p:sp>
    </p:spTree>
    <p:extLst>
      <p:ext uri="{BB962C8B-B14F-4D97-AF65-F5344CB8AC3E}">
        <p14:creationId xmlns:p14="http://schemas.microsoft.com/office/powerpoint/2010/main" val="2985824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5288"/>
              </a:buClr>
              <a:defRPr sz="2000"/>
            </a:lvl1pPr>
            <a:lvl2pPr marL="457200" indent="-182880">
              <a:buClr>
                <a:srgbClr val="005288"/>
              </a:buClr>
              <a:buFont typeface="Arial" pitchFamily="34" charset="0"/>
              <a:buChar char="◦"/>
              <a:defRPr sz="1800"/>
            </a:lvl2pPr>
            <a:lvl3pPr marL="731520" indent="-182880">
              <a:buClr>
                <a:srgbClr val="005288"/>
              </a:buClr>
              <a:buFont typeface="Arial" pitchFamily="34" charset="0"/>
              <a:buChar char="▪"/>
              <a:defRPr sz="1600"/>
            </a:lvl3pPr>
            <a:lvl4pPr marL="1005840" indent="-182880">
              <a:buClr>
                <a:srgbClr val="005288"/>
              </a:buClr>
              <a:buFont typeface="Arial" pitchFamily="34" charset="0"/>
              <a:buChar char="–"/>
              <a:defRPr/>
            </a:lvl4pPr>
            <a:lvl5pPr>
              <a:buClr>
                <a:srgbClr val="005288"/>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718304"/>
          </a:xfrm>
        </p:spPr>
        <p:txBody>
          <a:bodyPr/>
          <a:lstStyle>
            <a:lvl1pPr>
              <a:buClr>
                <a:srgbClr val="005288"/>
              </a:buClr>
              <a:defRPr sz="2000"/>
            </a:lvl1pPr>
            <a:lvl2pPr marL="457200" indent="-182880">
              <a:buClr>
                <a:srgbClr val="005288"/>
              </a:buClr>
              <a:buFont typeface="Arial" pitchFamily="34" charset="0"/>
              <a:buChar char="◦"/>
              <a:defRPr sz="1800"/>
            </a:lvl2pPr>
            <a:lvl3pPr marL="731520" indent="-182880">
              <a:buClr>
                <a:srgbClr val="005288"/>
              </a:buClr>
              <a:buFont typeface="Arial" pitchFamily="34" charset="0"/>
              <a:buChar char="▪"/>
              <a:defRPr sz="1600"/>
            </a:lvl3pPr>
            <a:lvl4pPr marL="1005840" indent="-182880">
              <a:buClr>
                <a:srgbClr val="005288"/>
              </a:buClr>
              <a:buFont typeface="Arial" pitchFamily="34" charset="0"/>
              <a:buChar char="–"/>
              <a:defRPr sz="16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648200" y="1447800"/>
            <a:ext cx="4038600" cy="4718304"/>
          </a:xfrm>
        </p:spPr>
        <p:txBody>
          <a:bodyPr/>
          <a:lstStyle>
            <a:lvl1pPr>
              <a:buClr>
                <a:srgbClr val="005288"/>
              </a:buClr>
              <a:defRPr sz="2000"/>
            </a:lvl1pPr>
            <a:lvl2pPr marL="457200" indent="-182880">
              <a:buClr>
                <a:srgbClr val="005288"/>
              </a:buClr>
              <a:buFont typeface="Arial" pitchFamily="34" charset="0"/>
              <a:buChar char="◦"/>
              <a:defRPr sz="1800"/>
            </a:lvl2pPr>
            <a:lvl3pPr marL="731520" indent="-182880">
              <a:buClr>
                <a:srgbClr val="005288"/>
              </a:buClr>
              <a:buFont typeface="Arial" pitchFamily="34" charset="0"/>
              <a:buChar char="▪"/>
              <a:defRPr sz="1600"/>
            </a:lvl3pPr>
            <a:lvl4pPr marL="1005840" indent="-182880">
              <a:buClr>
                <a:srgbClr val="005288"/>
              </a:buClr>
              <a:buFont typeface="Arial" pitchFamily="34" charset="0"/>
              <a:buChar char="–"/>
              <a:defRPr sz="16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Two Content w/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3716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000" b="0">
                <a:solidFill>
                  <a:srgbClr val="00528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33600"/>
            <a:ext cx="3931920" cy="3951288"/>
          </a:xfrm>
        </p:spPr>
        <p:txBody>
          <a:bodyPr/>
          <a:lstStyle>
            <a:lvl1pPr>
              <a:buClr>
                <a:srgbClr val="005288"/>
              </a:buClr>
              <a:defRPr sz="2000"/>
            </a:lvl1pPr>
            <a:lvl2pPr marL="457200" indent="-182880" algn="l">
              <a:buClr>
                <a:srgbClr val="005288"/>
              </a:buClr>
              <a:buFont typeface="Arial" pitchFamily="34" charset="0"/>
              <a:buChar char="◦"/>
              <a:defRPr sz="1800"/>
            </a:lvl2pPr>
            <a:lvl3pPr marL="731520" indent="-182880">
              <a:buClr>
                <a:srgbClr val="005288"/>
              </a:buClr>
              <a:buFont typeface="Arial" pitchFamily="34" charset="0"/>
              <a:buChar char="▪"/>
              <a:defRPr sz="1800"/>
            </a:lvl3pPr>
            <a:lvl4pPr marL="1108710" indent="-285750">
              <a:buClr>
                <a:srgbClr val="005288"/>
              </a:buClr>
              <a:buFont typeface="Arial" pitchFamily="34" charset="0"/>
              <a:buChar cha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Text Placeholder 4"/>
          <p:cNvSpPr>
            <a:spLocks noGrp="1"/>
          </p:cNvSpPr>
          <p:nvPr>
            <p:ph type="body" sz="quarter" idx="3"/>
          </p:nvPr>
        </p:nvSpPr>
        <p:spPr>
          <a:xfrm>
            <a:off x="4754880" y="13716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lang="en-US" sz="2000" b="0" kern="1200" dirty="0" smtClean="0">
                <a:solidFill>
                  <a:srgbClr val="005288"/>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754880" y="2133600"/>
            <a:ext cx="3931920" cy="3951288"/>
          </a:xfrm>
        </p:spPr>
        <p:txBody>
          <a:bodyPr/>
          <a:lstStyle>
            <a:lvl1pPr>
              <a:buClr>
                <a:srgbClr val="005288"/>
              </a:buClr>
              <a:defRPr sz="2000"/>
            </a:lvl1pPr>
            <a:lvl2pPr marL="457200" indent="-182880">
              <a:buClr>
                <a:srgbClr val="005288"/>
              </a:buClr>
              <a:buFont typeface="Arial" pitchFamily="34" charset="0"/>
              <a:buChar char="◦"/>
              <a:defRPr sz="1800"/>
            </a:lvl2pPr>
            <a:lvl3pPr marL="731520" indent="-182880">
              <a:buClr>
                <a:srgbClr val="005288"/>
              </a:buClr>
              <a:buFont typeface="Arial" pitchFamily="34" charset="0"/>
              <a:buChar char="▪"/>
              <a:defRPr sz="1800"/>
            </a:lvl3pPr>
            <a:lvl4pPr marL="1005840" indent="-182880">
              <a:buClr>
                <a:srgbClr val="005288"/>
              </a:buClr>
              <a:buFont typeface="Arial" pitchFamily="34" charset="0"/>
              <a:buChar char="–"/>
              <a:defRPr sz="1600"/>
            </a:lvl4pPr>
            <a:lvl5pPr>
              <a:buClr>
                <a:srgbClr val="005288"/>
              </a:buCl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id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Picture Placeholder 2"/>
          <p:cNvSpPr>
            <a:spLocks noGrp="1"/>
          </p:cNvSpPr>
          <p:nvPr>
            <p:ph type="pic" idx="1"/>
          </p:nvPr>
        </p:nvSpPr>
        <p:spPr>
          <a:xfrm>
            <a:off x="2858610" y="1143000"/>
            <a:ext cx="5904390" cy="5029201"/>
          </a:xfrm>
          <a:noFill/>
          <a:ln>
            <a:noFill/>
          </a:ln>
        </p:spPr>
        <p:style>
          <a:lnRef idx="2">
            <a:schemeClr val="dk1"/>
          </a:lnRef>
          <a:fillRef idx="1001">
            <a:schemeClr val="lt1"/>
          </a:fillRef>
          <a:effectRef idx="0">
            <a:schemeClr val="dk1"/>
          </a:effectRef>
          <a:fontRef idx="none"/>
        </p:style>
        <p:txBody>
          <a:bodyPr>
            <a:normAutofit/>
          </a:bodyPr>
          <a:lstStyle>
            <a:lvl1pPr marL="0" indent="0">
              <a:buNone/>
              <a:defRPr sz="2400">
                <a:ln>
                  <a:noFill/>
                </a:ln>
                <a:solidFill>
                  <a:schemeClr val="tx1"/>
                </a:solidFill>
                <a:effectLs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7" name="Text Placeholder 3"/>
          <p:cNvSpPr>
            <a:spLocks noGrp="1"/>
          </p:cNvSpPr>
          <p:nvPr>
            <p:ph type="body" sz="half" idx="2"/>
          </p:nvPr>
        </p:nvSpPr>
        <p:spPr>
          <a:xfrm>
            <a:off x="457200" y="2133600"/>
            <a:ext cx="2139696" cy="40386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9" name="Text Placeholder 3"/>
          <p:cNvSpPr>
            <a:spLocks noGrp="1"/>
          </p:cNvSpPr>
          <p:nvPr>
            <p:ph type="body" sz="half" idx="10"/>
          </p:nvPr>
        </p:nvSpPr>
        <p:spPr>
          <a:xfrm>
            <a:off x="457200" y="1143000"/>
            <a:ext cx="2139696" cy="914400"/>
          </a:xfrm>
        </p:spPr>
        <p:txBody>
          <a:bodyPr>
            <a:noAutofit/>
          </a:bodyPr>
          <a:lstStyle>
            <a:lvl1pPr marL="0" indent="0">
              <a:buNone/>
              <a:defRPr sz="2000">
                <a:solidFill>
                  <a:srgbClr val="005288"/>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63504249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reak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6" y="0"/>
            <a:ext cx="9153525" cy="6865144"/>
          </a:xfrm>
          <a:prstGeom prst="rect">
            <a:avLst/>
          </a:prstGeom>
        </p:spPr>
      </p:pic>
      <p:sp>
        <p:nvSpPr>
          <p:cNvPr id="2" name="Title 1"/>
          <p:cNvSpPr>
            <a:spLocks noGrp="1"/>
          </p:cNvSpPr>
          <p:nvPr>
            <p:ph type="title"/>
          </p:nvPr>
        </p:nvSpPr>
        <p:spPr>
          <a:xfrm>
            <a:off x="381000" y="2286000"/>
            <a:ext cx="8229600" cy="990600"/>
          </a:xfrm>
        </p:spPr>
        <p:txBody>
          <a:bodyPr anchor="b">
            <a:normAutofit/>
          </a:bodyPr>
          <a:lstStyle>
            <a:lvl1pPr algn="r">
              <a:defRPr sz="4000">
                <a:solidFill>
                  <a:srgbClr val="005288"/>
                </a:solidFill>
              </a:defRPr>
            </a:lvl1pPr>
          </a:lstStyle>
          <a:p>
            <a:r>
              <a:rPr lang="en-US" dirty="0" smtClean="0"/>
              <a:t>Click to edit Master title style</a:t>
            </a:r>
            <a:endParaRPr lang="en-US" dirty="0"/>
          </a:p>
        </p:txBody>
      </p:sp>
      <p:sp>
        <p:nvSpPr>
          <p:cNvPr id="8" name="Text Placeholder 3"/>
          <p:cNvSpPr>
            <a:spLocks noGrp="1"/>
          </p:cNvSpPr>
          <p:nvPr>
            <p:ph type="body" sz="half" idx="2"/>
          </p:nvPr>
        </p:nvSpPr>
        <p:spPr>
          <a:xfrm>
            <a:off x="381000" y="3352800"/>
            <a:ext cx="8229600" cy="1905000"/>
          </a:xfrm>
        </p:spPr>
        <p:txBody>
          <a:bodyPr>
            <a:normAutofit/>
          </a:bodyPr>
          <a:lstStyle>
            <a:lvl1pPr marL="0" indent="0" algn="r">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93000" y="6248400"/>
            <a:ext cx="1397000" cy="419100"/>
          </a:xfrm>
          <a:prstGeom prst="rect">
            <a:avLst/>
          </a:prstGeom>
        </p:spPr>
      </p:pic>
      <p:pic>
        <p:nvPicPr>
          <p:cNvPr id="6" name="Picture 2" descr="C:\Users\peter\AppData\Local\Temp\Rar$DR14.878\Composite Software Endorsement Mark\Composite_Software_2C_TM_Left.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57200" y="6324600"/>
            <a:ext cx="1676399" cy="28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9113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983"/>
            <a:ext cx="9143999" cy="6856034"/>
          </a:xfrm>
          <a:prstGeom prst="rect">
            <a:avLst/>
          </a:prstGeom>
        </p:spPr>
      </p:pic>
      <p:sp>
        <p:nvSpPr>
          <p:cNvPr id="2" name="Title Placeholder 1"/>
          <p:cNvSpPr>
            <a:spLocks noGrp="1"/>
          </p:cNvSpPr>
          <p:nvPr>
            <p:ph type="title"/>
          </p:nvPr>
        </p:nvSpPr>
        <p:spPr>
          <a:xfrm>
            <a:off x="304800" y="76200"/>
            <a:ext cx="8534400" cy="8382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724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9" name="Picture 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491194" y="6397803"/>
            <a:ext cx="1219200" cy="365760"/>
          </a:xfrm>
          <a:prstGeom prst="rect">
            <a:avLst/>
          </a:prstGeom>
        </p:spPr>
      </p:pic>
      <p:sp>
        <p:nvSpPr>
          <p:cNvPr id="12" name="Rectangle 11"/>
          <p:cNvSpPr/>
          <p:nvPr userDrawn="1"/>
        </p:nvSpPr>
        <p:spPr>
          <a:xfrm>
            <a:off x="304800" y="6248400"/>
            <a:ext cx="840740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5"/>
          <p:cNvSpPr txBox="1">
            <a:spLocks/>
          </p:cNvSpPr>
          <p:nvPr userDrawn="1"/>
        </p:nvSpPr>
        <p:spPr>
          <a:xfrm>
            <a:off x="381000" y="6400800"/>
            <a:ext cx="457200" cy="298861"/>
          </a:xfrm>
          <a:prstGeom prst="rect">
            <a:avLst/>
          </a:prstGeom>
        </p:spPr>
        <p:txBody>
          <a:bodyPr/>
          <a:lstStyle>
            <a:defPPr>
              <a:defRPr lang="en-US"/>
            </a:defPPr>
            <a:lvl1pPr marL="0" algn="l" defTabSz="914400" rtl="0" eaLnBrk="1" latinLnBrk="0" hangingPunct="1">
              <a:defRPr sz="105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F9BB5D3-31BF-41AD-B278-3BBADAF18767}" type="slidenum">
              <a:rPr lang="en-US" sz="1000" smtClean="0"/>
              <a:pPr/>
              <a:t>‹#›</a:t>
            </a:fld>
            <a:endParaRPr lang="en-US" dirty="0"/>
          </a:p>
        </p:txBody>
      </p:sp>
      <p:sp>
        <p:nvSpPr>
          <p:cNvPr id="10" name="Text Placeholder 3"/>
          <p:cNvSpPr txBox="1">
            <a:spLocks/>
          </p:cNvSpPr>
          <p:nvPr userDrawn="1"/>
        </p:nvSpPr>
        <p:spPr>
          <a:xfrm>
            <a:off x="2286000" y="6553200"/>
            <a:ext cx="4572000" cy="228600"/>
          </a:xfrm>
          <a:prstGeom prst="rect">
            <a:avLst/>
          </a:prstGeom>
        </p:spPr>
        <p:txBody>
          <a:bodyPr/>
          <a:lstStyle>
            <a:lvl1pPr marL="0" indent="0" algn="ctr" defTabSz="914400" rtl="0" eaLnBrk="1" latinLnBrk="0" hangingPunct="1">
              <a:spcBef>
                <a:spcPct val="20000"/>
              </a:spcBef>
              <a:spcAft>
                <a:spcPts val="600"/>
              </a:spcAft>
              <a:buClrTx/>
              <a:buFont typeface="Arial" pitchFamily="34" charset="0"/>
              <a:buNone/>
              <a:defRPr sz="900" b="0" kern="1200">
                <a:solidFill>
                  <a:schemeClr val="bg1">
                    <a:lumMod val="50000"/>
                  </a:schemeClr>
                </a:solidFill>
                <a:latin typeface="Arial" pitchFamily="34" charset="0"/>
                <a:ea typeface="+mn-ea"/>
                <a:cs typeface="Arial" pitchFamily="34" charset="0"/>
              </a:defRPr>
            </a:lvl1pPr>
            <a:lvl2pPr marL="457200" indent="0" algn="l" defTabSz="914400" rtl="0" eaLnBrk="1" latinLnBrk="0" hangingPunct="1">
              <a:spcBef>
                <a:spcPct val="20000"/>
              </a:spcBef>
              <a:buClrTx/>
              <a:buFont typeface="Courier New" pitchFamily="49" charset="0"/>
              <a:buNone/>
              <a:defRPr sz="1200" kern="1200">
                <a:solidFill>
                  <a:schemeClr val="tx1"/>
                </a:solidFill>
                <a:latin typeface="+mn-lt"/>
                <a:ea typeface="+mn-ea"/>
                <a:cs typeface="+mn-cs"/>
              </a:defRPr>
            </a:lvl2pPr>
            <a:lvl3pPr marL="914400" indent="0" algn="l" defTabSz="914400" rtl="0" eaLnBrk="1" latinLnBrk="0" hangingPunct="1">
              <a:spcBef>
                <a:spcPct val="20000"/>
              </a:spcBef>
              <a:buClrTx/>
              <a:buFont typeface="Wingdings" pitchFamily="2" charset="2"/>
              <a:buNone/>
              <a:defRPr sz="1000" kern="1200">
                <a:solidFill>
                  <a:schemeClr val="tx1"/>
                </a:solidFill>
                <a:latin typeface="+mn-lt"/>
                <a:ea typeface="+mn-ea"/>
                <a:cs typeface="+mn-cs"/>
              </a:defRPr>
            </a:lvl3pPr>
            <a:lvl4pPr marL="1371600" indent="0" algn="l" defTabSz="914400" rtl="0" eaLnBrk="1" latinLnBrk="0" hangingPunct="1">
              <a:spcBef>
                <a:spcPct val="20000"/>
              </a:spcBef>
              <a:buClrTx/>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ClrTx/>
              <a:buFont typeface="Arial" pitchFamily="34" charset="0"/>
              <a:buNone/>
              <a:defRPr sz="900" kern="1200" baseline="0">
                <a:solidFill>
                  <a:schemeClr val="tx1"/>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9pPr>
          </a:lstStyle>
          <a:p>
            <a:r>
              <a:rPr lang="en-US" dirty="0" smtClean="0"/>
              <a:t>© 2013 Composite Software, Inc., Composite Proprietary</a:t>
            </a:r>
          </a:p>
        </p:txBody>
      </p:sp>
      <p:pic>
        <p:nvPicPr>
          <p:cNvPr id="11" name="Picture 2" descr="C:\Users\peter\AppData\Local\Temp\Rar$DR14.878\Composite Software Endorsement Mark\Composite_Software_2C_TM_Left.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914400" y="6423152"/>
            <a:ext cx="1676399" cy="28244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33" r:id="rId1"/>
    <p:sldLayoutId id="2147483734" r:id="rId2"/>
    <p:sldLayoutId id="2147483736" r:id="rId3"/>
    <p:sldLayoutId id="2147483737" r:id="rId4"/>
    <p:sldLayoutId id="2147483757" r:id="rId5"/>
    <p:sldLayoutId id="2147483742" r:id="rId6"/>
    <p:sldLayoutId id="2147483738" r:id="rId7"/>
    <p:sldLayoutId id="2147483739" r:id="rId8"/>
    <p:sldLayoutId id="2147483755" r:id="rId9"/>
    <p:sldLayoutId id="2147483756" r:id="rId10"/>
    <p:sldLayoutId id="2147483759" r:id="rId11"/>
  </p:sldLayoutIdLst>
  <p:timing>
    <p:tnLst>
      <p:par>
        <p:cTn id="1" dur="indefinite" restart="never" nodeType="tmRoot"/>
      </p:par>
    </p:tnLst>
  </p:timing>
  <p:hf sldNum="0" hdr="0" dt="0"/>
  <p:txStyles>
    <p:titleStyle>
      <a:lvl1pPr algn="l" defTabSz="914400" rtl="0" eaLnBrk="1" latinLnBrk="0" hangingPunct="1">
        <a:spcBef>
          <a:spcPct val="0"/>
        </a:spcBef>
        <a:buNone/>
        <a:defRPr sz="2800" kern="1200" spc="-100" baseline="0">
          <a:solidFill>
            <a:schemeClr val="bg1"/>
          </a:solidFill>
          <a:latin typeface="+mj-lt"/>
          <a:ea typeface="+mj-ea"/>
          <a:cs typeface="+mj-cs"/>
        </a:defRPr>
      </a:lvl1pPr>
    </p:titleStyle>
    <p:bodyStyle>
      <a:lvl1pPr marL="182880" indent="-182880" algn="l" defTabSz="914400" rtl="0" eaLnBrk="1" latinLnBrk="0" hangingPunct="1">
        <a:spcBef>
          <a:spcPts val="1200"/>
        </a:spcBef>
        <a:buClr>
          <a:srgbClr val="005288"/>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rgbClr val="005288"/>
        </a:buClr>
        <a:buSzPct val="85000"/>
        <a:buFont typeface="Arial" pitchFamily="34" charset="0"/>
        <a:buChar char="◦"/>
        <a:defRPr sz="2000" kern="1200">
          <a:solidFill>
            <a:schemeClr val="tx1">
              <a:lumMod val="65000"/>
              <a:lumOff val="35000"/>
            </a:schemeClr>
          </a:solidFill>
          <a:latin typeface="+mn-lt"/>
          <a:ea typeface="+mn-ea"/>
          <a:cs typeface="+mn-cs"/>
        </a:defRPr>
      </a:lvl2pPr>
      <a:lvl3pPr marL="731520" indent="-182880" algn="l" defTabSz="914400" rtl="0" eaLnBrk="1" latinLnBrk="0" hangingPunct="1">
        <a:spcBef>
          <a:spcPct val="20000"/>
        </a:spcBef>
        <a:buClr>
          <a:srgbClr val="005288"/>
        </a:buClr>
        <a:buSzPct val="90000"/>
        <a:buFont typeface="Arial" pitchFamily="34" charset="0"/>
        <a:buChar char="▪"/>
        <a:defRPr sz="1800" kern="1200">
          <a:solidFill>
            <a:schemeClr val="tx1">
              <a:lumMod val="65000"/>
              <a:lumOff val="35000"/>
            </a:schemeClr>
          </a:solidFill>
          <a:latin typeface="+mn-lt"/>
          <a:ea typeface="+mn-ea"/>
          <a:cs typeface="+mn-cs"/>
        </a:defRPr>
      </a:lvl3pPr>
      <a:lvl4pPr marL="1005840" indent="-182880" algn="l" defTabSz="914400" rtl="0" eaLnBrk="1" latinLnBrk="0" hangingPunct="1">
        <a:spcBef>
          <a:spcPct val="20000"/>
        </a:spcBef>
        <a:buClr>
          <a:srgbClr val="005288"/>
        </a:buClr>
        <a:buFont typeface="Arial" pitchFamily="34" charset="0"/>
        <a:buChar char="–"/>
        <a:defRPr sz="1600" kern="1200">
          <a:solidFill>
            <a:schemeClr val="tx1">
              <a:lumMod val="65000"/>
              <a:lumOff val="35000"/>
            </a:schemeClr>
          </a:solidFill>
          <a:latin typeface="+mn-lt"/>
          <a:ea typeface="+mn-ea"/>
          <a:cs typeface="+mn-cs"/>
        </a:defRPr>
      </a:lvl4pPr>
      <a:lvl5pPr marL="1188720" indent="-137160" algn="l" defTabSz="914400" rtl="0" eaLnBrk="1" latinLnBrk="0" hangingPunct="1">
        <a:spcBef>
          <a:spcPct val="20000"/>
        </a:spcBef>
        <a:buClr>
          <a:srgbClr val="005288"/>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5.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spect="1" noChangeArrowheads="1"/>
          </p:cNvSpPr>
          <p:nvPr>
            <p:ph type="ctrTitle"/>
          </p:nvPr>
        </p:nvSpPr>
        <p:spPr>
          <a:xfrm>
            <a:off x="3200400" y="2286000"/>
            <a:ext cx="5943600" cy="2057400"/>
          </a:xfrm>
        </p:spPr>
        <p:txBody>
          <a:bodyPr/>
          <a:lstStyle/>
          <a:p>
            <a:pPr eaLnBrk="1" hangingPunct="1"/>
            <a:r>
              <a:rPr lang="en-US" sz="3800" dirty="0" smtClean="0">
                <a:ea typeface="ＭＳ Ｐゴシック" pitchFamily="34" charset="-128"/>
              </a:rPr>
              <a:t>Composite Software</a:t>
            </a:r>
            <a:br>
              <a:rPr lang="en-US" sz="3800" dirty="0" smtClean="0">
                <a:ea typeface="ＭＳ Ｐゴシック" pitchFamily="34" charset="-128"/>
              </a:rPr>
            </a:br>
            <a:r>
              <a:rPr lang="en-US" sz="3800" dirty="0" smtClean="0">
                <a:ea typeface="ＭＳ Ｐゴシック" pitchFamily="34" charset="-128"/>
              </a:rPr>
              <a:t/>
            </a:r>
            <a:br>
              <a:rPr lang="en-US" sz="3800" dirty="0" smtClean="0">
                <a:ea typeface="ＭＳ Ｐゴシック" pitchFamily="34" charset="-128"/>
              </a:rPr>
            </a:br>
            <a:r>
              <a:rPr lang="en-US" sz="2800" dirty="0" smtClean="0">
                <a:ea typeface="ＭＳ Ｐゴシック" pitchFamily="34" charset="-128"/>
              </a:rPr>
              <a:t>PS Promotion and Deployment Tool</a:t>
            </a:r>
            <a:br>
              <a:rPr lang="en-US" sz="2800" dirty="0" smtClean="0">
                <a:ea typeface="ＭＳ Ｐゴシック" pitchFamily="34" charset="-128"/>
              </a:rPr>
            </a:br>
            <a:r>
              <a:rPr lang="en-US" sz="2800" dirty="0" smtClean="0">
                <a:ea typeface="ＭＳ Ｐゴシック" pitchFamily="34" charset="-128"/>
              </a:rPr>
              <a:t>Positioning</a:t>
            </a:r>
          </a:p>
        </p:txBody>
      </p:sp>
      <p:sp>
        <p:nvSpPr>
          <p:cNvPr id="13315" name="Rectangle 3"/>
          <p:cNvSpPr>
            <a:spLocks noGrp="1" noChangeArrowheads="1"/>
          </p:cNvSpPr>
          <p:nvPr>
            <p:ph type="subTitle" idx="1"/>
          </p:nvPr>
        </p:nvSpPr>
        <p:spPr>
          <a:xfrm>
            <a:off x="3762375" y="5181600"/>
            <a:ext cx="4467225" cy="609600"/>
          </a:xfrm>
        </p:spPr>
        <p:txBody>
          <a:bodyPr/>
          <a:lstStyle/>
          <a:p>
            <a:pPr eaLnBrk="1" hangingPunct="1">
              <a:buFont typeface="Wingdings" pitchFamily="2" charset="2"/>
              <a:buNone/>
            </a:pPr>
            <a:r>
              <a:rPr lang="en-US" smtClean="0">
                <a:ea typeface="ＭＳ Ｐゴシック" pitchFamily="34" charset="-128"/>
              </a:rPr>
              <a:t>Name</a:t>
            </a:r>
          </a:p>
        </p:txBody>
      </p:sp>
    </p:spTree>
    <p:extLst>
      <p:ext uri="{BB962C8B-B14F-4D97-AF65-F5344CB8AC3E}">
        <p14:creationId xmlns:p14="http://schemas.microsoft.com/office/powerpoint/2010/main" val="3387758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idx="4294967295"/>
          </p:nvPr>
        </p:nvSpPr>
        <p:spPr/>
        <p:txBody>
          <a:bodyPr/>
          <a:lstStyle/>
          <a:p>
            <a:r>
              <a:rPr lang="en-US" smtClean="0">
                <a:ea typeface="ＭＳ Ｐゴシック" pitchFamily="34" charset="-128"/>
              </a:rPr>
              <a:t>PD Tool Studio VCS Configuration Process</a:t>
            </a:r>
          </a:p>
        </p:txBody>
      </p:sp>
      <p:grpSp>
        <p:nvGrpSpPr>
          <p:cNvPr id="3" name="Group 2"/>
          <p:cNvGrpSpPr/>
          <p:nvPr/>
        </p:nvGrpSpPr>
        <p:grpSpPr>
          <a:xfrm>
            <a:off x="2765425" y="1322388"/>
            <a:ext cx="4854575" cy="5002212"/>
            <a:chOff x="2765425" y="1322388"/>
            <a:chExt cx="4854575" cy="5002212"/>
          </a:xfrm>
        </p:grpSpPr>
        <p:sp>
          <p:nvSpPr>
            <p:cNvPr id="29" name="TextBox 28"/>
            <p:cNvSpPr txBox="1"/>
            <p:nvPr/>
          </p:nvSpPr>
          <p:spPr>
            <a:xfrm>
              <a:off x="3298825" y="1322388"/>
              <a:ext cx="1905000" cy="584200"/>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600" dirty="0">
                  <a:solidFill>
                    <a:schemeClr val="tx1"/>
                  </a:solidFill>
                  <a:latin typeface="Calibri" pitchFamily="34" charset="0"/>
                  <a:cs typeface="Calibri" pitchFamily="34" charset="0"/>
                </a:rPr>
                <a:t>Prepare VCS </a:t>
              </a:r>
              <a:r>
                <a:rPr lang="en-US" sz="1600" dirty="0" smtClean="0">
                  <a:solidFill>
                    <a:schemeClr val="tx1"/>
                  </a:solidFill>
                  <a:latin typeface="Calibri" pitchFamily="34" charset="0"/>
                  <a:cs typeface="Calibri" pitchFamily="34" charset="0"/>
                </a:rPr>
                <a:t>Repository (admin)</a:t>
              </a:r>
              <a:endParaRPr lang="en-US" sz="1600" dirty="0">
                <a:solidFill>
                  <a:schemeClr val="tx1"/>
                </a:solidFill>
                <a:latin typeface="Calibri" pitchFamily="34" charset="0"/>
                <a:cs typeface="Calibri" pitchFamily="34" charset="0"/>
              </a:endParaRPr>
            </a:p>
          </p:txBody>
        </p:sp>
        <p:sp>
          <p:nvSpPr>
            <p:cNvPr id="30" name="TextBox 29"/>
            <p:cNvSpPr txBox="1"/>
            <p:nvPr/>
          </p:nvSpPr>
          <p:spPr>
            <a:xfrm>
              <a:off x="3298825" y="2117725"/>
              <a:ext cx="1905000" cy="584200"/>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1600" dirty="0">
                  <a:solidFill>
                    <a:schemeClr val="tx1"/>
                  </a:solidFill>
                  <a:latin typeface="Calibri" pitchFamily="34" charset="0"/>
                  <a:cs typeface="Calibri" pitchFamily="34" charset="0"/>
                </a:rPr>
                <a:t>Install </a:t>
              </a:r>
            </a:p>
            <a:p>
              <a:pPr algn="ctr">
                <a:defRPr/>
              </a:pPr>
              <a:r>
                <a:rPr lang="en-US" sz="1600" dirty="0">
                  <a:solidFill>
                    <a:schemeClr val="tx1"/>
                  </a:solidFill>
                  <a:latin typeface="Calibri" pitchFamily="34" charset="0"/>
                  <a:cs typeface="Calibri" pitchFamily="34" charset="0"/>
                </a:rPr>
                <a:t>PD Tool for Studio</a:t>
              </a:r>
            </a:p>
          </p:txBody>
        </p:sp>
        <p:sp>
          <p:nvSpPr>
            <p:cNvPr id="31" name="TextBox 30"/>
            <p:cNvSpPr txBox="1"/>
            <p:nvPr/>
          </p:nvSpPr>
          <p:spPr>
            <a:xfrm>
              <a:off x="3298825" y="2900363"/>
              <a:ext cx="1905000" cy="830262"/>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600" dirty="0">
                  <a:solidFill>
                    <a:schemeClr val="tx1"/>
                  </a:solidFill>
                  <a:latin typeface="Calibri" pitchFamily="34" charset="0"/>
                  <a:cs typeface="Calibri" pitchFamily="34" charset="0"/>
                </a:rPr>
                <a:t>Configure VCS Environment Properties</a:t>
              </a:r>
            </a:p>
          </p:txBody>
        </p:sp>
        <p:sp>
          <p:nvSpPr>
            <p:cNvPr id="32" name="TextBox 31"/>
            <p:cNvSpPr txBox="1"/>
            <p:nvPr/>
          </p:nvSpPr>
          <p:spPr>
            <a:xfrm>
              <a:off x="3298825" y="3941763"/>
              <a:ext cx="1905000" cy="584200"/>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1600" dirty="0">
                  <a:solidFill>
                    <a:schemeClr val="tx1"/>
                  </a:solidFill>
                  <a:latin typeface="Calibri" pitchFamily="34" charset="0"/>
                  <a:cs typeface="Calibri" pitchFamily="34" charset="0"/>
                </a:rPr>
                <a:t>Initialize VCS Workspace</a:t>
              </a:r>
            </a:p>
          </p:txBody>
        </p:sp>
        <p:sp>
          <p:nvSpPr>
            <p:cNvPr id="33" name="TextBox 32"/>
            <p:cNvSpPr txBox="1"/>
            <p:nvPr/>
          </p:nvSpPr>
          <p:spPr>
            <a:xfrm>
              <a:off x="3298825" y="4722813"/>
              <a:ext cx="1905000" cy="738187"/>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600" dirty="0">
                  <a:solidFill>
                    <a:schemeClr val="tx1"/>
                  </a:solidFill>
                  <a:latin typeface="Calibri" pitchFamily="34" charset="0"/>
                  <a:cs typeface="Calibri" pitchFamily="34" charset="0"/>
                </a:rPr>
                <a:t>Enable</a:t>
              </a:r>
            </a:p>
            <a:p>
              <a:pPr algn="ctr">
                <a:defRPr/>
              </a:pPr>
              <a:r>
                <a:rPr lang="en-US" sz="1600" dirty="0">
                  <a:solidFill>
                    <a:schemeClr val="tx1"/>
                  </a:solidFill>
                  <a:latin typeface="Calibri" pitchFamily="34" charset="0"/>
                  <a:cs typeface="Calibri" pitchFamily="34" charset="0"/>
                </a:rPr>
                <a:t>VCS in Studio</a:t>
              </a:r>
            </a:p>
            <a:p>
              <a:pPr algn="ctr">
                <a:defRPr/>
              </a:pPr>
              <a:endParaRPr lang="en-US" sz="1000" dirty="0">
                <a:solidFill>
                  <a:schemeClr val="tx1"/>
                </a:solidFill>
                <a:latin typeface="Calibri" pitchFamily="34" charset="0"/>
                <a:cs typeface="Calibri" pitchFamily="34" charset="0"/>
              </a:endParaRPr>
            </a:p>
          </p:txBody>
        </p:sp>
        <p:sp>
          <p:nvSpPr>
            <p:cNvPr id="34" name="TextBox 33"/>
            <p:cNvSpPr txBox="1"/>
            <p:nvPr/>
          </p:nvSpPr>
          <p:spPr>
            <a:xfrm>
              <a:off x="3298825" y="5678488"/>
              <a:ext cx="1905000" cy="646112"/>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spAutoFit/>
            </a:bodyPr>
            <a:lstStyle/>
            <a:p>
              <a:pPr algn="ctr">
                <a:defRPr/>
              </a:pPr>
              <a:endParaRPr lang="en-US" sz="1000" dirty="0">
                <a:solidFill>
                  <a:schemeClr val="tx1"/>
                </a:solidFill>
                <a:latin typeface="Calibri" pitchFamily="34" charset="0"/>
                <a:cs typeface="Calibri" pitchFamily="34" charset="0"/>
              </a:endParaRPr>
            </a:p>
            <a:p>
              <a:pPr algn="ctr">
                <a:defRPr/>
              </a:pPr>
              <a:r>
                <a:rPr lang="en-US" sz="1600" dirty="0">
                  <a:solidFill>
                    <a:schemeClr val="tx1"/>
                  </a:solidFill>
                  <a:latin typeface="Calibri" pitchFamily="34" charset="0"/>
                  <a:cs typeface="Calibri" pitchFamily="34" charset="0"/>
                </a:rPr>
                <a:t>Test VCS</a:t>
              </a:r>
            </a:p>
            <a:p>
              <a:pPr algn="ctr">
                <a:defRPr/>
              </a:pPr>
              <a:endParaRPr lang="en-US" sz="1000" dirty="0">
                <a:solidFill>
                  <a:schemeClr val="tx1"/>
                </a:solidFill>
                <a:latin typeface="Calibri" pitchFamily="34" charset="0"/>
                <a:cs typeface="Calibri" pitchFamily="34" charset="0"/>
              </a:endParaRPr>
            </a:p>
          </p:txBody>
        </p:sp>
        <p:cxnSp>
          <p:nvCxnSpPr>
            <p:cNvPr id="30729" name="Straight Arrow Connector 13"/>
            <p:cNvCxnSpPr>
              <a:cxnSpLocks noChangeShapeType="1"/>
            </p:cNvCxnSpPr>
            <p:nvPr/>
          </p:nvCxnSpPr>
          <p:spPr bwMode="auto">
            <a:xfrm>
              <a:off x="4251325" y="1914525"/>
              <a:ext cx="0" cy="198438"/>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0" name="Straight Arrow Connector 17"/>
            <p:cNvCxnSpPr>
              <a:cxnSpLocks noChangeShapeType="1"/>
            </p:cNvCxnSpPr>
            <p:nvPr/>
          </p:nvCxnSpPr>
          <p:spPr bwMode="auto">
            <a:xfrm>
              <a:off x="4251325" y="2689225"/>
              <a:ext cx="0" cy="196850"/>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1" name="Straight Arrow Connector 18"/>
            <p:cNvCxnSpPr>
              <a:cxnSpLocks noChangeShapeType="1"/>
            </p:cNvCxnSpPr>
            <p:nvPr/>
          </p:nvCxnSpPr>
          <p:spPr bwMode="auto">
            <a:xfrm>
              <a:off x="4251325" y="3744913"/>
              <a:ext cx="0" cy="196850"/>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2" name="Straight Arrow Connector 19"/>
            <p:cNvCxnSpPr>
              <a:cxnSpLocks noChangeShapeType="1"/>
            </p:cNvCxnSpPr>
            <p:nvPr/>
          </p:nvCxnSpPr>
          <p:spPr bwMode="auto">
            <a:xfrm>
              <a:off x="4251325" y="4529138"/>
              <a:ext cx="0" cy="198437"/>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3" name="Straight Arrow Connector 20"/>
            <p:cNvCxnSpPr>
              <a:cxnSpLocks noChangeShapeType="1"/>
            </p:cNvCxnSpPr>
            <p:nvPr/>
          </p:nvCxnSpPr>
          <p:spPr bwMode="auto">
            <a:xfrm>
              <a:off x="4251325" y="5461000"/>
              <a:ext cx="0" cy="198438"/>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34" name="TextBox 15"/>
            <p:cNvSpPr txBox="1">
              <a:spLocks noChangeArrowheads="1"/>
            </p:cNvSpPr>
            <p:nvPr/>
          </p:nvSpPr>
          <p:spPr bwMode="auto">
            <a:xfrm>
              <a:off x="5508625" y="3128963"/>
              <a:ext cx="16541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600">
                  <a:solidFill>
                    <a:schemeClr val="tx1"/>
                  </a:solidFill>
                  <a:latin typeface="Calibri" pitchFamily="34" charset="0"/>
                  <a:cs typeface="Calibri" pitchFamily="34" charset="0"/>
                </a:rPr>
                <a:t>VCS specific</a:t>
              </a:r>
            </a:p>
          </p:txBody>
        </p:sp>
        <p:sp>
          <p:nvSpPr>
            <p:cNvPr id="41" name="TextBox 40"/>
            <p:cNvSpPr txBox="1"/>
            <p:nvPr/>
          </p:nvSpPr>
          <p:spPr>
            <a:xfrm>
              <a:off x="2765425" y="1445497"/>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1</a:t>
              </a:r>
            </a:p>
          </p:txBody>
        </p:sp>
        <p:sp>
          <p:nvSpPr>
            <p:cNvPr id="42" name="TextBox 41"/>
            <p:cNvSpPr txBox="1"/>
            <p:nvPr/>
          </p:nvSpPr>
          <p:spPr>
            <a:xfrm>
              <a:off x="2765425" y="2273804"/>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2</a:t>
              </a:r>
            </a:p>
          </p:txBody>
        </p:sp>
        <p:sp>
          <p:nvSpPr>
            <p:cNvPr id="43" name="TextBox 42"/>
            <p:cNvSpPr txBox="1"/>
            <p:nvPr/>
          </p:nvSpPr>
          <p:spPr>
            <a:xfrm>
              <a:off x="2765425" y="3146254"/>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3</a:t>
              </a:r>
            </a:p>
          </p:txBody>
        </p:sp>
        <p:sp>
          <p:nvSpPr>
            <p:cNvPr id="44" name="TextBox 43"/>
            <p:cNvSpPr txBox="1"/>
            <p:nvPr/>
          </p:nvSpPr>
          <p:spPr>
            <a:xfrm>
              <a:off x="2765425" y="4064284"/>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4.1</a:t>
              </a:r>
              <a:endPar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endParaRPr>
            </a:p>
          </p:txBody>
        </p:sp>
        <p:sp>
          <p:nvSpPr>
            <p:cNvPr id="45" name="TextBox 44"/>
            <p:cNvSpPr txBox="1"/>
            <p:nvPr/>
          </p:nvSpPr>
          <p:spPr>
            <a:xfrm>
              <a:off x="2765425" y="4903580"/>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5</a:t>
              </a:r>
            </a:p>
          </p:txBody>
        </p:sp>
        <p:sp>
          <p:nvSpPr>
            <p:cNvPr id="46" name="TextBox 45"/>
            <p:cNvSpPr txBox="1"/>
            <p:nvPr/>
          </p:nvSpPr>
          <p:spPr>
            <a:xfrm>
              <a:off x="2765425" y="5766371"/>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6</a:t>
              </a:r>
            </a:p>
          </p:txBody>
        </p:sp>
        <p:sp>
          <p:nvSpPr>
            <p:cNvPr id="21" name="TextBox 20"/>
            <p:cNvSpPr txBox="1"/>
            <p:nvPr/>
          </p:nvSpPr>
          <p:spPr>
            <a:xfrm>
              <a:off x="5715000" y="3943683"/>
              <a:ext cx="1905000" cy="584775"/>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1600" dirty="0">
                  <a:solidFill>
                    <a:schemeClr val="tx1"/>
                  </a:solidFill>
                  <a:latin typeface="Calibri" pitchFamily="34" charset="0"/>
                  <a:cs typeface="Calibri" pitchFamily="34" charset="0"/>
                </a:rPr>
                <a:t>Initialize VCS </a:t>
              </a:r>
              <a:r>
                <a:rPr lang="en-US" sz="1600" dirty="0" smtClean="0">
                  <a:solidFill>
                    <a:schemeClr val="tx1"/>
                  </a:solidFill>
                  <a:latin typeface="Calibri" pitchFamily="34" charset="0"/>
                  <a:cs typeface="Calibri" pitchFamily="34" charset="0"/>
                </a:rPr>
                <a:t>Base Folders (admin)</a:t>
              </a:r>
              <a:endParaRPr lang="en-US" sz="1600" dirty="0">
                <a:solidFill>
                  <a:schemeClr val="tx1"/>
                </a:solidFill>
                <a:latin typeface="Calibri" pitchFamily="34" charset="0"/>
                <a:cs typeface="Calibri" pitchFamily="34" charset="0"/>
              </a:endParaRPr>
            </a:p>
          </p:txBody>
        </p:sp>
        <p:sp>
          <p:nvSpPr>
            <p:cNvPr id="22" name="TextBox 21"/>
            <p:cNvSpPr txBox="1"/>
            <p:nvPr/>
          </p:nvSpPr>
          <p:spPr>
            <a:xfrm>
              <a:off x="5181600" y="4067220"/>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4.2</a:t>
              </a:r>
              <a:endPar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endParaRPr>
            </a:p>
          </p:txBody>
        </p:sp>
      </p:grpSp>
    </p:spTree>
    <p:extLst>
      <p:ext uri="{BB962C8B-B14F-4D97-AF65-F5344CB8AC3E}">
        <p14:creationId xmlns:p14="http://schemas.microsoft.com/office/powerpoint/2010/main" val="14819473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Slide Number Placeholder 4"/>
          <p:cNvSpPr>
            <a:spLocks noGrp="1"/>
          </p:cNvSpPr>
          <p:nvPr>
            <p:ph type="sldNum" sz="quarter" idx="4294967295"/>
          </p:nvPr>
        </p:nvSpPr>
        <p:spPr bwMode="auto">
          <a:xfrm>
            <a:off x="4191000" y="6477000"/>
            <a:ext cx="627063" cy="1920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fld id="{AF6DD825-D7D2-4578-836E-9241ABCB66B3}" type="slidenum">
              <a:rPr lang="en-US" sz="800">
                <a:solidFill>
                  <a:schemeClr val="tx1"/>
                </a:solidFill>
              </a:rPr>
              <a:pPr/>
              <a:t>11</a:t>
            </a:fld>
            <a:endParaRPr lang="en-US" sz="800">
              <a:solidFill>
                <a:schemeClr val="tx1"/>
              </a:solidFill>
            </a:endParaRPr>
          </a:p>
        </p:txBody>
      </p:sp>
      <p:sp>
        <p:nvSpPr>
          <p:cNvPr id="31747" name="Rectangle 6"/>
          <p:cNvSpPr>
            <a:spLocks noChangeArrowheads="1"/>
          </p:cNvSpPr>
          <p:nvPr/>
        </p:nvSpPr>
        <p:spPr bwMode="auto">
          <a:xfrm>
            <a:off x="2667000" y="1752600"/>
            <a:ext cx="3200400" cy="1524000"/>
          </a:xfrm>
          <a:prstGeom prst="rect">
            <a:avLst/>
          </a:prstGeom>
          <a:solidFill>
            <a:srgbClr val="EAEAEA"/>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8" name="Rectangle 2"/>
          <p:cNvSpPr>
            <a:spLocks noGrp="1" noChangeArrowheads="1"/>
          </p:cNvSpPr>
          <p:nvPr>
            <p:ph type="title"/>
          </p:nvPr>
        </p:nvSpPr>
        <p:spPr/>
        <p:txBody>
          <a:bodyPr/>
          <a:lstStyle/>
          <a:p>
            <a:pPr eaLnBrk="1" hangingPunct="1"/>
            <a:r>
              <a:rPr lang="en-US" smtClean="0">
                <a:ea typeface="ＭＳ Ｐゴシック" pitchFamily="34" charset="-128"/>
              </a:rPr>
              <a:t>VCS Topologies</a:t>
            </a:r>
          </a:p>
        </p:txBody>
      </p:sp>
      <p:graphicFrame>
        <p:nvGraphicFramePr>
          <p:cNvPr id="31749" name="Object 3"/>
          <p:cNvGraphicFramePr>
            <a:graphicFrameLocks noGrp="1" noChangeAspect="1"/>
          </p:cNvGraphicFramePr>
          <p:nvPr>
            <p:ph idx="1"/>
          </p:nvPr>
        </p:nvGraphicFramePr>
        <p:xfrm>
          <a:off x="1066800" y="1676400"/>
          <a:ext cx="6934200" cy="4881563"/>
        </p:xfrm>
        <a:graphic>
          <a:graphicData uri="http://schemas.openxmlformats.org/presentationml/2006/ole">
            <mc:AlternateContent xmlns:mc="http://schemas.openxmlformats.org/markup-compatibility/2006">
              <mc:Choice xmlns:v="urn:schemas-microsoft-com:vml" Requires="v">
                <p:oleObj spid="_x0000_s2059" name="Visio" r:id="rId3" imgW="9967602" imgH="7016496" progId="Visio.Drawing.11">
                  <p:embed/>
                </p:oleObj>
              </mc:Choice>
              <mc:Fallback>
                <p:oleObj name="Visio" r:id="rId3" imgW="9967602" imgH="701649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676400"/>
                        <a:ext cx="6934200" cy="4881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1750" name="Rectangle 4"/>
          <p:cNvSpPr>
            <a:spLocks noChangeArrowheads="1"/>
          </p:cNvSpPr>
          <p:nvPr/>
        </p:nvSpPr>
        <p:spPr bwMode="auto">
          <a:xfrm>
            <a:off x="3810000" y="2209800"/>
            <a:ext cx="914400" cy="533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t>Diff/Merger</a:t>
            </a:r>
          </a:p>
        </p:txBody>
      </p:sp>
      <p:sp>
        <p:nvSpPr>
          <p:cNvPr id="31751" name="Text Box 7"/>
          <p:cNvSpPr txBox="1">
            <a:spLocks noChangeArrowheads="1"/>
          </p:cNvSpPr>
          <p:nvPr/>
        </p:nvSpPr>
        <p:spPr bwMode="auto">
          <a:xfrm>
            <a:off x="4648200" y="3429000"/>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endParaRPr lang="en-US" sz="1400">
              <a:solidFill>
                <a:schemeClr val="tx1"/>
              </a:solidFill>
            </a:endParaRPr>
          </a:p>
        </p:txBody>
      </p:sp>
      <p:sp>
        <p:nvSpPr>
          <p:cNvPr id="31752" name="Text Box 8"/>
          <p:cNvSpPr txBox="1">
            <a:spLocks noChangeArrowheads="1"/>
          </p:cNvSpPr>
          <p:nvPr/>
        </p:nvSpPr>
        <p:spPr bwMode="auto">
          <a:xfrm>
            <a:off x="3543300" y="3276600"/>
            <a:ext cx="1485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200">
                <a:solidFill>
                  <a:schemeClr val="tx1"/>
                </a:solidFill>
              </a:rPr>
              <a:t>Batch Script Driven</a:t>
            </a:r>
          </a:p>
        </p:txBody>
      </p:sp>
    </p:spTree>
    <p:extLst>
      <p:ext uri="{BB962C8B-B14F-4D97-AF65-F5344CB8AC3E}">
        <p14:creationId xmlns:p14="http://schemas.microsoft.com/office/powerpoint/2010/main" val="2002745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Title 1"/>
          <p:cNvSpPr>
            <a:spLocks noGrp="1"/>
          </p:cNvSpPr>
          <p:nvPr>
            <p:ph type="title"/>
          </p:nvPr>
        </p:nvSpPr>
        <p:spPr>
          <a:xfrm>
            <a:off x="357188" y="0"/>
            <a:ext cx="8355012" cy="863600"/>
          </a:xfrm>
        </p:spPr>
        <p:txBody>
          <a:bodyPr/>
          <a:lstStyle/>
          <a:p>
            <a:pPr eaLnBrk="1" hangingPunct="1"/>
            <a:r>
              <a:rPr lang="en-US" smtClean="0">
                <a:ea typeface="ＭＳ Ｐゴシック" pitchFamily="34" charset="-128"/>
              </a:rPr>
              <a:t>VCS Topologies (Single-Node Topology)</a:t>
            </a:r>
          </a:p>
        </p:txBody>
      </p:sp>
      <p:sp>
        <p:nvSpPr>
          <p:cNvPr id="32771" name="Slide Number Placeholder 3"/>
          <p:cNvSpPr>
            <a:spLocks noGrp="1"/>
          </p:cNvSpPr>
          <p:nvPr>
            <p:ph type="sldNum" sz="quarter" idx="4294967295"/>
          </p:nvPr>
        </p:nvSpPr>
        <p:spPr bwMode="auto">
          <a:xfrm>
            <a:off x="4200525" y="6477000"/>
            <a:ext cx="627063" cy="1920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fld id="{CD2C232B-D84B-4D34-A439-BC41C21FBE56}" type="slidenum">
              <a:rPr lang="en-US" sz="800">
                <a:solidFill>
                  <a:schemeClr val="tx1"/>
                </a:solidFill>
              </a:rPr>
              <a:pPr/>
              <a:t>12</a:t>
            </a:fld>
            <a:endParaRPr lang="en-US" sz="800">
              <a:solidFill>
                <a:schemeClr val="tx1"/>
              </a:solidFill>
            </a:endParaRPr>
          </a:p>
        </p:txBody>
      </p:sp>
      <p:sp>
        <p:nvSpPr>
          <p:cNvPr id="32772" name="TextBox 22"/>
          <p:cNvSpPr txBox="1">
            <a:spLocks noChangeArrowheads="1"/>
          </p:cNvSpPr>
          <p:nvPr/>
        </p:nvSpPr>
        <p:spPr bwMode="auto">
          <a:xfrm>
            <a:off x="3359150" y="2755900"/>
            <a:ext cx="9144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In</a:t>
            </a:r>
          </a:p>
        </p:txBody>
      </p:sp>
      <p:sp>
        <p:nvSpPr>
          <p:cNvPr id="32773" name="TextBox 23"/>
          <p:cNvSpPr txBox="1">
            <a:spLocks noChangeArrowheads="1"/>
          </p:cNvSpPr>
          <p:nvPr/>
        </p:nvSpPr>
        <p:spPr bwMode="auto">
          <a:xfrm>
            <a:off x="3344863" y="3197225"/>
            <a:ext cx="9144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Out</a:t>
            </a:r>
          </a:p>
        </p:txBody>
      </p:sp>
      <p:cxnSp>
        <p:nvCxnSpPr>
          <p:cNvPr id="32774" name="Straight Arrow Connector 47"/>
          <p:cNvCxnSpPr>
            <a:cxnSpLocks noChangeShapeType="1"/>
          </p:cNvCxnSpPr>
          <p:nvPr/>
        </p:nvCxnSpPr>
        <p:spPr bwMode="auto">
          <a:xfrm flipH="1">
            <a:off x="3532188" y="3005138"/>
            <a:ext cx="544512"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75" name="Straight Arrow Connector 48"/>
          <p:cNvCxnSpPr>
            <a:cxnSpLocks noChangeShapeType="1"/>
          </p:cNvCxnSpPr>
          <p:nvPr/>
        </p:nvCxnSpPr>
        <p:spPr bwMode="auto">
          <a:xfrm flipH="1">
            <a:off x="3486150" y="3146425"/>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2776" name="Group 9"/>
          <p:cNvGrpSpPr>
            <a:grpSpLocks/>
          </p:cNvGrpSpPr>
          <p:nvPr/>
        </p:nvGrpSpPr>
        <p:grpSpPr bwMode="auto">
          <a:xfrm>
            <a:off x="3228975" y="2057400"/>
            <a:ext cx="1181100" cy="685800"/>
            <a:chOff x="2995612" y="2286000"/>
            <a:chExt cx="1181100" cy="685800"/>
          </a:xfrm>
        </p:grpSpPr>
        <p:pic>
          <p:nvPicPr>
            <p:cNvPr id="3279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6450" y="2611438"/>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94" name="TextBox 85"/>
            <p:cNvSpPr txBox="1">
              <a:spLocks noChangeArrowheads="1"/>
            </p:cNvSpPr>
            <p:nvPr/>
          </p:nvSpPr>
          <p:spPr bwMode="auto">
            <a:xfrm>
              <a:off x="2995612" y="2286000"/>
              <a:ext cx="1181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grpSp>
      <p:grpSp>
        <p:nvGrpSpPr>
          <p:cNvPr id="32777" name="Group 7"/>
          <p:cNvGrpSpPr>
            <a:grpSpLocks/>
          </p:cNvGrpSpPr>
          <p:nvPr/>
        </p:nvGrpSpPr>
        <p:grpSpPr bwMode="auto">
          <a:xfrm>
            <a:off x="2138363" y="2592388"/>
            <a:ext cx="1273175" cy="1035050"/>
            <a:chOff x="2900363" y="2820987"/>
            <a:chExt cx="1273175" cy="1034449"/>
          </a:xfrm>
        </p:grpSpPr>
        <p:pic>
          <p:nvPicPr>
            <p:cNvPr id="327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8078" y="2820987"/>
              <a:ext cx="972944" cy="797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92" name="TextBox 5"/>
            <p:cNvSpPr txBox="1">
              <a:spLocks noChangeArrowheads="1"/>
            </p:cNvSpPr>
            <p:nvPr/>
          </p:nvSpPr>
          <p:spPr bwMode="auto">
            <a:xfrm>
              <a:off x="2900363" y="3578437"/>
              <a:ext cx="12731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200">
                  <a:solidFill>
                    <a:schemeClr val="tx1"/>
                  </a:solidFill>
                </a:rPr>
                <a:t>VCS Repository</a:t>
              </a:r>
            </a:p>
          </p:txBody>
        </p:sp>
      </p:grpSp>
      <p:cxnSp>
        <p:nvCxnSpPr>
          <p:cNvPr id="32778" name="Straight Arrow Connector 92"/>
          <p:cNvCxnSpPr>
            <a:cxnSpLocks noChangeShapeType="1"/>
          </p:cNvCxnSpPr>
          <p:nvPr/>
        </p:nvCxnSpPr>
        <p:spPr bwMode="auto">
          <a:xfrm>
            <a:off x="3505200" y="5980113"/>
            <a:ext cx="914400"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2779" name="Group 4"/>
          <p:cNvGrpSpPr>
            <a:grpSpLocks/>
          </p:cNvGrpSpPr>
          <p:nvPr/>
        </p:nvGrpSpPr>
        <p:grpSpPr bwMode="auto">
          <a:xfrm>
            <a:off x="4267200" y="2768600"/>
            <a:ext cx="1154113" cy="889000"/>
            <a:chOff x="5135336" y="2719538"/>
            <a:chExt cx="1154112" cy="889687"/>
          </a:xfrm>
        </p:grpSpPr>
        <p:pic>
          <p:nvPicPr>
            <p:cNvPr id="3278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2022" y="2719538"/>
              <a:ext cx="665163" cy="61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90" name="TextBox 21"/>
            <p:cNvSpPr txBox="1">
              <a:spLocks noChangeArrowheads="1"/>
            </p:cNvSpPr>
            <p:nvPr/>
          </p:nvSpPr>
          <p:spPr bwMode="auto">
            <a:xfrm>
              <a:off x="5135336" y="3332226"/>
              <a:ext cx="11541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200">
                  <a:solidFill>
                    <a:schemeClr val="tx1"/>
                  </a:solidFill>
                </a:rPr>
                <a:t>CIS Studio</a:t>
              </a:r>
            </a:p>
          </p:txBody>
        </p:sp>
      </p:grpSp>
      <p:grpSp>
        <p:nvGrpSpPr>
          <p:cNvPr id="32780" name="Group 5"/>
          <p:cNvGrpSpPr>
            <a:grpSpLocks/>
          </p:cNvGrpSpPr>
          <p:nvPr/>
        </p:nvGrpSpPr>
        <p:grpSpPr bwMode="auto">
          <a:xfrm>
            <a:off x="5029200" y="2827338"/>
            <a:ext cx="935038" cy="525462"/>
            <a:chOff x="5943600" y="2796041"/>
            <a:chExt cx="934582" cy="525690"/>
          </a:xfrm>
        </p:grpSpPr>
        <p:sp>
          <p:nvSpPr>
            <p:cNvPr id="32785" name="TextBox 25"/>
            <p:cNvSpPr txBox="1">
              <a:spLocks noChangeArrowheads="1"/>
            </p:cNvSpPr>
            <p:nvPr/>
          </p:nvSpPr>
          <p:spPr bwMode="auto">
            <a:xfrm>
              <a:off x="5963782" y="3091544"/>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2786" name="TextBox 26"/>
            <p:cNvSpPr txBox="1">
              <a:spLocks noChangeArrowheads="1"/>
            </p:cNvSpPr>
            <p:nvPr/>
          </p:nvSpPr>
          <p:spPr bwMode="auto">
            <a:xfrm>
              <a:off x="5943600" y="2796041"/>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2787" name="Straight Arrow Connector 37"/>
            <p:cNvCxnSpPr>
              <a:cxnSpLocks noChangeShapeType="1"/>
            </p:cNvCxnSpPr>
            <p:nvPr/>
          </p:nvCxnSpPr>
          <p:spPr bwMode="auto">
            <a:xfrm flipH="1">
              <a:off x="6096000" y="2971800"/>
              <a:ext cx="573088"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8" name="Straight Arrow Connector 38"/>
            <p:cNvCxnSpPr>
              <a:cxnSpLocks noChangeShapeType="1"/>
            </p:cNvCxnSpPr>
            <p:nvPr/>
          </p:nvCxnSpPr>
          <p:spPr bwMode="auto">
            <a:xfrm flipH="1">
              <a:off x="6097588" y="3102769"/>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2781" name="Group 6"/>
          <p:cNvGrpSpPr>
            <a:grpSpLocks/>
          </p:cNvGrpSpPr>
          <p:nvPr/>
        </p:nvGrpSpPr>
        <p:grpSpPr bwMode="auto">
          <a:xfrm>
            <a:off x="5780088" y="2562225"/>
            <a:ext cx="1458912" cy="1095375"/>
            <a:chOff x="6542088" y="2666206"/>
            <a:chExt cx="1458912" cy="1095419"/>
          </a:xfrm>
        </p:grpSpPr>
        <p:pic>
          <p:nvPicPr>
            <p:cNvPr id="3278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2666206"/>
              <a:ext cx="628650" cy="83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84" name="TextBox 21"/>
            <p:cNvSpPr txBox="1">
              <a:spLocks noChangeArrowheads="1"/>
            </p:cNvSpPr>
            <p:nvPr/>
          </p:nvSpPr>
          <p:spPr bwMode="auto">
            <a:xfrm>
              <a:off x="6542088" y="3484626"/>
              <a:ext cx="14589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200">
                  <a:solidFill>
                    <a:schemeClr val="tx1"/>
                  </a:solidFill>
                </a:rPr>
                <a:t>CIS Repository</a:t>
              </a:r>
            </a:p>
          </p:txBody>
        </p:sp>
      </p:grpSp>
      <p:sp>
        <p:nvSpPr>
          <p:cNvPr id="32782" name="Content Placeholder 19"/>
          <p:cNvSpPr txBox="1">
            <a:spLocks/>
          </p:cNvSpPr>
          <p:nvPr/>
        </p:nvSpPr>
        <p:spPr bwMode="auto">
          <a:xfrm>
            <a:off x="1752600" y="1535113"/>
            <a:ext cx="59436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buClr>
                <a:srgbClr val="990000"/>
              </a:buClr>
              <a:buFont typeface="Wingdings" pitchFamily="2" charset="2"/>
              <a:buNone/>
            </a:pPr>
            <a:r>
              <a:rPr lang="en-US" sz="1800" b="1">
                <a:solidFill>
                  <a:schemeClr val="tx1"/>
                </a:solidFill>
              </a:rPr>
              <a:t>Single-Node Topology</a:t>
            </a:r>
          </a:p>
        </p:txBody>
      </p:sp>
    </p:spTree>
    <p:extLst>
      <p:ext uri="{BB962C8B-B14F-4D97-AF65-F5344CB8AC3E}">
        <p14:creationId xmlns:p14="http://schemas.microsoft.com/office/powerpoint/2010/main" val="3728339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Title 1"/>
          <p:cNvSpPr>
            <a:spLocks noGrp="1"/>
          </p:cNvSpPr>
          <p:nvPr>
            <p:ph type="title"/>
          </p:nvPr>
        </p:nvSpPr>
        <p:spPr>
          <a:xfrm>
            <a:off x="357188" y="0"/>
            <a:ext cx="8355012" cy="863600"/>
          </a:xfrm>
        </p:spPr>
        <p:txBody>
          <a:bodyPr/>
          <a:lstStyle/>
          <a:p>
            <a:pPr eaLnBrk="1" hangingPunct="1"/>
            <a:r>
              <a:rPr lang="en-US" smtClean="0">
                <a:ea typeface="ＭＳ Ｐゴシック" pitchFamily="34" charset="-128"/>
              </a:rPr>
              <a:t>VCS Topologies (Multi-Node Topology)</a:t>
            </a:r>
          </a:p>
        </p:txBody>
      </p:sp>
      <p:sp>
        <p:nvSpPr>
          <p:cNvPr id="33795" name="Slide Number Placeholder 3"/>
          <p:cNvSpPr>
            <a:spLocks noGrp="1"/>
          </p:cNvSpPr>
          <p:nvPr>
            <p:ph type="sldNum" sz="quarter" idx="4294967295"/>
          </p:nvPr>
        </p:nvSpPr>
        <p:spPr bwMode="auto">
          <a:xfrm>
            <a:off x="4200525" y="6477000"/>
            <a:ext cx="627063" cy="1920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fld id="{73B24B5D-CE40-451A-9E66-8893E72B1F66}" type="slidenum">
              <a:rPr lang="en-US" sz="800">
                <a:solidFill>
                  <a:schemeClr val="tx1"/>
                </a:solidFill>
              </a:rPr>
              <a:pPr/>
              <a:t>13</a:t>
            </a:fld>
            <a:endParaRPr lang="en-US" sz="800">
              <a:solidFill>
                <a:schemeClr val="tx1"/>
              </a:solidFill>
            </a:endParaRPr>
          </a:p>
        </p:txBody>
      </p:sp>
      <p:cxnSp>
        <p:nvCxnSpPr>
          <p:cNvPr id="33796" name="Straight Arrow Connector 65"/>
          <p:cNvCxnSpPr>
            <a:cxnSpLocks noChangeShapeType="1"/>
          </p:cNvCxnSpPr>
          <p:nvPr/>
        </p:nvCxnSpPr>
        <p:spPr bwMode="auto">
          <a:xfrm flipH="1">
            <a:off x="1566863" y="4268788"/>
            <a:ext cx="762000" cy="382587"/>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797" name="Straight Arrow Connector 68"/>
          <p:cNvCxnSpPr>
            <a:cxnSpLocks noChangeShapeType="1"/>
          </p:cNvCxnSpPr>
          <p:nvPr/>
        </p:nvCxnSpPr>
        <p:spPr bwMode="auto">
          <a:xfrm>
            <a:off x="1947863" y="4422775"/>
            <a:ext cx="914400"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798" name="TextBox 22"/>
          <p:cNvSpPr txBox="1">
            <a:spLocks noChangeArrowheads="1"/>
          </p:cNvSpPr>
          <p:nvPr/>
        </p:nvSpPr>
        <p:spPr bwMode="auto">
          <a:xfrm>
            <a:off x="5199063" y="3236913"/>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In</a:t>
            </a:r>
          </a:p>
        </p:txBody>
      </p:sp>
      <p:sp>
        <p:nvSpPr>
          <p:cNvPr id="33799" name="TextBox 23"/>
          <p:cNvSpPr txBox="1">
            <a:spLocks noChangeArrowheads="1"/>
          </p:cNvSpPr>
          <p:nvPr/>
        </p:nvSpPr>
        <p:spPr bwMode="auto">
          <a:xfrm>
            <a:off x="5184775" y="3678238"/>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Out</a:t>
            </a:r>
          </a:p>
        </p:txBody>
      </p:sp>
      <p:cxnSp>
        <p:nvCxnSpPr>
          <p:cNvPr id="33800" name="Straight Arrow Connector 47"/>
          <p:cNvCxnSpPr>
            <a:cxnSpLocks noChangeShapeType="1"/>
          </p:cNvCxnSpPr>
          <p:nvPr/>
        </p:nvCxnSpPr>
        <p:spPr bwMode="auto">
          <a:xfrm flipH="1">
            <a:off x="5372100" y="3486150"/>
            <a:ext cx="544513"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01" name="Straight Arrow Connector 48"/>
          <p:cNvCxnSpPr>
            <a:cxnSpLocks noChangeShapeType="1"/>
          </p:cNvCxnSpPr>
          <p:nvPr/>
        </p:nvCxnSpPr>
        <p:spPr bwMode="auto">
          <a:xfrm flipH="1">
            <a:off x="5326063" y="3627438"/>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380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3135313"/>
            <a:ext cx="973138" cy="79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3803" name="Straight Connector 27"/>
          <p:cNvCxnSpPr>
            <a:cxnSpLocks noChangeShapeType="1"/>
          </p:cNvCxnSpPr>
          <p:nvPr/>
        </p:nvCxnSpPr>
        <p:spPr bwMode="auto">
          <a:xfrm flipH="1" flipV="1">
            <a:off x="3276600" y="2774950"/>
            <a:ext cx="971550" cy="635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04" name="Straight Connector 117"/>
          <p:cNvCxnSpPr>
            <a:cxnSpLocks noChangeShapeType="1"/>
          </p:cNvCxnSpPr>
          <p:nvPr/>
        </p:nvCxnSpPr>
        <p:spPr bwMode="auto">
          <a:xfrm>
            <a:off x="4137025" y="2905125"/>
            <a:ext cx="0" cy="331788"/>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05" name="Straight Connector 120"/>
          <p:cNvCxnSpPr>
            <a:cxnSpLocks noChangeShapeType="1"/>
          </p:cNvCxnSpPr>
          <p:nvPr/>
        </p:nvCxnSpPr>
        <p:spPr bwMode="auto">
          <a:xfrm flipV="1">
            <a:off x="4270375" y="3868738"/>
            <a:ext cx="0" cy="519112"/>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06" name="Straight Connector 124"/>
          <p:cNvCxnSpPr>
            <a:cxnSpLocks noChangeShapeType="1"/>
          </p:cNvCxnSpPr>
          <p:nvPr/>
        </p:nvCxnSpPr>
        <p:spPr bwMode="auto">
          <a:xfrm flipH="1">
            <a:off x="3306763" y="4264025"/>
            <a:ext cx="866775" cy="4763"/>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Straight Arrow Connector 66"/>
          <p:cNvCxnSpPr/>
          <p:nvPr/>
        </p:nvCxnSpPr>
        <p:spPr bwMode="auto">
          <a:xfrm flipH="1">
            <a:off x="3306763" y="2905125"/>
            <a:ext cx="830262" cy="0"/>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91" name="Straight Arrow Connector 90"/>
          <p:cNvCxnSpPr/>
          <p:nvPr/>
        </p:nvCxnSpPr>
        <p:spPr bwMode="auto">
          <a:xfrm>
            <a:off x="4248150" y="2781300"/>
            <a:ext cx="0" cy="404813"/>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33809" name="Straight Arrow Connector 92"/>
          <p:cNvCxnSpPr>
            <a:cxnSpLocks noChangeShapeType="1"/>
          </p:cNvCxnSpPr>
          <p:nvPr/>
        </p:nvCxnSpPr>
        <p:spPr bwMode="auto">
          <a:xfrm>
            <a:off x="3505200" y="5980113"/>
            <a:ext cx="914400"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Straight Arrow Connector 94"/>
          <p:cNvCxnSpPr/>
          <p:nvPr/>
        </p:nvCxnSpPr>
        <p:spPr bwMode="auto">
          <a:xfrm flipV="1">
            <a:off x="4173538" y="3868738"/>
            <a:ext cx="0" cy="395287"/>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144" name="Straight Arrow Connector 143"/>
          <p:cNvCxnSpPr/>
          <p:nvPr/>
        </p:nvCxnSpPr>
        <p:spPr bwMode="auto">
          <a:xfrm flipH="1">
            <a:off x="3306763" y="4387850"/>
            <a:ext cx="963612" cy="0"/>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33812" name="TextBox 5"/>
          <p:cNvSpPr txBox="1">
            <a:spLocks noChangeArrowheads="1"/>
          </p:cNvSpPr>
          <p:nvPr/>
        </p:nvSpPr>
        <p:spPr bwMode="auto">
          <a:xfrm>
            <a:off x="4267200" y="3883025"/>
            <a:ext cx="12731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000">
                <a:solidFill>
                  <a:schemeClr val="tx1"/>
                </a:solidFill>
              </a:rPr>
              <a:t>VCS Repository</a:t>
            </a:r>
            <a:endParaRPr lang="en-US" sz="2400">
              <a:solidFill>
                <a:schemeClr val="tx1"/>
              </a:solidFill>
            </a:endParaRPr>
          </a:p>
        </p:txBody>
      </p:sp>
      <p:grpSp>
        <p:nvGrpSpPr>
          <p:cNvPr id="33813" name="Group 52"/>
          <p:cNvGrpSpPr>
            <a:grpSpLocks/>
          </p:cNvGrpSpPr>
          <p:nvPr/>
        </p:nvGrpSpPr>
        <p:grpSpPr bwMode="auto">
          <a:xfrm>
            <a:off x="6019800" y="3302000"/>
            <a:ext cx="831850" cy="987425"/>
            <a:chOff x="5135336" y="2719538"/>
            <a:chExt cx="1154112" cy="1149552"/>
          </a:xfrm>
        </p:grpSpPr>
        <p:pic>
          <p:nvPicPr>
            <p:cNvPr id="3385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022" y="2719538"/>
              <a:ext cx="665163" cy="61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55" name="TextBox 21"/>
            <p:cNvSpPr txBox="1">
              <a:spLocks noChangeArrowheads="1"/>
            </p:cNvSpPr>
            <p:nvPr/>
          </p:nvSpPr>
          <p:spPr bwMode="auto">
            <a:xfrm>
              <a:off x="5135336" y="3332226"/>
              <a:ext cx="1154112" cy="53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Studio</a:t>
              </a:r>
            </a:p>
          </p:txBody>
        </p:sp>
      </p:grpSp>
      <p:grpSp>
        <p:nvGrpSpPr>
          <p:cNvPr id="33814" name="Group 55"/>
          <p:cNvGrpSpPr>
            <a:grpSpLocks/>
          </p:cNvGrpSpPr>
          <p:nvPr/>
        </p:nvGrpSpPr>
        <p:grpSpPr bwMode="auto">
          <a:xfrm>
            <a:off x="6553200" y="3360738"/>
            <a:ext cx="935038" cy="525462"/>
            <a:chOff x="5943600" y="2796041"/>
            <a:chExt cx="934582" cy="525690"/>
          </a:xfrm>
        </p:grpSpPr>
        <p:sp>
          <p:nvSpPr>
            <p:cNvPr id="33850" name="TextBox 25"/>
            <p:cNvSpPr txBox="1">
              <a:spLocks noChangeArrowheads="1"/>
            </p:cNvSpPr>
            <p:nvPr/>
          </p:nvSpPr>
          <p:spPr bwMode="auto">
            <a:xfrm>
              <a:off x="5963782" y="3091544"/>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3851" name="TextBox 26"/>
            <p:cNvSpPr txBox="1">
              <a:spLocks noChangeArrowheads="1"/>
            </p:cNvSpPr>
            <p:nvPr/>
          </p:nvSpPr>
          <p:spPr bwMode="auto">
            <a:xfrm>
              <a:off x="5943600" y="2796041"/>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3852" name="Straight Arrow Connector 37"/>
            <p:cNvCxnSpPr>
              <a:cxnSpLocks noChangeShapeType="1"/>
            </p:cNvCxnSpPr>
            <p:nvPr/>
          </p:nvCxnSpPr>
          <p:spPr bwMode="auto">
            <a:xfrm flipH="1">
              <a:off x="6096000" y="2971800"/>
              <a:ext cx="573088"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3" name="Straight Arrow Connector 38"/>
            <p:cNvCxnSpPr>
              <a:cxnSpLocks noChangeShapeType="1"/>
            </p:cNvCxnSpPr>
            <p:nvPr/>
          </p:nvCxnSpPr>
          <p:spPr bwMode="auto">
            <a:xfrm flipH="1">
              <a:off x="6097588" y="3102769"/>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3815" name="Group 60"/>
          <p:cNvGrpSpPr>
            <a:grpSpLocks/>
          </p:cNvGrpSpPr>
          <p:nvPr/>
        </p:nvGrpSpPr>
        <p:grpSpPr bwMode="auto">
          <a:xfrm>
            <a:off x="7315200" y="3186113"/>
            <a:ext cx="1001713" cy="1096962"/>
            <a:chOff x="6542088" y="2666206"/>
            <a:chExt cx="1458912" cy="1339347"/>
          </a:xfrm>
        </p:grpSpPr>
        <p:pic>
          <p:nvPicPr>
            <p:cNvPr id="3384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2666206"/>
              <a:ext cx="628650" cy="83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49" name="TextBox 21"/>
            <p:cNvSpPr txBox="1">
              <a:spLocks noChangeArrowheads="1"/>
            </p:cNvSpPr>
            <p:nvPr/>
          </p:nvSpPr>
          <p:spPr bwMode="auto">
            <a:xfrm>
              <a:off x="6542088" y="3484625"/>
              <a:ext cx="1458912" cy="52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Repository</a:t>
              </a:r>
            </a:p>
          </p:txBody>
        </p:sp>
      </p:grpSp>
      <p:grpSp>
        <p:nvGrpSpPr>
          <p:cNvPr id="33816" name="Group 63"/>
          <p:cNvGrpSpPr>
            <a:grpSpLocks/>
          </p:cNvGrpSpPr>
          <p:nvPr/>
        </p:nvGrpSpPr>
        <p:grpSpPr bwMode="auto">
          <a:xfrm>
            <a:off x="2624138" y="2411413"/>
            <a:ext cx="831850" cy="987425"/>
            <a:chOff x="5135336" y="2719538"/>
            <a:chExt cx="1154112" cy="1149552"/>
          </a:xfrm>
        </p:grpSpPr>
        <p:pic>
          <p:nvPicPr>
            <p:cNvPr id="3384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022" y="2719538"/>
              <a:ext cx="665163" cy="61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47" name="TextBox 21"/>
            <p:cNvSpPr txBox="1">
              <a:spLocks noChangeArrowheads="1"/>
            </p:cNvSpPr>
            <p:nvPr/>
          </p:nvSpPr>
          <p:spPr bwMode="auto">
            <a:xfrm>
              <a:off x="5135336" y="3332226"/>
              <a:ext cx="1154112" cy="53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Studio</a:t>
              </a:r>
            </a:p>
          </p:txBody>
        </p:sp>
      </p:grpSp>
      <p:grpSp>
        <p:nvGrpSpPr>
          <p:cNvPr id="33817" name="Group 67"/>
          <p:cNvGrpSpPr>
            <a:grpSpLocks/>
          </p:cNvGrpSpPr>
          <p:nvPr/>
        </p:nvGrpSpPr>
        <p:grpSpPr bwMode="auto">
          <a:xfrm>
            <a:off x="1960563" y="2495550"/>
            <a:ext cx="935037" cy="525463"/>
            <a:chOff x="5943600" y="2796041"/>
            <a:chExt cx="934582" cy="525690"/>
          </a:xfrm>
        </p:grpSpPr>
        <p:sp>
          <p:nvSpPr>
            <p:cNvPr id="33842" name="TextBox 25"/>
            <p:cNvSpPr txBox="1">
              <a:spLocks noChangeArrowheads="1"/>
            </p:cNvSpPr>
            <p:nvPr/>
          </p:nvSpPr>
          <p:spPr bwMode="auto">
            <a:xfrm>
              <a:off x="5963782" y="3091544"/>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3843" name="TextBox 26"/>
            <p:cNvSpPr txBox="1">
              <a:spLocks noChangeArrowheads="1"/>
            </p:cNvSpPr>
            <p:nvPr/>
          </p:nvSpPr>
          <p:spPr bwMode="auto">
            <a:xfrm>
              <a:off x="5943600" y="2796041"/>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3844" name="Straight Arrow Connector 37"/>
            <p:cNvCxnSpPr>
              <a:cxnSpLocks noChangeShapeType="1"/>
            </p:cNvCxnSpPr>
            <p:nvPr/>
          </p:nvCxnSpPr>
          <p:spPr bwMode="auto">
            <a:xfrm flipH="1">
              <a:off x="6096000" y="2971800"/>
              <a:ext cx="573088"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5" name="Straight Arrow Connector 38"/>
            <p:cNvCxnSpPr>
              <a:cxnSpLocks noChangeShapeType="1"/>
            </p:cNvCxnSpPr>
            <p:nvPr/>
          </p:nvCxnSpPr>
          <p:spPr bwMode="auto">
            <a:xfrm flipH="1">
              <a:off x="6097588" y="3102769"/>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3818" name="Group 72"/>
          <p:cNvGrpSpPr>
            <a:grpSpLocks/>
          </p:cNvGrpSpPr>
          <p:nvPr/>
        </p:nvGrpSpPr>
        <p:grpSpPr bwMode="auto">
          <a:xfrm>
            <a:off x="1436688" y="2290763"/>
            <a:ext cx="1001712" cy="1095375"/>
            <a:chOff x="6542088" y="2666206"/>
            <a:chExt cx="1458912" cy="1339347"/>
          </a:xfrm>
        </p:grpSpPr>
        <p:pic>
          <p:nvPicPr>
            <p:cNvPr id="3384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2666206"/>
              <a:ext cx="628650" cy="83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41" name="TextBox 21"/>
            <p:cNvSpPr txBox="1">
              <a:spLocks noChangeArrowheads="1"/>
            </p:cNvSpPr>
            <p:nvPr/>
          </p:nvSpPr>
          <p:spPr bwMode="auto">
            <a:xfrm>
              <a:off x="6542088" y="3484625"/>
              <a:ext cx="1458912" cy="52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Repository</a:t>
              </a:r>
            </a:p>
          </p:txBody>
        </p:sp>
      </p:grpSp>
      <p:grpSp>
        <p:nvGrpSpPr>
          <p:cNvPr id="33819" name="Group 75"/>
          <p:cNvGrpSpPr>
            <a:grpSpLocks/>
          </p:cNvGrpSpPr>
          <p:nvPr/>
        </p:nvGrpSpPr>
        <p:grpSpPr bwMode="auto">
          <a:xfrm>
            <a:off x="2689225" y="4006850"/>
            <a:ext cx="831850" cy="989013"/>
            <a:chOff x="5135336" y="2719538"/>
            <a:chExt cx="1154112" cy="1149552"/>
          </a:xfrm>
        </p:grpSpPr>
        <p:pic>
          <p:nvPicPr>
            <p:cNvPr id="3383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022" y="2719538"/>
              <a:ext cx="665163" cy="61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39" name="TextBox 21"/>
            <p:cNvSpPr txBox="1">
              <a:spLocks noChangeArrowheads="1"/>
            </p:cNvSpPr>
            <p:nvPr/>
          </p:nvSpPr>
          <p:spPr bwMode="auto">
            <a:xfrm>
              <a:off x="5135336" y="3332226"/>
              <a:ext cx="1154112" cy="53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Studio</a:t>
              </a:r>
            </a:p>
          </p:txBody>
        </p:sp>
      </p:grpSp>
      <p:grpSp>
        <p:nvGrpSpPr>
          <p:cNvPr id="33820" name="Group 78"/>
          <p:cNvGrpSpPr>
            <a:grpSpLocks/>
          </p:cNvGrpSpPr>
          <p:nvPr/>
        </p:nvGrpSpPr>
        <p:grpSpPr bwMode="auto">
          <a:xfrm>
            <a:off x="2036763" y="4090988"/>
            <a:ext cx="935037" cy="527050"/>
            <a:chOff x="5943600" y="2796041"/>
            <a:chExt cx="934582" cy="525690"/>
          </a:xfrm>
        </p:grpSpPr>
        <p:sp>
          <p:nvSpPr>
            <p:cNvPr id="33834" name="TextBox 25"/>
            <p:cNvSpPr txBox="1">
              <a:spLocks noChangeArrowheads="1"/>
            </p:cNvSpPr>
            <p:nvPr/>
          </p:nvSpPr>
          <p:spPr bwMode="auto">
            <a:xfrm>
              <a:off x="5963782" y="3091544"/>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3835" name="TextBox 26"/>
            <p:cNvSpPr txBox="1">
              <a:spLocks noChangeArrowheads="1"/>
            </p:cNvSpPr>
            <p:nvPr/>
          </p:nvSpPr>
          <p:spPr bwMode="auto">
            <a:xfrm>
              <a:off x="5943600" y="2796041"/>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3836" name="Straight Arrow Connector 37"/>
            <p:cNvCxnSpPr>
              <a:cxnSpLocks noChangeShapeType="1"/>
            </p:cNvCxnSpPr>
            <p:nvPr/>
          </p:nvCxnSpPr>
          <p:spPr bwMode="auto">
            <a:xfrm flipH="1">
              <a:off x="6096000" y="2971800"/>
              <a:ext cx="573088"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37" name="Straight Arrow Connector 38"/>
            <p:cNvCxnSpPr>
              <a:cxnSpLocks noChangeShapeType="1"/>
            </p:cNvCxnSpPr>
            <p:nvPr/>
          </p:nvCxnSpPr>
          <p:spPr bwMode="auto">
            <a:xfrm flipH="1">
              <a:off x="6097588" y="3102769"/>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3821" name="Group 83"/>
          <p:cNvGrpSpPr>
            <a:grpSpLocks/>
          </p:cNvGrpSpPr>
          <p:nvPr/>
        </p:nvGrpSpPr>
        <p:grpSpPr bwMode="auto">
          <a:xfrm>
            <a:off x="1512888" y="3886200"/>
            <a:ext cx="1001712" cy="1096963"/>
            <a:chOff x="6542088" y="2666206"/>
            <a:chExt cx="1458912" cy="1339347"/>
          </a:xfrm>
        </p:grpSpPr>
        <p:pic>
          <p:nvPicPr>
            <p:cNvPr id="3383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2666206"/>
              <a:ext cx="628650" cy="83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33" name="TextBox 21"/>
            <p:cNvSpPr txBox="1">
              <a:spLocks noChangeArrowheads="1"/>
            </p:cNvSpPr>
            <p:nvPr/>
          </p:nvSpPr>
          <p:spPr bwMode="auto">
            <a:xfrm>
              <a:off x="6542088" y="3484625"/>
              <a:ext cx="1458912" cy="52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Repository</a:t>
              </a:r>
            </a:p>
          </p:txBody>
        </p:sp>
      </p:grpSp>
      <p:grpSp>
        <p:nvGrpSpPr>
          <p:cNvPr id="33822" name="Group 86"/>
          <p:cNvGrpSpPr>
            <a:grpSpLocks/>
          </p:cNvGrpSpPr>
          <p:nvPr/>
        </p:nvGrpSpPr>
        <p:grpSpPr bwMode="auto">
          <a:xfrm>
            <a:off x="3619500" y="2057400"/>
            <a:ext cx="1181100" cy="685800"/>
            <a:chOff x="2995612" y="2286000"/>
            <a:chExt cx="1181100" cy="685800"/>
          </a:xfrm>
        </p:grpSpPr>
        <p:pic>
          <p:nvPicPr>
            <p:cNvPr id="338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6450" y="2611438"/>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31" name="TextBox 85"/>
            <p:cNvSpPr txBox="1">
              <a:spLocks noChangeArrowheads="1"/>
            </p:cNvSpPr>
            <p:nvPr/>
          </p:nvSpPr>
          <p:spPr bwMode="auto">
            <a:xfrm>
              <a:off x="2995612" y="2286000"/>
              <a:ext cx="1181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grpSp>
      <p:grpSp>
        <p:nvGrpSpPr>
          <p:cNvPr id="33823" name="Group 89"/>
          <p:cNvGrpSpPr>
            <a:grpSpLocks/>
          </p:cNvGrpSpPr>
          <p:nvPr/>
        </p:nvGrpSpPr>
        <p:grpSpPr bwMode="auto">
          <a:xfrm>
            <a:off x="5067300" y="2590800"/>
            <a:ext cx="1181100" cy="685800"/>
            <a:chOff x="2995612" y="2286000"/>
            <a:chExt cx="1181100" cy="685800"/>
          </a:xfrm>
        </p:grpSpPr>
        <p:pic>
          <p:nvPicPr>
            <p:cNvPr id="3382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6450" y="2611438"/>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29" name="TextBox 85"/>
            <p:cNvSpPr txBox="1">
              <a:spLocks noChangeArrowheads="1"/>
            </p:cNvSpPr>
            <p:nvPr/>
          </p:nvSpPr>
          <p:spPr bwMode="auto">
            <a:xfrm>
              <a:off x="2995612" y="2286000"/>
              <a:ext cx="1181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grpSp>
      <p:grpSp>
        <p:nvGrpSpPr>
          <p:cNvPr id="33824" name="Group 93"/>
          <p:cNvGrpSpPr>
            <a:grpSpLocks/>
          </p:cNvGrpSpPr>
          <p:nvPr/>
        </p:nvGrpSpPr>
        <p:grpSpPr bwMode="auto">
          <a:xfrm>
            <a:off x="3619500" y="4419600"/>
            <a:ext cx="1181100" cy="685800"/>
            <a:chOff x="2995612" y="2286000"/>
            <a:chExt cx="1181100" cy="685800"/>
          </a:xfrm>
        </p:grpSpPr>
        <p:pic>
          <p:nvPicPr>
            <p:cNvPr id="338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6450" y="2611438"/>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27" name="TextBox 85"/>
            <p:cNvSpPr txBox="1">
              <a:spLocks noChangeArrowheads="1"/>
            </p:cNvSpPr>
            <p:nvPr/>
          </p:nvSpPr>
          <p:spPr bwMode="auto">
            <a:xfrm>
              <a:off x="2995612" y="2286000"/>
              <a:ext cx="1181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grpSp>
      <p:sp>
        <p:nvSpPr>
          <p:cNvPr id="33825" name="Content Placeholder 19"/>
          <p:cNvSpPr>
            <a:spLocks noGrp="1"/>
          </p:cNvSpPr>
          <p:nvPr>
            <p:ph idx="1"/>
          </p:nvPr>
        </p:nvSpPr>
        <p:spPr>
          <a:xfrm>
            <a:off x="1752600" y="1535113"/>
            <a:ext cx="5943600" cy="369887"/>
          </a:xfrm>
        </p:spPr>
        <p:txBody>
          <a:bodyPr>
            <a:spAutoFit/>
          </a:bodyPr>
          <a:lstStyle/>
          <a:p>
            <a:pPr algn="ctr" eaLnBrk="1" hangingPunct="1">
              <a:buFont typeface="Wingdings" pitchFamily="2" charset="2"/>
              <a:buNone/>
            </a:pPr>
            <a:r>
              <a:rPr lang="en-US" sz="1800" b="1" smtClean="0">
                <a:ea typeface="ＭＳ Ｐゴシック" pitchFamily="34" charset="-128"/>
              </a:rPr>
              <a:t>Multi-Node Topology</a:t>
            </a:r>
          </a:p>
        </p:txBody>
      </p:sp>
    </p:spTree>
    <p:extLst>
      <p:ext uri="{BB962C8B-B14F-4D97-AF65-F5344CB8AC3E}">
        <p14:creationId xmlns:p14="http://schemas.microsoft.com/office/powerpoint/2010/main" val="3848663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smtClean="0">
                <a:ea typeface="ＭＳ Ｐゴシック" pitchFamily="34" charset="-128"/>
              </a:rPr>
              <a:t>VCS Topologies (Multi-User Topology – Direct)</a:t>
            </a:r>
          </a:p>
        </p:txBody>
      </p:sp>
      <p:sp>
        <p:nvSpPr>
          <p:cNvPr id="34819" name="Slide Number Placeholder 3"/>
          <p:cNvSpPr>
            <a:spLocks noGrp="1"/>
          </p:cNvSpPr>
          <p:nvPr>
            <p:ph type="sldNum" sz="quarter" idx="4294967295"/>
          </p:nvPr>
        </p:nvSpPr>
        <p:spPr bwMode="auto">
          <a:xfrm>
            <a:off x="4191000" y="6477000"/>
            <a:ext cx="627063" cy="1920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fld id="{34381E40-86DE-44A7-88DB-64019DFAAA29}" type="slidenum">
              <a:rPr lang="en-US" sz="800">
                <a:solidFill>
                  <a:schemeClr val="tx1"/>
                </a:solidFill>
              </a:rPr>
              <a:pPr/>
              <a:t>14</a:t>
            </a:fld>
            <a:endParaRPr lang="en-US" sz="800">
              <a:solidFill>
                <a:schemeClr val="tx1"/>
              </a:solidFill>
            </a:endParaRPr>
          </a:p>
        </p:txBody>
      </p:sp>
      <p:pic>
        <p:nvPicPr>
          <p:cNvPr id="348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8225" y="2243138"/>
            <a:ext cx="744538"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1838" y="2436813"/>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822" name="Group 6"/>
          <p:cNvGrpSpPr>
            <a:grpSpLocks/>
          </p:cNvGrpSpPr>
          <p:nvPr/>
        </p:nvGrpSpPr>
        <p:grpSpPr bwMode="auto">
          <a:xfrm>
            <a:off x="7434263" y="3435350"/>
            <a:ext cx="1379537" cy="1511300"/>
            <a:chOff x="2997517" y="4405312"/>
            <a:chExt cx="1503046" cy="1726938"/>
          </a:xfrm>
        </p:grpSpPr>
        <p:pic>
          <p:nvPicPr>
            <p:cNvPr id="348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5137" y="4405312"/>
              <a:ext cx="1371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88" name="TextBox 5"/>
            <p:cNvSpPr txBox="1">
              <a:spLocks noChangeArrowheads="1"/>
            </p:cNvSpPr>
            <p:nvPr/>
          </p:nvSpPr>
          <p:spPr bwMode="auto">
            <a:xfrm>
              <a:off x="2997517" y="5562600"/>
              <a:ext cx="1503046" cy="56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VCS Repository</a:t>
              </a:r>
            </a:p>
            <a:p>
              <a:pPr algn="ctr" eaLnBrk="1" hangingPunct="1"/>
              <a:endParaRPr lang="en-US" sz="1200">
                <a:solidFill>
                  <a:schemeClr val="tx1"/>
                </a:solidFill>
              </a:endParaRPr>
            </a:p>
          </p:txBody>
        </p:sp>
      </p:grpSp>
      <p:sp>
        <p:nvSpPr>
          <p:cNvPr id="34823" name="Content Placeholder 19"/>
          <p:cNvSpPr>
            <a:spLocks noGrp="1"/>
          </p:cNvSpPr>
          <p:nvPr>
            <p:ph idx="1"/>
          </p:nvPr>
        </p:nvSpPr>
        <p:spPr>
          <a:xfrm>
            <a:off x="1752600" y="1535113"/>
            <a:ext cx="5943600" cy="369887"/>
          </a:xfrm>
        </p:spPr>
        <p:txBody>
          <a:bodyPr>
            <a:spAutoFit/>
          </a:bodyPr>
          <a:lstStyle/>
          <a:p>
            <a:pPr algn="ctr" eaLnBrk="1" hangingPunct="1">
              <a:buFont typeface="Wingdings" pitchFamily="2" charset="2"/>
              <a:buNone/>
            </a:pPr>
            <a:r>
              <a:rPr lang="en-US" sz="1800" b="1" smtClean="0">
                <a:ea typeface="ＭＳ Ｐゴシック" pitchFamily="34" charset="-128"/>
              </a:rPr>
              <a:t>Multi-User Topology (Direct VCS Access)</a:t>
            </a:r>
          </a:p>
        </p:txBody>
      </p:sp>
      <p:sp>
        <p:nvSpPr>
          <p:cNvPr id="34824" name="TextBox 20"/>
          <p:cNvSpPr txBox="1">
            <a:spLocks noChangeArrowheads="1"/>
          </p:cNvSpPr>
          <p:nvPr/>
        </p:nvSpPr>
        <p:spPr bwMode="auto">
          <a:xfrm>
            <a:off x="4187825" y="2051050"/>
            <a:ext cx="1181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sp>
        <p:nvSpPr>
          <p:cNvPr id="34825" name="TextBox 21"/>
          <p:cNvSpPr txBox="1">
            <a:spLocks noChangeArrowheads="1"/>
          </p:cNvSpPr>
          <p:nvPr/>
        </p:nvSpPr>
        <p:spPr bwMode="auto">
          <a:xfrm>
            <a:off x="3367088" y="2928938"/>
            <a:ext cx="1154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Studio</a:t>
            </a:r>
          </a:p>
        </p:txBody>
      </p:sp>
      <p:sp>
        <p:nvSpPr>
          <p:cNvPr id="34826" name="TextBox 22"/>
          <p:cNvSpPr txBox="1">
            <a:spLocks noChangeArrowheads="1"/>
          </p:cNvSpPr>
          <p:nvPr/>
        </p:nvSpPr>
        <p:spPr bwMode="auto">
          <a:xfrm>
            <a:off x="5791200" y="2470150"/>
            <a:ext cx="9144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In</a:t>
            </a:r>
          </a:p>
        </p:txBody>
      </p:sp>
      <p:sp>
        <p:nvSpPr>
          <p:cNvPr id="34827" name="TextBox 23"/>
          <p:cNvSpPr txBox="1">
            <a:spLocks noChangeArrowheads="1"/>
          </p:cNvSpPr>
          <p:nvPr/>
        </p:nvSpPr>
        <p:spPr bwMode="auto">
          <a:xfrm>
            <a:off x="5799138" y="2590800"/>
            <a:ext cx="9144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Out</a:t>
            </a:r>
          </a:p>
        </p:txBody>
      </p:sp>
      <p:sp>
        <p:nvSpPr>
          <p:cNvPr id="34828" name="TextBox 25"/>
          <p:cNvSpPr txBox="1">
            <a:spLocks noChangeArrowheads="1"/>
          </p:cNvSpPr>
          <p:nvPr/>
        </p:nvSpPr>
        <p:spPr bwMode="auto">
          <a:xfrm>
            <a:off x="2057400" y="2503488"/>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4829" name="TextBox 26"/>
          <p:cNvSpPr txBox="1">
            <a:spLocks noChangeArrowheads="1"/>
          </p:cNvSpPr>
          <p:nvPr/>
        </p:nvSpPr>
        <p:spPr bwMode="auto">
          <a:xfrm>
            <a:off x="2057400" y="2633663"/>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4830" name="Straight Arrow Connector 10"/>
          <p:cNvCxnSpPr>
            <a:cxnSpLocks noChangeShapeType="1"/>
          </p:cNvCxnSpPr>
          <p:nvPr/>
        </p:nvCxnSpPr>
        <p:spPr bwMode="auto">
          <a:xfrm flipH="1">
            <a:off x="1447800" y="2643188"/>
            <a:ext cx="762000" cy="382587"/>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1" name="Straight Arrow Connector 12"/>
          <p:cNvCxnSpPr>
            <a:cxnSpLocks noChangeShapeType="1"/>
          </p:cNvCxnSpPr>
          <p:nvPr/>
        </p:nvCxnSpPr>
        <p:spPr bwMode="auto">
          <a:xfrm flipH="1">
            <a:off x="1427163" y="2643188"/>
            <a:ext cx="838200" cy="41910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2" name="Straight Arrow Connector 34"/>
          <p:cNvCxnSpPr>
            <a:cxnSpLocks noChangeShapeType="1"/>
          </p:cNvCxnSpPr>
          <p:nvPr/>
        </p:nvCxnSpPr>
        <p:spPr bwMode="auto">
          <a:xfrm flipH="1">
            <a:off x="1447800" y="2797175"/>
            <a:ext cx="817563" cy="382588"/>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3" name="Straight Arrow Connector 29"/>
          <p:cNvCxnSpPr>
            <a:cxnSpLocks noChangeShapeType="1"/>
          </p:cNvCxnSpPr>
          <p:nvPr/>
        </p:nvCxnSpPr>
        <p:spPr bwMode="auto">
          <a:xfrm>
            <a:off x="1828800" y="2797175"/>
            <a:ext cx="914400"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4" name="Straight Arrow Connector 41"/>
          <p:cNvCxnSpPr>
            <a:cxnSpLocks noChangeShapeType="1"/>
          </p:cNvCxnSpPr>
          <p:nvPr/>
        </p:nvCxnSpPr>
        <p:spPr bwMode="auto">
          <a:xfrm flipH="1" flipV="1">
            <a:off x="6705600" y="2663825"/>
            <a:ext cx="736600" cy="398463"/>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5" name="Straight Arrow Connector 42"/>
          <p:cNvCxnSpPr>
            <a:cxnSpLocks noChangeShapeType="1"/>
          </p:cNvCxnSpPr>
          <p:nvPr/>
        </p:nvCxnSpPr>
        <p:spPr bwMode="auto">
          <a:xfrm flipH="1" flipV="1">
            <a:off x="6713538" y="2797175"/>
            <a:ext cx="677862" cy="358775"/>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48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7288" y="5181600"/>
            <a:ext cx="744537"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3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0900" y="5375275"/>
            <a:ext cx="471488"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38" name="TextBox 59"/>
          <p:cNvSpPr txBox="1">
            <a:spLocks noChangeArrowheads="1"/>
          </p:cNvSpPr>
          <p:nvPr/>
        </p:nvSpPr>
        <p:spPr bwMode="auto">
          <a:xfrm>
            <a:off x="4306888" y="4989513"/>
            <a:ext cx="1181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sp>
        <p:nvSpPr>
          <p:cNvPr id="34839" name="TextBox 60"/>
          <p:cNvSpPr txBox="1">
            <a:spLocks noChangeArrowheads="1"/>
          </p:cNvSpPr>
          <p:nvPr/>
        </p:nvSpPr>
        <p:spPr bwMode="auto">
          <a:xfrm>
            <a:off x="3486150" y="5867400"/>
            <a:ext cx="11541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Studio</a:t>
            </a:r>
          </a:p>
        </p:txBody>
      </p:sp>
      <p:sp>
        <p:nvSpPr>
          <p:cNvPr id="34840" name="TextBox 63"/>
          <p:cNvSpPr txBox="1">
            <a:spLocks noChangeArrowheads="1"/>
          </p:cNvSpPr>
          <p:nvPr/>
        </p:nvSpPr>
        <p:spPr bwMode="auto">
          <a:xfrm>
            <a:off x="2176463" y="5441950"/>
            <a:ext cx="9144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4841" name="TextBox 64"/>
          <p:cNvSpPr txBox="1">
            <a:spLocks noChangeArrowheads="1"/>
          </p:cNvSpPr>
          <p:nvPr/>
        </p:nvSpPr>
        <p:spPr bwMode="auto">
          <a:xfrm>
            <a:off x="2168525" y="5602288"/>
            <a:ext cx="9144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4842" name="Straight Arrow Connector 65"/>
          <p:cNvCxnSpPr>
            <a:cxnSpLocks noChangeShapeType="1"/>
          </p:cNvCxnSpPr>
          <p:nvPr/>
        </p:nvCxnSpPr>
        <p:spPr bwMode="auto">
          <a:xfrm flipH="1">
            <a:off x="1566863" y="5581650"/>
            <a:ext cx="762000" cy="382588"/>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3" name="Straight Arrow Connector 66"/>
          <p:cNvCxnSpPr>
            <a:cxnSpLocks noChangeShapeType="1"/>
          </p:cNvCxnSpPr>
          <p:nvPr/>
        </p:nvCxnSpPr>
        <p:spPr bwMode="auto">
          <a:xfrm flipH="1" flipV="1">
            <a:off x="1371600" y="4648200"/>
            <a:ext cx="1033463" cy="93345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4" name="Straight Arrow Connector 67"/>
          <p:cNvCxnSpPr>
            <a:cxnSpLocks noChangeShapeType="1"/>
          </p:cNvCxnSpPr>
          <p:nvPr/>
        </p:nvCxnSpPr>
        <p:spPr bwMode="auto">
          <a:xfrm flipH="1" flipV="1">
            <a:off x="1371600" y="4779963"/>
            <a:ext cx="1033463" cy="931862"/>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5" name="Straight Arrow Connector 68"/>
          <p:cNvCxnSpPr>
            <a:cxnSpLocks noChangeShapeType="1"/>
          </p:cNvCxnSpPr>
          <p:nvPr/>
        </p:nvCxnSpPr>
        <p:spPr bwMode="auto">
          <a:xfrm>
            <a:off x="1947863" y="5735638"/>
            <a:ext cx="914400"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484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5525" y="3611563"/>
            <a:ext cx="7429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4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9138" y="3805238"/>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48" name="TextBox 85"/>
          <p:cNvSpPr txBox="1">
            <a:spLocks noChangeArrowheads="1"/>
          </p:cNvSpPr>
          <p:nvPr/>
        </p:nvSpPr>
        <p:spPr bwMode="auto">
          <a:xfrm>
            <a:off x="4173538" y="3419475"/>
            <a:ext cx="1181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sp>
        <p:nvSpPr>
          <p:cNvPr id="34849" name="TextBox 86"/>
          <p:cNvSpPr txBox="1">
            <a:spLocks noChangeArrowheads="1"/>
          </p:cNvSpPr>
          <p:nvPr/>
        </p:nvSpPr>
        <p:spPr bwMode="auto">
          <a:xfrm>
            <a:off x="3352800" y="4297363"/>
            <a:ext cx="1155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Studio</a:t>
            </a:r>
          </a:p>
        </p:txBody>
      </p:sp>
      <p:grpSp>
        <p:nvGrpSpPr>
          <p:cNvPr id="34850" name="Group 32"/>
          <p:cNvGrpSpPr>
            <a:grpSpLocks/>
          </p:cNvGrpSpPr>
          <p:nvPr/>
        </p:nvGrpSpPr>
        <p:grpSpPr bwMode="auto">
          <a:xfrm>
            <a:off x="5799138" y="3886200"/>
            <a:ext cx="919162" cy="377825"/>
            <a:chOff x="5772626" y="3987461"/>
            <a:chExt cx="919877" cy="377476"/>
          </a:xfrm>
        </p:grpSpPr>
        <p:sp>
          <p:nvSpPr>
            <p:cNvPr id="34885" name="TextBox 87"/>
            <p:cNvSpPr txBox="1">
              <a:spLocks noChangeArrowheads="1"/>
            </p:cNvSpPr>
            <p:nvPr/>
          </p:nvSpPr>
          <p:spPr bwMode="auto">
            <a:xfrm>
              <a:off x="5772626" y="3987461"/>
              <a:ext cx="9144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In</a:t>
              </a:r>
            </a:p>
          </p:txBody>
        </p:sp>
        <p:sp>
          <p:nvSpPr>
            <p:cNvPr id="34886" name="TextBox 88"/>
            <p:cNvSpPr txBox="1">
              <a:spLocks noChangeArrowheads="1"/>
            </p:cNvSpPr>
            <p:nvPr/>
          </p:nvSpPr>
          <p:spPr bwMode="auto">
            <a:xfrm>
              <a:off x="5778103" y="4134105"/>
              <a:ext cx="9144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Out</a:t>
              </a:r>
            </a:p>
          </p:txBody>
        </p:sp>
      </p:grpSp>
      <p:cxnSp>
        <p:nvCxnSpPr>
          <p:cNvPr id="34851" name="Straight Arrow Connector 91"/>
          <p:cNvCxnSpPr>
            <a:cxnSpLocks noChangeShapeType="1"/>
          </p:cNvCxnSpPr>
          <p:nvPr/>
        </p:nvCxnSpPr>
        <p:spPr bwMode="auto">
          <a:xfrm flipH="1">
            <a:off x="1435100" y="4011613"/>
            <a:ext cx="762000" cy="382587"/>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4852" name="Group 120"/>
          <p:cNvGrpSpPr>
            <a:grpSpLocks/>
          </p:cNvGrpSpPr>
          <p:nvPr/>
        </p:nvGrpSpPr>
        <p:grpSpPr bwMode="auto">
          <a:xfrm>
            <a:off x="5867400" y="5340350"/>
            <a:ext cx="919163" cy="377825"/>
            <a:chOff x="5772626" y="3987461"/>
            <a:chExt cx="919877" cy="377476"/>
          </a:xfrm>
        </p:grpSpPr>
        <p:sp>
          <p:nvSpPr>
            <p:cNvPr id="34883" name="TextBox 121"/>
            <p:cNvSpPr txBox="1">
              <a:spLocks noChangeArrowheads="1"/>
            </p:cNvSpPr>
            <p:nvPr/>
          </p:nvSpPr>
          <p:spPr bwMode="auto">
            <a:xfrm>
              <a:off x="5772626" y="3987461"/>
              <a:ext cx="9144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In</a:t>
              </a:r>
            </a:p>
          </p:txBody>
        </p:sp>
        <p:sp>
          <p:nvSpPr>
            <p:cNvPr id="34884" name="TextBox 122"/>
            <p:cNvSpPr txBox="1">
              <a:spLocks noChangeArrowheads="1"/>
            </p:cNvSpPr>
            <p:nvPr/>
          </p:nvSpPr>
          <p:spPr bwMode="auto">
            <a:xfrm>
              <a:off x="5778103" y="4134105"/>
              <a:ext cx="9144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Out</a:t>
              </a:r>
            </a:p>
          </p:txBody>
        </p:sp>
      </p:grpSp>
      <p:cxnSp>
        <p:nvCxnSpPr>
          <p:cNvPr id="34853" name="Straight Arrow Connector 124"/>
          <p:cNvCxnSpPr>
            <a:cxnSpLocks noChangeShapeType="1"/>
          </p:cNvCxnSpPr>
          <p:nvPr/>
        </p:nvCxnSpPr>
        <p:spPr bwMode="auto">
          <a:xfrm flipH="1">
            <a:off x="6746875" y="4876800"/>
            <a:ext cx="720725" cy="592138"/>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54" name="Straight Arrow Connector 125"/>
          <p:cNvCxnSpPr>
            <a:cxnSpLocks noChangeShapeType="1"/>
          </p:cNvCxnSpPr>
          <p:nvPr/>
        </p:nvCxnSpPr>
        <p:spPr bwMode="auto">
          <a:xfrm flipH="1">
            <a:off x="6746875" y="4989513"/>
            <a:ext cx="720725" cy="585787"/>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4855" name="Group 68"/>
          <p:cNvGrpSpPr>
            <a:grpSpLocks/>
          </p:cNvGrpSpPr>
          <p:nvPr/>
        </p:nvGrpSpPr>
        <p:grpSpPr bwMode="auto">
          <a:xfrm>
            <a:off x="666750" y="3363913"/>
            <a:ext cx="1219200" cy="1485900"/>
            <a:chOff x="6542088" y="2666206"/>
            <a:chExt cx="1458912" cy="1339347"/>
          </a:xfrm>
        </p:grpSpPr>
        <p:pic>
          <p:nvPicPr>
            <p:cNvPr id="3488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2666206"/>
              <a:ext cx="628650" cy="83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82" name="TextBox 21"/>
            <p:cNvSpPr txBox="1">
              <a:spLocks noChangeArrowheads="1"/>
            </p:cNvSpPr>
            <p:nvPr/>
          </p:nvSpPr>
          <p:spPr bwMode="auto">
            <a:xfrm>
              <a:off x="6542088" y="3484625"/>
              <a:ext cx="1458912" cy="52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Repository</a:t>
              </a:r>
            </a:p>
          </p:txBody>
        </p:sp>
      </p:grpSp>
      <p:grpSp>
        <p:nvGrpSpPr>
          <p:cNvPr id="34856" name="Group 71"/>
          <p:cNvGrpSpPr>
            <a:grpSpLocks/>
          </p:cNvGrpSpPr>
          <p:nvPr/>
        </p:nvGrpSpPr>
        <p:grpSpPr bwMode="auto">
          <a:xfrm>
            <a:off x="2782888" y="2633663"/>
            <a:ext cx="571500" cy="115887"/>
            <a:chOff x="2782888" y="2633663"/>
            <a:chExt cx="571500" cy="115887"/>
          </a:xfrm>
        </p:grpSpPr>
        <p:cxnSp>
          <p:nvCxnSpPr>
            <p:cNvPr id="34879" name="Straight Arrow Connector 37"/>
            <p:cNvCxnSpPr>
              <a:cxnSpLocks noChangeShapeType="1"/>
            </p:cNvCxnSpPr>
            <p:nvPr/>
          </p:nvCxnSpPr>
          <p:spPr bwMode="auto">
            <a:xfrm flipH="1">
              <a:off x="2782888" y="2633663"/>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80" name="Straight Arrow Connector 38"/>
            <p:cNvCxnSpPr>
              <a:cxnSpLocks noChangeShapeType="1"/>
            </p:cNvCxnSpPr>
            <p:nvPr/>
          </p:nvCxnSpPr>
          <p:spPr bwMode="auto">
            <a:xfrm flipH="1">
              <a:off x="2782888" y="2749550"/>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857" name="Group 74"/>
          <p:cNvGrpSpPr>
            <a:grpSpLocks/>
          </p:cNvGrpSpPr>
          <p:nvPr/>
        </p:nvGrpSpPr>
        <p:grpSpPr bwMode="auto">
          <a:xfrm>
            <a:off x="5286375" y="2590800"/>
            <a:ext cx="571500" cy="138113"/>
            <a:chOff x="5286375" y="2590800"/>
            <a:chExt cx="571500" cy="138113"/>
          </a:xfrm>
        </p:grpSpPr>
        <p:cxnSp>
          <p:nvCxnSpPr>
            <p:cNvPr id="34877" name="Straight Arrow Connector 47"/>
            <p:cNvCxnSpPr>
              <a:cxnSpLocks noChangeShapeType="1"/>
            </p:cNvCxnSpPr>
            <p:nvPr/>
          </p:nvCxnSpPr>
          <p:spPr bwMode="auto">
            <a:xfrm flipH="1">
              <a:off x="5295902" y="2590800"/>
              <a:ext cx="561973" cy="1"/>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78" name="Straight Arrow Connector 48"/>
            <p:cNvCxnSpPr>
              <a:cxnSpLocks noChangeShapeType="1"/>
            </p:cNvCxnSpPr>
            <p:nvPr/>
          </p:nvCxnSpPr>
          <p:spPr bwMode="auto">
            <a:xfrm flipH="1">
              <a:off x="5286375" y="2728913"/>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858" name="Group 77"/>
          <p:cNvGrpSpPr>
            <a:grpSpLocks/>
          </p:cNvGrpSpPr>
          <p:nvPr/>
        </p:nvGrpSpPr>
        <p:grpSpPr bwMode="auto">
          <a:xfrm>
            <a:off x="2900363" y="5581650"/>
            <a:ext cx="590550" cy="90488"/>
            <a:chOff x="2900363" y="5581650"/>
            <a:chExt cx="590550" cy="90488"/>
          </a:xfrm>
        </p:grpSpPr>
        <p:cxnSp>
          <p:nvCxnSpPr>
            <p:cNvPr id="34875" name="Straight Arrow Connector 69"/>
            <p:cNvCxnSpPr>
              <a:cxnSpLocks noChangeShapeType="1"/>
            </p:cNvCxnSpPr>
            <p:nvPr/>
          </p:nvCxnSpPr>
          <p:spPr bwMode="auto">
            <a:xfrm flipH="1">
              <a:off x="2900363" y="5581650"/>
              <a:ext cx="59055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76" name="Straight Arrow Connector 70"/>
            <p:cNvCxnSpPr>
              <a:cxnSpLocks noChangeShapeType="1"/>
            </p:cNvCxnSpPr>
            <p:nvPr/>
          </p:nvCxnSpPr>
          <p:spPr bwMode="auto">
            <a:xfrm flipH="1">
              <a:off x="2900363" y="5672138"/>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859" name="Group 80"/>
          <p:cNvGrpSpPr>
            <a:grpSpLocks/>
          </p:cNvGrpSpPr>
          <p:nvPr/>
        </p:nvGrpSpPr>
        <p:grpSpPr bwMode="auto">
          <a:xfrm>
            <a:off x="1638300" y="3871913"/>
            <a:ext cx="1716088" cy="384175"/>
            <a:chOff x="1638300" y="3871913"/>
            <a:chExt cx="1716088" cy="384175"/>
          </a:xfrm>
        </p:grpSpPr>
        <p:sp>
          <p:nvSpPr>
            <p:cNvPr id="34869" name="TextBox 89"/>
            <p:cNvSpPr txBox="1">
              <a:spLocks noChangeArrowheads="1"/>
            </p:cNvSpPr>
            <p:nvPr/>
          </p:nvSpPr>
          <p:spPr bwMode="auto">
            <a:xfrm>
              <a:off x="2044700" y="3871913"/>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4870" name="TextBox 90"/>
            <p:cNvSpPr txBox="1">
              <a:spLocks noChangeArrowheads="1"/>
            </p:cNvSpPr>
            <p:nvPr/>
          </p:nvSpPr>
          <p:spPr bwMode="auto">
            <a:xfrm>
              <a:off x="2209800" y="4025900"/>
              <a:ext cx="588963"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4871" name="Straight Arrow Connector 94"/>
            <p:cNvCxnSpPr>
              <a:cxnSpLocks noChangeShapeType="1"/>
            </p:cNvCxnSpPr>
            <p:nvPr/>
          </p:nvCxnSpPr>
          <p:spPr bwMode="auto">
            <a:xfrm flipH="1">
              <a:off x="2782888" y="4040188"/>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72" name="Straight Arrow Connector 95"/>
            <p:cNvCxnSpPr>
              <a:cxnSpLocks noChangeShapeType="1"/>
            </p:cNvCxnSpPr>
            <p:nvPr/>
          </p:nvCxnSpPr>
          <p:spPr bwMode="auto">
            <a:xfrm flipH="1">
              <a:off x="2781300" y="4135438"/>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73" name="Straight Arrow Connector 94"/>
            <p:cNvCxnSpPr>
              <a:cxnSpLocks noChangeShapeType="1"/>
            </p:cNvCxnSpPr>
            <p:nvPr/>
          </p:nvCxnSpPr>
          <p:spPr bwMode="auto">
            <a:xfrm flipH="1">
              <a:off x="1676400" y="4016830"/>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74" name="Straight Arrow Connector 95"/>
            <p:cNvCxnSpPr>
              <a:cxnSpLocks noChangeShapeType="1"/>
            </p:cNvCxnSpPr>
            <p:nvPr/>
          </p:nvCxnSpPr>
          <p:spPr bwMode="auto">
            <a:xfrm flipH="1">
              <a:off x="1638300" y="4114800"/>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860" name="Group 87"/>
          <p:cNvGrpSpPr>
            <a:grpSpLocks/>
          </p:cNvGrpSpPr>
          <p:nvPr/>
        </p:nvGrpSpPr>
        <p:grpSpPr bwMode="auto">
          <a:xfrm>
            <a:off x="5257800" y="3976688"/>
            <a:ext cx="571500" cy="138112"/>
            <a:chOff x="5286375" y="2590800"/>
            <a:chExt cx="571500" cy="138113"/>
          </a:xfrm>
        </p:grpSpPr>
        <p:cxnSp>
          <p:nvCxnSpPr>
            <p:cNvPr id="34867" name="Straight Arrow Connector 47"/>
            <p:cNvCxnSpPr>
              <a:cxnSpLocks noChangeShapeType="1"/>
            </p:cNvCxnSpPr>
            <p:nvPr/>
          </p:nvCxnSpPr>
          <p:spPr bwMode="auto">
            <a:xfrm flipH="1">
              <a:off x="5295902" y="2590800"/>
              <a:ext cx="561973" cy="1"/>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68" name="Straight Arrow Connector 48"/>
            <p:cNvCxnSpPr>
              <a:cxnSpLocks noChangeShapeType="1"/>
            </p:cNvCxnSpPr>
            <p:nvPr/>
          </p:nvCxnSpPr>
          <p:spPr bwMode="auto">
            <a:xfrm flipH="1">
              <a:off x="5286375" y="2728913"/>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861" name="Group 90"/>
          <p:cNvGrpSpPr>
            <a:grpSpLocks/>
          </p:cNvGrpSpPr>
          <p:nvPr/>
        </p:nvGrpSpPr>
        <p:grpSpPr bwMode="auto">
          <a:xfrm>
            <a:off x="5334000" y="5500688"/>
            <a:ext cx="571500" cy="138112"/>
            <a:chOff x="5286375" y="2590800"/>
            <a:chExt cx="571500" cy="138113"/>
          </a:xfrm>
        </p:grpSpPr>
        <p:cxnSp>
          <p:nvCxnSpPr>
            <p:cNvPr id="34865" name="Straight Arrow Connector 47"/>
            <p:cNvCxnSpPr>
              <a:cxnSpLocks noChangeShapeType="1"/>
            </p:cNvCxnSpPr>
            <p:nvPr/>
          </p:nvCxnSpPr>
          <p:spPr bwMode="auto">
            <a:xfrm flipH="1">
              <a:off x="5295902" y="2590800"/>
              <a:ext cx="561973" cy="1"/>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66" name="Straight Arrow Connector 48"/>
            <p:cNvCxnSpPr>
              <a:cxnSpLocks noChangeShapeType="1"/>
            </p:cNvCxnSpPr>
            <p:nvPr/>
          </p:nvCxnSpPr>
          <p:spPr bwMode="auto">
            <a:xfrm flipH="1">
              <a:off x="5286375" y="2728913"/>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862" name="Group 93"/>
          <p:cNvGrpSpPr>
            <a:grpSpLocks/>
          </p:cNvGrpSpPr>
          <p:nvPr/>
        </p:nvGrpSpPr>
        <p:grpSpPr bwMode="auto">
          <a:xfrm>
            <a:off x="6667500" y="3976688"/>
            <a:ext cx="571500" cy="138112"/>
            <a:chOff x="5286375" y="2590800"/>
            <a:chExt cx="571500" cy="138113"/>
          </a:xfrm>
        </p:grpSpPr>
        <p:cxnSp>
          <p:nvCxnSpPr>
            <p:cNvPr id="34863" name="Straight Arrow Connector 47"/>
            <p:cNvCxnSpPr>
              <a:cxnSpLocks noChangeShapeType="1"/>
            </p:cNvCxnSpPr>
            <p:nvPr/>
          </p:nvCxnSpPr>
          <p:spPr bwMode="auto">
            <a:xfrm flipH="1">
              <a:off x="5295902" y="2590800"/>
              <a:ext cx="561973" cy="1"/>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64" name="Straight Arrow Connector 48"/>
            <p:cNvCxnSpPr>
              <a:cxnSpLocks noChangeShapeType="1"/>
            </p:cNvCxnSpPr>
            <p:nvPr/>
          </p:nvCxnSpPr>
          <p:spPr bwMode="auto">
            <a:xfrm flipH="1">
              <a:off x="5286375" y="2728913"/>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781976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smtClean="0">
                <a:ea typeface="ＭＳ Ｐゴシック" pitchFamily="34" charset="-128"/>
              </a:rPr>
              <a:t>VCS Topologies (Multi-User Topology – Managed)</a:t>
            </a:r>
          </a:p>
        </p:txBody>
      </p:sp>
      <p:sp>
        <p:nvSpPr>
          <p:cNvPr id="35843" name="Slide Number Placeholder 3"/>
          <p:cNvSpPr>
            <a:spLocks noGrp="1"/>
          </p:cNvSpPr>
          <p:nvPr>
            <p:ph type="sldNum" sz="quarter" idx="4294967295"/>
          </p:nvPr>
        </p:nvSpPr>
        <p:spPr bwMode="auto">
          <a:xfrm>
            <a:off x="4191000" y="6477000"/>
            <a:ext cx="627063" cy="1920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fld id="{E6323E56-2513-4D34-BA07-E7D66AC06828}" type="slidenum">
              <a:rPr lang="en-US" sz="800">
                <a:solidFill>
                  <a:schemeClr val="tx1"/>
                </a:solidFill>
              </a:rPr>
              <a:pPr/>
              <a:t>15</a:t>
            </a:fld>
            <a:endParaRPr lang="en-US" sz="800">
              <a:solidFill>
                <a:schemeClr val="tx1"/>
              </a:solidFill>
            </a:endParaRPr>
          </a:p>
        </p:txBody>
      </p:sp>
      <p:pic>
        <p:nvPicPr>
          <p:cNvPr id="358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8225" y="2243138"/>
            <a:ext cx="744538"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1838" y="2436813"/>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6" name="Content Placeholder 19"/>
          <p:cNvSpPr>
            <a:spLocks noGrp="1"/>
          </p:cNvSpPr>
          <p:nvPr>
            <p:ph idx="1"/>
          </p:nvPr>
        </p:nvSpPr>
        <p:spPr>
          <a:xfrm>
            <a:off x="1566863" y="1535113"/>
            <a:ext cx="6281737" cy="369887"/>
          </a:xfrm>
        </p:spPr>
        <p:txBody>
          <a:bodyPr>
            <a:spAutoFit/>
          </a:bodyPr>
          <a:lstStyle/>
          <a:p>
            <a:pPr algn="ctr" eaLnBrk="1" hangingPunct="1">
              <a:buFont typeface="Wingdings" pitchFamily="2" charset="2"/>
              <a:buNone/>
            </a:pPr>
            <a:r>
              <a:rPr lang="en-US" sz="1800" b="1" smtClean="0">
                <a:ea typeface="ＭＳ Ｐゴシック" pitchFamily="34" charset="-128"/>
              </a:rPr>
              <a:t>Multi-User Topology (Managed VCS Access)</a:t>
            </a:r>
          </a:p>
        </p:txBody>
      </p:sp>
      <p:sp>
        <p:nvSpPr>
          <p:cNvPr id="35847" name="TextBox 20"/>
          <p:cNvSpPr txBox="1">
            <a:spLocks noChangeArrowheads="1"/>
          </p:cNvSpPr>
          <p:nvPr/>
        </p:nvSpPr>
        <p:spPr bwMode="auto">
          <a:xfrm>
            <a:off x="4187825" y="2051050"/>
            <a:ext cx="1181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sp>
        <p:nvSpPr>
          <p:cNvPr id="35848" name="TextBox 21"/>
          <p:cNvSpPr txBox="1">
            <a:spLocks noChangeArrowheads="1"/>
          </p:cNvSpPr>
          <p:nvPr/>
        </p:nvSpPr>
        <p:spPr bwMode="auto">
          <a:xfrm>
            <a:off x="3367088" y="2928938"/>
            <a:ext cx="1154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Studio</a:t>
            </a:r>
          </a:p>
        </p:txBody>
      </p:sp>
      <p:sp>
        <p:nvSpPr>
          <p:cNvPr id="35849" name="TextBox 22"/>
          <p:cNvSpPr txBox="1">
            <a:spLocks noChangeArrowheads="1"/>
          </p:cNvSpPr>
          <p:nvPr/>
        </p:nvSpPr>
        <p:spPr bwMode="auto">
          <a:xfrm>
            <a:off x="5791200" y="2470150"/>
            <a:ext cx="9144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In</a:t>
            </a:r>
          </a:p>
        </p:txBody>
      </p:sp>
      <p:sp>
        <p:nvSpPr>
          <p:cNvPr id="35850" name="TextBox 23"/>
          <p:cNvSpPr txBox="1">
            <a:spLocks noChangeArrowheads="1"/>
          </p:cNvSpPr>
          <p:nvPr/>
        </p:nvSpPr>
        <p:spPr bwMode="auto">
          <a:xfrm>
            <a:off x="5799138" y="2590800"/>
            <a:ext cx="9144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Out</a:t>
            </a:r>
          </a:p>
        </p:txBody>
      </p:sp>
      <p:sp>
        <p:nvSpPr>
          <p:cNvPr id="35851" name="TextBox 25"/>
          <p:cNvSpPr txBox="1">
            <a:spLocks noChangeArrowheads="1"/>
          </p:cNvSpPr>
          <p:nvPr/>
        </p:nvSpPr>
        <p:spPr bwMode="auto">
          <a:xfrm>
            <a:off x="2057400" y="2503488"/>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5852" name="TextBox 26"/>
          <p:cNvSpPr txBox="1">
            <a:spLocks noChangeArrowheads="1"/>
          </p:cNvSpPr>
          <p:nvPr/>
        </p:nvSpPr>
        <p:spPr bwMode="auto">
          <a:xfrm>
            <a:off x="2057400" y="2633663"/>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5853" name="Straight Arrow Connector 10"/>
          <p:cNvCxnSpPr>
            <a:cxnSpLocks noChangeShapeType="1"/>
          </p:cNvCxnSpPr>
          <p:nvPr/>
        </p:nvCxnSpPr>
        <p:spPr bwMode="auto">
          <a:xfrm flipH="1">
            <a:off x="1447800" y="2643188"/>
            <a:ext cx="762000" cy="382587"/>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4" name="Straight Arrow Connector 12"/>
          <p:cNvCxnSpPr>
            <a:cxnSpLocks noChangeShapeType="1"/>
          </p:cNvCxnSpPr>
          <p:nvPr/>
        </p:nvCxnSpPr>
        <p:spPr bwMode="auto">
          <a:xfrm flipH="1">
            <a:off x="1427163" y="2643188"/>
            <a:ext cx="838200" cy="41910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5" name="Straight Arrow Connector 34"/>
          <p:cNvCxnSpPr>
            <a:cxnSpLocks noChangeShapeType="1"/>
          </p:cNvCxnSpPr>
          <p:nvPr/>
        </p:nvCxnSpPr>
        <p:spPr bwMode="auto">
          <a:xfrm flipH="1">
            <a:off x="1447800" y="2797175"/>
            <a:ext cx="817563" cy="382588"/>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6" name="Straight Arrow Connector 29"/>
          <p:cNvCxnSpPr>
            <a:cxnSpLocks noChangeShapeType="1"/>
          </p:cNvCxnSpPr>
          <p:nvPr/>
        </p:nvCxnSpPr>
        <p:spPr bwMode="auto">
          <a:xfrm>
            <a:off x="1828800" y="2797175"/>
            <a:ext cx="914400"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5857" name="Group 23"/>
          <p:cNvGrpSpPr>
            <a:grpSpLocks/>
          </p:cNvGrpSpPr>
          <p:nvPr/>
        </p:nvGrpSpPr>
        <p:grpSpPr bwMode="auto">
          <a:xfrm>
            <a:off x="2782888" y="2633663"/>
            <a:ext cx="571500" cy="115887"/>
            <a:chOff x="2782888" y="2633663"/>
            <a:chExt cx="571500" cy="115887"/>
          </a:xfrm>
        </p:grpSpPr>
        <p:cxnSp>
          <p:nvCxnSpPr>
            <p:cNvPr id="35894" name="Straight Arrow Connector 37"/>
            <p:cNvCxnSpPr>
              <a:cxnSpLocks noChangeShapeType="1"/>
            </p:cNvCxnSpPr>
            <p:nvPr/>
          </p:nvCxnSpPr>
          <p:spPr bwMode="auto">
            <a:xfrm flipH="1">
              <a:off x="2782888" y="2633663"/>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95" name="Straight Arrow Connector 38"/>
            <p:cNvCxnSpPr>
              <a:cxnSpLocks noChangeShapeType="1"/>
            </p:cNvCxnSpPr>
            <p:nvPr/>
          </p:nvCxnSpPr>
          <p:spPr bwMode="auto">
            <a:xfrm flipH="1">
              <a:off x="2782888" y="2749550"/>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35858" name="Straight Arrow Connector 41"/>
          <p:cNvCxnSpPr>
            <a:cxnSpLocks noChangeShapeType="1"/>
          </p:cNvCxnSpPr>
          <p:nvPr/>
        </p:nvCxnSpPr>
        <p:spPr bwMode="auto">
          <a:xfrm flipH="1" flipV="1">
            <a:off x="6705600" y="2663825"/>
            <a:ext cx="736600" cy="398463"/>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9" name="Straight Arrow Connector 42"/>
          <p:cNvCxnSpPr>
            <a:cxnSpLocks noChangeShapeType="1"/>
          </p:cNvCxnSpPr>
          <p:nvPr/>
        </p:nvCxnSpPr>
        <p:spPr bwMode="auto">
          <a:xfrm flipH="1" flipV="1">
            <a:off x="6713538" y="2797175"/>
            <a:ext cx="677862" cy="358775"/>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5860" name="Group 24"/>
          <p:cNvGrpSpPr>
            <a:grpSpLocks/>
          </p:cNvGrpSpPr>
          <p:nvPr/>
        </p:nvGrpSpPr>
        <p:grpSpPr bwMode="auto">
          <a:xfrm>
            <a:off x="5286375" y="2590800"/>
            <a:ext cx="571500" cy="138113"/>
            <a:chOff x="5286375" y="2590800"/>
            <a:chExt cx="571500" cy="138113"/>
          </a:xfrm>
        </p:grpSpPr>
        <p:cxnSp>
          <p:nvCxnSpPr>
            <p:cNvPr id="35892" name="Straight Arrow Connector 47"/>
            <p:cNvCxnSpPr>
              <a:cxnSpLocks noChangeShapeType="1"/>
            </p:cNvCxnSpPr>
            <p:nvPr/>
          </p:nvCxnSpPr>
          <p:spPr bwMode="auto">
            <a:xfrm flipH="1">
              <a:off x="5295902" y="2590800"/>
              <a:ext cx="561973" cy="1"/>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93" name="Straight Arrow Connector 48"/>
            <p:cNvCxnSpPr>
              <a:cxnSpLocks noChangeShapeType="1"/>
            </p:cNvCxnSpPr>
            <p:nvPr/>
          </p:nvCxnSpPr>
          <p:spPr bwMode="auto">
            <a:xfrm flipH="1">
              <a:off x="5286375" y="2728913"/>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3586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7288" y="5181600"/>
            <a:ext cx="744537"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0900" y="5375275"/>
            <a:ext cx="471488"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63" name="TextBox 59"/>
          <p:cNvSpPr txBox="1">
            <a:spLocks noChangeArrowheads="1"/>
          </p:cNvSpPr>
          <p:nvPr/>
        </p:nvSpPr>
        <p:spPr bwMode="auto">
          <a:xfrm>
            <a:off x="4306888" y="4989513"/>
            <a:ext cx="1181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sp>
        <p:nvSpPr>
          <p:cNvPr id="35864" name="TextBox 60"/>
          <p:cNvSpPr txBox="1">
            <a:spLocks noChangeArrowheads="1"/>
          </p:cNvSpPr>
          <p:nvPr/>
        </p:nvSpPr>
        <p:spPr bwMode="auto">
          <a:xfrm>
            <a:off x="3486150" y="5867400"/>
            <a:ext cx="11541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400">
                <a:solidFill>
                  <a:schemeClr val="tx1"/>
                </a:solidFill>
              </a:rPr>
              <a:t>CIS </a:t>
            </a:r>
            <a:r>
              <a:rPr lang="en-US" sz="1200">
                <a:solidFill>
                  <a:schemeClr val="tx1"/>
                </a:solidFill>
              </a:rPr>
              <a:t>Studio</a:t>
            </a:r>
          </a:p>
        </p:txBody>
      </p:sp>
      <p:sp>
        <p:nvSpPr>
          <p:cNvPr id="35865" name="TextBox 63"/>
          <p:cNvSpPr txBox="1">
            <a:spLocks noChangeArrowheads="1"/>
          </p:cNvSpPr>
          <p:nvPr/>
        </p:nvSpPr>
        <p:spPr bwMode="auto">
          <a:xfrm>
            <a:off x="2176463" y="5441950"/>
            <a:ext cx="9144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5866" name="TextBox 64"/>
          <p:cNvSpPr txBox="1">
            <a:spLocks noChangeArrowheads="1"/>
          </p:cNvSpPr>
          <p:nvPr/>
        </p:nvSpPr>
        <p:spPr bwMode="auto">
          <a:xfrm>
            <a:off x="2168525" y="5602288"/>
            <a:ext cx="9144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5867" name="Straight Arrow Connector 65"/>
          <p:cNvCxnSpPr>
            <a:cxnSpLocks noChangeShapeType="1"/>
          </p:cNvCxnSpPr>
          <p:nvPr/>
        </p:nvCxnSpPr>
        <p:spPr bwMode="auto">
          <a:xfrm flipH="1">
            <a:off x="1566863" y="5581650"/>
            <a:ext cx="762000" cy="382588"/>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68" name="Straight Arrow Connector 66"/>
          <p:cNvCxnSpPr>
            <a:cxnSpLocks noChangeShapeType="1"/>
          </p:cNvCxnSpPr>
          <p:nvPr/>
        </p:nvCxnSpPr>
        <p:spPr bwMode="auto">
          <a:xfrm flipH="1" flipV="1">
            <a:off x="1371600" y="4648200"/>
            <a:ext cx="1033463" cy="93345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69" name="Straight Arrow Connector 67"/>
          <p:cNvCxnSpPr>
            <a:cxnSpLocks noChangeShapeType="1"/>
          </p:cNvCxnSpPr>
          <p:nvPr/>
        </p:nvCxnSpPr>
        <p:spPr bwMode="auto">
          <a:xfrm flipH="1" flipV="1">
            <a:off x="1371600" y="4779963"/>
            <a:ext cx="1033463" cy="931862"/>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70" name="Straight Arrow Connector 68"/>
          <p:cNvCxnSpPr>
            <a:cxnSpLocks noChangeShapeType="1"/>
          </p:cNvCxnSpPr>
          <p:nvPr/>
        </p:nvCxnSpPr>
        <p:spPr bwMode="auto">
          <a:xfrm>
            <a:off x="1947863" y="5735638"/>
            <a:ext cx="914400"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5871" name="Group 25"/>
          <p:cNvGrpSpPr>
            <a:grpSpLocks/>
          </p:cNvGrpSpPr>
          <p:nvPr/>
        </p:nvGrpSpPr>
        <p:grpSpPr bwMode="auto">
          <a:xfrm>
            <a:off x="2900363" y="5581650"/>
            <a:ext cx="590550" cy="90488"/>
            <a:chOff x="2900363" y="5581650"/>
            <a:chExt cx="590550" cy="90488"/>
          </a:xfrm>
        </p:grpSpPr>
        <p:cxnSp>
          <p:nvCxnSpPr>
            <p:cNvPr id="35890" name="Straight Arrow Connector 69"/>
            <p:cNvCxnSpPr>
              <a:cxnSpLocks noChangeShapeType="1"/>
            </p:cNvCxnSpPr>
            <p:nvPr/>
          </p:nvCxnSpPr>
          <p:spPr bwMode="auto">
            <a:xfrm flipH="1">
              <a:off x="2900363" y="5581650"/>
              <a:ext cx="59055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91" name="Straight Arrow Connector 70"/>
            <p:cNvCxnSpPr>
              <a:cxnSpLocks noChangeShapeType="1"/>
            </p:cNvCxnSpPr>
            <p:nvPr/>
          </p:nvCxnSpPr>
          <p:spPr bwMode="auto">
            <a:xfrm flipH="1">
              <a:off x="2900363" y="5672138"/>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358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5525" y="3611563"/>
            <a:ext cx="7429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7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9138" y="3805238"/>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74" name="TextBox 85"/>
          <p:cNvSpPr txBox="1">
            <a:spLocks noChangeArrowheads="1"/>
          </p:cNvSpPr>
          <p:nvPr/>
        </p:nvSpPr>
        <p:spPr bwMode="auto">
          <a:xfrm>
            <a:off x="4173538" y="3419475"/>
            <a:ext cx="1181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sp>
        <p:nvSpPr>
          <p:cNvPr id="35875" name="TextBox 86"/>
          <p:cNvSpPr txBox="1">
            <a:spLocks noChangeArrowheads="1"/>
          </p:cNvSpPr>
          <p:nvPr/>
        </p:nvSpPr>
        <p:spPr bwMode="auto">
          <a:xfrm>
            <a:off x="3352800" y="4297363"/>
            <a:ext cx="1155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Studio</a:t>
            </a:r>
          </a:p>
        </p:txBody>
      </p:sp>
      <p:cxnSp>
        <p:nvCxnSpPr>
          <p:cNvPr id="35876" name="Straight Arrow Connector 91"/>
          <p:cNvCxnSpPr>
            <a:cxnSpLocks noChangeShapeType="1"/>
          </p:cNvCxnSpPr>
          <p:nvPr/>
        </p:nvCxnSpPr>
        <p:spPr bwMode="auto">
          <a:xfrm flipH="1">
            <a:off x="1435100" y="4011613"/>
            <a:ext cx="762000" cy="382587"/>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5877" name="Group 68"/>
          <p:cNvGrpSpPr>
            <a:grpSpLocks/>
          </p:cNvGrpSpPr>
          <p:nvPr/>
        </p:nvGrpSpPr>
        <p:grpSpPr bwMode="auto">
          <a:xfrm>
            <a:off x="666750" y="3363913"/>
            <a:ext cx="1219200" cy="1485900"/>
            <a:chOff x="6542088" y="2666206"/>
            <a:chExt cx="1458912" cy="1339347"/>
          </a:xfrm>
        </p:grpSpPr>
        <p:pic>
          <p:nvPicPr>
            <p:cNvPr id="3588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2666206"/>
              <a:ext cx="628650" cy="83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89" name="TextBox 21"/>
            <p:cNvSpPr txBox="1">
              <a:spLocks noChangeArrowheads="1"/>
            </p:cNvSpPr>
            <p:nvPr/>
          </p:nvSpPr>
          <p:spPr bwMode="auto">
            <a:xfrm>
              <a:off x="6542088" y="3484625"/>
              <a:ext cx="1458912" cy="52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CIS Repository</a:t>
              </a:r>
            </a:p>
          </p:txBody>
        </p:sp>
      </p:grpSp>
      <p:grpSp>
        <p:nvGrpSpPr>
          <p:cNvPr id="35878" name="Group 18"/>
          <p:cNvGrpSpPr>
            <a:grpSpLocks/>
          </p:cNvGrpSpPr>
          <p:nvPr/>
        </p:nvGrpSpPr>
        <p:grpSpPr bwMode="auto">
          <a:xfrm>
            <a:off x="1638300" y="3871913"/>
            <a:ext cx="1716088" cy="384175"/>
            <a:chOff x="1638300" y="3871913"/>
            <a:chExt cx="1716088" cy="384175"/>
          </a:xfrm>
        </p:grpSpPr>
        <p:sp>
          <p:nvSpPr>
            <p:cNvPr id="35882" name="TextBox 89"/>
            <p:cNvSpPr txBox="1">
              <a:spLocks noChangeArrowheads="1"/>
            </p:cNvSpPr>
            <p:nvPr/>
          </p:nvSpPr>
          <p:spPr bwMode="auto">
            <a:xfrm>
              <a:off x="2044700" y="3871913"/>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5883" name="TextBox 90"/>
            <p:cNvSpPr txBox="1">
              <a:spLocks noChangeArrowheads="1"/>
            </p:cNvSpPr>
            <p:nvPr/>
          </p:nvSpPr>
          <p:spPr bwMode="auto">
            <a:xfrm>
              <a:off x="2209800" y="4025900"/>
              <a:ext cx="588963"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5884" name="Straight Arrow Connector 94"/>
            <p:cNvCxnSpPr>
              <a:cxnSpLocks noChangeShapeType="1"/>
            </p:cNvCxnSpPr>
            <p:nvPr/>
          </p:nvCxnSpPr>
          <p:spPr bwMode="auto">
            <a:xfrm flipH="1">
              <a:off x="2782888" y="4040188"/>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85" name="Straight Arrow Connector 95"/>
            <p:cNvCxnSpPr>
              <a:cxnSpLocks noChangeShapeType="1"/>
            </p:cNvCxnSpPr>
            <p:nvPr/>
          </p:nvCxnSpPr>
          <p:spPr bwMode="auto">
            <a:xfrm flipH="1">
              <a:off x="2781300" y="4135438"/>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86" name="Straight Arrow Connector 94"/>
            <p:cNvCxnSpPr>
              <a:cxnSpLocks noChangeShapeType="1"/>
            </p:cNvCxnSpPr>
            <p:nvPr/>
          </p:nvCxnSpPr>
          <p:spPr bwMode="auto">
            <a:xfrm flipH="1">
              <a:off x="1676400" y="4016830"/>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87" name="Straight Arrow Connector 95"/>
            <p:cNvCxnSpPr>
              <a:cxnSpLocks noChangeShapeType="1"/>
            </p:cNvCxnSpPr>
            <p:nvPr/>
          </p:nvCxnSpPr>
          <p:spPr bwMode="auto">
            <a:xfrm flipH="1">
              <a:off x="1638300" y="4114800"/>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5879" name="Group 6"/>
          <p:cNvGrpSpPr>
            <a:grpSpLocks/>
          </p:cNvGrpSpPr>
          <p:nvPr/>
        </p:nvGrpSpPr>
        <p:grpSpPr bwMode="auto">
          <a:xfrm>
            <a:off x="7434263" y="3435350"/>
            <a:ext cx="1379537" cy="1511300"/>
            <a:chOff x="2997517" y="4405312"/>
            <a:chExt cx="1503046" cy="1726938"/>
          </a:xfrm>
        </p:grpSpPr>
        <p:pic>
          <p:nvPicPr>
            <p:cNvPr id="3588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5137" y="4405312"/>
              <a:ext cx="1371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81" name="TextBox 5"/>
            <p:cNvSpPr txBox="1">
              <a:spLocks noChangeArrowheads="1"/>
            </p:cNvSpPr>
            <p:nvPr/>
          </p:nvSpPr>
          <p:spPr bwMode="auto">
            <a:xfrm>
              <a:off x="2997517" y="5562600"/>
              <a:ext cx="1503046" cy="56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a:solidFill>
                    <a:schemeClr val="tx1"/>
                  </a:solidFill>
                </a:rPr>
                <a:t>VCS Repository</a:t>
              </a:r>
            </a:p>
            <a:p>
              <a:pPr algn="ctr" eaLnBrk="1" hangingPunct="1"/>
              <a:endParaRPr lang="en-US" sz="1200">
                <a:solidFill>
                  <a:schemeClr val="tx1"/>
                </a:solidFill>
              </a:endParaRPr>
            </a:p>
          </p:txBody>
        </p:sp>
      </p:grpSp>
    </p:spTree>
    <p:extLst>
      <p:ext uri="{BB962C8B-B14F-4D97-AF65-F5344CB8AC3E}">
        <p14:creationId xmlns:p14="http://schemas.microsoft.com/office/powerpoint/2010/main" val="1121225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3262312"/>
            <a:ext cx="3063875" cy="2538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36" y="1066800"/>
            <a:ext cx="1722437" cy="288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842" name="Title 1"/>
          <p:cNvSpPr>
            <a:spLocks noGrp="1"/>
          </p:cNvSpPr>
          <p:nvPr>
            <p:ph type="title"/>
          </p:nvPr>
        </p:nvSpPr>
        <p:spPr/>
        <p:txBody>
          <a:bodyPr>
            <a:normAutofit/>
          </a:bodyPr>
          <a:lstStyle/>
          <a:p>
            <a:pPr eaLnBrk="1" hangingPunct="1"/>
            <a:r>
              <a:rPr lang="en-US" dirty="0" smtClean="0">
                <a:ea typeface="ＭＳ Ｐゴシック" pitchFamily="34" charset="-128"/>
              </a:rPr>
              <a:t>Version Control using </a:t>
            </a:r>
            <a:r>
              <a:rPr lang="en-US" dirty="0" err="1" smtClean="0">
                <a:ea typeface="ＭＳ Ｐゴシック" pitchFamily="34" charset="-128"/>
              </a:rPr>
              <a:t>PDTool</a:t>
            </a:r>
            <a:r>
              <a:rPr lang="en-US" dirty="0" smtClean="0">
                <a:ea typeface="ＭＳ Ｐゴシック" pitchFamily="34" charset="-128"/>
              </a:rPr>
              <a:t> Studio</a:t>
            </a:r>
          </a:p>
        </p:txBody>
      </p:sp>
      <p:sp>
        <p:nvSpPr>
          <p:cNvPr id="35843" name="Slide Number Placeholder 3"/>
          <p:cNvSpPr>
            <a:spLocks noGrp="1"/>
          </p:cNvSpPr>
          <p:nvPr>
            <p:ph type="sldNum" sz="quarter" idx="4294967295"/>
          </p:nvPr>
        </p:nvSpPr>
        <p:spPr bwMode="auto">
          <a:xfrm>
            <a:off x="4191000" y="6477000"/>
            <a:ext cx="627063" cy="1920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fld id="{E6323E56-2513-4D34-BA07-E7D66AC06828}" type="slidenum">
              <a:rPr lang="en-US" sz="800">
                <a:solidFill>
                  <a:schemeClr val="tx1"/>
                </a:solidFill>
              </a:rPr>
              <a:pPr/>
              <a:t>16</a:t>
            </a:fld>
            <a:endParaRPr lang="en-US" sz="800">
              <a:solidFill>
                <a:schemeClr val="tx1"/>
              </a:solidFill>
            </a:endParaRPr>
          </a:p>
        </p:txBody>
      </p:sp>
      <p:pic>
        <p:nvPicPr>
          <p:cNvPr id="358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8425" y="1689100"/>
            <a:ext cx="744538"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6" name="Content Placeholder 19"/>
          <p:cNvSpPr>
            <a:spLocks noGrp="1"/>
          </p:cNvSpPr>
          <p:nvPr>
            <p:ph idx="1"/>
          </p:nvPr>
        </p:nvSpPr>
        <p:spPr>
          <a:xfrm>
            <a:off x="1612745" y="1088489"/>
            <a:ext cx="6281737" cy="369887"/>
          </a:xfrm>
        </p:spPr>
        <p:txBody>
          <a:bodyPr>
            <a:spAutoFit/>
          </a:bodyPr>
          <a:lstStyle/>
          <a:p>
            <a:pPr algn="ctr" eaLnBrk="1" hangingPunct="1">
              <a:buFont typeface="Wingdings" pitchFamily="2" charset="2"/>
              <a:buNone/>
            </a:pPr>
            <a:r>
              <a:rPr lang="en-US" sz="1800" b="1" dirty="0" smtClean="0">
                <a:ea typeface="ＭＳ Ｐゴシック" pitchFamily="34" charset="-128"/>
              </a:rPr>
              <a:t>Multi-Tenant VCS Topology</a:t>
            </a:r>
          </a:p>
        </p:txBody>
      </p:sp>
      <p:sp>
        <p:nvSpPr>
          <p:cNvPr id="35847" name="TextBox 20"/>
          <p:cNvSpPr txBox="1">
            <a:spLocks noChangeArrowheads="1"/>
          </p:cNvSpPr>
          <p:nvPr/>
        </p:nvSpPr>
        <p:spPr bwMode="auto">
          <a:xfrm>
            <a:off x="4518025" y="1811337"/>
            <a:ext cx="1181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sp>
        <p:nvSpPr>
          <p:cNvPr id="35848" name="TextBox 21"/>
          <p:cNvSpPr txBox="1">
            <a:spLocks noChangeArrowheads="1"/>
          </p:cNvSpPr>
          <p:nvPr/>
        </p:nvSpPr>
        <p:spPr bwMode="auto">
          <a:xfrm>
            <a:off x="3697288" y="2374900"/>
            <a:ext cx="11541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dirty="0">
                <a:solidFill>
                  <a:schemeClr val="tx1"/>
                </a:solidFill>
              </a:rPr>
              <a:t>CIS </a:t>
            </a:r>
            <a:r>
              <a:rPr lang="en-US" sz="1200" dirty="0" smtClean="0">
                <a:solidFill>
                  <a:schemeClr val="tx1"/>
                </a:solidFill>
              </a:rPr>
              <a:t>Studio (</a:t>
            </a:r>
            <a:r>
              <a:rPr lang="en-US" sz="1400" b="1" dirty="0" smtClean="0">
                <a:solidFill>
                  <a:srgbClr val="FF0000"/>
                </a:solidFill>
              </a:rPr>
              <a:t>Tenant 1</a:t>
            </a:r>
            <a:r>
              <a:rPr lang="en-US" sz="1200" dirty="0" smtClean="0">
                <a:solidFill>
                  <a:schemeClr val="tx1"/>
                </a:solidFill>
              </a:rPr>
              <a:t>)</a:t>
            </a:r>
            <a:endParaRPr lang="en-US" sz="1200" dirty="0">
              <a:solidFill>
                <a:schemeClr val="tx1"/>
              </a:solidFill>
            </a:endParaRPr>
          </a:p>
        </p:txBody>
      </p:sp>
      <p:sp>
        <p:nvSpPr>
          <p:cNvPr id="35851" name="TextBox 25"/>
          <p:cNvSpPr txBox="1">
            <a:spLocks noChangeArrowheads="1"/>
          </p:cNvSpPr>
          <p:nvPr/>
        </p:nvSpPr>
        <p:spPr bwMode="auto">
          <a:xfrm>
            <a:off x="2528887" y="1958975"/>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5852" name="TextBox 26"/>
          <p:cNvSpPr txBox="1">
            <a:spLocks noChangeArrowheads="1"/>
          </p:cNvSpPr>
          <p:nvPr/>
        </p:nvSpPr>
        <p:spPr bwMode="auto">
          <a:xfrm>
            <a:off x="2528887" y="2079625"/>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5853" name="Straight Arrow Connector 10"/>
          <p:cNvCxnSpPr>
            <a:cxnSpLocks noChangeShapeType="1"/>
          </p:cNvCxnSpPr>
          <p:nvPr/>
        </p:nvCxnSpPr>
        <p:spPr bwMode="auto">
          <a:xfrm flipH="1">
            <a:off x="1919287" y="2479675"/>
            <a:ext cx="762000" cy="382587"/>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4" name="Straight Arrow Connector 12"/>
          <p:cNvCxnSpPr>
            <a:cxnSpLocks noChangeShapeType="1"/>
          </p:cNvCxnSpPr>
          <p:nvPr/>
        </p:nvCxnSpPr>
        <p:spPr bwMode="auto">
          <a:xfrm flipH="1">
            <a:off x="1930625" y="2152176"/>
            <a:ext cx="869725" cy="958676"/>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5" name="Straight Arrow Connector 34"/>
          <p:cNvCxnSpPr>
            <a:cxnSpLocks noChangeShapeType="1"/>
          </p:cNvCxnSpPr>
          <p:nvPr/>
        </p:nvCxnSpPr>
        <p:spPr bwMode="auto">
          <a:xfrm flipH="1">
            <a:off x="2020716" y="2273129"/>
            <a:ext cx="799703" cy="911396"/>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6" name="Straight Arrow Connector 29"/>
          <p:cNvCxnSpPr>
            <a:cxnSpLocks noChangeShapeType="1"/>
          </p:cNvCxnSpPr>
          <p:nvPr/>
        </p:nvCxnSpPr>
        <p:spPr bwMode="auto">
          <a:xfrm>
            <a:off x="2300287" y="2633662"/>
            <a:ext cx="914400"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5857" name="Group 23"/>
          <p:cNvGrpSpPr>
            <a:grpSpLocks/>
          </p:cNvGrpSpPr>
          <p:nvPr/>
        </p:nvGrpSpPr>
        <p:grpSpPr bwMode="auto">
          <a:xfrm>
            <a:off x="3254375" y="2079625"/>
            <a:ext cx="571500" cy="115887"/>
            <a:chOff x="2782888" y="2633663"/>
            <a:chExt cx="571500" cy="115887"/>
          </a:xfrm>
        </p:grpSpPr>
        <p:cxnSp>
          <p:nvCxnSpPr>
            <p:cNvPr id="35894" name="Straight Arrow Connector 37"/>
            <p:cNvCxnSpPr>
              <a:cxnSpLocks noChangeShapeType="1"/>
            </p:cNvCxnSpPr>
            <p:nvPr/>
          </p:nvCxnSpPr>
          <p:spPr bwMode="auto">
            <a:xfrm flipH="1">
              <a:off x="2782888" y="2633663"/>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95" name="Straight Arrow Connector 38"/>
            <p:cNvCxnSpPr>
              <a:cxnSpLocks noChangeShapeType="1"/>
            </p:cNvCxnSpPr>
            <p:nvPr/>
          </p:nvCxnSpPr>
          <p:spPr bwMode="auto">
            <a:xfrm flipH="1">
              <a:off x="2782888" y="2749550"/>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3586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7488" y="5018087"/>
            <a:ext cx="744537"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6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1100" y="5211762"/>
            <a:ext cx="471488"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63" name="TextBox 59"/>
          <p:cNvSpPr txBox="1">
            <a:spLocks noChangeArrowheads="1"/>
          </p:cNvSpPr>
          <p:nvPr/>
        </p:nvSpPr>
        <p:spPr bwMode="auto">
          <a:xfrm>
            <a:off x="4637088" y="4826000"/>
            <a:ext cx="1181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sp>
        <p:nvSpPr>
          <p:cNvPr id="35864" name="TextBox 60"/>
          <p:cNvSpPr txBox="1">
            <a:spLocks noChangeArrowheads="1"/>
          </p:cNvSpPr>
          <p:nvPr/>
        </p:nvSpPr>
        <p:spPr bwMode="auto">
          <a:xfrm>
            <a:off x="3816350" y="5703887"/>
            <a:ext cx="115411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400" dirty="0">
                <a:solidFill>
                  <a:schemeClr val="tx1"/>
                </a:solidFill>
              </a:rPr>
              <a:t>CIS </a:t>
            </a:r>
            <a:r>
              <a:rPr lang="en-US" sz="1200" dirty="0" smtClean="0">
                <a:solidFill>
                  <a:schemeClr val="tx1"/>
                </a:solidFill>
              </a:rPr>
              <a:t>Studio (</a:t>
            </a:r>
            <a:r>
              <a:rPr lang="en-US" sz="1200" b="1" dirty="0" smtClean="0">
                <a:solidFill>
                  <a:srgbClr val="0070C0"/>
                </a:solidFill>
              </a:rPr>
              <a:t>Tenant 3</a:t>
            </a:r>
            <a:r>
              <a:rPr lang="en-US" sz="1200" dirty="0" smtClean="0">
                <a:solidFill>
                  <a:schemeClr val="tx1"/>
                </a:solidFill>
              </a:rPr>
              <a:t>)</a:t>
            </a:r>
            <a:endParaRPr lang="en-US" sz="1200" dirty="0">
              <a:solidFill>
                <a:schemeClr val="tx1"/>
              </a:solidFill>
            </a:endParaRPr>
          </a:p>
        </p:txBody>
      </p:sp>
      <p:sp>
        <p:nvSpPr>
          <p:cNvPr id="35865" name="TextBox 63"/>
          <p:cNvSpPr txBox="1">
            <a:spLocks noChangeArrowheads="1"/>
          </p:cNvSpPr>
          <p:nvPr/>
        </p:nvSpPr>
        <p:spPr bwMode="auto">
          <a:xfrm>
            <a:off x="2647950" y="5278437"/>
            <a:ext cx="9144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5866" name="TextBox 64"/>
          <p:cNvSpPr txBox="1">
            <a:spLocks noChangeArrowheads="1"/>
          </p:cNvSpPr>
          <p:nvPr/>
        </p:nvSpPr>
        <p:spPr bwMode="auto">
          <a:xfrm>
            <a:off x="2640012" y="5438775"/>
            <a:ext cx="9144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5867" name="Straight Arrow Connector 65"/>
          <p:cNvCxnSpPr>
            <a:cxnSpLocks noChangeShapeType="1"/>
          </p:cNvCxnSpPr>
          <p:nvPr/>
        </p:nvCxnSpPr>
        <p:spPr bwMode="auto">
          <a:xfrm flipH="1">
            <a:off x="2038350" y="5418137"/>
            <a:ext cx="762000" cy="382588"/>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68" name="Straight Arrow Connector 66"/>
          <p:cNvCxnSpPr>
            <a:cxnSpLocks noChangeShapeType="1"/>
          </p:cNvCxnSpPr>
          <p:nvPr/>
        </p:nvCxnSpPr>
        <p:spPr bwMode="auto">
          <a:xfrm flipH="1" flipV="1">
            <a:off x="1843087" y="4484687"/>
            <a:ext cx="1033463" cy="93345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69" name="Straight Arrow Connector 67"/>
          <p:cNvCxnSpPr>
            <a:cxnSpLocks noChangeShapeType="1"/>
          </p:cNvCxnSpPr>
          <p:nvPr/>
        </p:nvCxnSpPr>
        <p:spPr bwMode="auto">
          <a:xfrm flipH="1" flipV="1">
            <a:off x="1843087" y="4616450"/>
            <a:ext cx="1033463" cy="931862"/>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70" name="Straight Arrow Connector 68"/>
          <p:cNvCxnSpPr>
            <a:cxnSpLocks noChangeShapeType="1"/>
          </p:cNvCxnSpPr>
          <p:nvPr/>
        </p:nvCxnSpPr>
        <p:spPr bwMode="auto">
          <a:xfrm>
            <a:off x="2278063" y="5572125"/>
            <a:ext cx="914400"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5871" name="Group 25"/>
          <p:cNvGrpSpPr>
            <a:grpSpLocks/>
          </p:cNvGrpSpPr>
          <p:nvPr/>
        </p:nvGrpSpPr>
        <p:grpSpPr bwMode="auto">
          <a:xfrm>
            <a:off x="3371850" y="5418137"/>
            <a:ext cx="590550" cy="90488"/>
            <a:chOff x="2900363" y="5581650"/>
            <a:chExt cx="590550" cy="90488"/>
          </a:xfrm>
        </p:grpSpPr>
        <p:cxnSp>
          <p:nvCxnSpPr>
            <p:cNvPr id="35890" name="Straight Arrow Connector 69"/>
            <p:cNvCxnSpPr>
              <a:cxnSpLocks noChangeShapeType="1"/>
            </p:cNvCxnSpPr>
            <p:nvPr/>
          </p:nvCxnSpPr>
          <p:spPr bwMode="auto">
            <a:xfrm flipH="1">
              <a:off x="2900363" y="5581650"/>
              <a:ext cx="59055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91" name="Straight Arrow Connector 70"/>
            <p:cNvCxnSpPr>
              <a:cxnSpLocks noChangeShapeType="1"/>
            </p:cNvCxnSpPr>
            <p:nvPr/>
          </p:nvCxnSpPr>
          <p:spPr bwMode="auto">
            <a:xfrm flipH="1">
              <a:off x="2900363" y="5672138"/>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358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5725" y="3448050"/>
            <a:ext cx="7429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73"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9338" y="3641725"/>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74" name="TextBox 85"/>
          <p:cNvSpPr txBox="1">
            <a:spLocks noChangeArrowheads="1"/>
          </p:cNvSpPr>
          <p:nvPr/>
        </p:nvSpPr>
        <p:spPr bwMode="auto">
          <a:xfrm>
            <a:off x="4503738" y="3255962"/>
            <a:ext cx="1181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CIS Studio Resource Definition</a:t>
            </a:r>
          </a:p>
        </p:txBody>
      </p:sp>
      <p:sp>
        <p:nvSpPr>
          <p:cNvPr id="35875" name="TextBox 86"/>
          <p:cNvSpPr txBox="1">
            <a:spLocks noChangeArrowheads="1"/>
          </p:cNvSpPr>
          <p:nvPr/>
        </p:nvSpPr>
        <p:spPr bwMode="auto">
          <a:xfrm>
            <a:off x="3682999" y="4133850"/>
            <a:ext cx="12801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dirty="0">
                <a:solidFill>
                  <a:schemeClr val="tx1"/>
                </a:solidFill>
              </a:rPr>
              <a:t>CIS </a:t>
            </a:r>
            <a:r>
              <a:rPr lang="en-US" sz="1200" dirty="0" smtClean="0">
                <a:solidFill>
                  <a:schemeClr val="tx1"/>
                </a:solidFill>
              </a:rPr>
              <a:t>Studio (</a:t>
            </a:r>
            <a:r>
              <a:rPr lang="en-US" sz="1200" b="1" dirty="0">
                <a:solidFill>
                  <a:srgbClr val="0070C0"/>
                </a:solidFill>
              </a:rPr>
              <a:t>Tenant </a:t>
            </a:r>
            <a:r>
              <a:rPr lang="en-US" sz="1200" b="1" dirty="0" smtClean="0">
                <a:solidFill>
                  <a:srgbClr val="0070C0"/>
                </a:solidFill>
              </a:rPr>
              <a:t>2</a:t>
            </a:r>
            <a:r>
              <a:rPr lang="en-US" sz="1200" dirty="0" smtClean="0">
                <a:solidFill>
                  <a:schemeClr val="tx1"/>
                </a:solidFill>
              </a:rPr>
              <a:t>)</a:t>
            </a:r>
            <a:endParaRPr lang="en-US" sz="1200" dirty="0">
              <a:solidFill>
                <a:schemeClr val="tx1"/>
              </a:solidFill>
            </a:endParaRPr>
          </a:p>
        </p:txBody>
      </p:sp>
      <p:cxnSp>
        <p:nvCxnSpPr>
          <p:cNvPr id="35876" name="Straight Arrow Connector 91"/>
          <p:cNvCxnSpPr>
            <a:cxnSpLocks noChangeShapeType="1"/>
          </p:cNvCxnSpPr>
          <p:nvPr/>
        </p:nvCxnSpPr>
        <p:spPr bwMode="auto">
          <a:xfrm flipH="1">
            <a:off x="1906587" y="3848100"/>
            <a:ext cx="762000" cy="382587"/>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5877" name="Group 68"/>
          <p:cNvGrpSpPr>
            <a:grpSpLocks/>
          </p:cNvGrpSpPr>
          <p:nvPr/>
        </p:nvGrpSpPr>
        <p:grpSpPr bwMode="auto">
          <a:xfrm>
            <a:off x="1412420" y="3200400"/>
            <a:ext cx="1219200" cy="1485900"/>
            <a:chOff x="6542088" y="2666206"/>
            <a:chExt cx="1458912" cy="1339347"/>
          </a:xfrm>
        </p:grpSpPr>
        <p:pic>
          <p:nvPicPr>
            <p:cNvPr id="35888"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1800" y="2666206"/>
              <a:ext cx="628650" cy="83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89" name="TextBox 21"/>
            <p:cNvSpPr txBox="1">
              <a:spLocks noChangeArrowheads="1"/>
            </p:cNvSpPr>
            <p:nvPr/>
          </p:nvSpPr>
          <p:spPr bwMode="auto">
            <a:xfrm>
              <a:off x="6542088" y="3484625"/>
              <a:ext cx="1458912" cy="52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dirty="0">
                  <a:solidFill>
                    <a:schemeClr val="tx1"/>
                  </a:solidFill>
                </a:rPr>
                <a:t>CIS Repository</a:t>
              </a:r>
            </a:p>
          </p:txBody>
        </p:sp>
      </p:grpSp>
      <p:grpSp>
        <p:nvGrpSpPr>
          <p:cNvPr id="35878" name="Group 18"/>
          <p:cNvGrpSpPr>
            <a:grpSpLocks/>
          </p:cNvGrpSpPr>
          <p:nvPr/>
        </p:nvGrpSpPr>
        <p:grpSpPr bwMode="auto">
          <a:xfrm>
            <a:off x="2109787" y="3708400"/>
            <a:ext cx="1716088" cy="384175"/>
            <a:chOff x="1638300" y="3871913"/>
            <a:chExt cx="1716088" cy="384175"/>
          </a:xfrm>
        </p:grpSpPr>
        <p:sp>
          <p:nvSpPr>
            <p:cNvPr id="35882" name="TextBox 89"/>
            <p:cNvSpPr txBox="1">
              <a:spLocks noChangeArrowheads="1"/>
            </p:cNvSpPr>
            <p:nvPr/>
          </p:nvSpPr>
          <p:spPr bwMode="auto">
            <a:xfrm>
              <a:off x="2044700" y="3871913"/>
              <a:ext cx="914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Read</a:t>
              </a:r>
            </a:p>
          </p:txBody>
        </p:sp>
        <p:sp>
          <p:nvSpPr>
            <p:cNvPr id="35883" name="TextBox 90"/>
            <p:cNvSpPr txBox="1">
              <a:spLocks noChangeArrowheads="1"/>
            </p:cNvSpPr>
            <p:nvPr/>
          </p:nvSpPr>
          <p:spPr bwMode="auto">
            <a:xfrm>
              <a:off x="2209800" y="4025900"/>
              <a:ext cx="588963"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Write</a:t>
              </a:r>
            </a:p>
          </p:txBody>
        </p:sp>
        <p:cxnSp>
          <p:nvCxnSpPr>
            <p:cNvPr id="35884" name="Straight Arrow Connector 94"/>
            <p:cNvCxnSpPr>
              <a:cxnSpLocks noChangeShapeType="1"/>
            </p:cNvCxnSpPr>
            <p:nvPr/>
          </p:nvCxnSpPr>
          <p:spPr bwMode="auto">
            <a:xfrm flipH="1">
              <a:off x="2782888" y="4040188"/>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85" name="Straight Arrow Connector 95"/>
            <p:cNvCxnSpPr>
              <a:cxnSpLocks noChangeShapeType="1"/>
            </p:cNvCxnSpPr>
            <p:nvPr/>
          </p:nvCxnSpPr>
          <p:spPr bwMode="auto">
            <a:xfrm flipH="1">
              <a:off x="2781300" y="4135438"/>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86" name="Straight Arrow Connector 94"/>
            <p:cNvCxnSpPr>
              <a:cxnSpLocks noChangeShapeType="1"/>
            </p:cNvCxnSpPr>
            <p:nvPr/>
          </p:nvCxnSpPr>
          <p:spPr bwMode="auto">
            <a:xfrm flipH="1">
              <a:off x="1676400" y="4016830"/>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87" name="Straight Arrow Connector 95"/>
            <p:cNvCxnSpPr>
              <a:cxnSpLocks noChangeShapeType="1"/>
            </p:cNvCxnSpPr>
            <p:nvPr/>
          </p:nvCxnSpPr>
          <p:spPr bwMode="auto">
            <a:xfrm flipH="1">
              <a:off x="1638300" y="4114800"/>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5879" name="Group 6"/>
          <p:cNvGrpSpPr>
            <a:grpSpLocks/>
          </p:cNvGrpSpPr>
          <p:nvPr/>
        </p:nvGrpSpPr>
        <p:grpSpPr bwMode="auto">
          <a:xfrm>
            <a:off x="7781926" y="1690689"/>
            <a:ext cx="1343673" cy="1757788"/>
            <a:chOff x="2912766" y="4405312"/>
            <a:chExt cx="1503046" cy="2008595"/>
          </a:xfrm>
        </p:grpSpPr>
        <p:pic>
          <p:nvPicPr>
            <p:cNvPr id="3588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5137" y="4405312"/>
              <a:ext cx="1371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81" name="TextBox 5"/>
            <p:cNvSpPr txBox="1">
              <a:spLocks noChangeArrowheads="1"/>
            </p:cNvSpPr>
            <p:nvPr/>
          </p:nvSpPr>
          <p:spPr bwMode="auto">
            <a:xfrm>
              <a:off x="2912766" y="5464341"/>
              <a:ext cx="1503046" cy="949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dirty="0">
                  <a:solidFill>
                    <a:schemeClr val="tx1"/>
                  </a:solidFill>
                </a:rPr>
                <a:t>VCS </a:t>
              </a:r>
              <a:r>
                <a:rPr lang="en-US" sz="1200" dirty="0" smtClean="0">
                  <a:solidFill>
                    <a:schemeClr val="tx1"/>
                  </a:solidFill>
                </a:rPr>
                <a:t>Repository</a:t>
              </a:r>
            </a:p>
            <a:p>
              <a:pPr algn="ctr" eaLnBrk="1" hangingPunct="1"/>
              <a:r>
                <a:rPr lang="en-US" sz="1200" dirty="0" smtClean="0">
                  <a:solidFill>
                    <a:srgbClr val="FF0000"/>
                  </a:solidFill>
                </a:rPr>
                <a:t>TFS or Subversion</a:t>
              </a:r>
              <a:endParaRPr lang="en-US" sz="1200" dirty="0">
                <a:solidFill>
                  <a:srgbClr val="FF0000"/>
                </a:solidFill>
              </a:endParaRPr>
            </a:p>
            <a:p>
              <a:pPr algn="ctr" eaLnBrk="1" hangingPunct="1"/>
              <a:endParaRPr lang="en-US" sz="1200" dirty="0">
                <a:solidFill>
                  <a:schemeClr val="tx1"/>
                </a:solidFill>
              </a:endParaRPr>
            </a:p>
          </p:txBody>
        </p:sp>
      </p:grpSp>
      <p:grpSp>
        <p:nvGrpSpPr>
          <p:cNvPr id="56" name="Group 32"/>
          <p:cNvGrpSpPr>
            <a:grpSpLocks/>
          </p:cNvGrpSpPr>
          <p:nvPr/>
        </p:nvGrpSpPr>
        <p:grpSpPr bwMode="auto">
          <a:xfrm>
            <a:off x="6129338" y="2257425"/>
            <a:ext cx="919162" cy="377825"/>
            <a:chOff x="5772626" y="3987461"/>
            <a:chExt cx="919877" cy="377476"/>
          </a:xfrm>
        </p:grpSpPr>
        <p:sp>
          <p:nvSpPr>
            <p:cNvPr id="57" name="TextBox 87"/>
            <p:cNvSpPr txBox="1">
              <a:spLocks noChangeArrowheads="1"/>
            </p:cNvSpPr>
            <p:nvPr/>
          </p:nvSpPr>
          <p:spPr bwMode="auto">
            <a:xfrm>
              <a:off x="5772626" y="3987461"/>
              <a:ext cx="9144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In</a:t>
              </a:r>
            </a:p>
          </p:txBody>
        </p:sp>
        <p:sp>
          <p:nvSpPr>
            <p:cNvPr id="58" name="TextBox 88"/>
            <p:cNvSpPr txBox="1">
              <a:spLocks noChangeArrowheads="1"/>
            </p:cNvSpPr>
            <p:nvPr/>
          </p:nvSpPr>
          <p:spPr bwMode="auto">
            <a:xfrm>
              <a:off x="5778103" y="4134105"/>
              <a:ext cx="9144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a:solidFill>
                    <a:schemeClr val="tx1"/>
                  </a:solidFill>
                </a:rPr>
                <a:t>Check Out</a:t>
              </a:r>
            </a:p>
          </p:txBody>
        </p:sp>
      </p:grpSp>
      <p:grpSp>
        <p:nvGrpSpPr>
          <p:cNvPr id="59" name="Group 87"/>
          <p:cNvGrpSpPr>
            <a:grpSpLocks/>
          </p:cNvGrpSpPr>
          <p:nvPr/>
        </p:nvGrpSpPr>
        <p:grpSpPr bwMode="auto">
          <a:xfrm>
            <a:off x="5683250" y="2347913"/>
            <a:ext cx="571500" cy="138112"/>
            <a:chOff x="5286375" y="2590800"/>
            <a:chExt cx="571500" cy="138113"/>
          </a:xfrm>
        </p:grpSpPr>
        <p:cxnSp>
          <p:nvCxnSpPr>
            <p:cNvPr id="60" name="Straight Arrow Connector 47"/>
            <p:cNvCxnSpPr>
              <a:cxnSpLocks noChangeShapeType="1"/>
            </p:cNvCxnSpPr>
            <p:nvPr/>
          </p:nvCxnSpPr>
          <p:spPr bwMode="auto">
            <a:xfrm flipH="1">
              <a:off x="5295902" y="2590800"/>
              <a:ext cx="561973" cy="1"/>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Arrow Connector 48"/>
            <p:cNvCxnSpPr>
              <a:cxnSpLocks noChangeShapeType="1"/>
            </p:cNvCxnSpPr>
            <p:nvPr/>
          </p:nvCxnSpPr>
          <p:spPr bwMode="auto">
            <a:xfrm flipH="1">
              <a:off x="5286375" y="2728913"/>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2" name="Group 93"/>
          <p:cNvGrpSpPr>
            <a:grpSpLocks/>
          </p:cNvGrpSpPr>
          <p:nvPr/>
        </p:nvGrpSpPr>
        <p:grpSpPr bwMode="auto">
          <a:xfrm>
            <a:off x="6997700" y="2347913"/>
            <a:ext cx="571500" cy="138112"/>
            <a:chOff x="5286375" y="2590800"/>
            <a:chExt cx="571500" cy="138113"/>
          </a:xfrm>
        </p:grpSpPr>
        <p:cxnSp>
          <p:nvCxnSpPr>
            <p:cNvPr id="63" name="Straight Arrow Connector 47"/>
            <p:cNvCxnSpPr>
              <a:cxnSpLocks noChangeShapeType="1"/>
            </p:cNvCxnSpPr>
            <p:nvPr/>
          </p:nvCxnSpPr>
          <p:spPr bwMode="auto">
            <a:xfrm flipH="1">
              <a:off x="5295902" y="2590800"/>
              <a:ext cx="561973" cy="1"/>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Straight Arrow Connector 48"/>
            <p:cNvCxnSpPr>
              <a:cxnSpLocks noChangeShapeType="1"/>
            </p:cNvCxnSpPr>
            <p:nvPr/>
          </p:nvCxnSpPr>
          <p:spPr bwMode="auto">
            <a:xfrm flipH="1">
              <a:off x="5286375" y="2728913"/>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Rectangle 1"/>
          <p:cNvSpPr/>
          <p:nvPr/>
        </p:nvSpPr>
        <p:spPr bwMode="auto">
          <a:xfrm>
            <a:off x="8216" y="2063761"/>
            <a:ext cx="1485848" cy="604837"/>
          </a:xfrm>
          <a:prstGeom prst="rect">
            <a:avLst/>
          </a:prstGeom>
          <a:noFill/>
          <a:ln w="2857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ndParaRPr>
          </a:p>
        </p:txBody>
      </p:sp>
      <p:sp>
        <p:nvSpPr>
          <p:cNvPr id="3" name="TextBox 2"/>
          <p:cNvSpPr txBox="1"/>
          <p:nvPr/>
        </p:nvSpPr>
        <p:spPr>
          <a:xfrm>
            <a:off x="5646738" y="2009450"/>
            <a:ext cx="1979612" cy="1092607"/>
          </a:xfrm>
          <a:prstGeom prst="rect">
            <a:avLst/>
          </a:prstGeom>
          <a:noFill/>
          <a:ln w="19050">
            <a:solidFill>
              <a:srgbClr val="FF0000"/>
            </a:solidFill>
          </a:ln>
        </p:spPr>
        <p:txBody>
          <a:bodyPr wrap="square" rtlCol="0">
            <a:spAutoFit/>
          </a:bodyPr>
          <a:lstStyle/>
          <a:p>
            <a:pPr algn="ctr"/>
            <a:r>
              <a:rPr lang="en-US" sz="1200" b="1" dirty="0" smtClean="0"/>
              <a:t>PDTool Studio scripts</a:t>
            </a:r>
          </a:p>
          <a:p>
            <a:pPr algn="ctr"/>
            <a:endParaRPr lang="en-US" sz="1400" b="1" dirty="0" smtClean="0"/>
          </a:p>
          <a:p>
            <a:pPr algn="ctr"/>
            <a:endParaRPr lang="en-US" sz="1400" b="1" dirty="0" smtClean="0"/>
          </a:p>
          <a:p>
            <a:r>
              <a:rPr lang="en-US" sz="900" b="1" dirty="0" smtClean="0"/>
              <a:t>/PDToolStudio62</a:t>
            </a:r>
          </a:p>
          <a:p>
            <a:r>
              <a:rPr lang="en-US" sz="800" b="1" dirty="0" smtClean="0"/>
              <a:t>   /</a:t>
            </a:r>
            <a:r>
              <a:rPr lang="en-US" sz="800" b="1" dirty="0" err="1" smtClean="0"/>
              <a:t>SVNsw</a:t>
            </a:r>
            <a:r>
              <a:rPr lang="en-US" sz="800" b="1" dirty="0" smtClean="0"/>
              <a:t> (subversion workspace)</a:t>
            </a:r>
          </a:p>
          <a:p>
            <a:r>
              <a:rPr lang="en-US" sz="800" b="1" dirty="0" smtClean="0"/>
              <a:t>   /</a:t>
            </a:r>
            <a:r>
              <a:rPr lang="en-US" sz="800" b="1" dirty="0" err="1" smtClean="0"/>
              <a:t>TFSsw</a:t>
            </a:r>
            <a:r>
              <a:rPr lang="en-US" sz="800" b="1" dirty="0" smtClean="0"/>
              <a:t>  (TFS workspace)</a:t>
            </a:r>
            <a:endParaRPr lang="en-US" sz="1100" b="1" dirty="0" smtClean="0"/>
          </a:p>
        </p:txBody>
      </p:sp>
      <p:cxnSp>
        <p:nvCxnSpPr>
          <p:cNvPr id="7" name="Straight Arrow Connector 6"/>
          <p:cNvCxnSpPr/>
          <p:nvPr/>
        </p:nvCxnSpPr>
        <p:spPr>
          <a:xfrm flipH="1">
            <a:off x="7391400" y="2451830"/>
            <a:ext cx="588963" cy="2234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 idx="3"/>
          </p:cNvCxnSpPr>
          <p:nvPr/>
        </p:nvCxnSpPr>
        <p:spPr>
          <a:xfrm flipV="1">
            <a:off x="1494064" y="2344719"/>
            <a:ext cx="4189186" cy="21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7626350" y="2339975"/>
            <a:ext cx="238153" cy="9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584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2038" y="2197100"/>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110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581400"/>
            <a:ext cx="7772400" cy="2362200"/>
          </a:xfrm>
        </p:spPr>
        <p:txBody>
          <a:bodyPr/>
          <a:lstStyle/>
          <a:p>
            <a:pPr>
              <a:defRPr/>
            </a:pPr>
            <a:r>
              <a:rPr lang="en-US" sz="1800" dirty="0" smtClean="0">
                <a:solidFill>
                  <a:srgbClr val="4D4D4D"/>
                </a:solidFill>
              </a:rPr>
              <a:t> </a:t>
            </a:r>
            <a:r>
              <a:rPr lang="en-US" sz="1800" dirty="0">
                <a:solidFill>
                  <a:srgbClr val="4D4D4D"/>
                </a:solidFill>
              </a:rPr>
              <a:t>PD Tool </a:t>
            </a:r>
            <a:r>
              <a:rPr lang="en-US" sz="1800" b="0" i="1" dirty="0">
                <a:solidFill>
                  <a:srgbClr val="4D4D4D"/>
                </a:solidFill>
              </a:rPr>
              <a:t>– PD Tool provides an out-of-the-box, automated, configurable, promotion </a:t>
            </a:r>
            <a:r>
              <a:rPr lang="en-US" sz="1800" b="0" i="1" dirty="0" smtClean="0">
                <a:solidFill>
                  <a:srgbClr val="4D4D4D"/>
                </a:solidFill>
              </a:rPr>
              <a:t>and deployment </a:t>
            </a:r>
            <a:r>
              <a:rPr lang="en-US" sz="1800" b="0" i="1" dirty="0">
                <a:solidFill>
                  <a:srgbClr val="4D4D4D"/>
                </a:solidFill>
              </a:rPr>
              <a:t>tool-kit to allow customers to promote CIS resources to target CIS </a:t>
            </a:r>
            <a:r>
              <a:rPr lang="en-US" sz="1800" b="0" i="1" dirty="0" smtClean="0">
                <a:solidFill>
                  <a:srgbClr val="4D4D4D"/>
                </a:solidFill>
              </a:rPr>
              <a:t>servers such </a:t>
            </a:r>
            <a:r>
              <a:rPr lang="en-US" sz="1800" b="0" i="1" dirty="0">
                <a:solidFill>
                  <a:srgbClr val="4D4D4D"/>
                </a:solidFill>
              </a:rPr>
              <a:t>as test and production. This capability seeks to satisfy 90% of </a:t>
            </a:r>
            <a:r>
              <a:rPr lang="en-US" sz="1800" b="0" i="1" dirty="0" smtClean="0">
                <a:solidFill>
                  <a:srgbClr val="4D4D4D"/>
                </a:solidFill>
              </a:rPr>
              <a:t>customer’s requirements </a:t>
            </a:r>
            <a:r>
              <a:rPr lang="en-US" sz="1800" b="0" i="1" dirty="0">
                <a:solidFill>
                  <a:srgbClr val="4D4D4D"/>
                </a:solidFill>
              </a:rPr>
              <a:t>for promoting CIS resources from one environment to another without </a:t>
            </a:r>
            <a:r>
              <a:rPr lang="en-US" sz="1800" b="0" i="1" dirty="0" smtClean="0">
                <a:solidFill>
                  <a:srgbClr val="4D4D4D"/>
                </a:solidFill>
              </a:rPr>
              <a:t>the customer </a:t>
            </a:r>
            <a:r>
              <a:rPr lang="en-US" sz="1800" b="0" i="1" dirty="0">
                <a:solidFill>
                  <a:srgbClr val="4D4D4D"/>
                </a:solidFill>
              </a:rPr>
              <a:t>having to write any custom scripts.</a:t>
            </a:r>
            <a:endParaRPr lang="en-US" sz="1800" dirty="0">
              <a:solidFill>
                <a:srgbClr val="4D4D4D"/>
              </a:solidFill>
            </a:endParaRPr>
          </a:p>
        </p:txBody>
      </p:sp>
      <p:sp>
        <p:nvSpPr>
          <p:cNvPr id="18435" name="Text Placeholder 2"/>
          <p:cNvSpPr>
            <a:spLocks noGrp="1"/>
          </p:cNvSpPr>
          <p:nvPr>
            <p:ph type="body" idx="1"/>
          </p:nvPr>
        </p:nvSpPr>
        <p:spPr>
          <a:xfrm>
            <a:off x="722313" y="2133600"/>
            <a:ext cx="7772400" cy="1500188"/>
          </a:xfrm>
        </p:spPr>
        <p:txBody>
          <a:bodyPr/>
          <a:lstStyle/>
          <a:p>
            <a:r>
              <a:rPr lang="en-US" sz="2800" smtClean="0">
                <a:ea typeface="ＭＳ Ｐゴシック" pitchFamily="34" charset="-128"/>
              </a:rPr>
              <a:t>PS Promotion and Deployment Tool  </a:t>
            </a:r>
          </a:p>
          <a:p>
            <a:r>
              <a:rPr lang="en-US" sz="2800" smtClean="0">
                <a:ea typeface="ＭＳ Ｐゴシック" pitchFamily="34" charset="-128"/>
              </a:rPr>
              <a:t>(PD Tool)</a:t>
            </a:r>
          </a:p>
          <a:p>
            <a:endParaRPr lang="en-US" sz="2800" smtClean="0">
              <a:ea typeface="ＭＳ Ｐゴシック" pitchFamily="34" charset="-128"/>
            </a:endParaRPr>
          </a:p>
        </p:txBody>
      </p:sp>
      <p:sp>
        <p:nvSpPr>
          <p:cNvPr id="1843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700" smtClean="0">
                <a:solidFill>
                  <a:srgbClr val="7F7F7F"/>
                </a:solidFill>
              </a:rPr>
              <a:t>© 2010 Composite Software, Inc. / Composite Proprietary and Confidential</a:t>
            </a:r>
          </a:p>
          <a:p>
            <a:pPr eaLnBrk="1" hangingPunct="1"/>
            <a:endParaRPr lang="en-US" sz="700" smtClean="0">
              <a:solidFill>
                <a:srgbClr val="7F7F7F"/>
              </a:solidFill>
            </a:endParaRPr>
          </a:p>
        </p:txBody>
      </p:sp>
    </p:spTree>
    <p:extLst>
      <p:ext uri="{BB962C8B-B14F-4D97-AF65-F5344CB8AC3E}">
        <p14:creationId xmlns:p14="http://schemas.microsoft.com/office/powerpoint/2010/main" val="24199934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p:txBody>
          <a:bodyPr/>
          <a:lstStyle/>
          <a:p>
            <a:r>
              <a:rPr lang="en-US" smtClean="0">
                <a:ea typeface="ＭＳ Ｐゴシック" pitchFamily="34" charset="-128"/>
              </a:rPr>
              <a:t>PD Tool Distribution</a:t>
            </a:r>
          </a:p>
        </p:txBody>
      </p:sp>
      <p:sp>
        <p:nvSpPr>
          <p:cNvPr id="19459" name="Rectangle 3"/>
          <p:cNvSpPr>
            <a:spLocks noGrp="1"/>
          </p:cNvSpPr>
          <p:nvPr>
            <p:ph type="body" idx="4294967295"/>
          </p:nvPr>
        </p:nvSpPr>
        <p:spPr>
          <a:xfrm>
            <a:off x="304800" y="1066800"/>
            <a:ext cx="8763000" cy="5486400"/>
          </a:xfrm>
        </p:spPr>
        <p:txBody>
          <a:bodyPr/>
          <a:lstStyle/>
          <a:p>
            <a:r>
              <a:rPr lang="en-US" sz="2800" dirty="0" smtClean="0">
                <a:ea typeface="ＭＳ Ｐゴシック" pitchFamily="34" charset="-128"/>
              </a:rPr>
              <a:t>PD Tool combined packaging - </a:t>
            </a:r>
            <a:r>
              <a:rPr lang="en-US" sz="2400" dirty="0" smtClean="0">
                <a:ea typeface="ＭＳ Ｐゴシック" pitchFamily="34" charset="-128"/>
              </a:rPr>
              <a:t>Command-Line and Ant</a:t>
            </a:r>
          </a:p>
          <a:p>
            <a:pPr lvl="1"/>
            <a:r>
              <a:rPr lang="en-US" sz="2000" dirty="0" smtClean="0">
                <a:ea typeface="ＭＳ Ｐゴシック" pitchFamily="34" charset="-128"/>
              </a:rPr>
              <a:t>PDTool.zip</a:t>
            </a:r>
          </a:p>
          <a:p>
            <a:pPr lvl="2"/>
            <a:r>
              <a:rPr lang="en-US" sz="1800" dirty="0" smtClean="0">
                <a:ea typeface="ＭＳ Ｐゴシック" pitchFamily="34" charset="-128"/>
              </a:rPr>
              <a:t>/bin – Shell/Batch Scripts</a:t>
            </a:r>
          </a:p>
          <a:p>
            <a:pPr lvl="2"/>
            <a:r>
              <a:rPr lang="en-US" sz="1800" dirty="0" smtClean="0">
                <a:ea typeface="ＭＳ Ｐゴシック" pitchFamily="34" charset="-128"/>
              </a:rPr>
              <a:t>/docs - Documentation</a:t>
            </a:r>
          </a:p>
          <a:p>
            <a:pPr lvl="2"/>
            <a:r>
              <a:rPr lang="en-US" sz="1800" dirty="0" smtClean="0">
                <a:ea typeface="ＭＳ Ｐゴシック" pitchFamily="34" charset="-128"/>
              </a:rPr>
              <a:t>/</a:t>
            </a:r>
            <a:r>
              <a:rPr lang="en-US" sz="1800" dirty="0" err="1" smtClean="0">
                <a:ea typeface="ＭＳ Ｐゴシック" pitchFamily="34" charset="-128"/>
              </a:rPr>
              <a:t>dist</a:t>
            </a:r>
            <a:r>
              <a:rPr lang="en-US" sz="1800" dirty="0" smtClean="0">
                <a:ea typeface="ＭＳ Ｐゴシック" pitchFamily="34" charset="-128"/>
              </a:rPr>
              <a:t> – </a:t>
            </a:r>
            <a:r>
              <a:rPr lang="en-US" sz="1800" dirty="0" err="1" smtClean="0">
                <a:ea typeface="ＭＳ Ｐゴシック" pitchFamily="34" charset="-128"/>
              </a:rPr>
              <a:t>PDTooljar</a:t>
            </a:r>
            <a:endParaRPr lang="en-US" sz="1800" dirty="0" smtClean="0">
              <a:ea typeface="ＭＳ Ｐゴシック" pitchFamily="34" charset="-128"/>
            </a:endParaRPr>
          </a:p>
          <a:p>
            <a:pPr lvl="2"/>
            <a:r>
              <a:rPr lang="en-US" sz="1800" dirty="0" smtClean="0">
                <a:ea typeface="ＭＳ Ｐゴシック" pitchFamily="34" charset="-128"/>
              </a:rPr>
              <a:t>/lib – Required Jar libraries</a:t>
            </a:r>
          </a:p>
          <a:p>
            <a:pPr lvl="2"/>
            <a:r>
              <a:rPr lang="en-US" sz="1800" dirty="0" smtClean="0">
                <a:ea typeface="ＭＳ Ｐゴシック" pitchFamily="34" charset="-128"/>
              </a:rPr>
              <a:t>/</a:t>
            </a:r>
            <a:r>
              <a:rPr lang="en-US" sz="1800" dirty="0" err="1" smtClean="0">
                <a:ea typeface="ＭＳ Ｐゴシック" pitchFamily="34" charset="-128"/>
              </a:rPr>
              <a:t>ext</a:t>
            </a:r>
            <a:r>
              <a:rPr lang="en-US" sz="1800" dirty="0" smtClean="0">
                <a:ea typeface="ＭＳ Ｐゴシック" pitchFamily="34" charset="-128"/>
              </a:rPr>
              <a:t>/ant – Ant jars and executable files</a:t>
            </a:r>
          </a:p>
          <a:p>
            <a:pPr lvl="2"/>
            <a:r>
              <a:rPr lang="en-US" sz="1800" dirty="0" smtClean="0">
                <a:ea typeface="ＭＳ Ｐゴシック" pitchFamily="34" charset="-128"/>
              </a:rPr>
              <a:t>/resources/ant – Ant orchestration build files</a:t>
            </a:r>
          </a:p>
          <a:p>
            <a:pPr lvl="2"/>
            <a:r>
              <a:rPr lang="en-US" sz="1800" dirty="0" smtClean="0">
                <a:ea typeface="ＭＳ Ｐゴシック" pitchFamily="34" charset="-128"/>
              </a:rPr>
              <a:t>/resources/</a:t>
            </a:r>
            <a:r>
              <a:rPr lang="en-US" sz="1800" dirty="0" err="1" smtClean="0">
                <a:ea typeface="ＭＳ Ｐゴシック" pitchFamily="34" charset="-128"/>
              </a:rPr>
              <a:t>config</a:t>
            </a:r>
            <a:r>
              <a:rPr lang="en-US" sz="1800" dirty="0" smtClean="0">
                <a:ea typeface="ＭＳ Ｐゴシック" pitchFamily="34" charset="-128"/>
              </a:rPr>
              <a:t> – Configuration property files</a:t>
            </a:r>
          </a:p>
          <a:p>
            <a:pPr lvl="2"/>
            <a:r>
              <a:rPr lang="en-US" sz="1800" dirty="0" smtClean="0">
                <a:ea typeface="ＭＳ Ｐゴシック" pitchFamily="34" charset="-128"/>
              </a:rPr>
              <a:t>/resources/plans – Command line orchestration deployment plan files</a:t>
            </a:r>
          </a:p>
          <a:p>
            <a:pPr lvl="2"/>
            <a:r>
              <a:rPr lang="en-US" sz="1800" dirty="0" smtClean="0">
                <a:ea typeface="ＭＳ Ｐゴシック" pitchFamily="34" charset="-128"/>
              </a:rPr>
              <a:t>/resources/modules – Module configuration property files.  Example:</a:t>
            </a:r>
          </a:p>
          <a:p>
            <a:pPr lvl="3"/>
            <a:r>
              <a:rPr lang="en-US" sz="1600" dirty="0" smtClean="0">
                <a:ea typeface="ＭＳ Ｐゴシック" pitchFamily="34" charset="-128"/>
              </a:rPr>
              <a:t>servers.xml</a:t>
            </a:r>
          </a:p>
          <a:p>
            <a:pPr lvl="3"/>
            <a:r>
              <a:rPr lang="en-US" sz="1600" dirty="0" smtClean="0">
                <a:ea typeface="ＭＳ Ｐゴシック" pitchFamily="34" charset="-128"/>
              </a:rPr>
              <a:t>DataSourceModule.xml</a:t>
            </a:r>
          </a:p>
          <a:p>
            <a:pPr lvl="1"/>
            <a:r>
              <a:rPr lang="en-US" sz="2000" dirty="0" smtClean="0">
                <a:ea typeface="ＭＳ Ｐゴシック" pitchFamily="34" charset="-128"/>
              </a:rPr>
              <a:t>Environment</a:t>
            </a:r>
          </a:p>
          <a:p>
            <a:pPr lvl="2"/>
            <a:r>
              <a:rPr lang="en-US" sz="1800" dirty="0" smtClean="0">
                <a:ea typeface="ＭＳ Ｐゴシック" pitchFamily="34" charset="-128"/>
              </a:rPr>
              <a:t>Requires JRE 6 (1.6) – if running command line</a:t>
            </a:r>
          </a:p>
          <a:p>
            <a:pPr lvl="2"/>
            <a:r>
              <a:rPr lang="en-US" sz="1800" dirty="0" smtClean="0">
                <a:ea typeface="ＭＳ Ｐゴシック" pitchFamily="34" charset="-128"/>
              </a:rPr>
              <a:t>Requires JDK 6 (1.6) – if running Ant</a:t>
            </a:r>
          </a:p>
          <a:p>
            <a:pPr lvl="2"/>
            <a:endParaRPr lang="en-US" sz="1800" dirty="0" smtClean="0">
              <a:ea typeface="ＭＳ Ｐゴシック" pitchFamily="34" charset="-128"/>
            </a:endParaRPr>
          </a:p>
        </p:txBody>
      </p:sp>
    </p:spTree>
    <p:extLst>
      <p:ext uri="{BB962C8B-B14F-4D97-AF65-F5344CB8AC3E}">
        <p14:creationId xmlns:p14="http://schemas.microsoft.com/office/powerpoint/2010/main" val="10027644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p:txBody>
          <a:bodyPr/>
          <a:lstStyle/>
          <a:p>
            <a:r>
              <a:rPr lang="en-US" smtClean="0">
                <a:ea typeface="ＭＳ Ｐゴシック" pitchFamily="34" charset="-128"/>
              </a:rPr>
              <a:t>Design Philosophy</a:t>
            </a:r>
          </a:p>
        </p:txBody>
      </p:sp>
      <p:sp>
        <p:nvSpPr>
          <p:cNvPr id="20483" name="Rectangle 3"/>
          <p:cNvSpPr>
            <a:spLocks noGrp="1"/>
          </p:cNvSpPr>
          <p:nvPr>
            <p:ph type="body" idx="4294967295"/>
          </p:nvPr>
        </p:nvSpPr>
        <p:spPr>
          <a:xfrm>
            <a:off x="457200" y="1066800"/>
            <a:ext cx="8534400" cy="5059363"/>
          </a:xfrm>
        </p:spPr>
        <p:txBody>
          <a:bodyPr/>
          <a:lstStyle/>
          <a:p>
            <a:r>
              <a:rPr lang="en-US" smtClean="0">
                <a:ea typeface="ＭＳ Ｐゴシック" pitchFamily="34" charset="-128"/>
              </a:rPr>
              <a:t>Support Command-line and Ant deployment.</a:t>
            </a:r>
          </a:p>
          <a:p>
            <a:r>
              <a:rPr lang="en-US" smtClean="0">
                <a:ea typeface="ＭＳ Ｐゴシック" pitchFamily="34" charset="-128"/>
              </a:rPr>
              <a:t>Support for Java API</a:t>
            </a:r>
          </a:p>
          <a:p>
            <a:r>
              <a:rPr lang="en-US" smtClean="0">
                <a:ea typeface="ＭＳ Ｐゴシック" pitchFamily="34" charset="-128"/>
              </a:rPr>
              <a:t>Command-line and Ant invokes the </a:t>
            </a:r>
            <a:r>
              <a:rPr lang="en-US" u="sng" smtClean="0">
                <a:ea typeface="ＭＳ Ｐゴシック" pitchFamily="34" charset="-128"/>
              </a:rPr>
              <a:t>same set of modules</a:t>
            </a:r>
            <a:r>
              <a:rPr lang="en-US" smtClean="0">
                <a:ea typeface="ＭＳ Ｐゴシック" pitchFamily="34" charset="-128"/>
              </a:rPr>
              <a:t> to avoid duplication of code.</a:t>
            </a:r>
          </a:p>
          <a:p>
            <a:r>
              <a:rPr lang="en-US" smtClean="0">
                <a:ea typeface="ＭＳ Ｐゴシック" pitchFamily="34" charset="-128"/>
              </a:rPr>
              <a:t>Support both VCS and traditional CAR file based deployments.</a:t>
            </a:r>
          </a:p>
          <a:p>
            <a:r>
              <a:rPr lang="en-US" smtClean="0">
                <a:ea typeface="ＭＳ Ｐゴシック" pitchFamily="34" charset="-128"/>
              </a:rPr>
              <a:t>Support both local and remote deployment</a:t>
            </a:r>
          </a:p>
          <a:p>
            <a:r>
              <a:rPr lang="en-US" smtClean="0">
                <a:ea typeface="ＭＳ Ｐゴシック" pitchFamily="34" charset="-128"/>
              </a:rPr>
              <a:t>Produce a comprehensive set of log files</a:t>
            </a:r>
          </a:p>
          <a:p>
            <a:r>
              <a:rPr lang="en-US" smtClean="0">
                <a:ea typeface="ＭＳ Ｐゴシック" pitchFamily="34" charset="-128"/>
              </a:rPr>
              <a:t>Invokes CIS Web Service API</a:t>
            </a:r>
          </a:p>
        </p:txBody>
      </p:sp>
    </p:spTree>
    <p:extLst>
      <p:ext uri="{BB962C8B-B14F-4D97-AF65-F5344CB8AC3E}">
        <p14:creationId xmlns:p14="http://schemas.microsoft.com/office/powerpoint/2010/main" val="4119112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p:txBody>
          <a:bodyPr/>
          <a:lstStyle/>
          <a:p>
            <a:r>
              <a:rPr lang="en-US" smtClean="0">
                <a:ea typeface="ＭＳ Ｐゴシック" pitchFamily="34" charset="-128"/>
              </a:rPr>
              <a:t>Agenda</a:t>
            </a:r>
          </a:p>
        </p:txBody>
      </p:sp>
      <p:sp>
        <p:nvSpPr>
          <p:cNvPr id="14339" name="Rectangle 3"/>
          <p:cNvSpPr>
            <a:spLocks noGrp="1"/>
          </p:cNvSpPr>
          <p:nvPr>
            <p:ph type="body" idx="4294967295"/>
          </p:nvPr>
        </p:nvSpPr>
        <p:spPr/>
        <p:txBody>
          <a:bodyPr/>
          <a:lstStyle/>
          <a:p>
            <a:r>
              <a:rPr lang="en-US" sz="2800" smtClean="0">
                <a:ea typeface="ＭＳ Ｐゴシック" pitchFamily="34" charset="-128"/>
              </a:rPr>
              <a:t>Problem Definition</a:t>
            </a:r>
          </a:p>
          <a:p>
            <a:r>
              <a:rPr lang="en-US" sz="2800" smtClean="0">
                <a:ea typeface="ＭＳ Ｐゴシック" pitchFamily="34" charset="-128"/>
              </a:rPr>
              <a:t>Goals</a:t>
            </a:r>
          </a:p>
          <a:p>
            <a:r>
              <a:rPr lang="en-US" sz="2800" smtClean="0">
                <a:ea typeface="ＭＳ Ｐゴシック" pitchFamily="34" charset="-128"/>
              </a:rPr>
              <a:t>Packages</a:t>
            </a:r>
          </a:p>
          <a:p>
            <a:r>
              <a:rPr lang="en-US" sz="2800" smtClean="0">
                <a:ea typeface="ＭＳ Ｐゴシック" pitchFamily="34" charset="-128"/>
              </a:rPr>
              <a:t>PS Promotion and Deployment Tool</a:t>
            </a:r>
          </a:p>
          <a:p>
            <a:r>
              <a:rPr lang="en-US" sz="2800" smtClean="0">
                <a:ea typeface="ＭＳ Ｐゴシック" pitchFamily="34" charset="-128"/>
              </a:rPr>
              <a:t>PS Promotion and Deployment Tool Studio</a:t>
            </a:r>
          </a:p>
          <a:p>
            <a:r>
              <a:rPr lang="en-US" sz="2800" smtClean="0">
                <a:ea typeface="ＭＳ Ｐゴシック" pitchFamily="34" charset="-128"/>
              </a:rPr>
              <a:t>Conclusion</a:t>
            </a:r>
          </a:p>
        </p:txBody>
      </p:sp>
    </p:spTree>
    <p:extLst>
      <p:ext uri="{BB962C8B-B14F-4D97-AF65-F5344CB8AC3E}">
        <p14:creationId xmlns:p14="http://schemas.microsoft.com/office/powerpoint/2010/main" val="19049738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p:txBody>
          <a:bodyPr/>
          <a:lstStyle/>
          <a:p>
            <a:r>
              <a:rPr lang="en-US" smtClean="0">
                <a:ea typeface="ＭＳ Ｐゴシック" pitchFamily="34" charset="-128"/>
              </a:rPr>
              <a:t>Design Philosophy</a:t>
            </a:r>
          </a:p>
        </p:txBody>
      </p:sp>
      <p:sp>
        <p:nvSpPr>
          <p:cNvPr id="21507" name="Rectangle 3"/>
          <p:cNvSpPr>
            <a:spLocks noGrp="1"/>
          </p:cNvSpPr>
          <p:nvPr>
            <p:ph type="body" idx="4294967295"/>
          </p:nvPr>
        </p:nvSpPr>
        <p:spPr>
          <a:xfrm>
            <a:off x="457200" y="1066800"/>
            <a:ext cx="8534400" cy="5059363"/>
          </a:xfrm>
        </p:spPr>
        <p:txBody>
          <a:bodyPr/>
          <a:lstStyle/>
          <a:p>
            <a:r>
              <a:rPr lang="en-US" smtClean="0">
                <a:ea typeface="ＭＳ Ｐゴシック" pitchFamily="34" charset="-128"/>
              </a:rPr>
              <a:t>Modular Approach</a:t>
            </a:r>
          </a:p>
          <a:p>
            <a:pPr lvl="1"/>
            <a:r>
              <a:rPr lang="en-US" smtClean="0">
                <a:ea typeface="ＭＳ Ｐゴシック" pitchFamily="34" charset="-128"/>
              </a:rPr>
              <a:t>A module is a functional grouping of actions</a:t>
            </a:r>
          </a:p>
          <a:p>
            <a:pPr lvl="2"/>
            <a:r>
              <a:rPr lang="en-US" smtClean="0">
                <a:ea typeface="ＭＳ Ｐゴシック" pitchFamily="34" charset="-128"/>
              </a:rPr>
              <a:t>Generate, Create, Update, Delete</a:t>
            </a:r>
          </a:p>
          <a:p>
            <a:pPr lvl="1"/>
            <a:r>
              <a:rPr lang="en-US" smtClean="0">
                <a:ea typeface="ＭＳ Ｐゴシック" pitchFamily="34" charset="-128"/>
              </a:rPr>
              <a:t>Invoked via command line, shell script or Java program and accepts input arguments.</a:t>
            </a:r>
          </a:p>
          <a:p>
            <a:pPr lvl="1"/>
            <a:r>
              <a:rPr lang="en-US" smtClean="0">
                <a:ea typeface="ＭＳ Ｐゴシック" pitchFamily="34" charset="-128"/>
              </a:rPr>
              <a:t>Driven by XML-based configuration files containing an iteration of CIS resources.</a:t>
            </a:r>
          </a:p>
          <a:p>
            <a:pPr lvl="1"/>
            <a:r>
              <a:rPr lang="en-US" smtClean="0">
                <a:ea typeface="ＭＳ Ｐゴシック" pitchFamily="34" charset="-128"/>
              </a:rPr>
              <a:t>Swap in module(s) of customer’s choice using Spring for Java Modules or SQL invocations for CIS SQL Script Procedures.</a:t>
            </a:r>
          </a:p>
          <a:p>
            <a:pPr lvl="1"/>
            <a:endParaRPr lang="en-US" smtClean="0">
              <a:ea typeface="ＭＳ Ｐゴシック" pitchFamily="34" charset="-128"/>
            </a:endParaRPr>
          </a:p>
        </p:txBody>
      </p:sp>
    </p:spTree>
    <p:extLst>
      <p:ext uri="{BB962C8B-B14F-4D97-AF65-F5344CB8AC3E}">
        <p14:creationId xmlns:p14="http://schemas.microsoft.com/office/powerpoint/2010/main" val="31484701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p:txBody>
          <a:bodyPr/>
          <a:lstStyle/>
          <a:p>
            <a:r>
              <a:rPr lang="en-US" smtClean="0">
                <a:ea typeface="ＭＳ Ｐゴシック" pitchFamily="34" charset="-128"/>
              </a:rPr>
              <a:t>Functional Modules</a:t>
            </a:r>
          </a:p>
        </p:txBody>
      </p:sp>
      <p:sp>
        <p:nvSpPr>
          <p:cNvPr id="22531" name="Rectangle 3"/>
          <p:cNvSpPr>
            <a:spLocks noGrp="1"/>
          </p:cNvSpPr>
          <p:nvPr>
            <p:ph type="body" idx="4294967295"/>
          </p:nvPr>
        </p:nvSpPr>
        <p:spPr>
          <a:xfrm>
            <a:off x="-76200" y="1066800"/>
            <a:ext cx="8763000" cy="5410200"/>
          </a:xfrm>
        </p:spPr>
        <p:txBody>
          <a:bodyPr/>
          <a:lstStyle/>
          <a:p>
            <a:pPr>
              <a:lnSpc>
                <a:spcPct val="80000"/>
              </a:lnSpc>
            </a:pPr>
            <a:r>
              <a:rPr lang="en-US" sz="2400" smtClean="0">
                <a:ea typeface="ＭＳ Ｐゴシック" pitchFamily="34" charset="-128"/>
              </a:rPr>
              <a:t>Phase 1 Modules				           </a:t>
            </a:r>
            <a:r>
              <a:rPr lang="en-US" sz="2400" u="sng" smtClean="0">
                <a:ea typeface="ＭＳ Ｐゴシック" pitchFamily="34" charset="-128"/>
              </a:rPr>
              <a:t>Module Name</a:t>
            </a:r>
          </a:p>
          <a:p>
            <a:pPr lvl="1">
              <a:lnSpc>
                <a:spcPct val="80000"/>
              </a:lnSpc>
            </a:pPr>
            <a:r>
              <a:rPr lang="en-US" sz="2000" smtClean="0">
                <a:ea typeface="ＭＳ Ｐゴシック" pitchFamily="34" charset="-128"/>
              </a:rPr>
              <a:t>Server Attribute Configuration 		</a:t>
            </a:r>
          </a:p>
          <a:p>
            <a:pPr lvl="1">
              <a:lnSpc>
                <a:spcPct val="80000"/>
              </a:lnSpc>
            </a:pPr>
            <a:r>
              <a:rPr lang="en-US" sz="2000" smtClean="0">
                <a:ea typeface="ＭＳ Ｐゴシック" pitchFamily="34" charset="-128"/>
              </a:rPr>
              <a:t>Backup Server</a:t>
            </a:r>
          </a:p>
          <a:p>
            <a:pPr lvl="1">
              <a:lnSpc>
                <a:spcPct val="80000"/>
              </a:lnSpc>
            </a:pPr>
            <a:r>
              <a:rPr lang="en-US" sz="2000" smtClean="0">
                <a:ea typeface="ＭＳ Ｐゴシック" pitchFamily="34" charset="-128"/>
              </a:rPr>
              <a:t>Import Car files</a:t>
            </a:r>
          </a:p>
          <a:p>
            <a:pPr lvl="1">
              <a:lnSpc>
                <a:spcPct val="80000"/>
              </a:lnSpc>
            </a:pPr>
            <a:r>
              <a:rPr lang="en-US" sz="2000" smtClean="0">
                <a:ea typeface="ＭＳ Ｐゴシック" pitchFamily="34" charset="-128"/>
              </a:rPr>
              <a:t>Restart CIS</a:t>
            </a:r>
          </a:p>
          <a:p>
            <a:pPr lvl="1">
              <a:lnSpc>
                <a:spcPct val="80000"/>
              </a:lnSpc>
            </a:pPr>
            <a:r>
              <a:rPr lang="en-US" sz="2000" smtClean="0">
                <a:ea typeface="ＭＳ Ｐゴシック" pitchFamily="34" charset="-128"/>
              </a:rPr>
              <a:t>Group Management </a:t>
            </a:r>
          </a:p>
          <a:p>
            <a:pPr lvl="1">
              <a:lnSpc>
                <a:spcPct val="80000"/>
              </a:lnSpc>
            </a:pPr>
            <a:r>
              <a:rPr lang="en-US" sz="2000" smtClean="0">
                <a:ea typeface="ＭＳ Ｐゴシック" pitchFamily="34" charset="-128"/>
              </a:rPr>
              <a:t>User Management</a:t>
            </a:r>
          </a:p>
          <a:p>
            <a:pPr lvl="2">
              <a:lnSpc>
                <a:spcPct val="80000"/>
              </a:lnSpc>
            </a:pPr>
            <a:r>
              <a:rPr lang="en-US" sz="1800" smtClean="0">
                <a:ea typeface="ＭＳ Ｐゴシック" pitchFamily="34" charset="-128"/>
              </a:rPr>
              <a:t>Create/Update, Delete, Resource Owner</a:t>
            </a:r>
          </a:p>
          <a:p>
            <a:pPr lvl="1">
              <a:lnSpc>
                <a:spcPct val="80000"/>
              </a:lnSpc>
            </a:pPr>
            <a:r>
              <a:rPr lang="en-US" sz="2000" smtClean="0">
                <a:ea typeface="ＭＳ Ｐゴシック" pitchFamily="34" charset="-128"/>
              </a:rPr>
              <a:t>Resource Privilege Management</a:t>
            </a:r>
          </a:p>
          <a:p>
            <a:pPr lvl="1">
              <a:lnSpc>
                <a:spcPct val="80000"/>
              </a:lnSpc>
            </a:pPr>
            <a:r>
              <a:rPr lang="en-US" sz="2000" smtClean="0">
                <a:ea typeface="ＭＳ Ｐゴシック" pitchFamily="34" charset="-128"/>
              </a:rPr>
              <a:t>Data Source Configuration</a:t>
            </a:r>
          </a:p>
          <a:p>
            <a:pPr lvl="2">
              <a:lnSpc>
                <a:spcPct val="80000"/>
              </a:lnSpc>
            </a:pPr>
            <a:r>
              <a:rPr lang="en-US" sz="1800" smtClean="0">
                <a:ea typeface="ＭＳ Ｐゴシック" pitchFamily="34" charset="-128"/>
              </a:rPr>
              <a:t>Configure</a:t>
            </a:r>
          </a:p>
          <a:p>
            <a:pPr lvl="2">
              <a:lnSpc>
                <a:spcPct val="80000"/>
              </a:lnSpc>
            </a:pPr>
            <a:r>
              <a:rPr lang="en-US" sz="1800" smtClean="0">
                <a:ea typeface="ＭＳ Ｐゴシック" pitchFamily="34" charset="-128"/>
              </a:rPr>
              <a:t>Enable</a:t>
            </a:r>
          </a:p>
          <a:p>
            <a:pPr lvl="2">
              <a:lnSpc>
                <a:spcPct val="80000"/>
              </a:lnSpc>
            </a:pPr>
            <a:r>
              <a:rPr lang="en-US" sz="1800" smtClean="0">
                <a:ea typeface="ＭＳ Ｐゴシック" pitchFamily="34" charset="-128"/>
              </a:rPr>
              <a:t>Re-introspect</a:t>
            </a:r>
          </a:p>
          <a:p>
            <a:pPr lvl="2">
              <a:lnSpc>
                <a:spcPct val="80000"/>
              </a:lnSpc>
            </a:pPr>
            <a:r>
              <a:rPr lang="en-US" sz="1800" smtClean="0">
                <a:ea typeface="ＭＳ Ｐゴシック" pitchFamily="34" charset="-128"/>
              </a:rPr>
              <a:t>General attribute configuration interface</a:t>
            </a:r>
          </a:p>
          <a:p>
            <a:pPr lvl="1">
              <a:lnSpc>
                <a:spcPct val="80000"/>
              </a:lnSpc>
            </a:pPr>
            <a:r>
              <a:rPr lang="en-US" sz="2000" smtClean="0">
                <a:ea typeface="ＭＳ Ｐゴシック" pitchFamily="34" charset="-128"/>
              </a:rPr>
              <a:t>Rebind Procedures and Views to new data source</a:t>
            </a:r>
          </a:p>
          <a:p>
            <a:pPr lvl="1">
              <a:lnSpc>
                <a:spcPct val="80000"/>
              </a:lnSpc>
            </a:pPr>
            <a:r>
              <a:rPr lang="en-US" sz="2000" smtClean="0">
                <a:ea typeface="ＭＳ Ｐゴシック" pitchFamily="34" charset="-128"/>
              </a:rPr>
              <a:t>Resource Management</a:t>
            </a:r>
          </a:p>
          <a:p>
            <a:pPr lvl="2">
              <a:lnSpc>
                <a:spcPct val="80000"/>
              </a:lnSpc>
            </a:pPr>
            <a:r>
              <a:rPr lang="en-US" sz="1800" smtClean="0">
                <a:ea typeface="ＭＳ Ｐゴシック" pitchFamily="34" charset="-128"/>
              </a:rPr>
              <a:t>Remove Resources, Validate existence</a:t>
            </a:r>
          </a:p>
        </p:txBody>
      </p:sp>
      <p:sp>
        <p:nvSpPr>
          <p:cNvPr id="22532" name="Rectangle 4"/>
          <p:cNvSpPr>
            <a:spLocks/>
          </p:cNvSpPr>
          <p:nvPr/>
        </p:nvSpPr>
        <p:spPr bwMode="auto">
          <a:xfrm>
            <a:off x="6400800" y="1436688"/>
            <a:ext cx="2819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ServerAttrModule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ArchiveModule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ArchiveModule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ServerManagerModule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GroupModule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UserModule</a:t>
            </a:r>
          </a:p>
          <a:p>
            <a:pPr marL="342900" indent="-342900" eaLnBrk="0" hangingPunct="0">
              <a:lnSpc>
                <a:spcPct val="80000"/>
              </a:lnSpc>
              <a:spcBef>
                <a:spcPct val="20000"/>
              </a:spcBef>
              <a:buClr>
                <a:srgbClr val="C82228"/>
              </a:buClr>
              <a:buFont typeface="Wingdings" pitchFamily="2" charset="2"/>
              <a:buNone/>
            </a:pPr>
            <a:r>
              <a:rPr lang="en-US" sz="1800">
                <a:solidFill>
                  <a:schemeClr val="tx1"/>
                </a:solidFill>
              </a:rPr>
              <a:t> </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PrivilegeModule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DataSourceModule</a:t>
            </a:r>
          </a:p>
          <a:p>
            <a:pPr marL="342900" indent="-342900" eaLnBrk="0" hangingPunct="0">
              <a:lnSpc>
                <a:spcPct val="80000"/>
              </a:lnSpc>
              <a:spcBef>
                <a:spcPct val="20000"/>
              </a:spcBef>
              <a:buClr>
                <a:srgbClr val="C82228"/>
              </a:buClr>
              <a:buFont typeface="Wingdings" pitchFamily="2" charset="2"/>
              <a:buNone/>
            </a:pPr>
            <a:endParaRPr lang="en-US" sz="1800">
              <a:solidFill>
                <a:schemeClr val="tx1"/>
              </a:solidFill>
            </a:endParaRPr>
          </a:p>
          <a:p>
            <a:pPr marL="342900" indent="-342900" eaLnBrk="0" hangingPunct="0">
              <a:lnSpc>
                <a:spcPct val="80000"/>
              </a:lnSpc>
              <a:spcBef>
                <a:spcPct val="20000"/>
              </a:spcBef>
              <a:buClr>
                <a:srgbClr val="C82228"/>
              </a:buClr>
              <a:buFont typeface="Wingdings" pitchFamily="2" charset="2"/>
              <a:buNone/>
            </a:pPr>
            <a:endParaRPr lang="en-US" sz="1800">
              <a:solidFill>
                <a:schemeClr val="tx1"/>
              </a:solidFill>
            </a:endParaRPr>
          </a:p>
          <a:p>
            <a:pPr marL="342900" indent="-342900" eaLnBrk="0" hangingPunct="0">
              <a:lnSpc>
                <a:spcPct val="80000"/>
              </a:lnSpc>
              <a:spcBef>
                <a:spcPct val="20000"/>
              </a:spcBef>
              <a:buClr>
                <a:srgbClr val="C82228"/>
              </a:buClr>
              <a:buFont typeface="Wingdings" pitchFamily="2" charset="2"/>
              <a:buNone/>
            </a:pPr>
            <a:endParaRPr lang="en-US" sz="1800">
              <a:solidFill>
                <a:schemeClr val="tx1"/>
              </a:solidFill>
            </a:endParaRPr>
          </a:p>
          <a:p>
            <a:pPr marL="342900" indent="-342900" eaLnBrk="0" hangingPunct="0">
              <a:lnSpc>
                <a:spcPct val="80000"/>
              </a:lnSpc>
              <a:spcBef>
                <a:spcPct val="20000"/>
              </a:spcBef>
              <a:buClr>
                <a:srgbClr val="C82228"/>
              </a:buClr>
              <a:buFont typeface="Wingdings" pitchFamily="2" charset="2"/>
              <a:buNone/>
            </a:pPr>
            <a:endParaRPr lang="en-US" sz="1800">
              <a:solidFill>
                <a:schemeClr val="tx1"/>
              </a:solidFill>
            </a:endParaRP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RebindModule</a:t>
            </a: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ResourceModule</a:t>
            </a:r>
          </a:p>
          <a:p>
            <a:pPr marL="342900" indent="-342900" eaLnBrk="0" hangingPunct="0">
              <a:lnSpc>
                <a:spcPct val="80000"/>
              </a:lnSpc>
              <a:spcBef>
                <a:spcPct val="20000"/>
              </a:spcBef>
              <a:buClr>
                <a:srgbClr val="C82228"/>
              </a:buClr>
              <a:buFont typeface="Wingdings" pitchFamily="2" charset="2"/>
              <a:buNone/>
            </a:pPr>
            <a:endParaRPr lang="en-US" sz="1800">
              <a:solidFill>
                <a:schemeClr val="tx1"/>
              </a:solidFill>
            </a:endParaRPr>
          </a:p>
          <a:p>
            <a:pPr marL="342900" indent="-342900" eaLnBrk="0" hangingPunct="0">
              <a:lnSpc>
                <a:spcPct val="80000"/>
              </a:lnSpc>
              <a:spcBef>
                <a:spcPct val="20000"/>
              </a:spcBef>
              <a:buClr>
                <a:srgbClr val="C82228"/>
              </a:buClr>
              <a:buFont typeface="Wingdings" pitchFamily="2" charset="2"/>
              <a:buNone/>
            </a:pPr>
            <a:r>
              <a:rPr lang="en-US" sz="2000">
                <a:solidFill>
                  <a:schemeClr val="tx1"/>
                </a:solidFill>
              </a:rPr>
              <a:t>	</a:t>
            </a:r>
          </a:p>
        </p:txBody>
      </p:sp>
    </p:spTree>
    <p:extLst>
      <p:ext uri="{BB962C8B-B14F-4D97-AF65-F5344CB8AC3E}">
        <p14:creationId xmlns:p14="http://schemas.microsoft.com/office/powerpoint/2010/main" val="9695141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p:txBody>
          <a:bodyPr/>
          <a:lstStyle/>
          <a:p>
            <a:r>
              <a:rPr lang="en-US" smtClean="0">
                <a:ea typeface="ＭＳ Ｐゴシック" pitchFamily="34" charset="-128"/>
              </a:rPr>
              <a:t>Functional Modules cont.</a:t>
            </a:r>
          </a:p>
        </p:txBody>
      </p:sp>
      <p:sp>
        <p:nvSpPr>
          <p:cNvPr id="23555" name="Rectangle 3"/>
          <p:cNvSpPr>
            <a:spLocks noGrp="1"/>
          </p:cNvSpPr>
          <p:nvPr>
            <p:ph type="body" idx="4294967295"/>
          </p:nvPr>
        </p:nvSpPr>
        <p:spPr>
          <a:xfrm>
            <a:off x="457200" y="1066800"/>
            <a:ext cx="8534400" cy="5059363"/>
          </a:xfrm>
        </p:spPr>
        <p:txBody>
          <a:bodyPr/>
          <a:lstStyle/>
          <a:p>
            <a:r>
              <a:rPr lang="en-US" sz="2400" dirty="0" smtClean="0">
                <a:ea typeface="ＭＳ Ｐゴシック" pitchFamily="34" charset="-128"/>
              </a:rPr>
              <a:t>Phase 1 Modules				</a:t>
            </a:r>
            <a:r>
              <a:rPr lang="en-US" sz="2400" u="sng" dirty="0" smtClean="0">
                <a:ea typeface="ＭＳ Ｐゴシック" pitchFamily="34" charset="-128"/>
              </a:rPr>
              <a:t>Module Name</a:t>
            </a:r>
          </a:p>
          <a:p>
            <a:pPr lvl="1"/>
            <a:r>
              <a:rPr lang="en-US" sz="2000" dirty="0" smtClean="0">
                <a:ea typeface="ＭＳ Ｐゴシック" pitchFamily="34" charset="-128"/>
              </a:rPr>
              <a:t>Resource Cache Configuration</a:t>
            </a:r>
          </a:p>
          <a:p>
            <a:pPr lvl="1"/>
            <a:r>
              <a:rPr lang="en-US" sz="2000" dirty="0" smtClean="0">
                <a:ea typeface="ＭＳ Ｐゴシック" pitchFamily="34" charset="-128"/>
              </a:rPr>
              <a:t>Regression Testing</a:t>
            </a:r>
          </a:p>
          <a:p>
            <a:pPr lvl="1"/>
            <a:r>
              <a:rPr lang="en-US" sz="2000" dirty="0" smtClean="0">
                <a:ea typeface="ＭＳ Ｐゴシック" pitchFamily="34" charset="-128"/>
              </a:rPr>
              <a:t>Export Car files </a:t>
            </a:r>
          </a:p>
          <a:p>
            <a:pPr lvl="1"/>
            <a:r>
              <a:rPr lang="en-US" sz="2000" dirty="0" smtClean="0">
                <a:ea typeface="ＭＳ Ｐゴシック" pitchFamily="34" charset="-128"/>
              </a:rPr>
              <a:t>Restore Server</a:t>
            </a:r>
          </a:p>
          <a:p>
            <a:pPr lvl="1"/>
            <a:r>
              <a:rPr lang="en-US" sz="2000" dirty="0" smtClean="0">
                <a:ea typeface="ＭＳ Ｐゴシック" pitchFamily="34" charset="-128"/>
              </a:rPr>
              <a:t>Triggers Configuration</a:t>
            </a:r>
          </a:p>
          <a:p>
            <a:pPr lvl="1"/>
            <a:r>
              <a:rPr lang="en-US" dirty="0" smtClean="0">
                <a:ea typeface="ＭＳ Ｐゴシック" pitchFamily="34" charset="-128"/>
              </a:rPr>
              <a:t>Version Control Integration</a:t>
            </a:r>
            <a:endParaRPr lang="en-US" sz="2000" dirty="0" smtClean="0">
              <a:ea typeface="ＭＳ Ｐゴシック" pitchFamily="34" charset="-128"/>
            </a:endParaRPr>
          </a:p>
          <a:p>
            <a:pPr lvl="1"/>
            <a:endParaRPr lang="en-US" sz="2000" dirty="0" smtClean="0">
              <a:ea typeface="ＭＳ Ｐゴシック" pitchFamily="34" charset="-128"/>
            </a:endParaRPr>
          </a:p>
          <a:p>
            <a:r>
              <a:rPr lang="en-US" sz="2400" dirty="0" smtClean="0">
                <a:ea typeface="ＭＳ Ｐゴシック" pitchFamily="34" charset="-128"/>
              </a:rPr>
              <a:t>Phase 2 Modules				</a:t>
            </a:r>
            <a:r>
              <a:rPr lang="en-US" sz="2400" u="sng" dirty="0" smtClean="0">
                <a:ea typeface="ＭＳ Ｐゴシック" pitchFamily="34" charset="-128"/>
              </a:rPr>
              <a:t>Module Name</a:t>
            </a:r>
          </a:p>
          <a:p>
            <a:pPr lvl="1"/>
            <a:r>
              <a:rPr lang="en-US" sz="2000" dirty="0" smtClean="0">
                <a:ea typeface="ＭＳ Ｐゴシック" pitchFamily="34" charset="-128"/>
              </a:rPr>
              <a:t>Connector Configuration</a:t>
            </a:r>
          </a:p>
          <a:p>
            <a:pPr lvl="1"/>
            <a:r>
              <a:rPr lang="en-US" sz="2000" dirty="0" smtClean="0">
                <a:ea typeface="ＭＳ Ｐゴシック" pitchFamily="34" charset="-128"/>
              </a:rPr>
              <a:t>Resource Statistics Configuration</a:t>
            </a:r>
          </a:p>
          <a:p>
            <a:pPr lvl="1"/>
            <a:endParaRPr lang="en-US" sz="1800" dirty="0" smtClean="0">
              <a:ea typeface="ＭＳ Ｐゴシック" pitchFamily="34" charset="-128"/>
            </a:endParaRPr>
          </a:p>
          <a:p>
            <a:pPr lvl="1"/>
            <a:endParaRPr lang="en-US" sz="2000" dirty="0" smtClean="0">
              <a:ea typeface="ＭＳ Ｐゴシック" pitchFamily="34" charset="-128"/>
            </a:endParaRPr>
          </a:p>
        </p:txBody>
      </p:sp>
      <p:sp>
        <p:nvSpPr>
          <p:cNvPr id="23556" name="Rectangle 4"/>
          <p:cNvSpPr>
            <a:spLocks/>
          </p:cNvSpPr>
          <p:nvPr/>
        </p:nvSpPr>
        <p:spPr bwMode="auto">
          <a:xfrm>
            <a:off x="5943600" y="1524000"/>
            <a:ext cx="3124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C82228"/>
              </a:buClr>
              <a:buFont typeface="Wingdings" pitchFamily="2" charset="2"/>
              <a:buNone/>
            </a:pPr>
            <a:r>
              <a:rPr lang="en-US" sz="2000" dirty="0" err="1">
                <a:solidFill>
                  <a:schemeClr val="tx1"/>
                </a:solidFill>
              </a:rPr>
              <a:t>ResourceCacheModule</a:t>
            </a:r>
            <a:endParaRPr lang="en-US" sz="2000" dirty="0">
              <a:solidFill>
                <a:schemeClr val="tx1"/>
              </a:solidFill>
            </a:endParaRPr>
          </a:p>
          <a:p>
            <a:pPr marL="342900" indent="-342900" eaLnBrk="0" hangingPunct="0">
              <a:spcBef>
                <a:spcPct val="20000"/>
              </a:spcBef>
              <a:buClr>
                <a:srgbClr val="C82228"/>
              </a:buClr>
              <a:buFont typeface="Wingdings" pitchFamily="2" charset="2"/>
              <a:buNone/>
            </a:pPr>
            <a:r>
              <a:rPr lang="en-US" sz="2000" dirty="0" err="1">
                <a:solidFill>
                  <a:schemeClr val="tx1"/>
                </a:solidFill>
              </a:rPr>
              <a:t>RegressionTestModule</a:t>
            </a:r>
            <a:endParaRPr lang="en-US" sz="2000" dirty="0">
              <a:solidFill>
                <a:schemeClr val="tx1"/>
              </a:solidFill>
            </a:endParaRPr>
          </a:p>
          <a:p>
            <a:pPr marL="342900" indent="-342900" eaLnBrk="0" hangingPunct="0">
              <a:spcBef>
                <a:spcPct val="20000"/>
              </a:spcBef>
              <a:buClr>
                <a:srgbClr val="C82228"/>
              </a:buClr>
              <a:buFont typeface="Wingdings" pitchFamily="2" charset="2"/>
              <a:buNone/>
            </a:pPr>
            <a:r>
              <a:rPr lang="en-US" sz="2000" dirty="0" err="1">
                <a:solidFill>
                  <a:schemeClr val="tx1"/>
                </a:solidFill>
              </a:rPr>
              <a:t>ArchiveModule</a:t>
            </a:r>
            <a:endParaRPr lang="en-US" sz="2000" dirty="0">
              <a:solidFill>
                <a:schemeClr val="tx1"/>
              </a:solidFill>
            </a:endParaRPr>
          </a:p>
          <a:p>
            <a:pPr marL="342900" indent="-342900" eaLnBrk="0" hangingPunct="0">
              <a:spcBef>
                <a:spcPct val="20000"/>
              </a:spcBef>
              <a:buClr>
                <a:srgbClr val="C82228"/>
              </a:buClr>
              <a:buFont typeface="Wingdings" pitchFamily="2" charset="2"/>
              <a:buNone/>
            </a:pPr>
            <a:r>
              <a:rPr lang="en-US" sz="2000" dirty="0" err="1">
                <a:solidFill>
                  <a:schemeClr val="tx1"/>
                </a:solidFill>
              </a:rPr>
              <a:t>ArchiveModule</a:t>
            </a:r>
            <a:endParaRPr lang="en-US" sz="2000" dirty="0">
              <a:solidFill>
                <a:schemeClr val="tx1"/>
              </a:solidFill>
            </a:endParaRPr>
          </a:p>
          <a:p>
            <a:pPr marL="342900" indent="-342900" eaLnBrk="0" hangingPunct="0">
              <a:spcBef>
                <a:spcPct val="20000"/>
              </a:spcBef>
              <a:buClr>
                <a:srgbClr val="C82228"/>
              </a:buClr>
              <a:buFont typeface="Wingdings" pitchFamily="2" charset="2"/>
              <a:buNone/>
            </a:pPr>
            <a:r>
              <a:rPr lang="en-US" sz="2000" dirty="0" err="1" smtClean="0">
                <a:solidFill>
                  <a:schemeClr val="tx1"/>
                </a:solidFill>
              </a:rPr>
              <a:t>TriggerModule</a:t>
            </a:r>
            <a:endParaRPr lang="en-US" sz="2000" dirty="0" smtClean="0">
              <a:solidFill>
                <a:schemeClr val="tx1"/>
              </a:solidFill>
            </a:endParaRPr>
          </a:p>
          <a:p>
            <a:pPr marL="342900" indent="-342900" eaLnBrk="0" hangingPunct="0">
              <a:spcBef>
                <a:spcPct val="20000"/>
              </a:spcBef>
              <a:buClr>
                <a:srgbClr val="C82228"/>
              </a:buClr>
              <a:buFont typeface="Wingdings" pitchFamily="2" charset="2"/>
              <a:buNone/>
            </a:pPr>
            <a:r>
              <a:rPr lang="en-US" sz="2000" dirty="0" err="1" smtClean="0"/>
              <a:t>VCSModule</a:t>
            </a:r>
            <a:endParaRPr lang="en-US" sz="2000" dirty="0">
              <a:solidFill>
                <a:schemeClr val="tx1"/>
              </a:solidFill>
            </a:endParaRPr>
          </a:p>
          <a:p>
            <a:pPr marL="342900" indent="-342900" eaLnBrk="0" hangingPunct="0">
              <a:spcBef>
                <a:spcPct val="20000"/>
              </a:spcBef>
              <a:buClr>
                <a:srgbClr val="C82228"/>
              </a:buClr>
              <a:buFont typeface="Wingdings" pitchFamily="2" charset="2"/>
              <a:buNone/>
            </a:pPr>
            <a:endParaRPr lang="en-US" sz="2000" dirty="0">
              <a:solidFill>
                <a:schemeClr val="tx1"/>
              </a:solidFill>
            </a:endParaRPr>
          </a:p>
          <a:p>
            <a:pPr marL="342900" indent="-342900" eaLnBrk="0" hangingPunct="0">
              <a:spcBef>
                <a:spcPct val="20000"/>
              </a:spcBef>
              <a:buClr>
                <a:srgbClr val="C82228"/>
              </a:buClr>
              <a:buFont typeface="Wingdings" pitchFamily="2" charset="2"/>
              <a:buNone/>
            </a:pPr>
            <a:endParaRPr lang="en-US" sz="2000" dirty="0">
              <a:solidFill>
                <a:schemeClr val="tx1"/>
              </a:solidFill>
            </a:endParaRPr>
          </a:p>
          <a:p>
            <a:pPr marL="342900" indent="-342900" eaLnBrk="0" hangingPunct="0">
              <a:spcBef>
                <a:spcPct val="20000"/>
              </a:spcBef>
              <a:buClr>
                <a:srgbClr val="C82228"/>
              </a:buClr>
              <a:buFont typeface="Wingdings" pitchFamily="2" charset="2"/>
              <a:buNone/>
            </a:pPr>
            <a:r>
              <a:rPr lang="en-US" sz="2000" dirty="0" err="1">
                <a:solidFill>
                  <a:schemeClr val="tx1"/>
                </a:solidFill>
              </a:rPr>
              <a:t>ConnectorModule</a:t>
            </a:r>
            <a:endParaRPr lang="en-US" sz="2000" dirty="0">
              <a:solidFill>
                <a:schemeClr val="tx1"/>
              </a:solidFill>
            </a:endParaRPr>
          </a:p>
          <a:p>
            <a:pPr marL="342900" indent="-342900" eaLnBrk="0" hangingPunct="0">
              <a:spcBef>
                <a:spcPct val="20000"/>
              </a:spcBef>
              <a:buClr>
                <a:srgbClr val="C82228"/>
              </a:buClr>
              <a:buFont typeface="Wingdings" pitchFamily="2" charset="2"/>
              <a:buNone/>
            </a:pPr>
            <a:r>
              <a:rPr lang="en-US" sz="2000" dirty="0" err="1">
                <a:solidFill>
                  <a:schemeClr val="tx1"/>
                </a:solidFill>
              </a:rPr>
              <a:t>ResourceStatisticsModule</a:t>
            </a:r>
            <a:endParaRPr lang="en-US" sz="2000" dirty="0">
              <a:solidFill>
                <a:schemeClr val="tx1"/>
              </a:solidFill>
            </a:endParaRPr>
          </a:p>
          <a:p>
            <a:pPr marL="342900" indent="-342900" eaLnBrk="0" hangingPunct="0">
              <a:spcBef>
                <a:spcPct val="20000"/>
              </a:spcBef>
              <a:buClr>
                <a:srgbClr val="C82228"/>
              </a:buClr>
              <a:buFont typeface="Wingdings" pitchFamily="2" charset="2"/>
              <a:buNone/>
            </a:pPr>
            <a:endParaRPr lang="en-US" sz="2000" dirty="0">
              <a:solidFill>
                <a:schemeClr val="tx1"/>
              </a:solidFill>
            </a:endParaRPr>
          </a:p>
          <a:p>
            <a:pPr marL="342900" indent="-342900" eaLnBrk="0" hangingPunct="0">
              <a:spcBef>
                <a:spcPct val="20000"/>
              </a:spcBef>
              <a:buClr>
                <a:srgbClr val="C82228"/>
              </a:buClr>
              <a:buFont typeface="Wingdings" pitchFamily="2" charset="2"/>
              <a:buNone/>
            </a:pPr>
            <a:r>
              <a:rPr lang="en-US" sz="2000" dirty="0">
                <a:solidFill>
                  <a:schemeClr val="tx1"/>
                </a:solidFill>
              </a:rPr>
              <a:t>	</a:t>
            </a:r>
          </a:p>
        </p:txBody>
      </p:sp>
    </p:spTree>
    <p:extLst>
      <p:ext uri="{BB962C8B-B14F-4D97-AF65-F5344CB8AC3E}">
        <p14:creationId xmlns:p14="http://schemas.microsoft.com/office/powerpoint/2010/main" val="7005441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 name="Rectangle 65"/>
          <p:cNvSpPr/>
          <p:nvPr/>
        </p:nvSpPr>
        <p:spPr>
          <a:xfrm>
            <a:off x="6107097" y="2414282"/>
            <a:ext cx="677209" cy="57021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78" name="Rectangle 2"/>
          <p:cNvSpPr>
            <a:spLocks noGrp="1"/>
          </p:cNvSpPr>
          <p:nvPr>
            <p:ph type="title" idx="4294967295"/>
          </p:nvPr>
        </p:nvSpPr>
        <p:spPr/>
        <p:txBody>
          <a:bodyPr/>
          <a:lstStyle/>
          <a:p>
            <a:r>
              <a:rPr lang="en-US" smtClean="0">
                <a:ea typeface="ＭＳ Ｐゴシック" pitchFamily="34" charset="-128"/>
              </a:rPr>
              <a:t>PD Tool Scenarios</a:t>
            </a:r>
          </a:p>
        </p:txBody>
      </p:sp>
      <p:sp>
        <p:nvSpPr>
          <p:cNvPr id="95235" name="Rectangle 3"/>
          <p:cNvSpPr>
            <a:spLocks noGrp="1"/>
          </p:cNvSpPr>
          <p:nvPr>
            <p:ph type="body" idx="4294967295"/>
          </p:nvPr>
        </p:nvSpPr>
        <p:spPr>
          <a:xfrm>
            <a:off x="76200" y="1066800"/>
            <a:ext cx="2743200" cy="5105400"/>
          </a:xfrm>
        </p:spPr>
        <p:txBody>
          <a:bodyPr>
            <a:normAutofit lnSpcReduction="10000"/>
          </a:bodyPr>
          <a:lstStyle/>
          <a:p>
            <a:r>
              <a:rPr lang="en-US" sz="1800" smtClean="0">
                <a:ea typeface="ＭＳ Ｐゴシック" pitchFamily="34" charset="-128"/>
              </a:rPr>
              <a:t>Scenario 1</a:t>
            </a:r>
          </a:p>
          <a:p>
            <a:pPr lvl="1"/>
            <a:r>
              <a:rPr lang="en-US" sz="1600" smtClean="0">
                <a:ea typeface="ＭＳ Ｐゴシック" pitchFamily="34" charset="-128"/>
              </a:rPr>
              <a:t>car file based deployment between source and target server.  Scripts executed on target server.</a:t>
            </a:r>
          </a:p>
          <a:p>
            <a:r>
              <a:rPr lang="en-US" sz="1800" smtClean="0">
                <a:ea typeface="ＭＳ Ｐゴシック" pitchFamily="34" charset="-128"/>
              </a:rPr>
              <a:t>Scenario 2</a:t>
            </a:r>
          </a:p>
          <a:p>
            <a:pPr lvl="1"/>
            <a:r>
              <a:rPr lang="en-US" sz="1600" smtClean="0">
                <a:ea typeface="ＭＳ Ｐゴシック" pitchFamily="34" charset="-128"/>
              </a:rPr>
              <a:t>VCS based deployment.  Scripts executed on target server.</a:t>
            </a:r>
          </a:p>
          <a:p>
            <a:r>
              <a:rPr lang="en-US" sz="1800" smtClean="0">
                <a:ea typeface="ＭＳ Ｐゴシック" pitchFamily="34" charset="-128"/>
              </a:rPr>
              <a:t>Scenario 3</a:t>
            </a:r>
          </a:p>
          <a:p>
            <a:pPr lvl="1"/>
            <a:r>
              <a:rPr lang="en-US" sz="1600" smtClean="0">
                <a:ea typeface="ＭＳ Ｐゴシック" pitchFamily="34" charset="-128"/>
              </a:rPr>
              <a:t>VCS w/deployment server.  Scripts executed on deployment server which affect a target server.</a:t>
            </a:r>
          </a:p>
        </p:txBody>
      </p:sp>
      <p:sp>
        <p:nvSpPr>
          <p:cNvPr id="24580" name="AutoShape 25"/>
          <p:cNvSpPr>
            <a:spLocks noChangeArrowheads="1"/>
          </p:cNvSpPr>
          <p:nvPr/>
        </p:nvSpPr>
        <p:spPr bwMode="auto">
          <a:xfrm>
            <a:off x="6934200" y="2436813"/>
            <a:ext cx="1066800" cy="534987"/>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solidFill>
                  <a:schemeClr val="bg1"/>
                </a:solidFill>
              </a:rPr>
              <a:t>CIS</a:t>
            </a:r>
            <a:endParaRPr lang="en-US" sz="1000" b="1">
              <a:solidFill>
                <a:schemeClr val="bg1"/>
              </a:solidFill>
            </a:endParaRPr>
          </a:p>
        </p:txBody>
      </p:sp>
      <p:sp>
        <p:nvSpPr>
          <p:cNvPr id="24581" name="Rectangle 22"/>
          <p:cNvSpPr>
            <a:spLocks noChangeArrowheads="1"/>
          </p:cNvSpPr>
          <p:nvPr/>
        </p:nvSpPr>
        <p:spPr bwMode="auto">
          <a:xfrm>
            <a:off x="6096000" y="2057400"/>
            <a:ext cx="2286000" cy="1295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2" name="Text Box 23"/>
          <p:cNvSpPr txBox="1">
            <a:spLocks noChangeArrowheads="1"/>
          </p:cNvSpPr>
          <p:nvPr/>
        </p:nvSpPr>
        <p:spPr bwMode="auto">
          <a:xfrm>
            <a:off x="6019800" y="1752600"/>
            <a:ext cx="2743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Target Environment: *nix, windows</a:t>
            </a:r>
          </a:p>
        </p:txBody>
      </p:sp>
      <p:sp>
        <p:nvSpPr>
          <p:cNvPr id="24583" name="Text Box 24"/>
          <p:cNvSpPr txBox="1">
            <a:spLocks noChangeArrowheads="1"/>
          </p:cNvSpPr>
          <p:nvPr/>
        </p:nvSpPr>
        <p:spPr bwMode="auto">
          <a:xfrm>
            <a:off x="6096000" y="2057400"/>
            <a:ext cx="2590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CIS Target Promotion Server</a:t>
            </a:r>
          </a:p>
        </p:txBody>
      </p:sp>
      <p:grpSp>
        <p:nvGrpSpPr>
          <p:cNvPr id="24584" name="Group 28"/>
          <p:cNvGrpSpPr>
            <a:grpSpLocks/>
          </p:cNvGrpSpPr>
          <p:nvPr/>
        </p:nvGrpSpPr>
        <p:grpSpPr bwMode="auto">
          <a:xfrm>
            <a:off x="2667000" y="1752600"/>
            <a:ext cx="3200400" cy="1447800"/>
            <a:chOff x="2976" y="768"/>
            <a:chExt cx="2016" cy="912"/>
          </a:xfrm>
        </p:grpSpPr>
        <p:sp>
          <p:nvSpPr>
            <p:cNvPr id="24635" name="AutoShape 25"/>
            <p:cNvSpPr>
              <a:spLocks noChangeArrowheads="1"/>
            </p:cNvSpPr>
            <p:nvPr/>
          </p:nvSpPr>
          <p:spPr bwMode="auto">
            <a:xfrm>
              <a:off x="3312" y="1199"/>
              <a:ext cx="672" cy="337"/>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solidFill>
                    <a:schemeClr val="bg1"/>
                  </a:solidFill>
                </a:rPr>
                <a:t>CIS</a:t>
              </a:r>
              <a:endParaRPr lang="en-US" sz="1000" b="1">
                <a:solidFill>
                  <a:schemeClr val="bg1"/>
                </a:solidFill>
              </a:endParaRPr>
            </a:p>
          </p:txBody>
        </p:sp>
        <p:sp>
          <p:nvSpPr>
            <p:cNvPr id="24636" name="Rectangle 30"/>
            <p:cNvSpPr>
              <a:spLocks noChangeArrowheads="1"/>
            </p:cNvSpPr>
            <p:nvPr/>
          </p:nvSpPr>
          <p:spPr bwMode="auto">
            <a:xfrm>
              <a:off x="3024" y="960"/>
              <a:ext cx="1440" cy="72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37" name="Text Box 31"/>
            <p:cNvSpPr txBox="1">
              <a:spLocks noChangeArrowheads="1"/>
            </p:cNvSpPr>
            <p:nvPr/>
          </p:nvSpPr>
          <p:spPr bwMode="auto">
            <a:xfrm>
              <a:off x="2976" y="768"/>
              <a:ext cx="20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Source Environment: *nix, windows</a:t>
              </a:r>
            </a:p>
          </p:txBody>
        </p:sp>
        <p:sp>
          <p:nvSpPr>
            <p:cNvPr id="24638" name="Text Box 32"/>
            <p:cNvSpPr txBox="1">
              <a:spLocks noChangeArrowheads="1"/>
            </p:cNvSpPr>
            <p:nvPr/>
          </p:nvSpPr>
          <p:spPr bwMode="auto">
            <a:xfrm>
              <a:off x="3024" y="960"/>
              <a:ext cx="16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CIS Source Dev Server</a:t>
              </a:r>
            </a:p>
          </p:txBody>
        </p:sp>
      </p:grpSp>
      <p:sp>
        <p:nvSpPr>
          <p:cNvPr id="24585" name="Rectangle 35"/>
          <p:cNvSpPr>
            <a:spLocks noChangeArrowheads="1"/>
          </p:cNvSpPr>
          <p:nvPr/>
        </p:nvSpPr>
        <p:spPr bwMode="auto">
          <a:xfrm>
            <a:off x="6096000" y="4495800"/>
            <a:ext cx="1371600" cy="1295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6" name="Text Box 36"/>
          <p:cNvSpPr txBox="1">
            <a:spLocks noChangeArrowheads="1"/>
          </p:cNvSpPr>
          <p:nvPr/>
        </p:nvSpPr>
        <p:spPr bwMode="auto">
          <a:xfrm>
            <a:off x="6019800" y="4191000"/>
            <a:ext cx="32766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Deployment Environment: *nix, windows</a:t>
            </a:r>
          </a:p>
        </p:txBody>
      </p:sp>
      <p:sp>
        <p:nvSpPr>
          <p:cNvPr id="24587" name="Text Box 37"/>
          <p:cNvSpPr txBox="1">
            <a:spLocks noChangeArrowheads="1"/>
          </p:cNvSpPr>
          <p:nvPr/>
        </p:nvSpPr>
        <p:spPr bwMode="auto">
          <a:xfrm>
            <a:off x="6096000" y="4495800"/>
            <a:ext cx="1143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Deployment Server</a:t>
            </a:r>
          </a:p>
        </p:txBody>
      </p:sp>
      <p:grpSp>
        <p:nvGrpSpPr>
          <p:cNvPr id="24588" name="Group 43"/>
          <p:cNvGrpSpPr>
            <a:grpSpLocks/>
          </p:cNvGrpSpPr>
          <p:nvPr/>
        </p:nvGrpSpPr>
        <p:grpSpPr bwMode="auto">
          <a:xfrm>
            <a:off x="2667000" y="4191000"/>
            <a:ext cx="3200400" cy="1447800"/>
            <a:chOff x="3360" y="2688"/>
            <a:chExt cx="2016" cy="912"/>
          </a:xfrm>
        </p:grpSpPr>
        <p:sp>
          <p:nvSpPr>
            <p:cNvPr id="24631" name="AutoShape 25"/>
            <p:cNvSpPr>
              <a:spLocks noChangeArrowheads="1"/>
            </p:cNvSpPr>
            <p:nvPr/>
          </p:nvSpPr>
          <p:spPr bwMode="auto">
            <a:xfrm>
              <a:off x="3696" y="3119"/>
              <a:ext cx="672" cy="337"/>
            </a:xfrm>
            <a:prstGeom prst="roundRect">
              <a:avLst>
                <a:gd name="adj" fmla="val 17708"/>
              </a:avLst>
            </a:prstGeom>
            <a:solidFill>
              <a:schemeClr val="accent1"/>
            </a:solidFill>
            <a:ln w="9525">
              <a:round/>
              <a:headEnd/>
              <a:tailEnd/>
            </a:ln>
            <a:effectLst/>
            <a:scene3d>
              <a:camera prst="legacyObliqueTopRight"/>
              <a:lightRig rig="legacyFlat3" dir="r"/>
            </a:scene3d>
            <a:sp3d extrusionH="125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solidFill>
                    <a:schemeClr val="bg1"/>
                  </a:solidFill>
                </a:rPr>
                <a:t>Subversion</a:t>
              </a:r>
            </a:p>
            <a:p>
              <a:pPr algn="ctr" eaLnBrk="0" hangingPunct="0"/>
              <a:r>
                <a:rPr lang="en-US" sz="1000" b="1" i="1">
                  <a:solidFill>
                    <a:schemeClr val="bg1"/>
                  </a:solidFill>
                </a:rPr>
                <a:t>Other..</a:t>
              </a:r>
              <a:endParaRPr lang="en-US" sz="1000" b="1">
                <a:solidFill>
                  <a:schemeClr val="bg1"/>
                </a:solidFill>
              </a:endParaRPr>
            </a:p>
          </p:txBody>
        </p:sp>
        <p:sp>
          <p:nvSpPr>
            <p:cNvPr id="24632" name="Rectangle 40"/>
            <p:cNvSpPr>
              <a:spLocks noChangeArrowheads="1"/>
            </p:cNvSpPr>
            <p:nvPr/>
          </p:nvSpPr>
          <p:spPr bwMode="auto">
            <a:xfrm>
              <a:off x="3408" y="2880"/>
              <a:ext cx="1440" cy="72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33" name="Text Box 41"/>
            <p:cNvSpPr txBox="1">
              <a:spLocks noChangeArrowheads="1"/>
            </p:cNvSpPr>
            <p:nvPr/>
          </p:nvSpPr>
          <p:spPr bwMode="auto">
            <a:xfrm>
              <a:off x="3360" y="2688"/>
              <a:ext cx="20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Source Code Control System</a:t>
              </a:r>
            </a:p>
          </p:txBody>
        </p:sp>
        <p:sp>
          <p:nvSpPr>
            <p:cNvPr id="24634" name="Text Box 42"/>
            <p:cNvSpPr txBox="1">
              <a:spLocks noChangeArrowheads="1"/>
            </p:cNvSpPr>
            <p:nvPr/>
          </p:nvSpPr>
          <p:spPr bwMode="auto">
            <a:xfrm>
              <a:off x="3408" y="2880"/>
              <a:ext cx="16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VCS Server</a:t>
              </a:r>
            </a:p>
          </p:txBody>
        </p:sp>
      </p:grpSp>
      <p:grpSp>
        <p:nvGrpSpPr>
          <p:cNvPr id="95318" name="Group 86"/>
          <p:cNvGrpSpPr>
            <a:grpSpLocks/>
          </p:cNvGrpSpPr>
          <p:nvPr/>
        </p:nvGrpSpPr>
        <p:grpSpPr bwMode="auto">
          <a:xfrm>
            <a:off x="2540000" y="3200400"/>
            <a:ext cx="1244600" cy="1295400"/>
            <a:chOff x="1600" y="2016"/>
            <a:chExt cx="784" cy="816"/>
          </a:xfrm>
        </p:grpSpPr>
        <p:sp>
          <p:nvSpPr>
            <p:cNvPr id="24629" name="Line 46"/>
            <p:cNvSpPr>
              <a:spLocks noChangeShapeType="1"/>
            </p:cNvSpPr>
            <p:nvPr/>
          </p:nvSpPr>
          <p:spPr bwMode="auto">
            <a:xfrm>
              <a:off x="2328" y="2016"/>
              <a:ext cx="0"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30" name="Text Box 47"/>
            <p:cNvSpPr txBox="1">
              <a:spLocks noChangeArrowheads="1"/>
            </p:cNvSpPr>
            <p:nvPr/>
          </p:nvSpPr>
          <p:spPr bwMode="auto">
            <a:xfrm>
              <a:off x="1600" y="2104"/>
              <a:ext cx="784"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100" b="1" i="1">
                  <a:solidFill>
                    <a:schemeClr val="tx1"/>
                  </a:solidFill>
                </a:rPr>
                <a:t>Scenario 2 &amp; 3</a:t>
              </a:r>
              <a:r>
                <a:rPr lang="en-US" sz="1000">
                  <a:solidFill>
                    <a:schemeClr val="tx1"/>
                  </a:solidFill>
                </a:rPr>
                <a:t> VCS check-in</a:t>
              </a:r>
            </a:p>
          </p:txBody>
        </p:sp>
      </p:grpSp>
      <p:grpSp>
        <p:nvGrpSpPr>
          <p:cNvPr id="95313" name="Group 81"/>
          <p:cNvGrpSpPr>
            <a:grpSpLocks/>
          </p:cNvGrpSpPr>
          <p:nvPr/>
        </p:nvGrpSpPr>
        <p:grpSpPr bwMode="auto">
          <a:xfrm>
            <a:off x="4724400" y="2870200"/>
            <a:ext cx="2286000" cy="2082800"/>
            <a:chOff x="2976" y="1808"/>
            <a:chExt cx="1440" cy="1312"/>
          </a:xfrm>
        </p:grpSpPr>
        <p:grpSp>
          <p:nvGrpSpPr>
            <p:cNvPr id="24619" name="Group 65"/>
            <p:cNvGrpSpPr>
              <a:grpSpLocks/>
            </p:cNvGrpSpPr>
            <p:nvPr/>
          </p:nvGrpSpPr>
          <p:grpSpPr bwMode="auto">
            <a:xfrm>
              <a:off x="2976" y="1952"/>
              <a:ext cx="1440" cy="1168"/>
              <a:chOff x="2976" y="1952"/>
              <a:chExt cx="1440" cy="1168"/>
            </a:xfrm>
          </p:grpSpPr>
          <p:grpSp>
            <p:nvGrpSpPr>
              <p:cNvPr id="24621" name="Group 62"/>
              <p:cNvGrpSpPr>
                <a:grpSpLocks/>
              </p:cNvGrpSpPr>
              <p:nvPr/>
            </p:nvGrpSpPr>
            <p:grpSpPr bwMode="auto">
              <a:xfrm>
                <a:off x="2976" y="2064"/>
                <a:ext cx="864" cy="1056"/>
                <a:chOff x="2976" y="2064"/>
                <a:chExt cx="864" cy="1056"/>
              </a:xfrm>
            </p:grpSpPr>
            <p:sp>
              <p:nvSpPr>
                <p:cNvPr id="24623" name="Line 48"/>
                <p:cNvSpPr>
                  <a:spLocks noChangeShapeType="1"/>
                </p:cNvSpPr>
                <p:nvPr/>
              </p:nvSpPr>
              <p:spPr bwMode="auto">
                <a:xfrm flipV="1">
                  <a:off x="3168" y="2064"/>
                  <a:ext cx="672"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4" name="Text Box 49"/>
                <p:cNvSpPr txBox="1">
                  <a:spLocks noChangeArrowheads="1"/>
                </p:cNvSpPr>
                <p:nvPr/>
              </p:nvSpPr>
              <p:spPr bwMode="auto">
                <a:xfrm>
                  <a:off x="2976" y="2256"/>
                  <a:ext cx="672"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100" b="1" i="1">
                      <a:solidFill>
                        <a:schemeClr val="tx1"/>
                      </a:solidFill>
                    </a:rPr>
                    <a:t>Scenario 2</a:t>
                  </a:r>
                  <a:r>
                    <a:rPr lang="en-US" sz="1000">
                      <a:solidFill>
                        <a:schemeClr val="tx1"/>
                      </a:solidFill>
                    </a:rPr>
                    <a:t>  VCS check-out</a:t>
                  </a:r>
                </a:p>
              </p:txBody>
            </p:sp>
          </p:grpSp>
          <p:sp>
            <p:nvSpPr>
              <p:cNvPr id="24622" name="Text Box 56"/>
              <p:cNvSpPr txBox="1">
                <a:spLocks noChangeArrowheads="1"/>
              </p:cNvSpPr>
              <p:nvPr/>
            </p:nvSpPr>
            <p:spPr bwMode="auto">
              <a:xfrm>
                <a:off x="3840" y="1952"/>
                <a:ext cx="576" cy="16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00">
                    <a:solidFill>
                      <a:schemeClr val="tx1"/>
                    </a:solidFill>
                  </a:rPr>
                  <a:t>Working dir</a:t>
                </a:r>
              </a:p>
            </p:txBody>
          </p:sp>
        </p:grpSp>
        <p:sp>
          <p:nvSpPr>
            <p:cNvPr id="24620" name="Line 76"/>
            <p:cNvSpPr>
              <a:spLocks noChangeShapeType="1"/>
            </p:cNvSpPr>
            <p:nvPr/>
          </p:nvSpPr>
          <p:spPr bwMode="auto">
            <a:xfrm flipV="1">
              <a:off x="4000" y="1808"/>
              <a:ext cx="48"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613" name="Group 73"/>
          <p:cNvGrpSpPr>
            <a:grpSpLocks/>
          </p:cNvGrpSpPr>
          <p:nvPr/>
        </p:nvGrpSpPr>
        <p:grpSpPr bwMode="auto">
          <a:xfrm>
            <a:off x="6057900" y="2390775"/>
            <a:ext cx="713409" cy="581025"/>
            <a:chOff x="4824" y="3042"/>
            <a:chExt cx="456" cy="366"/>
          </a:xfrm>
        </p:grpSpPr>
        <p:pic>
          <p:nvPicPr>
            <p:cNvPr id="24615" name="Picture 48" descr="gears.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6" y="3212"/>
              <a:ext cx="1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16" name="Text Box 75"/>
            <p:cNvSpPr txBox="1">
              <a:spLocks noChangeArrowheads="1"/>
            </p:cNvSpPr>
            <p:nvPr/>
          </p:nvSpPr>
          <p:spPr bwMode="auto">
            <a:xfrm>
              <a:off x="4824" y="3042"/>
              <a:ext cx="363"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900" dirty="0" smtClean="0">
                  <a:solidFill>
                    <a:schemeClr val="tx1"/>
                  </a:solidFill>
                </a:rPr>
                <a:t>PDTool</a:t>
              </a:r>
            </a:p>
            <a:p>
              <a:pPr eaLnBrk="1" hangingPunct="1"/>
              <a:r>
                <a:rPr lang="en-US" sz="900" dirty="0" smtClean="0">
                  <a:solidFill>
                    <a:schemeClr val="tx1"/>
                  </a:solidFill>
                </a:rPr>
                <a:t>Deploy </a:t>
              </a:r>
              <a:endParaRPr lang="en-US" sz="900" dirty="0">
                <a:solidFill>
                  <a:schemeClr val="tx1"/>
                </a:solidFill>
              </a:endParaRPr>
            </a:p>
            <a:p>
              <a:pPr eaLnBrk="1" hangingPunct="1"/>
              <a:r>
                <a:rPr lang="en-US" sz="900" dirty="0">
                  <a:solidFill>
                    <a:schemeClr val="tx1"/>
                  </a:solidFill>
                </a:rPr>
                <a:t>Scripts</a:t>
              </a:r>
            </a:p>
          </p:txBody>
        </p:sp>
      </p:grpSp>
      <p:grpSp>
        <p:nvGrpSpPr>
          <p:cNvPr id="6" name="Group 5"/>
          <p:cNvGrpSpPr/>
          <p:nvPr/>
        </p:nvGrpSpPr>
        <p:grpSpPr>
          <a:xfrm>
            <a:off x="5029200" y="2222500"/>
            <a:ext cx="1892300" cy="717550"/>
            <a:chOff x="5029200" y="2222500"/>
            <a:chExt cx="1892300" cy="717550"/>
          </a:xfrm>
        </p:grpSpPr>
        <p:grpSp>
          <p:nvGrpSpPr>
            <p:cNvPr id="24611" name="Group 60"/>
            <p:cNvGrpSpPr>
              <a:grpSpLocks/>
            </p:cNvGrpSpPr>
            <p:nvPr/>
          </p:nvGrpSpPr>
          <p:grpSpPr bwMode="auto">
            <a:xfrm>
              <a:off x="5029200" y="2222500"/>
              <a:ext cx="1130300" cy="717550"/>
              <a:chOff x="3168" y="1400"/>
              <a:chExt cx="712" cy="452"/>
            </a:xfrm>
          </p:grpSpPr>
          <p:sp>
            <p:nvSpPr>
              <p:cNvPr id="24617" name="Line 44"/>
              <p:cNvSpPr>
                <a:spLocks noChangeShapeType="1"/>
              </p:cNvSpPr>
              <p:nvPr/>
            </p:nvSpPr>
            <p:spPr bwMode="auto">
              <a:xfrm flipV="1">
                <a:off x="3168" y="1632"/>
                <a:ext cx="6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18" name="Text Box 45"/>
              <p:cNvSpPr txBox="1">
                <a:spLocks noChangeArrowheads="1"/>
              </p:cNvSpPr>
              <p:nvPr/>
            </p:nvSpPr>
            <p:spPr bwMode="auto">
              <a:xfrm>
                <a:off x="3256" y="1400"/>
                <a:ext cx="624" cy="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100" b="1" i="1" dirty="0">
                    <a:solidFill>
                      <a:schemeClr val="tx1"/>
                    </a:solidFill>
                  </a:rPr>
                  <a:t>Scenario 1</a:t>
                </a:r>
                <a:r>
                  <a:rPr lang="en-US" sz="1000" dirty="0">
                    <a:solidFill>
                      <a:schemeClr val="tx1"/>
                    </a:solidFill>
                  </a:rPr>
                  <a:t> deploy car file(s) and configure</a:t>
                </a:r>
              </a:p>
            </p:txBody>
          </p:sp>
        </p:grpSp>
        <p:sp>
          <p:nvSpPr>
            <p:cNvPr id="24614" name="Line 80"/>
            <p:cNvSpPr>
              <a:spLocks noChangeShapeType="1"/>
            </p:cNvSpPr>
            <p:nvPr/>
          </p:nvSpPr>
          <p:spPr bwMode="auto">
            <a:xfrm flipV="1">
              <a:off x="6696213" y="2590800"/>
              <a:ext cx="2252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 name="Group 6"/>
          <p:cNvGrpSpPr/>
          <p:nvPr/>
        </p:nvGrpSpPr>
        <p:grpSpPr>
          <a:xfrm>
            <a:off x="6708776" y="4771837"/>
            <a:ext cx="758918" cy="598981"/>
            <a:chOff x="6708776" y="4771837"/>
            <a:chExt cx="758918" cy="598981"/>
          </a:xfrm>
        </p:grpSpPr>
        <p:sp>
          <p:nvSpPr>
            <p:cNvPr id="67" name="Rectangle 66"/>
            <p:cNvSpPr/>
            <p:nvPr/>
          </p:nvSpPr>
          <p:spPr>
            <a:xfrm>
              <a:off x="6770338" y="4800600"/>
              <a:ext cx="677209" cy="57021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609" name="Picture 48" descr="gears.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0181" y="5028985"/>
              <a:ext cx="377513" cy="311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10" name="Text Box 71"/>
            <p:cNvSpPr txBox="1">
              <a:spLocks noChangeArrowheads="1"/>
            </p:cNvSpPr>
            <p:nvPr/>
          </p:nvSpPr>
          <p:spPr bwMode="auto">
            <a:xfrm>
              <a:off x="6708776" y="4771837"/>
              <a:ext cx="575999" cy="507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900" dirty="0" smtClean="0">
                  <a:solidFill>
                    <a:schemeClr val="tx1"/>
                  </a:solidFill>
                </a:rPr>
                <a:t>PDTool</a:t>
              </a:r>
            </a:p>
            <a:p>
              <a:pPr eaLnBrk="1" hangingPunct="1"/>
              <a:r>
                <a:rPr lang="en-US" sz="900" dirty="0" smtClean="0">
                  <a:solidFill>
                    <a:schemeClr val="tx1"/>
                  </a:solidFill>
                </a:rPr>
                <a:t>Deploy </a:t>
              </a:r>
              <a:endParaRPr lang="en-US" sz="900" dirty="0">
                <a:solidFill>
                  <a:schemeClr val="tx1"/>
                </a:solidFill>
              </a:endParaRPr>
            </a:p>
            <a:p>
              <a:pPr eaLnBrk="1" hangingPunct="1"/>
              <a:r>
                <a:rPr lang="en-US" sz="900" dirty="0">
                  <a:solidFill>
                    <a:schemeClr val="tx1"/>
                  </a:solidFill>
                </a:rPr>
                <a:t>Scripts</a:t>
              </a:r>
            </a:p>
          </p:txBody>
        </p:sp>
      </p:grpSp>
      <p:grpSp>
        <p:nvGrpSpPr>
          <p:cNvPr id="8" name="Group 7"/>
          <p:cNvGrpSpPr/>
          <p:nvPr/>
        </p:nvGrpSpPr>
        <p:grpSpPr>
          <a:xfrm>
            <a:off x="5029200" y="2971800"/>
            <a:ext cx="2908300" cy="3028950"/>
            <a:chOff x="5029200" y="2971800"/>
            <a:chExt cx="2908300" cy="3028950"/>
          </a:xfrm>
        </p:grpSpPr>
        <p:grpSp>
          <p:nvGrpSpPr>
            <p:cNvPr id="95296" name="Group 64"/>
            <p:cNvGrpSpPr>
              <a:grpSpLocks/>
            </p:cNvGrpSpPr>
            <p:nvPr/>
          </p:nvGrpSpPr>
          <p:grpSpPr bwMode="auto">
            <a:xfrm>
              <a:off x="5029200" y="5257800"/>
              <a:ext cx="1981200" cy="742950"/>
              <a:chOff x="3168" y="3312"/>
              <a:chExt cx="1248" cy="468"/>
            </a:xfrm>
          </p:grpSpPr>
          <p:grpSp>
            <p:nvGrpSpPr>
              <p:cNvPr id="24625" name="Group 63"/>
              <p:cNvGrpSpPr>
                <a:grpSpLocks/>
              </p:cNvGrpSpPr>
              <p:nvPr/>
            </p:nvGrpSpPr>
            <p:grpSpPr bwMode="auto">
              <a:xfrm>
                <a:off x="3168" y="3312"/>
                <a:ext cx="672" cy="468"/>
                <a:chOff x="3168" y="3312"/>
                <a:chExt cx="672" cy="468"/>
              </a:xfrm>
            </p:grpSpPr>
            <p:sp>
              <p:nvSpPr>
                <p:cNvPr id="24627" name="Line 54"/>
                <p:cNvSpPr>
                  <a:spLocks noChangeShapeType="1"/>
                </p:cNvSpPr>
                <p:nvPr/>
              </p:nvSpPr>
              <p:spPr bwMode="auto">
                <a:xfrm>
                  <a:off x="3168" y="3312"/>
                  <a:ext cx="67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8" name="Text Box 55"/>
                <p:cNvSpPr txBox="1">
                  <a:spLocks noChangeArrowheads="1"/>
                </p:cNvSpPr>
                <p:nvPr/>
              </p:nvSpPr>
              <p:spPr bwMode="auto">
                <a:xfrm>
                  <a:off x="3176" y="3520"/>
                  <a:ext cx="664"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100" b="1" i="1">
                      <a:solidFill>
                        <a:schemeClr val="tx1"/>
                      </a:solidFill>
                    </a:rPr>
                    <a:t>Scenario 3</a:t>
                  </a:r>
                  <a:r>
                    <a:rPr lang="en-US" sz="1000">
                      <a:solidFill>
                        <a:schemeClr val="tx1"/>
                      </a:solidFill>
                    </a:rPr>
                    <a:t> VCS check-out</a:t>
                  </a:r>
                </a:p>
              </p:txBody>
            </p:sp>
          </p:grpSp>
          <p:sp>
            <p:nvSpPr>
              <p:cNvPr id="24626" name="Text Box 57"/>
              <p:cNvSpPr txBox="1">
                <a:spLocks noChangeArrowheads="1"/>
              </p:cNvSpPr>
              <p:nvPr/>
            </p:nvSpPr>
            <p:spPr bwMode="auto">
              <a:xfrm>
                <a:off x="3840" y="3488"/>
                <a:ext cx="576" cy="16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00">
                    <a:solidFill>
                      <a:schemeClr val="tx1"/>
                    </a:solidFill>
                  </a:rPr>
                  <a:t>Working dir</a:t>
                </a:r>
              </a:p>
            </p:txBody>
          </p:sp>
        </p:grpSp>
        <p:sp>
          <p:nvSpPr>
            <p:cNvPr id="24605" name="Line 58"/>
            <p:cNvSpPr>
              <a:spLocks noChangeShapeType="1"/>
            </p:cNvSpPr>
            <p:nvPr/>
          </p:nvSpPr>
          <p:spPr bwMode="auto">
            <a:xfrm flipV="1">
              <a:off x="7082395" y="2971800"/>
              <a:ext cx="7784" cy="190480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6" name="Text Box 59"/>
            <p:cNvSpPr txBox="1">
              <a:spLocks noChangeArrowheads="1"/>
            </p:cNvSpPr>
            <p:nvPr/>
          </p:nvSpPr>
          <p:spPr bwMode="auto">
            <a:xfrm>
              <a:off x="7010674" y="3505144"/>
              <a:ext cx="926826" cy="723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100" b="1" i="1">
                  <a:solidFill>
                    <a:schemeClr val="tx1"/>
                  </a:solidFill>
                </a:rPr>
                <a:t>Scenario 3</a:t>
              </a:r>
              <a:r>
                <a:rPr lang="en-US" sz="1000">
                  <a:solidFill>
                    <a:schemeClr val="tx1"/>
                  </a:solidFill>
                </a:rPr>
                <a:t> deploy car file and configure</a:t>
              </a:r>
            </a:p>
          </p:txBody>
        </p:sp>
        <p:sp>
          <p:nvSpPr>
            <p:cNvPr id="24608" name="Freeform 83"/>
            <p:cNvSpPr>
              <a:spLocks/>
            </p:cNvSpPr>
            <p:nvPr/>
          </p:nvSpPr>
          <p:spPr bwMode="auto">
            <a:xfrm rot="21262642">
              <a:off x="6993482" y="5281650"/>
              <a:ext cx="179606" cy="355563"/>
            </a:xfrm>
            <a:custGeom>
              <a:avLst/>
              <a:gdLst>
                <a:gd name="T0" fmla="*/ 0 w 768"/>
                <a:gd name="T1" fmla="*/ 2147483647 h 224"/>
                <a:gd name="T2" fmla="*/ 2147483647 w 768"/>
                <a:gd name="T3" fmla="*/ 2147483647 h 224"/>
                <a:gd name="T4" fmla="*/ 2147483647 w 768"/>
                <a:gd name="T5" fmla="*/ 0 h 224"/>
                <a:gd name="T6" fmla="*/ 0 60000 65536"/>
                <a:gd name="T7" fmla="*/ 0 60000 65536"/>
                <a:gd name="T8" fmla="*/ 0 60000 65536"/>
              </a:gdLst>
              <a:ahLst/>
              <a:cxnLst>
                <a:cxn ang="T6">
                  <a:pos x="T0" y="T1"/>
                </a:cxn>
                <a:cxn ang="T7">
                  <a:pos x="T2" y="T3"/>
                </a:cxn>
                <a:cxn ang="T8">
                  <a:pos x="T4" y="T5"/>
                </a:cxn>
              </a:cxnLst>
              <a:rect l="0" t="0" r="r" b="b"/>
              <a:pathLst>
                <a:path w="768" h="224">
                  <a:moveTo>
                    <a:pt x="0" y="192"/>
                  </a:moveTo>
                  <a:cubicBezTo>
                    <a:pt x="248" y="208"/>
                    <a:pt x="496" y="224"/>
                    <a:pt x="624" y="192"/>
                  </a:cubicBezTo>
                  <a:cubicBezTo>
                    <a:pt x="752" y="160"/>
                    <a:pt x="744" y="32"/>
                    <a:pt x="768" y="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594" name="Group 94"/>
          <p:cNvGrpSpPr>
            <a:grpSpLocks/>
          </p:cNvGrpSpPr>
          <p:nvPr/>
        </p:nvGrpSpPr>
        <p:grpSpPr bwMode="auto">
          <a:xfrm>
            <a:off x="2590800" y="1143000"/>
            <a:ext cx="1981200" cy="1295400"/>
            <a:chOff x="1632" y="720"/>
            <a:chExt cx="1248" cy="816"/>
          </a:xfrm>
        </p:grpSpPr>
        <p:sp>
          <p:nvSpPr>
            <p:cNvPr id="24599" name="AutoShape 25"/>
            <p:cNvSpPr>
              <a:spLocks noChangeArrowheads="1"/>
            </p:cNvSpPr>
            <p:nvPr/>
          </p:nvSpPr>
          <p:spPr bwMode="auto">
            <a:xfrm>
              <a:off x="1632" y="720"/>
              <a:ext cx="384" cy="192"/>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dirty="0">
                  <a:solidFill>
                    <a:schemeClr val="bg1"/>
                  </a:solidFill>
                </a:rPr>
                <a:t>dev1</a:t>
              </a:r>
              <a:endParaRPr lang="en-US" sz="1000" b="1" dirty="0">
                <a:solidFill>
                  <a:schemeClr val="bg1"/>
                </a:solidFill>
              </a:endParaRPr>
            </a:p>
          </p:txBody>
        </p:sp>
        <p:sp>
          <p:nvSpPr>
            <p:cNvPr id="24600" name="AutoShape 25"/>
            <p:cNvSpPr>
              <a:spLocks noChangeArrowheads="1"/>
            </p:cNvSpPr>
            <p:nvPr/>
          </p:nvSpPr>
          <p:spPr bwMode="auto">
            <a:xfrm>
              <a:off x="2064" y="720"/>
              <a:ext cx="384" cy="192"/>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dirty="0">
                  <a:solidFill>
                    <a:schemeClr val="bg1"/>
                  </a:solidFill>
                </a:rPr>
                <a:t>dev2</a:t>
              </a:r>
              <a:endParaRPr lang="en-US" sz="1000" b="1" dirty="0">
                <a:solidFill>
                  <a:schemeClr val="bg1"/>
                </a:solidFill>
              </a:endParaRPr>
            </a:p>
          </p:txBody>
        </p:sp>
        <p:sp>
          <p:nvSpPr>
            <p:cNvPr id="24601" name="AutoShape 25"/>
            <p:cNvSpPr>
              <a:spLocks noChangeArrowheads="1"/>
            </p:cNvSpPr>
            <p:nvPr/>
          </p:nvSpPr>
          <p:spPr bwMode="auto">
            <a:xfrm>
              <a:off x="2496" y="720"/>
              <a:ext cx="384" cy="192"/>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solidFill>
                    <a:schemeClr val="bg1"/>
                  </a:solidFill>
                </a:rPr>
                <a:t>dev3</a:t>
              </a:r>
              <a:endParaRPr lang="en-US" sz="1000" b="1">
                <a:solidFill>
                  <a:schemeClr val="bg1"/>
                </a:solidFill>
              </a:endParaRPr>
            </a:p>
          </p:txBody>
        </p:sp>
        <p:sp>
          <p:nvSpPr>
            <p:cNvPr id="24602" name="Line 91"/>
            <p:cNvSpPr>
              <a:spLocks noChangeShapeType="1"/>
            </p:cNvSpPr>
            <p:nvPr/>
          </p:nvSpPr>
          <p:spPr bwMode="auto">
            <a:xfrm>
              <a:off x="1920" y="912"/>
              <a:ext cx="336"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3" name="Line 92"/>
            <p:cNvSpPr>
              <a:spLocks noChangeShapeType="1"/>
            </p:cNvSpPr>
            <p:nvPr/>
          </p:nvSpPr>
          <p:spPr bwMode="auto">
            <a:xfrm>
              <a:off x="2332" y="912"/>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4" name="Line 93"/>
            <p:cNvSpPr>
              <a:spLocks noChangeShapeType="1"/>
            </p:cNvSpPr>
            <p:nvPr/>
          </p:nvSpPr>
          <p:spPr bwMode="auto">
            <a:xfrm flipH="1">
              <a:off x="2462" y="912"/>
              <a:ext cx="24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595" name="Group 1"/>
          <p:cNvGrpSpPr>
            <a:grpSpLocks/>
          </p:cNvGrpSpPr>
          <p:nvPr/>
        </p:nvGrpSpPr>
        <p:grpSpPr bwMode="auto">
          <a:xfrm>
            <a:off x="7658100" y="4522788"/>
            <a:ext cx="1333500" cy="1295400"/>
            <a:chOff x="7543800" y="4522694"/>
            <a:chExt cx="1447800" cy="1295400"/>
          </a:xfrm>
        </p:grpSpPr>
        <p:sp>
          <p:nvSpPr>
            <p:cNvPr id="24596" name="AutoShape 25"/>
            <p:cNvSpPr>
              <a:spLocks noChangeArrowheads="1"/>
            </p:cNvSpPr>
            <p:nvPr/>
          </p:nvSpPr>
          <p:spPr bwMode="auto">
            <a:xfrm>
              <a:off x="7696200" y="4902107"/>
              <a:ext cx="1066800" cy="534987"/>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solidFill>
                    <a:schemeClr val="bg1"/>
                  </a:solidFill>
                </a:rPr>
                <a:t>CIS</a:t>
              </a:r>
            </a:p>
          </p:txBody>
        </p:sp>
        <p:sp>
          <p:nvSpPr>
            <p:cNvPr id="24597" name="Rectangle 35"/>
            <p:cNvSpPr>
              <a:spLocks noChangeArrowheads="1"/>
            </p:cNvSpPr>
            <p:nvPr/>
          </p:nvSpPr>
          <p:spPr bwMode="auto">
            <a:xfrm>
              <a:off x="7543800" y="4522694"/>
              <a:ext cx="1447800" cy="1295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8" name="Text Box 37"/>
            <p:cNvSpPr txBox="1">
              <a:spLocks noChangeArrowheads="1"/>
            </p:cNvSpPr>
            <p:nvPr/>
          </p:nvSpPr>
          <p:spPr bwMode="auto">
            <a:xfrm>
              <a:off x="7543800" y="4522694"/>
              <a:ext cx="1447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Catalog Server</a:t>
              </a:r>
            </a:p>
          </p:txBody>
        </p:sp>
      </p:grpSp>
      <p:grpSp>
        <p:nvGrpSpPr>
          <p:cNvPr id="2" name="Group 1"/>
          <p:cNvGrpSpPr/>
          <p:nvPr/>
        </p:nvGrpSpPr>
        <p:grpSpPr>
          <a:xfrm>
            <a:off x="2532355" y="1417344"/>
            <a:ext cx="820445" cy="200055"/>
            <a:chOff x="2532355" y="1417344"/>
            <a:chExt cx="820445" cy="200055"/>
          </a:xfrm>
        </p:grpSpPr>
        <p:sp>
          <p:nvSpPr>
            <p:cNvPr id="63" name="Rectangle 62"/>
            <p:cNvSpPr/>
            <p:nvPr/>
          </p:nvSpPr>
          <p:spPr>
            <a:xfrm>
              <a:off x="2590800" y="1449028"/>
              <a:ext cx="609600" cy="146139"/>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 Box 75"/>
            <p:cNvSpPr txBox="1">
              <a:spLocks noChangeArrowheads="1"/>
            </p:cNvSpPr>
            <p:nvPr/>
          </p:nvSpPr>
          <p:spPr bwMode="auto">
            <a:xfrm>
              <a:off x="2532355" y="1417344"/>
              <a:ext cx="820445"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700" dirty="0" smtClean="0">
                  <a:solidFill>
                    <a:schemeClr val="tx1"/>
                  </a:solidFill>
                </a:rPr>
                <a:t>PDTool Studio</a:t>
              </a:r>
            </a:p>
          </p:txBody>
        </p:sp>
      </p:grpSp>
      <p:grpSp>
        <p:nvGrpSpPr>
          <p:cNvPr id="4" name="Group 3"/>
          <p:cNvGrpSpPr/>
          <p:nvPr/>
        </p:nvGrpSpPr>
        <p:grpSpPr>
          <a:xfrm>
            <a:off x="3209278" y="1430044"/>
            <a:ext cx="820445" cy="200055"/>
            <a:chOff x="3209278" y="1430044"/>
            <a:chExt cx="820445" cy="200055"/>
          </a:xfrm>
        </p:grpSpPr>
        <p:sp>
          <p:nvSpPr>
            <p:cNvPr id="64" name="Rectangle 63"/>
            <p:cNvSpPr/>
            <p:nvPr/>
          </p:nvSpPr>
          <p:spPr>
            <a:xfrm>
              <a:off x="3276600" y="1447800"/>
              <a:ext cx="609600" cy="146139"/>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 Box 75"/>
            <p:cNvSpPr txBox="1">
              <a:spLocks noChangeArrowheads="1"/>
            </p:cNvSpPr>
            <p:nvPr/>
          </p:nvSpPr>
          <p:spPr bwMode="auto">
            <a:xfrm>
              <a:off x="3209278" y="1430044"/>
              <a:ext cx="820445"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700" dirty="0" smtClean="0">
                  <a:solidFill>
                    <a:schemeClr val="tx1"/>
                  </a:solidFill>
                </a:rPr>
                <a:t>PDTool Studio</a:t>
              </a:r>
            </a:p>
          </p:txBody>
        </p:sp>
      </p:grpSp>
      <p:grpSp>
        <p:nvGrpSpPr>
          <p:cNvPr id="5" name="Group 4"/>
          <p:cNvGrpSpPr/>
          <p:nvPr/>
        </p:nvGrpSpPr>
        <p:grpSpPr>
          <a:xfrm>
            <a:off x="3888080" y="1417344"/>
            <a:ext cx="820445" cy="200055"/>
            <a:chOff x="3888080" y="1417344"/>
            <a:chExt cx="820445" cy="200055"/>
          </a:xfrm>
        </p:grpSpPr>
        <p:sp>
          <p:nvSpPr>
            <p:cNvPr id="65" name="Rectangle 64"/>
            <p:cNvSpPr/>
            <p:nvPr/>
          </p:nvSpPr>
          <p:spPr>
            <a:xfrm>
              <a:off x="3962400" y="1447800"/>
              <a:ext cx="609600" cy="146139"/>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 Box 75"/>
            <p:cNvSpPr txBox="1">
              <a:spLocks noChangeArrowheads="1"/>
            </p:cNvSpPr>
            <p:nvPr/>
          </p:nvSpPr>
          <p:spPr bwMode="auto">
            <a:xfrm>
              <a:off x="3888080" y="1417344"/>
              <a:ext cx="820445"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700" dirty="0" smtClean="0">
                  <a:solidFill>
                    <a:schemeClr val="tx1"/>
                  </a:solidFill>
                </a:rPr>
                <a:t>PDTool Studio</a:t>
              </a:r>
            </a:p>
          </p:txBody>
        </p:sp>
      </p:grpSp>
      <p:cxnSp>
        <p:nvCxnSpPr>
          <p:cNvPr id="74" name="Straight Arrow Connector 73"/>
          <p:cNvCxnSpPr/>
          <p:nvPr/>
        </p:nvCxnSpPr>
        <p:spPr>
          <a:xfrm>
            <a:off x="2656212" y="1597609"/>
            <a:ext cx="560947" cy="290308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6273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Effect transition="in" filter="wipe(up)">
                                      <p:cBhvr>
                                        <p:cTn id="7" dur="1000"/>
                                        <p:tgtEl>
                                          <p:spTgt spid="95235">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5235">
                                            <p:txEl>
                                              <p:pRg st="1" end="1"/>
                                            </p:txEl>
                                          </p:spTgt>
                                        </p:tgtEl>
                                        <p:attrNameLst>
                                          <p:attrName>style.visibility</p:attrName>
                                        </p:attrNameLst>
                                      </p:cBhvr>
                                      <p:to>
                                        <p:strVal val="visible"/>
                                      </p:to>
                                    </p:set>
                                    <p:animEffect transition="in" filter="wipe(up)">
                                      <p:cBhvr>
                                        <p:cTn id="10" dur="1000"/>
                                        <p:tgtEl>
                                          <p:spTgt spid="95235">
                                            <p:txEl>
                                              <p:pRg st="1" end="1"/>
                                            </p:txEl>
                                          </p:spTgt>
                                        </p:tgtEl>
                                      </p:cBhvr>
                                    </p:animEffect>
                                  </p:childTnLst>
                                </p:cTn>
                              </p:par>
                            </p:childTnLst>
                          </p:cTn>
                        </p:par>
                        <p:par>
                          <p:cTn id="11" fill="hold" nodeType="withGroup">
                            <p:stCondLst>
                              <p:cond delay="1000"/>
                            </p:stCondLst>
                            <p:childTnLst>
                              <p:par>
                                <p:cTn id="12" presetID="22" presetClass="entr" presetSubtype="8"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95235">
                                            <p:txEl>
                                              <p:pRg st="2" end="2"/>
                                            </p:txEl>
                                          </p:spTgt>
                                        </p:tgtEl>
                                        <p:attrNameLst>
                                          <p:attrName>style.visibility</p:attrName>
                                        </p:attrNameLst>
                                      </p:cBhvr>
                                      <p:to>
                                        <p:strVal val="visible"/>
                                      </p:to>
                                    </p:set>
                                    <p:animEffect transition="in" filter="wipe(up)">
                                      <p:cBhvr>
                                        <p:cTn id="19" dur="1000"/>
                                        <p:tgtEl>
                                          <p:spTgt spid="95235">
                                            <p:txEl>
                                              <p:pRg st="2" end="2"/>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95235">
                                            <p:txEl>
                                              <p:pRg st="3" end="3"/>
                                            </p:txEl>
                                          </p:spTgt>
                                        </p:tgtEl>
                                        <p:attrNameLst>
                                          <p:attrName>style.visibility</p:attrName>
                                        </p:attrNameLst>
                                      </p:cBhvr>
                                      <p:to>
                                        <p:strVal val="visible"/>
                                      </p:to>
                                    </p:set>
                                    <p:animEffect transition="in" filter="wipe(up)">
                                      <p:cBhvr>
                                        <p:cTn id="22" dur="1000"/>
                                        <p:tgtEl>
                                          <p:spTgt spid="95235">
                                            <p:txEl>
                                              <p:pRg st="3" end="3"/>
                                            </p:txEl>
                                          </p:spTgt>
                                        </p:tgtEl>
                                      </p:cBhvr>
                                    </p:animEffec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95318"/>
                                        </p:tgtEl>
                                        <p:attrNameLst>
                                          <p:attrName>style.visibility</p:attrName>
                                        </p:attrNameLst>
                                      </p:cBhvr>
                                      <p:to>
                                        <p:strVal val="visible"/>
                                      </p:to>
                                    </p:set>
                                    <p:animEffect transition="in" filter="wipe(up)">
                                      <p:cBhvr>
                                        <p:cTn id="26" dur="500"/>
                                        <p:tgtEl>
                                          <p:spTgt spid="95318"/>
                                        </p:tgtEl>
                                      </p:cBhvr>
                                    </p:animEffect>
                                  </p:childTnLst>
                                </p:cTn>
                              </p:par>
                            </p:childTnLst>
                          </p:cTn>
                        </p:par>
                        <p:par>
                          <p:cTn id="27" fill="hold">
                            <p:stCondLst>
                              <p:cond delay="1500"/>
                            </p:stCondLst>
                            <p:childTnLst>
                              <p:par>
                                <p:cTn id="28" presetID="22" presetClass="entr" presetSubtype="4" fill="hold" nodeType="afterEffect">
                                  <p:stCondLst>
                                    <p:cond delay="0"/>
                                  </p:stCondLst>
                                  <p:childTnLst>
                                    <p:set>
                                      <p:cBhvr>
                                        <p:cTn id="29" dur="1" fill="hold">
                                          <p:stCondLst>
                                            <p:cond delay="0"/>
                                          </p:stCondLst>
                                        </p:cTn>
                                        <p:tgtEl>
                                          <p:spTgt spid="95313"/>
                                        </p:tgtEl>
                                        <p:attrNameLst>
                                          <p:attrName>style.visibility</p:attrName>
                                        </p:attrNameLst>
                                      </p:cBhvr>
                                      <p:to>
                                        <p:strVal val="visible"/>
                                      </p:to>
                                    </p:set>
                                    <p:animEffect transition="in" filter="wipe(down)">
                                      <p:cBhvr>
                                        <p:cTn id="30" dur="500"/>
                                        <p:tgtEl>
                                          <p:spTgt spid="953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95235">
                                            <p:txEl>
                                              <p:pRg st="4" end="4"/>
                                            </p:txEl>
                                          </p:spTgt>
                                        </p:tgtEl>
                                        <p:attrNameLst>
                                          <p:attrName>style.visibility</p:attrName>
                                        </p:attrNameLst>
                                      </p:cBhvr>
                                      <p:to>
                                        <p:strVal val="visible"/>
                                      </p:to>
                                    </p:set>
                                    <p:animEffect transition="in" filter="wipe(up)">
                                      <p:cBhvr>
                                        <p:cTn id="35" dur="1000"/>
                                        <p:tgtEl>
                                          <p:spTgt spid="95235">
                                            <p:txEl>
                                              <p:pRg st="4" end="4"/>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95235">
                                            <p:txEl>
                                              <p:pRg st="5" end="5"/>
                                            </p:txEl>
                                          </p:spTgt>
                                        </p:tgtEl>
                                        <p:attrNameLst>
                                          <p:attrName>style.visibility</p:attrName>
                                        </p:attrNameLst>
                                      </p:cBhvr>
                                      <p:to>
                                        <p:strVal val="visible"/>
                                      </p:to>
                                    </p:set>
                                    <p:animEffect transition="in" filter="wipe(up)">
                                      <p:cBhvr>
                                        <p:cTn id="38" dur="1000"/>
                                        <p:tgtEl>
                                          <p:spTgt spid="95235">
                                            <p:txEl>
                                              <p:pRg st="5" end="5"/>
                                            </p:txEl>
                                          </p:spTgt>
                                        </p:tgtEl>
                                      </p:cBhvr>
                                    </p:animEffect>
                                  </p:childTnLst>
                                </p:cTn>
                              </p:par>
                            </p:childTnLst>
                          </p:cTn>
                        </p:par>
                        <p:par>
                          <p:cTn id="39" fill="hold">
                            <p:stCondLst>
                              <p:cond delay="1000"/>
                            </p:stCondLst>
                            <p:childTnLst>
                              <p:par>
                                <p:cTn id="40" presetID="22" presetClass="entr" presetSubtype="4"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down)">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7010400" y="4916182"/>
            <a:ext cx="822211" cy="57021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78" name="Rectangle 2"/>
          <p:cNvSpPr>
            <a:spLocks noGrp="1"/>
          </p:cNvSpPr>
          <p:nvPr>
            <p:ph type="title" idx="4294967295"/>
          </p:nvPr>
        </p:nvSpPr>
        <p:spPr/>
        <p:txBody>
          <a:bodyPr>
            <a:normAutofit/>
          </a:bodyPr>
          <a:lstStyle/>
          <a:p>
            <a:r>
              <a:rPr lang="en-US" dirty="0" smtClean="0">
                <a:ea typeface="ＭＳ Ｐゴシック" pitchFamily="34" charset="-128"/>
              </a:rPr>
              <a:t>Deployment Scenario</a:t>
            </a:r>
          </a:p>
        </p:txBody>
      </p:sp>
      <p:sp>
        <p:nvSpPr>
          <p:cNvPr id="95235" name="Rectangle 3"/>
          <p:cNvSpPr>
            <a:spLocks noGrp="1"/>
          </p:cNvSpPr>
          <p:nvPr>
            <p:ph type="body" idx="4294967295"/>
          </p:nvPr>
        </p:nvSpPr>
        <p:spPr>
          <a:xfrm>
            <a:off x="-60327" y="1066800"/>
            <a:ext cx="3335340" cy="5486400"/>
          </a:xfrm>
        </p:spPr>
        <p:txBody>
          <a:bodyPr>
            <a:noAutofit/>
          </a:bodyPr>
          <a:lstStyle/>
          <a:p>
            <a:r>
              <a:rPr lang="en-US" sz="1800" dirty="0" smtClean="0">
                <a:ea typeface="ＭＳ Ｐゴシック" pitchFamily="34" charset="-128"/>
              </a:rPr>
              <a:t>Scenario</a:t>
            </a:r>
          </a:p>
          <a:p>
            <a:pPr lvl="1"/>
            <a:r>
              <a:rPr lang="en-US" sz="1600" dirty="0" smtClean="0">
                <a:ea typeface="ＭＳ Ｐゴシック" pitchFamily="34" charset="-128"/>
              </a:rPr>
              <a:t>VCS w/deployment server.  Scripts executed on deployment server which affect a target server.</a:t>
            </a:r>
          </a:p>
          <a:p>
            <a:pPr lvl="1"/>
            <a:r>
              <a:rPr lang="en-US" sz="1600" dirty="0" smtClean="0">
                <a:ea typeface="ＭＳ Ｐゴシック" pitchFamily="34" charset="-128"/>
              </a:rPr>
              <a:t>Step 1 – Developer checks-in resources from Composite COE to their Version Control System (VCS) of choice.</a:t>
            </a:r>
          </a:p>
          <a:p>
            <a:pPr lvl="1"/>
            <a:r>
              <a:rPr lang="en-US" sz="1600" dirty="0" smtClean="0">
                <a:ea typeface="ＭＳ Ｐゴシック" pitchFamily="34" charset="-128"/>
              </a:rPr>
              <a:t>Step 2 – Release</a:t>
            </a:r>
            <a:r>
              <a:rPr lang="en-US" sz="1600" dirty="0">
                <a:ea typeface="ＭＳ Ｐゴシック" pitchFamily="34" charset="-128"/>
              </a:rPr>
              <a:t>.</a:t>
            </a:r>
            <a:endParaRPr lang="en-US" sz="1600" dirty="0" smtClean="0">
              <a:ea typeface="ＭＳ Ｐゴシック" pitchFamily="34" charset="-128"/>
            </a:endParaRPr>
          </a:p>
          <a:p>
            <a:pPr lvl="2"/>
            <a:r>
              <a:rPr lang="en-US" sz="1400" dirty="0" smtClean="0">
                <a:ea typeface="ＭＳ Ｐゴシック" pitchFamily="34" charset="-128"/>
              </a:rPr>
              <a:t>2.1 The release manager uses PDTool to deploy from VCS to target Composite server.  During the VCS check-out, resources are checked-out from VCS and imported into the target CIS server.</a:t>
            </a:r>
          </a:p>
          <a:p>
            <a:pPr lvl="2"/>
            <a:r>
              <a:rPr lang="en-US" sz="1400" dirty="0" smtClean="0">
                <a:ea typeface="ＭＳ Ｐゴシック" pitchFamily="34" charset="-128"/>
              </a:rPr>
              <a:t>2.2 Update data source connections for the target environment.  </a:t>
            </a:r>
          </a:p>
          <a:p>
            <a:pPr lvl="2"/>
            <a:r>
              <a:rPr lang="en-US" sz="1400" dirty="0" smtClean="0">
                <a:ea typeface="ＭＳ Ｐゴシック" pitchFamily="34" charset="-128"/>
              </a:rPr>
              <a:t>2.3 Resource privileges are applied to resource folders.</a:t>
            </a:r>
          </a:p>
        </p:txBody>
      </p:sp>
      <p:sp>
        <p:nvSpPr>
          <p:cNvPr id="24580" name="AutoShape 25"/>
          <p:cNvSpPr>
            <a:spLocks noChangeArrowheads="1"/>
          </p:cNvSpPr>
          <p:nvPr/>
        </p:nvSpPr>
        <p:spPr bwMode="auto">
          <a:xfrm>
            <a:off x="7315200" y="2208213"/>
            <a:ext cx="1066800" cy="534987"/>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dirty="0">
                <a:solidFill>
                  <a:schemeClr val="bg1"/>
                </a:solidFill>
              </a:rPr>
              <a:t>CIS</a:t>
            </a:r>
            <a:endParaRPr lang="en-US" sz="1000" b="1" dirty="0">
              <a:solidFill>
                <a:schemeClr val="bg1"/>
              </a:solidFill>
            </a:endParaRPr>
          </a:p>
        </p:txBody>
      </p:sp>
      <p:sp>
        <p:nvSpPr>
          <p:cNvPr id="24581" name="Rectangle 22"/>
          <p:cNvSpPr>
            <a:spLocks noChangeArrowheads="1"/>
          </p:cNvSpPr>
          <p:nvPr/>
        </p:nvSpPr>
        <p:spPr bwMode="auto">
          <a:xfrm>
            <a:off x="6477000" y="1828800"/>
            <a:ext cx="2286000" cy="1093759"/>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2" name="Text Box 23"/>
          <p:cNvSpPr txBox="1">
            <a:spLocks noChangeArrowheads="1"/>
          </p:cNvSpPr>
          <p:nvPr/>
        </p:nvSpPr>
        <p:spPr bwMode="auto">
          <a:xfrm>
            <a:off x="6400800" y="1524000"/>
            <a:ext cx="2743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Target Environment: *nix, windows</a:t>
            </a:r>
          </a:p>
        </p:txBody>
      </p:sp>
      <p:sp>
        <p:nvSpPr>
          <p:cNvPr id="24583" name="Text Box 24"/>
          <p:cNvSpPr txBox="1">
            <a:spLocks noChangeArrowheads="1"/>
          </p:cNvSpPr>
          <p:nvPr/>
        </p:nvSpPr>
        <p:spPr bwMode="auto">
          <a:xfrm>
            <a:off x="6477000" y="1857375"/>
            <a:ext cx="2590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CIS Target Promotion Server</a:t>
            </a:r>
          </a:p>
        </p:txBody>
      </p:sp>
      <p:grpSp>
        <p:nvGrpSpPr>
          <p:cNvPr id="24584" name="Group 28"/>
          <p:cNvGrpSpPr>
            <a:grpSpLocks/>
          </p:cNvGrpSpPr>
          <p:nvPr/>
        </p:nvGrpSpPr>
        <p:grpSpPr bwMode="auto">
          <a:xfrm>
            <a:off x="3048000" y="1752600"/>
            <a:ext cx="3200400" cy="1447800"/>
            <a:chOff x="2976" y="768"/>
            <a:chExt cx="2016" cy="912"/>
          </a:xfrm>
        </p:grpSpPr>
        <p:sp>
          <p:nvSpPr>
            <p:cNvPr id="24635" name="AutoShape 25"/>
            <p:cNvSpPr>
              <a:spLocks noChangeArrowheads="1"/>
            </p:cNvSpPr>
            <p:nvPr/>
          </p:nvSpPr>
          <p:spPr bwMode="auto">
            <a:xfrm>
              <a:off x="3312" y="1199"/>
              <a:ext cx="672" cy="337"/>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dirty="0">
                  <a:solidFill>
                    <a:schemeClr val="bg1"/>
                  </a:solidFill>
                </a:rPr>
                <a:t>CIS</a:t>
              </a:r>
              <a:endParaRPr lang="en-US" sz="1000" b="1" dirty="0">
                <a:solidFill>
                  <a:schemeClr val="bg1"/>
                </a:solidFill>
              </a:endParaRPr>
            </a:p>
          </p:txBody>
        </p:sp>
        <p:sp>
          <p:nvSpPr>
            <p:cNvPr id="24636" name="Rectangle 30"/>
            <p:cNvSpPr>
              <a:spLocks noChangeArrowheads="1"/>
            </p:cNvSpPr>
            <p:nvPr/>
          </p:nvSpPr>
          <p:spPr bwMode="auto">
            <a:xfrm>
              <a:off x="3024" y="960"/>
              <a:ext cx="1440" cy="72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37" name="Text Box 31"/>
            <p:cNvSpPr txBox="1">
              <a:spLocks noChangeArrowheads="1"/>
            </p:cNvSpPr>
            <p:nvPr/>
          </p:nvSpPr>
          <p:spPr bwMode="auto">
            <a:xfrm>
              <a:off x="2976" y="768"/>
              <a:ext cx="20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Source Environment: *nix, windows</a:t>
              </a:r>
            </a:p>
          </p:txBody>
        </p:sp>
        <p:sp>
          <p:nvSpPr>
            <p:cNvPr id="24638" name="Text Box 32"/>
            <p:cNvSpPr txBox="1">
              <a:spLocks noChangeArrowheads="1"/>
            </p:cNvSpPr>
            <p:nvPr/>
          </p:nvSpPr>
          <p:spPr bwMode="auto">
            <a:xfrm>
              <a:off x="3024" y="960"/>
              <a:ext cx="16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CIS Source Dev Server</a:t>
              </a:r>
            </a:p>
          </p:txBody>
        </p:sp>
      </p:grpSp>
      <p:sp>
        <p:nvSpPr>
          <p:cNvPr id="24585" name="Rectangle 35"/>
          <p:cNvSpPr>
            <a:spLocks noChangeArrowheads="1"/>
          </p:cNvSpPr>
          <p:nvPr/>
        </p:nvSpPr>
        <p:spPr bwMode="auto">
          <a:xfrm>
            <a:off x="6477000" y="4495800"/>
            <a:ext cx="1371600" cy="1295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6" name="Text Box 36"/>
          <p:cNvSpPr txBox="1">
            <a:spLocks noChangeArrowheads="1"/>
          </p:cNvSpPr>
          <p:nvPr/>
        </p:nvSpPr>
        <p:spPr bwMode="auto">
          <a:xfrm>
            <a:off x="6400800" y="4038600"/>
            <a:ext cx="1981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dirty="0">
                <a:solidFill>
                  <a:schemeClr val="tx1"/>
                </a:solidFill>
              </a:rPr>
              <a:t>Deployment </a:t>
            </a:r>
            <a:r>
              <a:rPr lang="en-US" sz="1200" b="1" dirty="0" smtClean="0">
                <a:solidFill>
                  <a:schemeClr val="tx1"/>
                </a:solidFill>
              </a:rPr>
              <a:t>Server: *</a:t>
            </a:r>
            <a:r>
              <a:rPr lang="en-US" sz="1200" b="1" dirty="0">
                <a:solidFill>
                  <a:schemeClr val="tx1"/>
                </a:solidFill>
              </a:rPr>
              <a:t>nix, windows</a:t>
            </a:r>
          </a:p>
        </p:txBody>
      </p:sp>
      <p:sp>
        <p:nvSpPr>
          <p:cNvPr id="24587" name="Text Box 37"/>
          <p:cNvSpPr txBox="1">
            <a:spLocks noChangeArrowheads="1"/>
          </p:cNvSpPr>
          <p:nvPr/>
        </p:nvSpPr>
        <p:spPr bwMode="auto">
          <a:xfrm>
            <a:off x="6477000" y="4495800"/>
            <a:ext cx="1143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Deployment Server</a:t>
            </a:r>
          </a:p>
        </p:txBody>
      </p:sp>
      <p:grpSp>
        <p:nvGrpSpPr>
          <p:cNvPr id="24588" name="Group 43"/>
          <p:cNvGrpSpPr>
            <a:grpSpLocks/>
          </p:cNvGrpSpPr>
          <p:nvPr/>
        </p:nvGrpSpPr>
        <p:grpSpPr bwMode="auto">
          <a:xfrm>
            <a:off x="3048000" y="4191000"/>
            <a:ext cx="3200400" cy="1447800"/>
            <a:chOff x="3360" y="2688"/>
            <a:chExt cx="2016" cy="912"/>
          </a:xfrm>
        </p:grpSpPr>
        <p:sp>
          <p:nvSpPr>
            <p:cNvPr id="24631" name="AutoShape 25"/>
            <p:cNvSpPr>
              <a:spLocks noChangeArrowheads="1"/>
            </p:cNvSpPr>
            <p:nvPr/>
          </p:nvSpPr>
          <p:spPr bwMode="auto">
            <a:xfrm>
              <a:off x="3696" y="3119"/>
              <a:ext cx="672" cy="337"/>
            </a:xfrm>
            <a:prstGeom prst="roundRect">
              <a:avLst>
                <a:gd name="adj" fmla="val 17708"/>
              </a:avLst>
            </a:prstGeom>
            <a:solidFill>
              <a:schemeClr val="accent1"/>
            </a:solidFill>
            <a:ln w="9525">
              <a:round/>
              <a:headEnd/>
              <a:tailEnd/>
            </a:ln>
            <a:effectLst/>
            <a:scene3d>
              <a:camera prst="legacyObliqueTopRight"/>
              <a:lightRig rig="legacyFlat3" dir="r"/>
            </a:scene3d>
            <a:sp3d extrusionH="125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dirty="0">
                  <a:solidFill>
                    <a:schemeClr val="bg1"/>
                  </a:solidFill>
                </a:rPr>
                <a:t>Subversion</a:t>
              </a:r>
            </a:p>
            <a:p>
              <a:pPr algn="ctr" eaLnBrk="0" hangingPunct="0"/>
              <a:r>
                <a:rPr lang="en-US" sz="1000" b="1" i="1" dirty="0" smtClean="0">
                  <a:solidFill>
                    <a:schemeClr val="bg1"/>
                  </a:solidFill>
                </a:rPr>
                <a:t> or TFS..</a:t>
              </a:r>
              <a:endParaRPr lang="en-US" sz="1000" b="1" dirty="0">
                <a:solidFill>
                  <a:schemeClr val="bg1"/>
                </a:solidFill>
              </a:endParaRPr>
            </a:p>
          </p:txBody>
        </p:sp>
        <p:sp>
          <p:nvSpPr>
            <p:cNvPr id="24632" name="Rectangle 40"/>
            <p:cNvSpPr>
              <a:spLocks noChangeArrowheads="1"/>
            </p:cNvSpPr>
            <p:nvPr/>
          </p:nvSpPr>
          <p:spPr bwMode="auto">
            <a:xfrm>
              <a:off x="3408" y="2880"/>
              <a:ext cx="1440" cy="72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33" name="Text Box 41"/>
            <p:cNvSpPr txBox="1">
              <a:spLocks noChangeArrowheads="1"/>
            </p:cNvSpPr>
            <p:nvPr/>
          </p:nvSpPr>
          <p:spPr bwMode="auto">
            <a:xfrm>
              <a:off x="3360" y="2688"/>
              <a:ext cx="20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Source Code Control System</a:t>
              </a:r>
            </a:p>
          </p:txBody>
        </p:sp>
        <p:sp>
          <p:nvSpPr>
            <p:cNvPr id="24634" name="Text Box 42"/>
            <p:cNvSpPr txBox="1">
              <a:spLocks noChangeArrowheads="1"/>
            </p:cNvSpPr>
            <p:nvPr/>
          </p:nvSpPr>
          <p:spPr bwMode="auto">
            <a:xfrm>
              <a:off x="3408" y="2880"/>
              <a:ext cx="16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VCS Server</a:t>
              </a:r>
            </a:p>
          </p:txBody>
        </p:sp>
      </p:grpSp>
      <p:grpSp>
        <p:nvGrpSpPr>
          <p:cNvPr id="24607" name="Group 72"/>
          <p:cNvGrpSpPr>
            <a:grpSpLocks/>
          </p:cNvGrpSpPr>
          <p:nvPr/>
        </p:nvGrpSpPr>
        <p:grpSpPr bwMode="auto">
          <a:xfrm>
            <a:off x="6963281" y="4895648"/>
            <a:ext cx="885404" cy="507947"/>
            <a:chOff x="4783" y="3084"/>
            <a:chExt cx="455" cy="320"/>
          </a:xfrm>
        </p:grpSpPr>
        <p:pic>
          <p:nvPicPr>
            <p:cNvPr id="24609" name="Picture 48" descr="gears.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4" y="3168"/>
              <a:ext cx="1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10" name="Text Box 71"/>
            <p:cNvSpPr txBox="1">
              <a:spLocks noChangeArrowheads="1"/>
            </p:cNvSpPr>
            <p:nvPr/>
          </p:nvSpPr>
          <p:spPr bwMode="auto">
            <a:xfrm>
              <a:off x="4783" y="3084"/>
              <a:ext cx="302"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900" b="1" dirty="0" smtClean="0">
                  <a:solidFill>
                    <a:schemeClr val="tx1"/>
                  </a:solidFill>
                </a:rPr>
                <a:t>PDTool</a:t>
              </a:r>
              <a:endParaRPr lang="en-US" sz="900" dirty="0">
                <a:solidFill>
                  <a:schemeClr val="tx1"/>
                </a:solidFill>
              </a:endParaRPr>
            </a:p>
            <a:p>
              <a:pPr eaLnBrk="1" hangingPunct="1"/>
              <a:r>
                <a:rPr lang="en-US" sz="900" dirty="0" smtClean="0">
                  <a:solidFill>
                    <a:schemeClr val="tx1"/>
                  </a:solidFill>
                </a:rPr>
                <a:t>Deploy</a:t>
              </a:r>
              <a:endParaRPr lang="en-US" sz="900" dirty="0">
                <a:solidFill>
                  <a:schemeClr val="tx1"/>
                </a:solidFill>
              </a:endParaRPr>
            </a:p>
            <a:p>
              <a:pPr eaLnBrk="1" hangingPunct="1"/>
              <a:r>
                <a:rPr lang="en-US" sz="900" dirty="0">
                  <a:solidFill>
                    <a:schemeClr val="tx1"/>
                  </a:solidFill>
                </a:rPr>
                <a:t>Scripts</a:t>
              </a:r>
            </a:p>
          </p:txBody>
        </p:sp>
      </p:grpSp>
      <p:grpSp>
        <p:nvGrpSpPr>
          <p:cNvPr id="5" name="Group 4"/>
          <p:cNvGrpSpPr/>
          <p:nvPr/>
        </p:nvGrpSpPr>
        <p:grpSpPr>
          <a:xfrm>
            <a:off x="5410201" y="2743199"/>
            <a:ext cx="2147888" cy="3048006"/>
            <a:chOff x="5410201" y="2743199"/>
            <a:chExt cx="2147888" cy="3048006"/>
          </a:xfrm>
        </p:grpSpPr>
        <p:grpSp>
          <p:nvGrpSpPr>
            <p:cNvPr id="24625" name="Group 63"/>
            <p:cNvGrpSpPr>
              <a:grpSpLocks/>
            </p:cNvGrpSpPr>
            <p:nvPr/>
          </p:nvGrpSpPr>
          <p:grpSpPr bwMode="auto">
            <a:xfrm>
              <a:off x="5410201" y="2979740"/>
              <a:ext cx="2147888" cy="2659065"/>
              <a:chOff x="3168" y="1877"/>
              <a:chExt cx="1353" cy="1675"/>
            </a:xfrm>
          </p:grpSpPr>
          <p:sp>
            <p:nvSpPr>
              <p:cNvPr id="24627" name="Line 54"/>
              <p:cNvSpPr>
                <a:spLocks noChangeShapeType="1"/>
              </p:cNvSpPr>
              <p:nvPr/>
            </p:nvSpPr>
            <p:spPr bwMode="auto">
              <a:xfrm>
                <a:off x="3168" y="3312"/>
                <a:ext cx="67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8" name="Text Box 55"/>
              <p:cNvSpPr txBox="1">
                <a:spLocks noChangeArrowheads="1"/>
              </p:cNvSpPr>
              <p:nvPr/>
            </p:nvSpPr>
            <p:spPr bwMode="auto">
              <a:xfrm>
                <a:off x="3423" y="1877"/>
                <a:ext cx="1098"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i="1" dirty="0" smtClean="0">
                    <a:solidFill>
                      <a:srgbClr val="FF0000"/>
                    </a:solidFill>
                  </a:rPr>
                  <a:t>Release</a:t>
                </a:r>
              </a:p>
              <a:p>
                <a:pPr eaLnBrk="1" hangingPunct="1">
                  <a:spcBef>
                    <a:spcPct val="50000"/>
                  </a:spcBef>
                </a:pPr>
                <a:r>
                  <a:rPr lang="en-US" sz="1100" b="1" i="1" u="sng" dirty="0" smtClean="0">
                    <a:solidFill>
                      <a:srgbClr val="FF0000"/>
                    </a:solidFill>
                  </a:rPr>
                  <a:t>Step 2.1 </a:t>
                </a:r>
                <a:r>
                  <a:rPr lang="en-US" sz="1050" dirty="0" smtClean="0">
                    <a:solidFill>
                      <a:srgbClr val="FF0000"/>
                    </a:solidFill>
                  </a:rPr>
                  <a:t>PDTool VCS check-out and deploy car file to target CIS</a:t>
                </a:r>
              </a:p>
            </p:txBody>
          </p:sp>
        </p:grpSp>
        <p:sp>
          <p:nvSpPr>
            <p:cNvPr id="24626" name="Text Box 57"/>
            <p:cNvSpPr txBox="1">
              <a:spLocks noChangeArrowheads="1"/>
            </p:cNvSpPr>
            <p:nvPr/>
          </p:nvSpPr>
          <p:spPr bwMode="auto">
            <a:xfrm>
              <a:off x="6477001" y="5537205"/>
              <a:ext cx="914400" cy="2540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00">
                  <a:solidFill>
                    <a:schemeClr val="tx1"/>
                  </a:solidFill>
                </a:rPr>
                <a:t>Working dir</a:t>
              </a:r>
            </a:p>
          </p:txBody>
        </p:sp>
        <p:sp>
          <p:nvSpPr>
            <p:cNvPr id="24605" name="Line 58"/>
            <p:cNvSpPr>
              <a:spLocks noChangeShapeType="1"/>
            </p:cNvSpPr>
            <p:nvPr/>
          </p:nvSpPr>
          <p:spPr bwMode="auto">
            <a:xfrm flipV="1">
              <a:off x="7513637" y="2743199"/>
              <a:ext cx="7938" cy="203974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8" name="Freeform 83"/>
            <p:cNvSpPr>
              <a:spLocks/>
            </p:cNvSpPr>
            <p:nvPr/>
          </p:nvSpPr>
          <p:spPr bwMode="auto">
            <a:xfrm rot="21262642">
              <a:off x="7374485" y="5281649"/>
              <a:ext cx="179606" cy="355563"/>
            </a:xfrm>
            <a:custGeom>
              <a:avLst/>
              <a:gdLst>
                <a:gd name="T0" fmla="*/ 0 w 768"/>
                <a:gd name="T1" fmla="*/ 2147483647 h 224"/>
                <a:gd name="T2" fmla="*/ 2147483647 w 768"/>
                <a:gd name="T3" fmla="*/ 2147483647 h 224"/>
                <a:gd name="T4" fmla="*/ 2147483647 w 768"/>
                <a:gd name="T5" fmla="*/ 0 h 224"/>
                <a:gd name="T6" fmla="*/ 0 60000 65536"/>
                <a:gd name="T7" fmla="*/ 0 60000 65536"/>
                <a:gd name="T8" fmla="*/ 0 60000 65536"/>
              </a:gdLst>
              <a:ahLst/>
              <a:cxnLst>
                <a:cxn ang="T6">
                  <a:pos x="T0" y="T1"/>
                </a:cxn>
                <a:cxn ang="T7">
                  <a:pos x="T2" y="T3"/>
                </a:cxn>
                <a:cxn ang="T8">
                  <a:pos x="T4" y="T5"/>
                </a:cxn>
              </a:cxnLst>
              <a:rect l="0" t="0" r="r" b="b"/>
              <a:pathLst>
                <a:path w="768" h="224">
                  <a:moveTo>
                    <a:pt x="0" y="192"/>
                  </a:moveTo>
                  <a:cubicBezTo>
                    <a:pt x="248" y="208"/>
                    <a:pt x="496" y="224"/>
                    <a:pt x="624" y="192"/>
                  </a:cubicBezTo>
                  <a:cubicBezTo>
                    <a:pt x="752" y="160"/>
                    <a:pt x="744" y="32"/>
                    <a:pt x="768" y="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594" name="Group 94"/>
          <p:cNvGrpSpPr>
            <a:grpSpLocks/>
          </p:cNvGrpSpPr>
          <p:nvPr/>
        </p:nvGrpSpPr>
        <p:grpSpPr bwMode="auto">
          <a:xfrm>
            <a:off x="2971800" y="1143000"/>
            <a:ext cx="1981200" cy="1295400"/>
            <a:chOff x="1632" y="720"/>
            <a:chExt cx="1248" cy="816"/>
          </a:xfrm>
        </p:grpSpPr>
        <p:sp>
          <p:nvSpPr>
            <p:cNvPr id="24599" name="AutoShape 25"/>
            <p:cNvSpPr>
              <a:spLocks noChangeArrowheads="1"/>
            </p:cNvSpPr>
            <p:nvPr/>
          </p:nvSpPr>
          <p:spPr bwMode="auto">
            <a:xfrm>
              <a:off x="1632" y="720"/>
              <a:ext cx="384" cy="192"/>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dirty="0">
                  <a:solidFill>
                    <a:schemeClr val="bg1"/>
                  </a:solidFill>
                </a:rPr>
                <a:t>dev1</a:t>
              </a:r>
              <a:endParaRPr lang="en-US" sz="1000" b="1" dirty="0">
                <a:solidFill>
                  <a:schemeClr val="bg1"/>
                </a:solidFill>
              </a:endParaRPr>
            </a:p>
          </p:txBody>
        </p:sp>
        <p:sp>
          <p:nvSpPr>
            <p:cNvPr id="24600" name="AutoShape 25"/>
            <p:cNvSpPr>
              <a:spLocks noChangeArrowheads="1"/>
            </p:cNvSpPr>
            <p:nvPr/>
          </p:nvSpPr>
          <p:spPr bwMode="auto">
            <a:xfrm>
              <a:off x="2064" y="720"/>
              <a:ext cx="384" cy="192"/>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dirty="0">
                  <a:solidFill>
                    <a:schemeClr val="bg1"/>
                  </a:solidFill>
                </a:rPr>
                <a:t>dev2</a:t>
              </a:r>
              <a:endParaRPr lang="en-US" sz="1000" b="1" dirty="0">
                <a:solidFill>
                  <a:schemeClr val="bg1"/>
                </a:solidFill>
              </a:endParaRPr>
            </a:p>
          </p:txBody>
        </p:sp>
        <p:sp>
          <p:nvSpPr>
            <p:cNvPr id="24601" name="AutoShape 25"/>
            <p:cNvSpPr>
              <a:spLocks noChangeArrowheads="1"/>
            </p:cNvSpPr>
            <p:nvPr/>
          </p:nvSpPr>
          <p:spPr bwMode="auto">
            <a:xfrm>
              <a:off x="2496" y="720"/>
              <a:ext cx="384" cy="192"/>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dirty="0">
                  <a:solidFill>
                    <a:schemeClr val="bg1"/>
                  </a:solidFill>
                </a:rPr>
                <a:t>dev3</a:t>
              </a:r>
              <a:endParaRPr lang="en-US" sz="1000" b="1" dirty="0">
                <a:solidFill>
                  <a:schemeClr val="bg1"/>
                </a:solidFill>
              </a:endParaRPr>
            </a:p>
          </p:txBody>
        </p:sp>
        <p:sp>
          <p:nvSpPr>
            <p:cNvPr id="24602" name="Line 91"/>
            <p:cNvSpPr>
              <a:spLocks noChangeShapeType="1"/>
            </p:cNvSpPr>
            <p:nvPr/>
          </p:nvSpPr>
          <p:spPr bwMode="auto">
            <a:xfrm>
              <a:off x="1920" y="912"/>
              <a:ext cx="336"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3" name="Line 92"/>
            <p:cNvSpPr>
              <a:spLocks noChangeShapeType="1"/>
            </p:cNvSpPr>
            <p:nvPr/>
          </p:nvSpPr>
          <p:spPr bwMode="auto">
            <a:xfrm>
              <a:off x="2332" y="912"/>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4" name="Line 93"/>
            <p:cNvSpPr>
              <a:spLocks noChangeShapeType="1"/>
            </p:cNvSpPr>
            <p:nvPr/>
          </p:nvSpPr>
          <p:spPr bwMode="auto">
            <a:xfrm flipH="1">
              <a:off x="2462" y="912"/>
              <a:ext cx="24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3200400" y="1447800"/>
            <a:ext cx="2116138" cy="3048000"/>
            <a:chOff x="3200400" y="1447800"/>
            <a:chExt cx="2116138" cy="3048000"/>
          </a:xfrm>
        </p:grpSpPr>
        <p:grpSp>
          <p:nvGrpSpPr>
            <p:cNvPr id="95318" name="Group 86"/>
            <p:cNvGrpSpPr>
              <a:grpSpLocks/>
            </p:cNvGrpSpPr>
            <p:nvPr/>
          </p:nvGrpSpPr>
          <p:grpSpPr bwMode="auto">
            <a:xfrm>
              <a:off x="4037013" y="3200400"/>
              <a:ext cx="1279525" cy="1295400"/>
              <a:chOff x="2303" y="2016"/>
              <a:chExt cx="806" cy="816"/>
            </a:xfrm>
          </p:grpSpPr>
          <p:sp>
            <p:nvSpPr>
              <p:cNvPr id="24629" name="Line 46"/>
              <p:cNvSpPr>
                <a:spLocks noChangeShapeType="1"/>
              </p:cNvSpPr>
              <p:nvPr/>
            </p:nvSpPr>
            <p:spPr bwMode="auto">
              <a:xfrm>
                <a:off x="2328" y="2016"/>
                <a:ext cx="0"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30" name="Text Box 47"/>
              <p:cNvSpPr txBox="1">
                <a:spLocks noChangeArrowheads="1"/>
              </p:cNvSpPr>
              <p:nvPr/>
            </p:nvSpPr>
            <p:spPr bwMode="auto">
              <a:xfrm>
                <a:off x="2303" y="2098"/>
                <a:ext cx="806" cy="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i="1" u="sng" dirty="0" smtClean="0">
                    <a:solidFill>
                      <a:srgbClr val="FF0000"/>
                    </a:solidFill>
                  </a:rPr>
                  <a:t>Step 1</a:t>
                </a:r>
                <a:r>
                  <a:rPr lang="en-US" sz="1200" b="1" i="1" dirty="0" smtClean="0">
                    <a:solidFill>
                      <a:srgbClr val="FF0000"/>
                    </a:solidFill>
                  </a:rPr>
                  <a:t>  </a:t>
                </a:r>
                <a:r>
                  <a:rPr lang="en-US" sz="1050" dirty="0" smtClean="0">
                    <a:solidFill>
                      <a:srgbClr val="FF0000"/>
                    </a:solidFill>
                  </a:rPr>
                  <a:t> </a:t>
                </a:r>
              </a:p>
              <a:p>
                <a:pPr eaLnBrk="1" hangingPunct="1">
                  <a:spcBef>
                    <a:spcPct val="50000"/>
                  </a:spcBef>
                </a:pPr>
                <a:r>
                  <a:rPr lang="en-US" sz="1050" dirty="0" smtClean="0">
                    <a:solidFill>
                      <a:srgbClr val="FF0000"/>
                    </a:solidFill>
                  </a:rPr>
                  <a:t>PDTool Studio - Developer    checks-in to VCS</a:t>
                </a:r>
              </a:p>
            </p:txBody>
          </p:sp>
        </p:grpSp>
        <p:cxnSp>
          <p:nvCxnSpPr>
            <p:cNvPr id="11" name="Straight Arrow Connector 10"/>
            <p:cNvCxnSpPr/>
            <p:nvPr/>
          </p:nvCxnSpPr>
          <p:spPr>
            <a:xfrm>
              <a:off x="3200400" y="1447800"/>
              <a:ext cx="533400" cy="304800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45" name="Text Box 59"/>
          <p:cNvSpPr txBox="1">
            <a:spLocks noChangeArrowheads="1"/>
          </p:cNvSpPr>
          <p:nvPr/>
        </p:nvSpPr>
        <p:spPr bwMode="auto">
          <a:xfrm>
            <a:off x="7544071" y="3102409"/>
            <a:ext cx="1599929" cy="838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100" b="1" i="1" u="sng" dirty="0" smtClean="0">
                <a:solidFill>
                  <a:srgbClr val="FF0000"/>
                </a:solidFill>
              </a:rPr>
              <a:t>Step 2.2</a:t>
            </a:r>
            <a:r>
              <a:rPr lang="en-US" sz="1050" dirty="0" smtClean="0">
                <a:solidFill>
                  <a:srgbClr val="FF0000"/>
                </a:solidFill>
              </a:rPr>
              <a:t> PDTool update data sources</a:t>
            </a:r>
            <a:endParaRPr lang="en-US" sz="1050" dirty="0">
              <a:solidFill>
                <a:srgbClr val="FF0000"/>
              </a:solidFill>
            </a:endParaRPr>
          </a:p>
          <a:p>
            <a:pPr eaLnBrk="1" hangingPunct="1">
              <a:spcBef>
                <a:spcPct val="50000"/>
              </a:spcBef>
            </a:pPr>
            <a:r>
              <a:rPr lang="en-US" sz="1100" b="1" u="sng" dirty="0" smtClean="0">
                <a:solidFill>
                  <a:srgbClr val="FF0000"/>
                </a:solidFill>
              </a:rPr>
              <a:t>Step 2.3</a:t>
            </a:r>
            <a:r>
              <a:rPr lang="en-US" sz="1050" dirty="0" smtClean="0">
                <a:solidFill>
                  <a:srgbClr val="FF0000"/>
                </a:solidFill>
              </a:rPr>
              <a:t> PDTool update privileges</a:t>
            </a:r>
          </a:p>
        </p:txBody>
      </p:sp>
      <p:grpSp>
        <p:nvGrpSpPr>
          <p:cNvPr id="50" name="Group 49"/>
          <p:cNvGrpSpPr/>
          <p:nvPr/>
        </p:nvGrpSpPr>
        <p:grpSpPr>
          <a:xfrm>
            <a:off x="2929230" y="1417344"/>
            <a:ext cx="820445" cy="200055"/>
            <a:chOff x="2532355" y="1417344"/>
            <a:chExt cx="820445" cy="200055"/>
          </a:xfrm>
        </p:grpSpPr>
        <p:sp>
          <p:nvSpPr>
            <p:cNvPr id="51" name="Rectangle 50"/>
            <p:cNvSpPr/>
            <p:nvPr/>
          </p:nvSpPr>
          <p:spPr>
            <a:xfrm>
              <a:off x="2590800" y="1449028"/>
              <a:ext cx="609600" cy="146139"/>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Box 75"/>
            <p:cNvSpPr txBox="1">
              <a:spLocks noChangeArrowheads="1"/>
            </p:cNvSpPr>
            <p:nvPr/>
          </p:nvSpPr>
          <p:spPr bwMode="auto">
            <a:xfrm>
              <a:off x="2532355" y="1417344"/>
              <a:ext cx="820445"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700" dirty="0" smtClean="0">
                  <a:solidFill>
                    <a:schemeClr val="tx1"/>
                  </a:solidFill>
                </a:rPr>
                <a:t>PDTool Studio</a:t>
              </a:r>
            </a:p>
          </p:txBody>
        </p:sp>
      </p:grpSp>
      <p:grpSp>
        <p:nvGrpSpPr>
          <p:cNvPr id="53" name="Group 52"/>
          <p:cNvGrpSpPr/>
          <p:nvPr/>
        </p:nvGrpSpPr>
        <p:grpSpPr>
          <a:xfrm>
            <a:off x="3606153" y="1430044"/>
            <a:ext cx="820445" cy="200055"/>
            <a:chOff x="3209278" y="1430044"/>
            <a:chExt cx="820445" cy="200055"/>
          </a:xfrm>
        </p:grpSpPr>
        <p:sp>
          <p:nvSpPr>
            <p:cNvPr id="54" name="Rectangle 53"/>
            <p:cNvSpPr/>
            <p:nvPr/>
          </p:nvSpPr>
          <p:spPr>
            <a:xfrm>
              <a:off x="3276600" y="1447800"/>
              <a:ext cx="609600" cy="146139"/>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 Box 75"/>
            <p:cNvSpPr txBox="1">
              <a:spLocks noChangeArrowheads="1"/>
            </p:cNvSpPr>
            <p:nvPr/>
          </p:nvSpPr>
          <p:spPr bwMode="auto">
            <a:xfrm>
              <a:off x="3209278" y="1430044"/>
              <a:ext cx="820445"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700" dirty="0" smtClean="0">
                  <a:solidFill>
                    <a:schemeClr val="tx1"/>
                  </a:solidFill>
                </a:rPr>
                <a:t>PDTool Studio</a:t>
              </a:r>
            </a:p>
          </p:txBody>
        </p:sp>
      </p:grpSp>
      <p:grpSp>
        <p:nvGrpSpPr>
          <p:cNvPr id="56" name="Group 55"/>
          <p:cNvGrpSpPr/>
          <p:nvPr/>
        </p:nvGrpSpPr>
        <p:grpSpPr>
          <a:xfrm>
            <a:off x="4284955" y="1417344"/>
            <a:ext cx="820445" cy="200055"/>
            <a:chOff x="3888080" y="1417344"/>
            <a:chExt cx="820445" cy="200055"/>
          </a:xfrm>
        </p:grpSpPr>
        <p:sp>
          <p:nvSpPr>
            <p:cNvPr id="57" name="Rectangle 56"/>
            <p:cNvSpPr/>
            <p:nvPr/>
          </p:nvSpPr>
          <p:spPr>
            <a:xfrm>
              <a:off x="3962400" y="1447800"/>
              <a:ext cx="609600" cy="146139"/>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Box 75"/>
            <p:cNvSpPr txBox="1">
              <a:spLocks noChangeArrowheads="1"/>
            </p:cNvSpPr>
            <p:nvPr/>
          </p:nvSpPr>
          <p:spPr bwMode="auto">
            <a:xfrm>
              <a:off x="3888080" y="1417344"/>
              <a:ext cx="820445"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700" dirty="0" smtClean="0">
                  <a:solidFill>
                    <a:schemeClr val="tx1"/>
                  </a:solidFill>
                </a:rPr>
                <a:t>PDTool Studio</a:t>
              </a:r>
            </a:p>
          </p:txBody>
        </p:sp>
      </p:grpSp>
    </p:spTree>
    <p:extLst>
      <p:ext uri="{BB962C8B-B14F-4D97-AF65-F5344CB8AC3E}">
        <p14:creationId xmlns:p14="http://schemas.microsoft.com/office/powerpoint/2010/main" val="3031391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wipe(up)">
                                      <p:cBhvr>
                                        <p:cTn id="1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p:txBody>
          <a:bodyPr/>
          <a:lstStyle/>
          <a:p>
            <a:r>
              <a:rPr lang="en-US" dirty="0" smtClean="0">
                <a:ea typeface="ＭＳ Ｐゴシック" pitchFamily="34" charset="-128"/>
              </a:rPr>
              <a:t>PD Tool VCS Configuration Process</a:t>
            </a:r>
          </a:p>
        </p:txBody>
      </p:sp>
      <p:sp>
        <p:nvSpPr>
          <p:cNvPr id="25603" name="Rectangle 3"/>
          <p:cNvSpPr>
            <a:spLocks noGrp="1"/>
          </p:cNvSpPr>
          <p:nvPr>
            <p:ph type="body" idx="4294967295"/>
          </p:nvPr>
        </p:nvSpPr>
        <p:spPr>
          <a:xfrm>
            <a:off x="457200" y="1066800"/>
            <a:ext cx="8534400" cy="5059363"/>
          </a:xfrm>
        </p:spPr>
        <p:txBody>
          <a:bodyPr/>
          <a:lstStyle/>
          <a:p>
            <a:pPr marL="0" indent="0">
              <a:buFont typeface="Wingdings" pitchFamily="2" charset="2"/>
              <a:buNone/>
            </a:pPr>
            <a:r>
              <a:rPr lang="en-US" smtClean="0">
                <a:ea typeface="ＭＳ Ｐゴシック" pitchFamily="34" charset="-128"/>
              </a:rPr>
              <a:t> </a:t>
            </a:r>
          </a:p>
        </p:txBody>
      </p:sp>
      <p:grpSp>
        <p:nvGrpSpPr>
          <p:cNvPr id="14" name="Group 13"/>
          <p:cNvGrpSpPr/>
          <p:nvPr/>
        </p:nvGrpSpPr>
        <p:grpSpPr>
          <a:xfrm>
            <a:off x="2297113" y="776288"/>
            <a:ext cx="6770687" cy="6081712"/>
            <a:chOff x="2297113" y="776288"/>
            <a:chExt cx="6770687" cy="6081712"/>
          </a:xfrm>
        </p:grpSpPr>
        <p:cxnSp>
          <p:nvCxnSpPr>
            <p:cNvPr id="25612" name="Straight Arrow Connector 11"/>
            <p:cNvCxnSpPr>
              <a:cxnSpLocks noChangeShapeType="1"/>
            </p:cNvCxnSpPr>
            <p:nvPr/>
          </p:nvCxnSpPr>
          <p:spPr bwMode="auto">
            <a:xfrm>
              <a:off x="8153400" y="4027488"/>
              <a:ext cx="914400" cy="914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type="arrow" w="med" len="med"/>
                </a14:hiddenLine>
              </a:ext>
            </a:extLst>
          </p:spPr>
        </p:cxnSp>
        <p:sp>
          <p:nvSpPr>
            <p:cNvPr id="25621" name="TextBox 23"/>
            <p:cNvSpPr txBox="1">
              <a:spLocks noChangeArrowheads="1"/>
            </p:cNvSpPr>
            <p:nvPr/>
          </p:nvSpPr>
          <p:spPr bwMode="auto">
            <a:xfrm>
              <a:off x="6313488" y="5178425"/>
              <a:ext cx="22971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600" dirty="0">
                  <a:solidFill>
                    <a:schemeClr val="tx1"/>
                  </a:solidFill>
                  <a:latin typeface="Calibri" pitchFamily="34" charset="0"/>
                  <a:cs typeface="Calibri" pitchFamily="34" charset="0"/>
                </a:rPr>
                <a:t>Repeat for different deployment scenarios</a:t>
              </a:r>
            </a:p>
          </p:txBody>
        </p:sp>
        <p:sp>
          <p:nvSpPr>
            <p:cNvPr id="4" name="TextBox 3"/>
            <p:cNvSpPr txBox="1"/>
            <p:nvPr/>
          </p:nvSpPr>
          <p:spPr>
            <a:xfrm>
              <a:off x="3276600" y="776288"/>
              <a:ext cx="1905000" cy="584200"/>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600" dirty="0">
                  <a:solidFill>
                    <a:schemeClr val="tx1"/>
                  </a:solidFill>
                  <a:latin typeface="Calibri" pitchFamily="34" charset="0"/>
                  <a:cs typeface="Calibri" pitchFamily="34" charset="0"/>
                </a:rPr>
                <a:t>Prepare VCS </a:t>
              </a:r>
              <a:r>
                <a:rPr lang="en-US" sz="1600" dirty="0" smtClean="0">
                  <a:solidFill>
                    <a:schemeClr val="tx1"/>
                  </a:solidFill>
                  <a:latin typeface="Calibri" pitchFamily="34" charset="0"/>
                  <a:cs typeface="Calibri" pitchFamily="34" charset="0"/>
                </a:rPr>
                <a:t>Repository (admin)</a:t>
              </a:r>
              <a:endParaRPr lang="en-US" sz="1600" dirty="0">
                <a:solidFill>
                  <a:schemeClr val="tx1"/>
                </a:solidFill>
                <a:latin typeface="Calibri" pitchFamily="34" charset="0"/>
                <a:cs typeface="Calibri" pitchFamily="34" charset="0"/>
              </a:endParaRPr>
            </a:p>
          </p:txBody>
        </p:sp>
        <p:sp>
          <p:nvSpPr>
            <p:cNvPr id="5" name="TextBox 4"/>
            <p:cNvSpPr txBox="1"/>
            <p:nvPr/>
          </p:nvSpPr>
          <p:spPr>
            <a:xfrm>
              <a:off x="3276600" y="1558925"/>
              <a:ext cx="1905000" cy="584200"/>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1600" dirty="0">
                  <a:solidFill>
                    <a:schemeClr val="tx1"/>
                  </a:solidFill>
                  <a:latin typeface="Calibri" pitchFamily="34" charset="0"/>
                  <a:cs typeface="Calibri" pitchFamily="34" charset="0"/>
                </a:rPr>
                <a:t>Install </a:t>
              </a:r>
            </a:p>
            <a:p>
              <a:pPr algn="ctr">
                <a:defRPr/>
              </a:pPr>
              <a:r>
                <a:rPr lang="en-US" sz="1600" dirty="0">
                  <a:solidFill>
                    <a:schemeClr val="tx1"/>
                  </a:solidFill>
                  <a:latin typeface="Calibri" pitchFamily="34" charset="0"/>
                  <a:cs typeface="Calibri" pitchFamily="34" charset="0"/>
                </a:rPr>
                <a:t>PD Tool</a:t>
              </a:r>
            </a:p>
          </p:txBody>
        </p:sp>
        <p:sp>
          <p:nvSpPr>
            <p:cNvPr id="6" name="TextBox 5"/>
            <p:cNvSpPr txBox="1"/>
            <p:nvPr/>
          </p:nvSpPr>
          <p:spPr>
            <a:xfrm>
              <a:off x="3276600" y="2341563"/>
              <a:ext cx="1905000" cy="831850"/>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600" dirty="0">
                  <a:solidFill>
                    <a:schemeClr val="tx1"/>
                  </a:solidFill>
                  <a:latin typeface="Calibri" pitchFamily="34" charset="0"/>
                  <a:cs typeface="Calibri" pitchFamily="34" charset="0"/>
                </a:rPr>
                <a:t>Configure VCS Environment Properties</a:t>
              </a:r>
            </a:p>
          </p:txBody>
        </p:sp>
        <p:sp>
          <p:nvSpPr>
            <p:cNvPr id="7" name="TextBox 6"/>
            <p:cNvSpPr txBox="1"/>
            <p:nvPr/>
          </p:nvSpPr>
          <p:spPr>
            <a:xfrm>
              <a:off x="3276600" y="3370263"/>
              <a:ext cx="1905000" cy="585787"/>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1600" dirty="0">
                  <a:solidFill>
                    <a:schemeClr val="tx1"/>
                  </a:solidFill>
                  <a:latin typeface="Calibri" pitchFamily="34" charset="0"/>
                  <a:cs typeface="Calibri" pitchFamily="34" charset="0"/>
                </a:rPr>
                <a:t>Initialize VCS Workspace</a:t>
              </a:r>
            </a:p>
          </p:txBody>
        </p:sp>
        <p:sp>
          <p:nvSpPr>
            <p:cNvPr id="8" name="TextBox 7"/>
            <p:cNvSpPr txBox="1"/>
            <p:nvPr/>
          </p:nvSpPr>
          <p:spPr>
            <a:xfrm>
              <a:off x="3276600" y="4152900"/>
              <a:ext cx="1905000" cy="831850"/>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600" dirty="0">
                  <a:solidFill>
                    <a:schemeClr val="tx1"/>
                  </a:solidFill>
                  <a:latin typeface="Calibri" pitchFamily="34" charset="0"/>
                  <a:cs typeface="Calibri" pitchFamily="34" charset="0"/>
                </a:rPr>
                <a:t>Configure VCS Module XML Configuration File</a:t>
              </a:r>
            </a:p>
          </p:txBody>
        </p:sp>
        <p:sp>
          <p:nvSpPr>
            <p:cNvPr id="9" name="TextBox 8"/>
            <p:cNvSpPr txBox="1"/>
            <p:nvPr/>
          </p:nvSpPr>
          <p:spPr>
            <a:xfrm>
              <a:off x="3276600" y="5182027"/>
              <a:ext cx="1905000" cy="830997"/>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600" dirty="0">
                  <a:solidFill>
                    <a:schemeClr val="tx1"/>
                  </a:solidFill>
                  <a:latin typeface="Calibri" pitchFamily="34" charset="0"/>
                  <a:cs typeface="Calibri" pitchFamily="34" charset="0"/>
                </a:rPr>
                <a:t>Configure VCS </a:t>
              </a:r>
              <a:r>
                <a:rPr lang="en-US" sz="1600" dirty="0" smtClean="0">
                  <a:solidFill>
                    <a:schemeClr val="tx1"/>
                  </a:solidFill>
                  <a:latin typeface="Calibri" pitchFamily="34" charset="0"/>
                  <a:cs typeface="Calibri" pitchFamily="34" charset="0"/>
                </a:rPr>
                <a:t>Deployment Plan File</a:t>
              </a:r>
              <a:endParaRPr lang="en-US" sz="1600" dirty="0">
                <a:solidFill>
                  <a:schemeClr val="tx1"/>
                </a:solidFill>
                <a:latin typeface="Calibri" pitchFamily="34" charset="0"/>
                <a:cs typeface="Calibri" pitchFamily="34" charset="0"/>
              </a:endParaRPr>
            </a:p>
          </p:txBody>
        </p:sp>
        <p:sp>
          <p:nvSpPr>
            <p:cNvPr id="10" name="TextBox 9"/>
            <p:cNvSpPr txBox="1"/>
            <p:nvPr/>
          </p:nvSpPr>
          <p:spPr>
            <a:xfrm>
              <a:off x="3276600" y="6211888"/>
              <a:ext cx="1905000" cy="646112"/>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spAutoFit/>
            </a:bodyPr>
            <a:lstStyle/>
            <a:p>
              <a:pPr algn="ctr">
                <a:defRPr/>
              </a:pPr>
              <a:endParaRPr lang="en-US" sz="1000" dirty="0">
                <a:solidFill>
                  <a:schemeClr val="tx1"/>
                </a:solidFill>
                <a:latin typeface="Calibri" pitchFamily="34" charset="0"/>
                <a:cs typeface="Calibri" pitchFamily="34" charset="0"/>
              </a:endParaRPr>
            </a:p>
            <a:p>
              <a:pPr algn="ctr">
                <a:defRPr/>
              </a:pPr>
              <a:r>
                <a:rPr lang="en-US" sz="1600" dirty="0">
                  <a:solidFill>
                    <a:schemeClr val="tx1"/>
                  </a:solidFill>
                  <a:latin typeface="Calibri" pitchFamily="34" charset="0"/>
                  <a:cs typeface="Calibri" pitchFamily="34" charset="0"/>
                </a:rPr>
                <a:t>Test VCS</a:t>
              </a:r>
            </a:p>
            <a:p>
              <a:pPr algn="ctr">
                <a:defRPr/>
              </a:pPr>
              <a:endParaRPr lang="en-US" sz="1000" dirty="0">
                <a:solidFill>
                  <a:schemeClr val="tx1"/>
                </a:solidFill>
                <a:latin typeface="Calibri" pitchFamily="34" charset="0"/>
                <a:cs typeface="Calibri" pitchFamily="34" charset="0"/>
              </a:endParaRPr>
            </a:p>
          </p:txBody>
        </p:sp>
        <p:sp>
          <p:nvSpPr>
            <p:cNvPr id="11" name="Arc 10"/>
            <p:cNvSpPr/>
            <p:nvPr/>
          </p:nvSpPr>
          <p:spPr bwMode="auto">
            <a:xfrm>
              <a:off x="4137025" y="4586288"/>
              <a:ext cx="1981200" cy="1811337"/>
            </a:xfrm>
            <a:prstGeom prst="arc">
              <a:avLst>
                <a:gd name="adj1" fmla="val 16343477"/>
                <a:gd name="adj2" fmla="val 5274007"/>
              </a:avLst>
            </a:prstGeom>
            <a:noFill/>
            <a:ln w="9525" cap="flat" cmpd="sng" algn="ctr">
              <a:solidFill>
                <a:schemeClr val="dk1"/>
              </a:solidFill>
              <a:prstDash val="solid"/>
              <a:round/>
              <a:headEnd type="none" w="med" len="med"/>
              <a:tailEnd type="triangle" w="med" len="med"/>
            </a:ln>
            <a:effectLst/>
          </p:spPr>
          <p:txBody>
            <a:bodyPr/>
            <a:lstStyle/>
            <a:p>
              <a:pPr>
                <a:defRPr/>
              </a:pPr>
              <a:endParaRPr lang="en-US">
                <a:ln>
                  <a:solidFill>
                    <a:schemeClr val="tx1"/>
                  </a:solidFill>
                </a:ln>
                <a:ea typeface="ＭＳ Ｐゴシック" charset="-128"/>
              </a:endParaRPr>
            </a:p>
          </p:txBody>
        </p:sp>
        <p:sp>
          <p:nvSpPr>
            <p:cNvPr id="13" name="Arc 12"/>
            <p:cNvSpPr/>
            <p:nvPr/>
          </p:nvSpPr>
          <p:spPr bwMode="auto">
            <a:xfrm rot="10800000">
              <a:off x="2297113" y="4662488"/>
              <a:ext cx="1981200" cy="1811337"/>
            </a:xfrm>
            <a:prstGeom prst="arc">
              <a:avLst>
                <a:gd name="adj1" fmla="val 16343477"/>
                <a:gd name="adj2" fmla="val 5274007"/>
              </a:avLst>
            </a:prstGeom>
            <a:noFill/>
            <a:ln w="9525" cap="flat" cmpd="sng" algn="ctr">
              <a:solidFill>
                <a:schemeClr val="dk1"/>
              </a:solidFill>
              <a:prstDash val="solid"/>
              <a:round/>
              <a:headEnd type="none" w="med" len="med"/>
              <a:tailEnd type="triangle" w="med" len="med"/>
            </a:ln>
            <a:effectLst/>
          </p:spPr>
          <p:txBody>
            <a:bodyPr/>
            <a:lstStyle/>
            <a:p>
              <a:pPr>
                <a:defRPr/>
              </a:pPr>
              <a:endParaRPr lang="en-US">
                <a:ln>
                  <a:solidFill>
                    <a:schemeClr val="tx1"/>
                  </a:solidFill>
                </a:ln>
                <a:ea typeface="ＭＳ Ｐゴシック" charset="-128"/>
              </a:endParaRPr>
            </a:p>
          </p:txBody>
        </p:sp>
        <p:cxnSp>
          <p:nvCxnSpPr>
            <p:cNvPr id="25614" name="Straight Arrow Connector 13"/>
            <p:cNvCxnSpPr>
              <a:cxnSpLocks noChangeShapeType="1"/>
            </p:cNvCxnSpPr>
            <p:nvPr/>
          </p:nvCxnSpPr>
          <p:spPr bwMode="auto">
            <a:xfrm>
              <a:off x="4229100" y="1368425"/>
              <a:ext cx="0" cy="198438"/>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15" name="Straight Arrow Connector 17"/>
            <p:cNvCxnSpPr>
              <a:cxnSpLocks noChangeShapeType="1"/>
            </p:cNvCxnSpPr>
            <p:nvPr/>
          </p:nvCxnSpPr>
          <p:spPr bwMode="auto">
            <a:xfrm>
              <a:off x="4229100" y="2130425"/>
              <a:ext cx="0" cy="198438"/>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16" name="Straight Arrow Connector 18"/>
            <p:cNvCxnSpPr>
              <a:cxnSpLocks noChangeShapeType="1"/>
            </p:cNvCxnSpPr>
            <p:nvPr/>
          </p:nvCxnSpPr>
          <p:spPr bwMode="auto">
            <a:xfrm>
              <a:off x="4229100" y="3186113"/>
              <a:ext cx="0" cy="198437"/>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17" name="Straight Arrow Connector 19"/>
            <p:cNvCxnSpPr>
              <a:cxnSpLocks noChangeShapeType="1"/>
            </p:cNvCxnSpPr>
            <p:nvPr/>
          </p:nvCxnSpPr>
          <p:spPr bwMode="auto">
            <a:xfrm>
              <a:off x="4229100" y="3959225"/>
              <a:ext cx="0" cy="198438"/>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18" name="Straight Arrow Connector 20"/>
            <p:cNvCxnSpPr>
              <a:cxnSpLocks noChangeShapeType="1"/>
            </p:cNvCxnSpPr>
            <p:nvPr/>
          </p:nvCxnSpPr>
          <p:spPr bwMode="auto">
            <a:xfrm>
              <a:off x="4229100" y="4979988"/>
              <a:ext cx="0" cy="198437"/>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19" name="Straight Arrow Connector 21"/>
            <p:cNvCxnSpPr>
              <a:cxnSpLocks noChangeShapeType="1"/>
            </p:cNvCxnSpPr>
            <p:nvPr/>
          </p:nvCxnSpPr>
          <p:spPr bwMode="auto">
            <a:xfrm>
              <a:off x="4229100" y="6016625"/>
              <a:ext cx="0" cy="198438"/>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20" name="TextBox 15"/>
            <p:cNvSpPr txBox="1">
              <a:spLocks noChangeArrowheads="1"/>
            </p:cNvSpPr>
            <p:nvPr/>
          </p:nvSpPr>
          <p:spPr bwMode="auto">
            <a:xfrm>
              <a:off x="5486400" y="2571750"/>
              <a:ext cx="16541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600">
                  <a:solidFill>
                    <a:schemeClr val="tx1"/>
                  </a:solidFill>
                  <a:latin typeface="Calibri" pitchFamily="34" charset="0"/>
                  <a:cs typeface="Calibri" pitchFamily="34" charset="0"/>
                </a:rPr>
                <a:t>VCS specific</a:t>
              </a:r>
            </a:p>
          </p:txBody>
        </p:sp>
        <p:sp>
          <p:nvSpPr>
            <p:cNvPr id="22" name="TextBox 21"/>
            <p:cNvSpPr txBox="1"/>
            <p:nvPr/>
          </p:nvSpPr>
          <p:spPr>
            <a:xfrm>
              <a:off x="2743200" y="899397"/>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1</a:t>
              </a:r>
            </a:p>
          </p:txBody>
        </p:sp>
        <p:sp>
          <p:nvSpPr>
            <p:cNvPr id="23" name="TextBox 22"/>
            <p:cNvSpPr txBox="1"/>
            <p:nvPr/>
          </p:nvSpPr>
          <p:spPr>
            <a:xfrm>
              <a:off x="2743200" y="1715512"/>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2</a:t>
              </a:r>
            </a:p>
          </p:txBody>
        </p:sp>
        <p:sp>
          <p:nvSpPr>
            <p:cNvPr id="24" name="TextBox 23"/>
            <p:cNvSpPr txBox="1"/>
            <p:nvPr/>
          </p:nvSpPr>
          <p:spPr>
            <a:xfrm>
              <a:off x="2743200" y="2587962"/>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3</a:t>
              </a:r>
            </a:p>
          </p:txBody>
        </p:sp>
        <p:sp>
          <p:nvSpPr>
            <p:cNvPr id="25" name="TextBox 24"/>
            <p:cNvSpPr txBox="1"/>
            <p:nvPr/>
          </p:nvSpPr>
          <p:spPr>
            <a:xfrm>
              <a:off x="2743200" y="3493800"/>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4.1</a:t>
              </a:r>
              <a:endPar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endParaRPr>
            </a:p>
          </p:txBody>
        </p:sp>
        <p:sp>
          <p:nvSpPr>
            <p:cNvPr id="26" name="TextBox 25"/>
            <p:cNvSpPr txBox="1"/>
            <p:nvPr/>
          </p:nvSpPr>
          <p:spPr>
            <a:xfrm>
              <a:off x="2743200" y="4333096"/>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5</a:t>
              </a:r>
            </a:p>
          </p:txBody>
        </p:sp>
        <p:sp>
          <p:nvSpPr>
            <p:cNvPr id="27" name="TextBox 26"/>
            <p:cNvSpPr txBox="1"/>
            <p:nvPr/>
          </p:nvSpPr>
          <p:spPr>
            <a:xfrm>
              <a:off x="2743200" y="5418979"/>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6</a:t>
              </a:r>
            </a:p>
          </p:txBody>
        </p:sp>
        <p:sp>
          <p:nvSpPr>
            <p:cNvPr id="28" name="TextBox 27"/>
            <p:cNvSpPr txBox="1"/>
            <p:nvPr/>
          </p:nvSpPr>
          <p:spPr>
            <a:xfrm>
              <a:off x="2743200" y="6168866"/>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7</a:t>
              </a:r>
            </a:p>
          </p:txBody>
        </p:sp>
        <p:sp>
          <p:nvSpPr>
            <p:cNvPr id="30" name="TextBox 29"/>
            <p:cNvSpPr txBox="1"/>
            <p:nvPr/>
          </p:nvSpPr>
          <p:spPr>
            <a:xfrm>
              <a:off x="5715000" y="3363686"/>
              <a:ext cx="1905000" cy="584775"/>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1600" dirty="0">
                  <a:solidFill>
                    <a:schemeClr val="tx1"/>
                  </a:solidFill>
                  <a:latin typeface="Calibri" pitchFamily="34" charset="0"/>
                  <a:cs typeface="Calibri" pitchFamily="34" charset="0"/>
                </a:rPr>
                <a:t>Initialize VCS </a:t>
              </a:r>
              <a:r>
                <a:rPr lang="en-US" sz="1600" dirty="0" smtClean="0">
                  <a:solidFill>
                    <a:schemeClr val="tx1"/>
                  </a:solidFill>
                  <a:latin typeface="Calibri" pitchFamily="34" charset="0"/>
                  <a:cs typeface="Calibri" pitchFamily="34" charset="0"/>
                </a:rPr>
                <a:t>Base Folders (admin)</a:t>
              </a:r>
              <a:endParaRPr lang="en-US" sz="1600" dirty="0">
                <a:solidFill>
                  <a:schemeClr val="tx1"/>
                </a:solidFill>
                <a:latin typeface="Calibri" pitchFamily="34" charset="0"/>
                <a:cs typeface="Calibri" pitchFamily="34" charset="0"/>
              </a:endParaRPr>
            </a:p>
          </p:txBody>
        </p:sp>
        <p:sp>
          <p:nvSpPr>
            <p:cNvPr id="31" name="TextBox 30"/>
            <p:cNvSpPr txBox="1"/>
            <p:nvPr/>
          </p:nvSpPr>
          <p:spPr>
            <a:xfrm>
              <a:off x="5181600" y="3487223"/>
              <a:ext cx="609600" cy="338554"/>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rPr>
                <a:t>4.2</a:t>
              </a:r>
              <a:endPar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ＭＳ Ｐゴシック" charset="-128"/>
              </a:endParaRPr>
            </a:p>
          </p:txBody>
        </p:sp>
      </p:grpSp>
    </p:spTree>
    <p:extLst>
      <p:ext uri="{BB962C8B-B14F-4D97-AF65-F5344CB8AC3E}">
        <p14:creationId xmlns:p14="http://schemas.microsoft.com/office/powerpoint/2010/main" val="29688176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xfrm>
            <a:off x="457200" y="76200"/>
            <a:ext cx="8534400" cy="685800"/>
          </a:xfrm>
        </p:spPr>
        <p:txBody>
          <a:bodyPr/>
          <a:lstStyle/>
          <a:p>
            <a:r>
              <a:rPr lang="en-US" smtClean="0">
                <a:ea typeface="ＭＳ Ｐゴシック" pitchFamily="34" charset="-128"/>
              </a:rPr>
              <a:t>PD Tool Command Line Execution</a:t>
            </a:r>
          </a:p>
        </p:txBody>
      </p:sp>
      <p:sp>
        <p:nvSpPr>
          <p:cNvPr id="28675" name="Rectangle 3"/>
          <p:cNvSpPr>
            <a:spLocks noGrp="1"/>
          </p:cNvSpPr>
          <p:nvPr>
            <p:ph type="body" idx="4294967295"/>
          </p:nvPr>
        </p:nvSpPr>
        <p:spPr>
          <a:xfrm>
            <a:off x="228600" y="1066800"/>
            <a:ext cx="8686800" cy="5562600"/>
          </a:xfrm>
        </p:spPr>
        <p:txBody>
          <a:bodyPr/>
          <a:lstStyle/>
          <a:p>
            <a:pPr>
              <a:lnSpc>
                <a:spcPct val="80000"/>
              </a:lnSpc>
              <a:defRPr/>
            </a:pPr>
            <a:r>
              <a:rPr lang="en-US" dirty="0"/>
              <a:t>Command Line Execution</a:t>
            </a:r>
          </a:p>
          <a:p>
            <a:pPr lvl="1">
              <a:lnSpc>
                <a:spcPct val="80000"/>
              </a:lnSpc>
              <a:defRPr/>
            </a:pPr>
            <a:r>
              <a:rPr lang="en-US" dirty="0"/>
              <a:t>One shell/batch script for orchestration</a:t>
            </a:r>
          </a:p>
          <a:p>
            <a:pPr lvl="2">
              <a:lnSpc>
                <a:spcPct val="80000"/>
              </a:lnSpc>
              <a:defRPr/>
            </a:pPr>
            <a:r>
              <a:rPr lang="en-US" dirty="0"/>
              <a:t>ExecutePDTool.bat  or .</a:t>
            </a:r>
            <a:r>
              <a:rPr lang="en-US" dirty="0" err="1"/>
              <a:t>sh</a:t>
            </a:r>
            <a:endParaRPr lang="en-US" dirty="0"/>
          </a:p>
          <a:p>
            <a:pPr lvl="3">
              <a:lnSpc>
                <a:spcPct val="80000"/>
              </a:lnSpc>
              <a:buFont typeface="Wingdings" panose="05000000000000000000" pitchFamily="2" charset="2"/>
              <a:buChar char="§"/>
              <a:defRPr/>
            </a:pPr>
            <a:r>
              <a:rPr lang="en-US" sz="1800" dirty="0"/>
              <a:t>-exec ../resources/plans/</a:t>
            </a:r>
            <a:r>
              <a:rPr lang="en-US" sz="1800" dirty="0" err="1"/>
              <a:t>PDTool.dp</a:t>
            </a:r>
            <a:r>
              <a:rPr lang="en-US" sz="1800" dirty="0"/>
              <a:t> -</a:t>
            </a:r>
            <a:r>
              <a:rPr lang="en-US" sz="1800" dirty="0" err="1"/>
              <a:t>config</a:t>
            </a:r>
            <a:r>
              <a:rPr lang="en-US" sz="1800" dirty="0"/>
              <a:t> </a:t>
            </a:r>
            <a:r>
              <a:rPr lang="en-US" sz="1800" dirty="0" err="1"/>
              <a:t>deploy.properties</a:t>
            </a:r>
            <a:endParaRPr lang="en-US" sz="1800" dirty="0"/>
          </a:p>
          <a:p>
            <a:pPr lvl="3">
              <a:lnSpc>
                <a:spcPct val="80000"/>
              </a:lnSpc>
              <a:buFont typeface="Wingdings" panose="05000000000000000000" pitchFamily="2" charset="2"/>
              <a:buChar char="§"/>
              <a:defRPr/>
            </a:pPr>
            <a:endParaRPr lang="en-US" sz="1800" dirty="0"/>
          </a:p>
          <a:p>
            <a:pPr marL="822960" lvl="1" indent="0">
              <a:lnSpc>
                <a:spcPct val="80000"/>
              </a:lnSpc>
              <a:buNone/>
              <a:defRPr/>
            </a:pPr>
            <a:r>
              <a:rPr lang="en-US" u="sng" dirty="0"/>
              <a:t>Other capabilities</a:t>
            </a:r>
            <a:r>
              <a:rPr lang="en-US" dirty="0"/>
              <a:t>:</a:t>
            </a:r>
          </a:p>
          <a:p>
            <a:pPr lvl="3">
              <a:lnSpc>
                <a:spcPct val="80000"/>
              </a:lnSpc>
              <a:buFont typeface="Wingdings" panose="05000000000000000000" pitchFamily="2" charset="2"/>
              <a:buChar char="§"/>
              <a:defRPr/>
            </a:pPr>
            <a:r>
              <a:rPr lang="en-US" sz="1800" dirty="0"/>
              <a:t>-</a:t>
            </a:r>
            <a:r>
              <a:rPr lang="en-US" sz="1800" dirty="0" err="1"/>
              <a:t>vcsinit</a:t>
            </a:r>
            <a:r>
              <a:rPr lang="en-US" sz="1800" dirty="0"/>
              <a:t> -</a:t>
            </a:r>
            <a:r>
              <a:rPr lang="en-US" sz="1800" dirty="0" err="1"/>
              <a:t>vcsuser</a:t>
            </a:r>
            <a:r>
              <a:rPr lang="en-US" sz="1800" dirty="0"/>
              <a:t> user -</a:t>
            </a:r>
            <a:r>
              <a:rPr lang="en-US" sz="1800" dirty="0" err="1"/>
              <a:t>vcspassword</a:t>
            </a:r>
            <a:r>
              <a:rPr lang="en-US" sz="1800" dirty="0"/>
              <a:t> password</a:t>
            </a:r>
          </a:p>
          <a:p>
            <a:pPr lvl="3">
              <a:lnSpc>
                <a:spcPct val="80000"/>
              </a:lnSpc>
              <a:buFont typeface="Wingdings" panose="05000000000000000000" pitchFamily="2" charset="2"/>
              <a:buChar char="§"/>
              <a:defRPr/>
            </a:pPr>
            <a:r>
              <a:rPr lang="en-US" sz="1800" dirty="0"/>
              <a:t>-encrypt ../resources/modules/servers.xml</a:t>
            </a:r>
          </a:p>
          <a:p>
            <a:pPr lvl="3">
              <a:lnSpc>
                <a:spcPct val="80000"/>
              </a:lnSpc>
              <a:defRPr/>
            </a:pPr>
            <a:endParaRPr lang="en-US" sz="1800" dirty="0"/>
          </a:p>
          <a:p>
            <a:pPr lvl="2">
              <a:lnSpc>
                <a:spcPct val="80000"/>
              </a:lnSpc>
              <a:defRPr/>
            </a:pPr>
            <a:r>
              <a:rPr lang="en-US" dirty="0"/>
              <a:t>Driven by a property file containing task actions</a:t>
            </a:r>
          </a:p>
          <a:p>
            <a:pPr lvl="3">
              <a:lnSpc>
                <a:spcPct val="80000"/>
              </a:lnSpc>
              <a:buFont typeface="Wingdings" panose="05000000000000000000" pitchFamily="2" charset="2"/>
              <a:buChar char="§"/>
              <a:defRPr/>
            </a:pPr>
            <a:r>
              <a:rPr lang="en-US" dirty="0" err="1"/>
              <a:t>PDTool.dp</a:t>
            </a:r>
            <a:endParaRPr lang="en-US" dirty="0"/>
          </a:p>
          <a:p>
            <a:pPr lvl="3">
              <a:lnSpc>
                <a:spcPct val="80000"/>
              </a:lnSpc>
              <a:buFont typeface="Wingdings" panose="05000000000000000000" pitchFamily="2" charset="2"/>
              <a:buChar char="§"/>
              <a:defRPr/>
            </a:pPr>
            <a:r>
              <a:rPr lang="en-US" dirty="0"/>
              <a:t>List of task actions and arguments</a:t>
            </a:r>
          </a:p>
          <a:p>
            <a:pPr lvl="3">
              <a:lnSpc>
                <a:spcPct val="80000"/>
              </a:lnSpc>
              <a:defRPr/>
            </a:pPr>
            <a:endParaRPr lang="en-US" dirty="0"/>
          </a:p>
          <a:p>
            <a:pPr lvl="1">
              <a:lnSpc>
                <a:spcPct val="80000"/>
              </a:lnSpc>
              <a:defRPr/>
            </a:pPr>
            <a:r>
              <a:rPr lang="en-US" dirty="0"/>
              <a:t>Shell/Batch script invokes main program</a:t>
            </a:r>
          </a:p>
          <a:p>
            <a:pPr lvl="2">
              <a:lnSpc>
                <a:spcPct val="80000"/>
              </a:lnSpc>
              <a:defRPr/>
            </a:pPr>
            <a:r>
              <a:rPr lang="en-US" dirty="0" err="1"/>
              <a:t>PDTool</a:t>
            </a:r>
            <a:r>
              <a:rPr lang="en-US" dirty="0"/>
              <a:t> – Orchestration implemented in Java</a:t>
            </a:r>
          </a:p>
          <a:p>
            <a:pPr lvl="2">
              <a:lnSpc>
                <a:spcPct val="80000"/>
              </a:lnSpc>
              <a:defRPr/>
            </a:pPr>
            <a:r>
              <a:rPr lang="en-US" dirty="0" err="1"/>
              <a:t>DeployManagerUtil</a:t>
            </a:r>
            <a:r>
              <a:rPr lang="en-US"/>
              <a:t> – Common interface for command line and Ant</a:t>
            </a:r>
            <a:endParaRPr lang="en-US" dirty="0"/>
          </a:p>
        </p:txBody>
      </p:sp>
    </p:spTree>
    <p:extLst>
      <p:ext uri="{BB962C8B-B14F-4D97-AF65-F5344CB8AC3E}">
        <p14:creationId xmlns:p14="http://schemas.microsoft.com/office/powerpoint/2010/main" val="34551682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p:txBody>
          <a:bodyPr/>
          <a:lstStyle/>
          <a:p>
            <a:r>
              <a:rPr lang="en-US" smtClean="0">
                <a:ea typeface="ＭＳ Ｐゴシック" pitchFamily="34" charset="-128"/>
              </a:rPr>
              <a:t>PD Tool Ant Execution</a:t>
            </a:r>
          </a:p>
        </p:txBody>
      </p:sp>
      <p:sp>
        <p:nvSpPr>
          <p:cNvPr id="29699" name="Rectangle 3"/>
          <p:cNvSpPr>
            <a:spLocks noGrp="1"/>
          </p:cNvSpPr>
          <p:nvPr>
            <p:ph type="body" idx="4294967295"/>
          </p:nvPr>
        </p:nvSpPr>
        <p:spPr>
          <a:xfrm>
            <a:off x="457200" y="914400"/>
            <a:ext cx="8458200" cy="5257800"/>
          </a:xfrm>
        </p:spPr>
        <p:txBody>
          <a:bodyPr/>
          <a:lstStyle/>
          <a:p>
            <a:pPr>
              <a:defRPr/>
            </a:pPr>
            <a:r>
              <a:rPr lang="en-US" dirty="0" smtClean="0"/>
              <a:t>Ant Execution</a:t>
            </a:r>
          </a:p>
          <a:p>
            <a:pPr lvl="1">
              <a:defRPr/>
            </a:pPr>
            <a:r>
              <a:rPr lang="en-US" dirty="0" smtClean="0"/>
              <a:t>One shell/batch script for orchestration</a:t>
            </a:r>
          </a:p>
          <a:p>
            <a:pPr lvl="2">
              <a:lnSpc>
                <a:spcPct val="80000"/>
              </a:lnSpc>
              <a:defRPr/>
            </a:pPr>
            <a:r>
              <a:rPr lang="en-US" dirty="0" smtClean="0"/>
              <a:t>ExecutePDTool.bat  or .</a:t>
            </a:r>
            <a:r>
              <a:rPr lang="en-US" dirty="0" err="1" smtClean="0"/>
              <a:t>sh</a:t>
            </a:r>
            <a:endParaRPr lang="en-US" dirty="0" smtClean="0"/>
          </a:p>
          <a:p>
            <a:pPr lvl="3">
              <a:lnSpc>
                <a:spcPct val="80000"/>
              </a:lnSpc>
              <a:defRPr/>
            </a:pPr>
            <a:r>
              <a:rPr lang="en-US" sz="1800" dirty="0" smtClean="0"/>
              <a:t>-ant ../resources/ant/build.xml</a:t>
            </a:r>
          </a:p>
          <a:p>
            <a:pPr lvl="3">
              <a:lnSpc>
                <a:spcPct val="80000"/>
              </a:lnSpc>
              <a:defRPr/>
            </a:pPr>
            <a:endParaRPr lang="en-US" sz="1800" dirty="0"/>
          </a:p>
          <a:p>
            <a:pPr marL="1371600" lvl="3" indent="0">
              <a:lnSpc>
                <a:spcPct val="80000"/>
              </a:lnSpc>
              <a:buFontTx/>
              <a:buNone/>
              <a:defRPr/>
            </a:pPr>
            <a:r>
              <a:rPr lang="en-US" sz="1800" u="sng" dirty="0" smtClean="0"/>
              <a:t>Other capabilities</a:t>
            </a:r>
            <a:endParaRPr lang="en-US" sz="1800" dirty="0" smtClean="0"/>
          </a:p>
          <a:p>
            <a:pPr lvl="3">
              <a:lnSpc>
                <a:spcPct val="80000"/>
              </a:lnSpc>
              <a:defRPr/>
            </a:pPr>
            <a:r>
              <a:rPr lang="en-US" sz="1800" dirty="0"/>
              <a:t>-</a:t>
            </a:r>
            <a:r>
              <a:rPr lang="en-US" sz="1800" dirty="0" err="1"/>
              <a:t>vcsinit</a:t>
            </a:r>
            <a:r>
              <a:rPr lang="en-US" sz="1800" dirty="0"/>
              <a:t> -</a:t>
            </a:r>
            <a:r>
              <a:rPr lang="en-US" sz="1800" dirty="0" err="1"/>
              <a:t>vcsuser</a:t>
            </a:r>
            <a:r>
              <a:rPr lang="en-US" sz="1800" dirty="0"/>
              <a:t> user -</a:t>
            </a:r>
            <a:r>
              <a:rPr lang="en-US" sz="1800" dirty="0" err="1"/>
              <a:t>vcspassword</a:t>
            </a:r>
            <a:r>
              <a:rPr lang="en-US" sz="1800" dirty="0"/>
              <a:t> password</a:t>
            </a:r>
          </a:p>
          <a:p>
            <a:pPr lvl="3">
              <a:lnSpc>
                <a:spcPct val="80000"/>
              </a:lnSpc>
              <a:defRPr/>
            </a:pPr>
            <a:r>
              <a:rPr lang="en-US" sz="1800" dirty="0" smtClean="0"/>
              <a:t>-encrypt ../resources/modules/servers.xml</a:t>
            </a:r>
          </a:p>
          <a:p>
            <a:pPr lvl="3">
              <a:lnSpc>
                <a:spcPct val="80000"/>
              </a:lnSpc>
              <a:defRPr/>
            </a:pPr>
            <a:endParaRPr lang="en-US" sz="1800" dirty="0" smtClean="0"/>
          </a:p>
          <a:p>
            <a:pPr lvl="2">
              <a:lnSpc>
                <a:spcPct val="80000"/>
              </a:lnSpc>
              <a:defRPr/>
            </a:pPr>
            <a:r>
              <a:rPr lang="en-US" dirty="0" smtClean="0"/>
              <a:t>Driven by a build file containing task actions</a:t>
            </a:r>
          </a:p>
          <a:p>
            <a:pPr lvl="3">
              <a:lnSpc>
                <a:spcPct val="80000"/>
              </a:lnSpc>
              <a:defRPr/>
            </a:pPr>
            <a:r>
              <a:rPr lang="en-US" dirty="0" smtClean="0"/>
              <a:t>Build.xml</a:t>
            </a:r>
          </a:p>
          <a:p>
            <a:pPr lvl="3">
              <a:lnSpc>
                <a:spcPct val="80000"/>
              </a:lnSpc>
              <a:defRPr/>
            </a:pPr>
            <a:r>
              <a:rPr lang="en-US" dirty="0" smtClean="0"/>
              <a:t>List of task actions and arguments</a:t>
            </a:r>
          </a:p>
          <a:p>
            <a:pPr lvl="1">
              <a:defRPr/>
            </a:pPr>
            <a:r>
              <a:rPr lang="en-US" dirty="0" smtClean="0"/>
              <a:t>Ant invokes a set of Ant targets. </a:t>
            </a:r>
          </a:p>
          <a:p>
            <a:pPr lvl="2">
              <a:lnSpc>
                <a:spcPct val="80000"/>
              </a:lnSpc>
              <a:defRPr/>
            </a:pPr>
            <a:r>
              <a:rPr lang="en-US" dirty="0" err="1" smtClean="0"/>
              <a:t>CompositeAntTask</a:t>
            </a:r>
            <a:r>
              <a:rPr lang="en-US" dirty="0" smtClean="0"/>
              <a:t>– Common invocation for Ant</a:t>
            </a:r>
          </a:p>
          <a:p>
            <a:pPr lvl="2">
              <a:lnSpc>
                <a:spcPct val="80000"/>
              </a:lnSpc>
              <a:defRPr/>
            </a:pPr>
            <a:r>
              <a:rPr lang="en-US" dirty="0" err="1" smtClean="0"/>
              <a:t>DeployManagerUtil</a:t>
            </a:r>
            <a:r>
              <a:rPr lang="en-US" dirty="0" smtClean="0"/>
              <a:t> – Common interface for command line and Ant</a:t>
            </a:r>
          </a:p>
        </p:txBody>
      </p:sp>
    </p:spTree>
    <p:extLst>
      <p:ext uri="{BB962C8B-B14F-4D97-AF65-F5344CB8AC3E}">
        <p14:creationId xmlns:p14="http://schemas.microsoft.com/office/powerpoint/2010/main" val="3730732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p:txBody>
          <a:bodyPr/>
          <a:lstStyle/>
          <a:p>
            <a:r>
              <a:rPr lang="en-US" smtClean="0">
                <a:ea typeface="ＭＳ Ｐゴシック" pitchFamily="34" charset="-128"/>
              </a:rPr>
              <a:t>Obtaining PD Tool?</a:t>
            </a:r>
          </a:p>
        </p:txBody>
      </p:sp>
      <p:sp>
        <p:nvSpPr>
          <p:cNvPr id="36867" name="Rectangle 3"/>
          <p:cNvSpPr>
            <a:spLocks noGrp="1"/>
          </p:cNvSpPr>
          <p:nvPr>
            <p:ph type="body" idx="4294967295"/>
          </p:nvPr>
        </p:nvSpPr>
        <p:spPr/>
        <p:txBody>
          <a:bodyPr/>
          <a:lstStyle/>
          <a:p>
            <a:r>
              <a:rPr lang="en-US" smtClean="0">
                <a:ea typeface="ＭＳ Ｐゴシック" pitchFamily="34" charset="-128"/>
              </a:rPr>
              <a:t>PD Tool is field developed and is received via a PS engagement</a:t>
            </a:r>
          </a:p>
          <a:p>
            <a:r>
              <a:rPr lang="en-US" smtClean="0">
                <a:ea typeface="ＭＳ Ｐゴシック" pitchFamily="34" charset="-128"/>
              </a:rPr>
              <a:t>Contact your Composite Software Sales Executive</a:t>
            </a:r>
          </a:p>
          <a:p>
            <a:r>
              <a:rPr lang="en-US" smtClean="0">
                <a:ea typeface="ＭＳ Ｐゴシック" pitchFamily="34" charset="-128"/>
              </a:rPr>
              <a:t>Contact your on-site Professional Services Consultant</a:t>
            </a:r>
          </a:p>
        </p:txBody>
      </p:sp>
    </p:spTree>
    <p:extLst>
      <p:ext uri="{BB962C8B-B14F-4D97-AF65-F5344CB8AC3E}">
        <p14:creationId xmlns:p14="http://schemas.microsoft.com/office/powerpoint/2010/main" val="27485713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idx="4294967295"/>
          </p:nvPr>
        </p:nvSpPr>
        <p:spPr/>
        <p:txBody>
          <a:bodyPr/>
          <a:lstStyle/>
          <a:p>
            <a:r>
              <a:rPr lang="en-US" smtClean="0">
                <a:ea typeface="ＭＳ Ｐゴシック" pitchFamily="34" charset="-128"/>
              </a:rPr>
              <a:t>Conclusion – Customer Perspective</a:t>
            </a:r>
          </a:p>
        </p:txBody>
      </p:sp>
      <p:sp>
        <p:nvSpPr>
          <p:cNvPr id="37891" name="Rectangle 3"/>
          <p:cNvSpPr>
            <a:spLocks noGrp="1"/>
          </p:cNvSpPr>
          <p:nvPr>
            <p:ph type="body" idx="4294967295"/>
          </p:nvPr>
        </p:nvSpPr>
        <p:spPr/>
        <p:txBody>
          <a:bodyPr/>
          <a:lstStyle/>
          <a:p>
            <a:r>
              <a:rPr lang="en-US" smtClean="0">
                <a:ea typeface="ＭＳ Ｐゴシック" pitchFamily="34" charset="-128"/>
              </a:rPr>
              <a:t>Pre-built; very easy to deploy; turn-key</a:t>
            </a:r>
          </a:p>
          <a:p>
            <a:r>
              <a:rPr lang="en-US" smtClean="0">
                <a:ea typeface="ＭＳ Ｐゴシック" pitchFamily="34" charset="-128"/>
              </a:rPr>
              <a:t>Only requires System Administration to operate and support</a:t>
            </a:r>
          </a:p>
          <a:p>
            <a:r>
              <a:rPr lang="en-US" smtClean="0">
                <a:ea typeface="ＭＳ Ｐゴシック" pitchFamily="34" charset="-128"/>
              </a:rPr>
              <a:t>Code is transparent to ops engineers (better supportability)</a:t>
            </a:r>
          </a:p>
          <a:p>
            <a:r>
              <a:rPr lang="en-US" smtClean="0">
                <a:ea typeface="ＭＳ Ｐゴシック" pitchFamily="34" charset="-128"/>
              </a:rPr>
              <a:t>Ability to swap in modules of your choice, that suit your environment</a:t>
            </a:r>
          </a:p>
        </p:txBody>
      </p:sp>
    </p:spTree>
    <p:extLst>
      <p:ext uri="{BB962C8B-B14F-4D97-AF65-F5344CB8AC3E}">
        <p14:creationId xmlns:p14="http://schemas.microsoft.com/office/powerpoint/2010/main" val="15823647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6293" y="1040524"/>
            <a:ext cx="8658307" cy="5573636"/>
          </a:xfrm>
          <a:prstGeom prst="roundRect">
            <a:avLst>
              <a:gd name="adj" fmla="val 6836"/>
            </a:avLst>
          </a:prstGeom>
          <a:solidFill>
            <a:srgbClr val="FFFFFF">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906">
              <a:buClr>
                <a:srgbClr val="FFFFFF"/>
              </a:buClr>
              <a:tabLst>
                <a:tab pos="0" algn="l"/>
                <a:tab pos="1218936" algn="l"/>
                <a:tab pos="2437872" algn="l"/>
                <a:tab pos="3656808" algn="l"/>
                <a:tab pos="4875744" algn="l"/>
                <a:tab pos="6094679" algn="l"/>
                <a:tab pos="7313615" algn="l"/>
                <a:tab pos="8532551" algn="l"/>
                <a:tab pos="9751487" algn="l"/>
                <a:tab pos="10970423" algn="l"/>
                <a:tab pos="12189357" algn="l"/>
                <a:tab pos="13408294" algn="l"/>
              </a:tabLst>
              <a:defRPr/>
            </a:pPr>
            <a:endParaRPr lang="en-GB" sz="2800" dirty="0">
              <a:solidFill>
                <a:srgbClr val="FFFFFF"/>
              </a:solidFill>
              <a:cs typeface="Arial"/>
              <a:sym typeface="Wingdings" pitchFamily="2" charset="2"/>
            </a:endParaRPr>
          </a:p>
        </p:txBody>
      </p:sp>
      <p:sp>
        <p:nvSpPr>
          <p:cNvPr id="2" name="Title 1"/>
          <p:cNvSpPr>
            <a:spLocks noGrp="1"/>
          </p:cNvSpPr>
          <p:nvPr>
            <p:ph type="title"/>
          </p:nvPr>
        </p:nvSpPr>
        <p:spPr/>
        <p:txBody>
          <a:bodyPr/>
          <a:lstStyle/>
          <a:p>
            <a:r>
              <a:rPr lang="en-US" dirty="0" err="1" smtClean="0"/>
              <a:t>PDTool</a:t>
            </a:r>
            <a:r>
              <a:rPr lang="en-US" dirty="0" smtClean="0"/>
              <a:t> License</a:t>
            </a:r>
            <a:endParaRPr lang="en-US" dirty="0"/>
          </a:p>
        </p:txBody>
      </p:sp>
      <p:sp>
        <p:nvSpPr>
          <p:cNvPr id="3" name="Content Placeholder 2"/>
          <p:cNvSpPr>
            <a:spLocks noGrp="1"/>
          </p:cNvSpPr>
          <p:nvPr>
            <p:ph idx="1"/>
          </p:nvPr>
        </p:nvSpPr>
        <p:spPr>
          <a:xfrm>
            <a:off x="236293" y="1160980"/>
            <a:ext cx="8658307" cy="5087420"/>
          </a:xfrm>
        </p:spPr>
        <p:txBody>
          <a:bodyPr>
            <a:noAutofit/>
          </a:bodyPr>
          <a:lstStyle/>
          <a:p>
            <a:r>
              <a:rPr lang="en-US" sz="1800" dirty="0" smtClean="0"/>
              <a:t>(</a:t>
            </a:r>
            <a:r>
              <a:rPr lang="en-US" sz="1800" dirty="0"/>
              <a:t>c) 2014 Cisco and/or its affiliates. All rights reserved.</a:t>
            </a:r>
          </a:p>
          <a:p>
            <a:r>
              <a:rPr lang="en-US" sz="1800" dirty="0" smtClean="0"/>
              <a:t>This </a:t>
            </a:r>
            <a:r>
              <a:rPr lang="en-US" sz="1800" dirty="0"/>
              <a:t>software is released under the Eclipse Public License. The details can be found in the file LICENSE. </a:t>
            </a:r>
            <a:r>
              <a:rPr lang="en-US" sz="1800" dirty="0" smtClean="0"/>
              <a:t> Any </a:t>
            </a:r>
            <a:r>
              <a:rPr lang="en-US" sz="1800" dirty="0"/>
              <a:t>dependent libraries supplied by third parties are provided under their own open source licenses as </a:t>
            </a:r>
            <a:r>
              <a:rPr lang="en-US" sz="1800" dirty="0" smtClean="0"/>
              <a:t>described </a:t>
            </a:r>
            <a:r>
              <a:rPr lang="en-US" sz="1800" dirty="0"/>
              <a:t>in their own LICENSE files, generally named .LICENSE.txt. The libraries supplied by Cisco as </a:t>
            </a:r>
            <a:r>
              <a:rPr lang="en-US" sz="1800" dirty="0" smtClean="0"/>
              <a:t>part </a:t>
            </a:r>
            <a:r>
              <a:rPr lang="en-US" sz="1800" dirty="0"/>
              <a:t>of the Composite Information Server/Cisco Data Virtualization Server, particularly csadmin-XXXX.jar, </a:t>
            </a:r>
            <a:r>
              <a:rPr lang="en-US" sz="1800" dirty="0" smtClean="0"/>
              <a:t>csarchive-XXXX.jar</a:t>
            </a:r>
            <a:r>
              <a:rPr lang="en-US" sz="1800" dirty="0"/>
              <a:t>, csbase-XXXX.jar, csclient-XXXX.jar, cscommon-XXXX.jar, csext-XXXX.jar, csjdbc-XXXX.jar, </a:t>
            </a:r>
            <a:r>
              <a:rPr lang="en-US" sz="1800" dirty="0" smtClean="0"/>
              <a:t>csserverutil-XXXX.jar</a:t>
            </a:r>
            <a:r>
              <a:rPr lang="en-US" sz="1800" dirty="0"/>
              <a:t>, csserver-XXXX.jar, cswebapi-XXXX.jar, and customproc-XXXX.jar (where -XXXX is an </a:t>
            </a:r>
            <a:r>
              <a:rPr lang="en-US" sz="1800" dirty="0" smtClean="0"/>
              <a:t>optional </a:t>
            </a:r>
            <a:r>
              <a:rPr lang="en-US" sz="1800" dirty="0"/>
              <a:t>version number) are provided as a convenience, but are covered under the licensing for the </a:t>
            </a:r>
            <a:r>
              <a:rPr lang="en-US" sz="1800" dirty="0" smtClean="0"/>
              <a:t>Composite </a:t>
            </a:r>
            <a:r>
              <a:rPr lang="en-US" sz="1800" dirty="0"/>
              <a:t>Information Server/Cisco Data Virtualization Server. They cannot be used in any way except </a:t>
            </a:r>
            <a:r>
              <a:rPr lang="en-US" sz="1800" dirty="0" smtClean="0"/>
              <a:t>through </a:t>
            </a:r>
            <a:r>
              <a:rPr lang="en-US" sz="1800" dirty="0"/>
              <a:t>a valid license for that product.</a:t>
            </a:r>
          </a:p>
          <a:p>
            <a:r>
              <a:rPr lang="en-US" sz="1800" dirty="0" smtClean="0"/>
              <a:t>This </a:t>
            </a:r>
            <a:r>
              <a:rPr lang="en-US" sz="1800" dirty="0"/>
              <a:t>software is released AS-IS!. Support for this software is not covered by standard maintenance agreements with Cisco. </a:t>
            </a:r>
            <a:r>
              <a:rPr lang="en-US" sz="1800" dirty="0" smtClean="0"/>
              <a:t> Any </a:t>
            </a:r>
            <a:r>
              <a:rPr lang="en-US" sz="1800" dirty="0"/>
              <a:t>support for this software by Cisco would be covered by paid consulting agreements, and would be billable work.</a:t>
            </a:r>
            <a:endParaRPr lang="en-US" sz="1800" dirty="0">
              <a:ea typeface="ＭＳ Ｐゴシック" pitchFamily="34" charset="-128"/>
            </a:endParaRPr>
          </a:p>
        </p:txBody>
      </p:sp>
    </p:spTree>
    <p:extLst>
      <p:ext uri="{BB962C8B-B14F-4D97-AF65-F5344CB8AC3E}">
        <p14:creationId xmlns:p14="http://schemas.microsoft.com/office/powerpoint/2010/main" val="33292070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subTitle" idx="1"/>
          </p:nvPr>
        </p:nvSpPr>
        <p:spPr>
          <a:xfrm>
            <a:off x="4876800" y="3200400"/>
            <a:ext cx="3357563" cy="877888"/>
          </a:xfrm>
        </p:spPr>
        <p:txBody>
          <a:bodyPr/>
          <a:lstStyle/>
          <a:p>
            <a:pPr>
              <a:buFont typeface="Wingdings" pitchFamily="2" charset="2"/>
              <a:buNone/>
            </a:pPr>
            <a:r>
              <a:rPr lang="en-US" sz="2300" smtClean="0">
                <a:ea typeface="ＭＳ Ｐゴシック" pitchFamily="34" charset="-128"/>
              </a:rPr>
              <a:t>www.compositesw.com</a:t>
            </a:r>
          </a:p>
          <a:p>
            <a:pPr>
              <a:buFont typeface="Wingdings" pitchFamily="2" charset="2"/>
              <a:buNone/>
            </a:pPr>
            <a:endParaRPr lang="en-US" sz="1400" smtClean="0">
              <a:ea typeface="ＭＳ Ｐゴシック" pitchFamily="34" charset="-128"/>
            </a:endParaRPr>
          </a:p>
          <a:p>
            <a:pPr>
              <a:buFont typeface="Wingdings" pitchFamily="2" charset="2"/>
              <a:buNone/>
            </a:pPr>
            <a:endParaRPr lang="en-US" sz="1400" smtClean="0">
              <a:ea typeface="ＭＳ Ｐゴシック" pitchFamily="34" charset="-128"/>
            </a:endParaRPr>
          </a:p>
          <a:p>
            <a:pPr>
              <a:buFont typeface="Wingdings" pitchFamily="2" charset="2"/>
              <a:buNone/>
            </a:pPr>
            <a:endParaRPr lang="en-US" sz="1400" smtClean="0">
              <a:ea typeface="ＭＳ Ｐゴシック" pitchFamily="34" charset="-128"/>
            </a:endParaRPr>
          </a:p>
        </p:txBody>
      </p:sp>
    </p:spTree>
    <p:extLst>
      <p:ext uri="{BB962C8B-B14F-4D97-AF65-F5344CB8AC3E}">
        <p14:creationId xmlns:p14="http://schemas.microsoft.com/office/powerpoint/2010/main" val="40835363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37405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p:txBody>
          <a:bodyPr/>
          <a:lstStyle/>
          <a:p>
            <a:r>
              <a:rPr lang="en-US" smtClean="0">
                <a:ea typeface="ＭＳ Ｐゴシック" pitchFamily="34" charset="-128"/>
              </a:rPr>
              <a:t>Problem Definition</a:t>
            </a:r>
          </a:p>
        </p:txBody>
      </p:sp>
      <p:sp>
        <p:nvSpPr>
          <p:cNvPr id="15363" name="Rectangle 3"/>
          <p:cNvSpPr>
            <a:spLocks noGrp="1"/>
          </p:cNvSpPr>
          <p:nvPr>
            <p:ph type="body" idx="4294967295"/>
          </p:nvPr>
        </p:nvSpPr>
        <p:spPr>
          <a:xfrm>
            <a:off x="304800" y="1066800"/>
            <a:ext cx="8686800" cy="5334000"/>
          </a:xfrm>
        </p:spPr>
        <p:txBody>
          <a:bodyPr/>
          <a:lstStyle/>
          <a:p>
            <a:pPr>
              <a:lnSpc>
                <a:spcPct val="90000"/>
              </a:lnSpc>
            </a:pPr>
            <a:r>
              <a:rPr lang="en-US" sz="2800" smtClean="0">
                <a:ea typeface="ＭＳ Ｐゴシック" pitchFamily="34" charset="-128"/>
              </a:rPr>
              <a:t>Every CIS project must promote resources</a:t>
            </a:r>
          </a:p>
          <a:p>
            <a:pPr lvl="1">
              <a:lnSpc>
                <a:spcPct val="90000"/>
              </a:lnSpc>
            </a:pPr>
            <a:r>
              <a:rPr lang="en-US" sz="2400" smtClean="0">
                <a:ea typeface="ＭＳ Ｐゴシック" pitchFamily="34" charset="-128"/>
              </a:rPr>
              <a:t>Referred to as the deployment process.</a:t>
            </a:r>
          </a:p>
          <a:p>
            <a:pPr>
              <a:lnSpc>
                <a:spcPct val="90000"/>
              </a:lnSpc>
            </a:pPr>
            <a:r>
              <a:rPr lang="en-US" sz="2800" smtClean="0">
                <a:ea typeface="ＭＳ Ｐゴシック" pitchFamily="34" charset="-128"/>
              </a:rPr>
              <a:t>Requirements</a:t>
            </a:r>
          </a:p>
          <a:p>
            <a:pPr lvl="1">
              <a:lnSpc>
                <a:spcPct val="90000"/>
              </a:lnSpc>
            </a:pPr>
            <a:r>
              <a:rPr lang="en-US" sz="2400" smtClean="0">
                <a:ea typeface="ＭＳ Ｐゴシック" pitchFamily="34" charset="-128"/>
              </a:rPr>
              <a:t>Some customers have rigorous deployment requirements</a:t>
            </a:r>
          </a:p>
          <a:p>
            <a:pPr lvl="1">
              <a:lnSpc>
                <a:spcPct val="90000"/>
              </a:lnSpc>
            </a:pPr>
            <a:r>
              <a:rPr lang="en-US" sz="2400" smtClean="0">
                <a:ea typeface="ＭＳ Ｐゴシック" pitchFamily="34" charset="-128"/>
              </a:rPr>
              <a:t>Some have none.</a:t>
            </a:r>
          </a:p>
          <a:p>
            <a:pPr>
              <a:lnSpc>
                <a:spcPct val="90000"/>
              </a:lnSpc>
            </a:pPr>
            <a:r>
              <a:rPr lang="en-US" sz="2800" smtClean="0">
                <a:ea typeface="ＭＳ Ｐゴシック" pitchFamily="34" charset="-128"/>
              </a:rPr>
              <a:t>Variety of environments</a:t>
            </a:r>
          </a:p>
          <a:p>
            <a:pPr lvl="1">
              <a:lnSpc>
                <a:spcPct val="90000"/>
              </a:lnSpc>
            </a:pPr>
            <a:r>
              <a:rPr lang="en-US" sz="2400" smtClean="0">
                <a:ea typeface="ＭＳ Ｐゴシック" pitchFamily="34" charset="-128"/>
              </a:rPr>
              <a:t>Unix based CIS (Linux, Solaris)</a:t>
            </a:r>
          </a:p>
          <a:p>
            <a:pPr lvl="1">
              <a:lnSpc>
                <a:spcPct val="90000"/>
              </a:lnSpc>
            </a:pPr>
            <a:r>
              <a:rPr lang="en-US" sz="2400" smtClean="0">
                <a:ea typeface="ＭＳ Ｐゴシック" pitchFamily="34" charset="-128"/>
              </a:rPr>
              <a:t>Windows XP, Windows 7 (32 and 64-bit).</a:t>
            </a:r>
          </a:p>
          <a:p>
            <a:pPr>
              <a:lnSpc>
                <a:spcPct val="90000"/>
              </a:lnSpc>
            </a:pPr>
            <a:r>
              <a:rPr lang="en-US" sz="2800" smtClean="0">
                <a:ea typeface="ＭＳ Ｐゴシック" pitchFamily="34" charset="-128"/>
              </a:rPr>
              <a:t>Paradigm</a:t>
            </a:r>
          </a:p>
          <a:p>
            <a:pPr lvl="1">
              <a:lnSpc>
                <a:spcPct val="90000"/>
              </a:lnSpc>
            </a:pPr>
            <a:r>
              <a:rPr lang="en-US" sz="2400" smtClean="0">
                <a:ea typeface="ＭＳ Ｐゴシック" pitchFamily="34" charset="-128"/>
              </a:rPr>
              <a:t>May use Version control</a:t>
            </a:r>
          </a:p>
          <a:p>
            <a:pPr lvl="1">
              <a:lnSpc>
                <a:spcPct val="90000"/>
              </a:lnSpc>
            </a:pPr>
            <a:r>
              <a:rPr lang="en-US" sz="2400" smtClean="0">
                <a:ea typeface="ＭＳ Ｐゴシック" pitchFamily="34" charset="-128"/>
              </a:rPr>
              <a:t>May choose CAR file import/export</a:t>
            </a:r>
          </a:p>
        </p:txBody>
      </p:sp>
    </p:spTree>
    <p:extLst>
      <p:ext uri="{BB962C8B-B14F-4D97-AF65-F5344CB8AC3E}">
        <p14:creationId xmlns:p14="http://schemas.microsoft.com/office/powerpoint/2010/main" val="28713278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p:txBody>
          <a:bodyPr/>
          <a:lstStyle/>
          <a:p>
            <a:r>
              <a:rPr lang="en-US" smtClean="0">
                <a:ea typeface="ＭＳ Ｐゴシック" pitchFamily="34" charset="-128"/>
              </a:rPr>
              <a:t>Goals</a:t>
            </a:r>
          </a:p>
        </p:txBody>
      </p:sp>
      <p:sp>
        <p:nvSpPr>
          <p:cNvPr id="16387" name="Rectangle 3"/>
          <p:cNvSpPr>
            <a:spLocks noGrp="1"/>
          </p:cNvSpPr>
          <p:nvPr>
            <p:ph type="body" idx="4294967295"/>
          </p:nvPr>
        </p:nvSpPr>
        <p:spPr/>
        <p:txBody>
          <a:bodyPr/>
          <a:lstStyle/>
          <a:p>
            <a:pPr>
              <a:lnSpc>
                <a:spcPct val="90000"/>
              </a:lnSpc>
            </a:pPr>
            <a:r>
              <a:rPr lang="en-US" sz="2800" smtClean="0">
                <a:ea typeface="ＭＳ Ｐゴシック" pitchFamily="34" charset="-128"/>
              </a:rPr>
              <a:t>Provide a Promotion/Deployment Tool that addresses 90% of customer base with an out-of-the-box solution.</a:t>
            </a:r>
          </a:p>
          <a:p>
            <a:pPr>
              <a:lnSpc>
                <a:spcPct val="90000"/>
              </a:lnSpc>
            </a:pPr>
            <a:r>
              <a:rPr lang="en-US" sz="2800" smtClean="0">
                <a:ea typeface="ＭＳ Ｐゴシック" pitchFamily="34" charset="-128"/>
              </a:rPr>
              <a:t>Provide an Extendable Framework </a:t>
            </a:r>
          </a:p>
          <a:p>
            <a:pPr lvl="1">
              <a:lnSpc>
                <a:spcPct val="90000"/>
              </a:lnSpc>
            </a:pPr>
            <a:r>
              <a:rPr lang="en-US" sz="2400" smtClean="0">
                <a:ea typeface="ＭＳ Ｐゴシック" pitchFamily="34" charset="-128"/>
              </a:rPr>
              <a:t>For the 10% most demanding customers that have more specific deployment requirements.</a:t>
            </a:r>
          </a:p>
          <a:p>
            <a:pPr>
              <a:lnSpc>
                <a:spcPct val="90000"/>
              </a:lnSpc>
            </a:pPr>
            <a:r>
              <a:rPr lang="en-US" sz="2800" smtClean="0">
                <a:ea typeface="ＭＳ Ｐゴシック" pitchFamily="34" charset="-128"/>
              </a:rPr>
              <a:t>Provide Documentation</a:t>
            </a:r>
          </a:p>
          <a:p>
            <a:pPr>
              <a:lnSpc>
                <a:spcPct val="90000"/>
              </a:lnSpc>
            </a:pPr>
            <a:r>
              <a:rPr lang="en-US" sz="2800" smtClean="0">
                <a:ea typeface="ＭＳ Ｐゴシック" pitchFamily="34" charset="-128"/>
              </a:rPr>
              <a:t>Provide Training</a:t>
            </a:r>
          </a:p>
          <a:p>
            <a:pPr>
              <a:lnSpc>
                <a:spcPct val="90000"/>
              </a:lnSpc>
            </a:pPr>
            <a:r>
              <a:rPr lang="en-US" sz="2800" smtClean="0">
                <a:ea typeface="ＭＳ Ｐゴシック" pitchFamily="34" charset="-128"/>
              </a:rPr>
              <a:t>Provide Examples</a:t>
            </a:r>
          </a:p>
        </p:txBody>
      </p:sp>
    </p:spTree>
    <p:extLst>
      <p:ext uri="{BB962C8B-B14F-4D97-AF65-F5344CB8AC3E}">
        <p14:creationId xmlns:p14="http://schemas.microsoft.com/office/powerpoint/2010/main" val="1711993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idx="4294967295"/>
          </p:nvPr>
        </p:nvSpPr>
        <p:spPr/>
        <p:txBody>
          <a:bodyPr/>
          <a:lstStyle/>
          <a:p>
            <a:r>
              <a:rPr lang="en-US" smtClean="0">
                <a:ea typeface="ＭＳ Ｐゴシック" pitchFamily="34" charset="-128"/>
              </a:rPr>
              <a:t>Packages</a:t>
            </a:r>
          </a:p>
        </p:txBody>
      </p:sp>
      <p:sp>
        <p:nvSpPr>
          <p:cNvPr id="17411" name="Rectangle 3"/>
          <p:cNvSpPr>
            <a:spLocks noGrp="1"/>
          </p:cNvSpPr>
          <p:nvPr>
            <p:ph type="body" idx="4294967295"/>
          </p:nvPr>
        </p:nvSpPr>
        <p:spPr>
          <a:xfrm>
            <a:off x="457200" y="1066800"/>
            <a:ext cx="8534400" cy="5059363"/>
          </a:xfrm>
        </p:spPr>
        <p:txBody>
          <a:bodyPr/>
          <a:lstStyle/>
          <a:p>
            <a:r>
              <a:rPr lang="en-US" smtClean="0">
                <a:ea typeface="ＭＳ Ｐゴシック" pitchFamily="34" charset="-128"/>
              </a:rPr>
              <a:t>PS Promotion and Deployment Tool </a:t>
            </a:r>
          </a:p>
          <a:p>
            <a:pPr lvl="1"/>
            <a:r>
              <a:rPr lang="en-US" smtClean="0">
                <a:ea typeface="ＭＳ Ｐゴシック" pitchFamily="34" charset="-128"/>
              </a:rPr>
              <a:t>a.k.a. PD Tool</a:t>
            </a:r>
          </a:p>
          <a:p>
            <a:pPr lvl="1"/>
            <a:r>
              <a:rPr lang="en-US" smtClean="0">
                <a:ea typeface="ＭＳ Ｐゴシック" pitchFamily="34" charset="-128"/>
              </a:rPr>
              <a:t>Automated Command-line or Ant deployment</a:t>
            </a:r>
          </a:p>
          <a:p>
            <a:pPr lvl="1"/>
            <a:endParaRPr lang="en-US" smtClean="0">
              <a:ea typeface="ＭＳ Ｐゴシック" pitchFamily="34" charset="-128"/>
            </a:endParaRPr>
          </a:p>
          <a:p>
            <a:r>
              <a:rPr lang="en-US" smtClean="0">
                <a:ea typeface="ＭＳ Ｐゴシック" pitchFamily="34" charset="-128"/>
              </a:rPr>
              <a:t>PS Promotion and Deployment Tool Studio</a:t>
            </a:r>
          </a:p>
          <a:p>
            <a:pPr lvl="1"/>
            <a:r>
              <a:rPr lang="en-US" smtClean="0">
                <a:ea typeface="ＭＳ Ｐゴシック" pitchFamily="34" charset="-128"/>
              </a:rPr>
              <a:t>a.k.a. PD Tool Studio</a:t>
            </a:r>
          </a:p>
          <a:p>
            <a:pPr lvl="1"/>
            <a:r>
              <a:rPr lang="en-US" smtClean="0">
                <a:ea typeface="ＭＳ Ｐゴシック" pitchFamily="34" charset="-128"/>
              </a:rPr>
              <a:t>Studio Integration with VCS</a:t>
            </a:r>
          </a:p>
        </p:txBody>
      </p:sp>
    </p:spTree>
    <p:extLst>
      <p:ext uri="{BB962C8B-B14F-4D97-AF65-F5344CB8AC3E}">
        <p14:creationId xmlns:p14="http://schemas.microsoft.com/office/powerpoint/2010/main" val="27736411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5514041" y="2676501"/>
            <a:ext cx="677209" cy="57021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6180790" y="5146011"/>
            <a:ext cx="677209" cy="57021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78" name="Rectangle 2"/>
          <p:cNvSpPr>
            <a:spLocks noGrp="1"/>
          </p:cNvSpPr>
          <p:nvPr>
            <p:ph type="title" idx="4294967295"/>
          </p:nvPr>
        </p:nvSpPr>
        <p:spPr/>
        <p:txBody>
          <a:bodyPr/>
          <a:lstStyle/>
          <a:p>
            <a:r>
              <a:rPr lang="en-US" dirty="0" smtClean="0">
                <a:ea typeface="ＭＳ Ｐゴシック" pitchFamily="34" charset="-128"/>
              </a:rPr>
              <a:t>Deployment Overview</a:t>
            </a:r>
          </a:p>
        </p:txBody>
      </p:sp>
      <p:sp>
        <p:nvSpPr>
          <p:cNvPr id="24580" name="AutoShape 25"/>
          <p:cNvSpPr>
            <a:spLocks noChangeArrowheads="1"/>
          </p:cNvSpPr>
          <p:nvPr/>
        </p:nvSpPr>
        <p:spPr bwMode="auto">
          <a:xfrm>
            <a:off x="6324600" y="2742841"/>
            <a:ext cx="1066800" cy="534987"/>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solidFill>
                  <a:schemeClr val="bg1"/>
                </a:solidFill>
              </a:rPr>
              <a:t>CIS</a:t>
            </a:r>
            <a:endParaRPr lang="en-US" sz="1000" b="1">
              <a:solidFill>
                <a:schemeClr val="bg1"/>
              </a:solidFill>
            </a:endParaRPr>
          </a:p>
        </p:txBody>
      </p:sp>
      <p:sp>
        <p:nvSpPr>
          <p:cNvPr id="24581" name="Rectangle 22"/>
          <p:cNvSpPr>
            <a:spLocks noChangeArrowheads="1"/>
          </p:cNvSpPr>
          <p:nvPr/>
        </p:nvSpPr>
        <p:spPr bwMode="auto">
          <a:xfrm>
            <a:off x="5486400" y="2363428"/>
            <a:ext cx="2286000" cy="1295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2" name="Text Box 23"/>
          <p:cNvSpPr txBox="1">
            <a:spLocks noChangeArrowheads="1"/>
          </p:cNvSpPr>
          <p:nvPr/>
        </p:nvSpPr>
        <p:spPr bwMode="auto">
          <a:xfrm>
            <a:off x="5410200" y="2058628"/>
            <a:ext cx="2743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Target Environment: *nix, windows</a:t>
            </a:r>
          </a:p>
        </p:txBody>
      </p:sp>
      <p:sp>
        <p:nvSpPr>
          <p:cNvPr id="24583" name="Text Box 24"/>
          <p:cNvSpPr txBox="1">
            <a:spLocks noChangeArrowheads="1"/>
          </p:cNvSpPr>
          <p:nvPr/>
        </p:nvSpPr>
        <p:spPr bwMode="auto">
          <a:xfrm>
            <a:off x="5486400" y="2363428"/>
            <a:ext cx="2590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CIS Target Promotion Server</a:t>
            </a:r>
          </a:p>
        </p:txBody>
      </p:sp>
      <p:grpSp>
        <p:nvGrpSpPr>
          <p:cNvPr id="24584" name="Group 28"/>
          <p:cNvGrpSpPr>
            <a:grpSpLocks/>
          </p:cNvGrpSpPr>
          <p:nvPr/>
        </p:nvGrpSpPr>
        <p:grpSpPr bwMode="auto">
          <a:xfrm>
            <a:off x="2057400" y="2058628"/>
            <a:ext cx="3200400" cy="1447800"/>
            <a:chOff x="2976" y="768"/>
            <a:chExt cx="2016" cy="912"/>
          </a:xfrm>
        </p:grpSpPr>
        <p:sp>
          <p:nvSpPr>
            <p:cNvPr id="24635" name="AutoShape 25"/>
            <p:cNvSpPr>
              <a:spLocks noChangeArrowheads="1"/>
            </p:cNvSpPr>
            <p:nvPr/>
          </p:nvSpPr>
          <p:spPr bwMode="auto">
            <a:xfrm>
              <a:off x="3312" y="1199"/>
              <a:ext cx="672" cy="337"/>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solidFill>
                    <a:schemeClr val="bg1"/>
                  </a:solidFill>
                </a:rPr>
                <a:t>CIS</a:t>
              </a:r>
              <a:endParaRPr lang="en-US" sz="1000" b="1">
                <a:solidFill>
                  <a:schemeClr val="bg1"/>
                </a:solidFill>
              </a:endParaRPr>
            </a:p>
          </p:txBody>
        </p:sp>
        <p:sp>
          <p:nvSpPr>
            <p:cNvPr id="24636" name="Rectangle 30"/>
            <p:cNvSpPr>
              <a:spLocks noChangeArrowheads="1"/>
            </p:cNvSpPr>
            <p:nvPr/>
          </p:nvSpPr>
          <p:spPr bwMode="auto">
            <a:xfrm>
              <a:off x="3024" y="960"/>
              <a:ext cx="1440" cy="72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24637" name="Text Box 31"/>
            <p:cNvSpPr txBox="1">
              <a:spLocks noChangeArrowheads="1"/>
            </p:cNvSpPr>
            <p:nvPr/>
          </p:nvSpPr>
          <p:spPr bwMode="auto">
            <a:xfrm>
              <a:off x="2976" y="768"/>
              <a:ext cx="20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dirty="0">
                  <a:solidFill>
                    <a:schemeClr val="tx1"/>
                  </a:solidFill>
                </a:rPr>
                <a:t>Source Environment: *nix, windows</a:t>
              </a:r>
            </a:p>
          </p:txBody>
        </p:sp>
        <p:sp>
          <p:nvSpPr>
            <p:cNvPr id="24638" name="Text Box 32"/>
            <p:cNvSpPr txBox="1">
              <a:spLocks noChangeArrowheads="1"/>
            </p:cNvSpPr>
            <p:nvPr/>
          </p:nvSpPr>
          <p:spPr bwMode="auto">
            <a:xfrm>
              <a:off x="3024" y="960"/>
              <a:ext cx="16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dirty="0">
                  <a:solidFill>
                    <a:schemeClr val="tx1"/>
                  </a:solidFill>
                </a:rPr>
                <a:t>CIS Source </a:t>
              </a:r>
              <a:r>
                <a:rPr lang="en-US" sz="1200" b="1" dirty="0" err="1">
                  <a:solidFill>
                    <a:schemeClr val="tx1"/>
                  </a:solidFill>
                </a:rPr>
                <a:t>Dev</a:t>
              </a:r>
              <a:r>
                <a:rPr lang="en-US" sz="1200" b="1" dirty="0">
                  <a:solidFill>
                    <a:schemeClr val="tx1"/>
                  </a:solidFill>
                </a:rPr>
                <a:t> Server</a:t>
              </a:r>
            </a:p>
          </p:txBody>
        </p:sp>
      </p:grpSp>
      <p:sp>
        <p:nvSpPr>
          <p:cNvPr id="24585" name="Rectangle 35"/>
          <p:cNvSpPr>
            <a:spLocks noChangeArrowheads="1"/>
          </p:cNvSpPr>
          <p:nvPr/>
        </p:nvSpPr>
        <p:spPr bwMode="auto">
          <a:xfrm>
            <a:off x="5486400" y="4801828"/>
            <a:ext cx="1371600" cy="1295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6" name="Text Box 36"/>
          <p:cNvSpPr txBox="1">
            <a:spLocks noChangeArrowheads="1"/>
          </p:cNvSpPr>
          <p:nvPr/>
        </p:nvSpPr>
        <p:spPr bwMode="auto">
          <a:xfrm>
            <a:off x="5410200" y="4497028"/>
            <a:ext cx="32766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Deployment Environment: *nix, windows</a:t>
            </a:r>
          </a:p>
        </p:txBody>
      </p:sp>
      <p:sp>
        <p:nvSpPr>
          <p:cNvPr id="24587" name="Text Box 37"/>
          <p:cNvSpPr txBox="1">
            <a:spLocks noChangeArrowheads="1"/>
          </p:cNvSpPr>
          <p:nvPr/>
        </p:nvSpPr>
        <p:spPr bwMode="auto">
          <a:xfrm>
            <a:off x="5486400" y="4801828"/>
            <a:ext cx="1143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a:solidFill>
                  <a:schemeClr val="tx1"/>
                </a:solidFill>
              </a:rPr>
              <a:t>Deployment Server</a:t>
            </a:r>
          </a:p>
        </p:txBody>
      </p:sp>
      <p:grpSp>
        <p:nvGrpSpPr>
          <p:cNvPr id="24588" name="Group 43"/>
          <p:cNvGrpSpPr>
            <a:grpSpLocks/>
          </p:cNvGrpSpPr>
          <p:nvPr/>
        </p:nvGrpSpPr>
        <p:grpSpPr bwMode="auto">
          <a:xfrm>
            <a:off x="2057400" y="4497028"/>
            <a:ext cx="3200400" cy="1447800"/>
            <a:chOff x="3360" y="2688"/>
            <a:chExt cx="2016" cy="912"/>
          </a:xfrm>
        </p:grpSpPr>
        <p:sp>
          <p:nvSpPr>
            <p:cNvPr id="24631" name="AutoShape 25"/>
            <p:cNvSpPr>
              <a:spLocks noChangeArrowheads="1"/>
            </p:cNvSpPr>
            <p:nvPr/>
          </p:nvSpPr>
          <p:spPr bwMode="auto">
            <a:xfrm>
              <a:off x="3696" y="3119"/>
              <a:ext cx="672" cy="337"/>
            </a:xfrm>
            <a:prstGeom prst="roundRect">
              <a:avLst>
                <a:gd name="adj" fmla="val 17708"/>
              </a:avLst>
            </a:prstGeom>
            <a:solidFill>
              <a:schemeClr val="accent1"/>
            </a:solidFill>
            <a:ln w="9525">
              <a:round/>
              <a:headEnd/>
              <a:tailEnd/>
            </a:ln>
            <a:effectLst/>
            <a:scene3d>
              <a:camera prst="legacyObliqueTopRight"/>
              <a:lightRig rig="legacyFlat3" dir="r"/>
            </a:scene3d>
            <a:sp3d extrusionH="125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dirty="0" smtClean="0">
                  <a:solidFill>
                    <a:schemeClr val="bg1"/>
                  </a:solidFill>
                </a:rPr>
                <a:t>Subversion, TFS</a:t>
              </a:r>
              <a:endParaRPr lang="en-US" sz="1000" b="1" i="1" dirty="0">
                <a:solidFill>
                  <a:schemeClr val="bg1"/>
                </a:solidFill>
              </a:endParaRPr>
            </a:p>
            <a:p>
              <a:pPr algn="ctr" eaLnBrk="0" hangingPunct="0"/>
              <a:r>
                <a:rPr lang="en-US" sz="1000" b="1" i="1" dirty="0">
                  <a:solidFill>
                    <a:schemeClr val="bg1"/>
                  </a:solidFill>
                </a:rPr>
                <a:t>Other..</a:t>
              </a:r>
              <a:endParaRPr lang="en-US" sz="1000" b="1" dirty="0">
                <a:solidFill>
                  <a:schemeClr val="bg1"/>
                </a:solidFill>
              </a:endParaRPr>
            </a:p>
          </p:txBody>
        </p:sp>
        <p:sp>
          <p:nvSpPr>
            <p:cNvPr id="24632" name="Rectangle 40"/>
            <p:cNvSpPr>
              <a:spLocks noChangeArrowheads="1"/>
            </p:cNvSpPr>
            <p:nvPr/>
          </p:nvSpPr>
          <p:spPr bwMode="auto">
            <a:xfrm>
              <a:off x="3408" y="2880"/>
              <a:ext cx="1440" cy="72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24633" name="Text Box 41"/>
            <p:cNvSpPr txBox="1">
              <a:spLocks noChangeArrowheads="1"/>
            </p:cNvSpPr>
            <p:nvPr/>
          </p:nvSpPr>
          <p:spPr bwMode="auto">
            <a:xfrm>
              <a:off x="3360" y="2688"/>
              <a:ext cx="20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dirty="0">
                  <a:solidFill>
                    <a:schemeClr val="tx1"/>
                  </a:solidFill>
                </a:rPr>
                <a:t>Source Code Control System</a:t>
              </a:r>
            </a:p>
          </p:txBody>
        </p:sp>
        <p:sp>
          <p:nvSpPr>
            <p:cNvPr id="24634" name="Text Box 42"/>
            <p:cNvSpPr txBox="1">
              <a:spLocks noChangeArrowheads="1"/>
            </p:cNvSpPr>
            <p:nvPr/>
          </p:nvSpPr>
          <p:spPr bwMode="auto">
            <a:xfrm>
              <a:off x="3408" y="2880"/>
              <a:ext cx="16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200" b="1" dirty="0">
                  <a:solidFill>
                    <a:schemeClr val="tx1"/>
                  </a:solidFill>
                </a:rPr>
                <a:t>VCS Server</a:t>
              </a:r>
            </a:p>
          </p:txBody>
        </p:sp>
      </p:grpSp>
      <p:grpSp>
        <p:nvGrpSpPr>
          <p:cNvPr id="95318" name="Group 86"/>
          <p:cNvGrpSpPr>
            <a:grpSpLocks/>
          </p:cNvGrpSpPr>
          <p:nvPr/>
        </p:nvGrpSpPr>
        <p:grpSpPr bwMode="auto">
          <a:xfrm>
            <a:off x="1930400" y="3506428"/>
            <a:ext cx="1244600" cy="1295400"/>
            <a:chOff x="1600" y="2016"/>
            <a:chExt cx="784" cy="816"/>
          </a:xfrm>
        </p:grpSpPr>
        <p:sp>
          <p:nvSpPr>
            <p:cNvPr id="24629" name="Line 46"/>
            <p:cNvSpPr>
              <a:spLocks noChangeShapeType="1"/>
            </p:cNvSpPr>
            <p:nvPr/>
          </p:nvSpPr>
          <p:spPr bwMode="auto">
            <a:xfrm>
              <a:off x="2328" y="2016"/>
              <a:ext cx="0"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30" name="Text Box 47"/>
            <p:cNvSpPr txBox="1">
              <a:spLocks noChangeArrowheads="1"/>
            </p:cNvSpPr>
            <p:nvPr/>
          </p:nvSpPr>
          <p:spPr bwMode="auto">
            <a:xfrm>
              <a:off x="1600" y="2104"/>
              <a:ext cx="784"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000" dirty="0" smtClean="0">
                  <a:solidFill>
                    <a:schemeClr val="tx1"/>
                  </a:solidFill>
                </a:rPr>
                <a:t> </a:t>
              </a:r>
              <a:endParaRPr lang="en-US" sz="1000" dirty="0">
                <a:solidFill>
                  <a:schemeClr val="tx1"/>
                </a:solidFill>
              </a:endParaRPr>
            </a:p>
          </p:txBody>
        </p:sp>
      </p:grpSp>
      <p:grpSp>
        <p:nvGrpSpPr>
          <p:cNvPr id="95296" name="Group 64"/>
          <p:cNvGrpSpPr>
            <a:grpSpLocks/>
          </p:cNvGrpSpPr>
          <p:nvPr/>
        </p:nvGrpSpPr>
        <p:grpSpPr bwMode="auto">
          <a:xfrm>
            <a:off x="4419600" y="5563833"/>
            <a:ext cx="1981200" cy="576263"/>
            <a:chOff x="3168" y="3312"/>
            <a:chExt cx="1248" cy="363"/>
          </a:xfrm>
        </p:grpSpPr>
        <p:grpSp>
          <p:nvGrpSpPr>
            <p:cNvPr id="24625" name="Group 63"/>
            <p:cNvGrpSpPr>
              <a:grpSpLocks/>
            </p:cNvGrpSpPr>
            <p:nvPr/>
          </p:nvGrpSpPr>
          <p:grpSpPr bwMode="auto">
            <a:xfrm>
              <a:off x="3168" y="3312"/>
              <a:ext cx="672" cy="363"/>
              <a:chOff x="3168" y="3312"/>
              <a:chExt cx="672" cy="363"/>
            </a:xfrm>
          </p:grpSpPr>
          <p:sp>
            <p:nvSpPr>
              <p:cNvPr id="24627" name="Line 54"/>
              <p:cNvSpPr>
                <a:spLocks noChangeShapeType="1"/>
              </p:cNvSpPr>
              <p:nvPr/>
            </p:nvSpPr>
            <p:spPr bwMode="auto">
              <a:xfrm>
                <a:off x="3168" y="3312"/>
                <a:ext cx="67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8" name="Text Box 55"/>
              <p:cNvSpPr txBox="1">
                <a:spLocks noChangeArrowheads="1"/>
              </p:cNvSpPr>
              <p:nvPr/>
            </p:nvSpPr>
            <p:spPr bwMode="auto">
              <a:xfrm>
                <a:off x="3176" y="3520"/>
                <a:ext cx="664"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000" dirty="0" smtClean="0">
                    <a:solidFill>
                      <a:schemeClr val="tx1"/>
                    </a:solidFill>
                  </a:rPr>
                  <a:t> </a:t>
                </a:r>
                <a:endParaRPr lang="en-US" sz="1000" dirty="0">
                  <a:solidFill>
                    <a:schemeClr val="tx1"/>
                  </a:solidFill>
                </a:endParaRPr>
              </a:p>
            </p:txBody>
          </p:sp>
        </p:grpSp>
        <p:sp>
          <p:nvSpPr>
            <p:cNvPr id="24626" name="Text Box 57"/>
            <p:cNvSpPr txBox="1">
              <a:spLocks noChangeArrowheads="1"/>
            </p:cNvSpPr>
            <p:nvPr/>
          </p:nvSpPr>
          <p:spPr bwMode="auto">
            <a:xfrm>
              <a:off x="3840" y="3488"/>
              <a:ext cx="576" cy="16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00">
                  <a:solidFill>
                    <a:schemeClr val="tx1"/>
                  </a:solidFill>
                </a:rPr>
                <a:t>Working dir</a:t>
              </a:r>
            </a:p>
          </p:txBody>
        </p:sp>
      </p:grpSp>
      <p:grpSp>
        <p:nvGrpSpPr>
          <p:cNvPr id="95313" name="Group 81"/>
          <p:cNvGrpSpPr>
            <a:grpSpLocks/>
          </p:cNvGrpSpPr>
          <p:nvPr/>
        </p:nvGrpSpPr>
        <p:grpSpPr bwMode="auto">
          <a:xfrm>
            <a:off x="4114800" y="3176228"/>
            <a:ext cx="2286000" cy="2082800"/>
            <a:chOff x="2976" y="1808"/>
            <a:chExt cx="1440" cy="1312"/>
          </a:xfrm>
        </p:grpSpPr>
        <p:grpSp>
          <p:nvGrpSpPr>
            <p:cNvPr id="24619" name="Group 65"/>
            <p:cNvGrpSpPr>
              <a:grpSpLocks/>
            </p:cNvGrpSpPr>
            <p:nvPr/>
          </p:nvGrpSpPr>
          <p:grpSpPr bwMode="auto">
            <a:xfrm>
              <a:off x="2976" y="1952"/>
              <a:ext cx="1440" cy="1168"/>
              <a:chOff x="2976" y="1952"/>
              <a:chExt cx="1440" cy="1168"/>
            </a:xfrm>
          </p:grpSpPr>
          <p:grpSp>
            <p:nvGrpSpPr>
              <p:cNvPr id="24621" name="Group 62"/>
              <p:cNvGrpSpPr>
                <a:grpSpLocks/>
              </p:cNvGrpSpPr>
              <p:nvPr/>
            </p:nvGrpSpPr>
            <p:grpSpPr bwMode="auto">
              <a:xfrm>
                <a:off x="2976" y="2064"/>
                <a:ext cx="864" cy="1056"/>
                <a:chOff x="2976" y="2064"/>
                <a:chExt cx="864" cy="1056"/>
              </a:xfrm>
            </p:grpSpPr>
            <p:sp>
              <p:nvSpPr>
                <p:cNvPr id="24623" name="Line 48"/>
                <p:cNvSpPr>
                  <a:spLocks noChangeShapeType="1"/>
                </p:cNvSpPr>
                <p:nvPr/>
              </p:nvSpPr>
              <p:spPr bwMode="auto">
                <a:xfrm flipV="1">
                  <a:off x="3168" y="2064"/>
                  <a:ext cx="672"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4" name="Text Box 49"/>
                <p:cNvSpPr txBox="1">
                  <a:spLocks noChangeArrowheads="1"/>
                </p:cNvSpPr>
                <p:nvPr/>
              </p:nvSpPr>
              <p:spPr bwMode="auto">
                <a:xfrm>
                  <a:off x="2976" y="2256"/>
                  <a:ext cx="672"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000" dirty="0" smtClean="0">
                      <a:solidFill>
                        <a:schemeClr val="tx1"/>
                      </a:solidFill>
                    </a:rPr>
                    <a:t> </a:t>
                  </a:r>
                  <a:endParaRPr lang="en-US" sz="1000" dirty="0">
                    <a:solidFill>
                      <a:schemeClr val="tx1"/>
                    </a:solidFill>
                  </a:endParaRPr>
                </a:p>
              </p:txBody>
            </p:sp>
          </p:grpSp>
          <p:sp>
            <p:nvSpPr>
              <p:cNvPr id="24622" name="Text Box 56"/>
              <p:cNvSpPr txBox="1">
                <a:spLocks noChangeArrowheads="1"/>
              </p:cNvSpPr>
              <p:nvPr/>
            </p:nvSpPr>
            <p:spPr bwMode="auto">
              <a:xfrm>
                <a:off x="3840" y="1952"/>
                <a:ext cx="576" cy="16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00">
                    <a:solidFill>
                      <a:schemeClr val="tx1"/>
                    </a:solidFill>
                  </a:rPr>
                  <a:t>Working dir</a:t>
                </a:r>
              </a:p>
            </p:txBody>
          </p:sp>
        </p:grpSp>
        <p:sp>
          <p:nvSpPr>
            <p:cNvPr id="24620" name="Line 76"/>
            <p:cNvSpPr>
              <a:spLocks noChangeShapeType="1"/>
            </p:cNvSpPr>
            <p:nvPr/>
          </p:nvSpPr>
          <p:spPr bwMode="auto">
            <a:xfrm flipV="1">
              <a:off x="4000" y="1808"/>
              <a:ext cx="48"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5317" name="Group 85"/>
          <p:cNvGrpSpPr>
            <a:grpSpLocks/>
          </p:cNvGrpSpPr>
          <p:nvPr/>
        </p:nvGrpSpPr>
        <p:grpSpPr bwMode="auto">
          <a:xfrm>
            <a:off x="4419600" y="2528528"/>
            <a:ext cx="1905000" cy="688975"/>
            <a:chOff x="3168" y="1400"/>
            <a:chExt cx="1200" cy="434"/>
          </a:xfrm>
        </p:grpSpPr>
        <p:grpSp>
          <p:nvGrpSpPr>
            <p:cNvPr id="24611" name="Group 60"/>
            <p:cNvGrpSpPr>
              <a:grpSpLocks/>
            </p:cNvGrpSpPr>
            <p:nvPr/>
          </p:nvGrpSpPr>
          <p:grpSpPr bwMode="auto">
            <a:xfrm>
              <a:off x="3168" y="1400"/>
              <a:ext cx="712" cy="232"/>
              <a:chOff x="3168" y="1400"/>
              <a:chExt cx="712" cy="232"/>
            </a:xfrm>
          </p:grpSpPr>
          <p:sp>
            <p:nvSpPr>
              <p:cNvPr id="24617" name="Line 44"/>
              <p:cNvSpPr>
                <a:spLocks noChangeShapeType="1"/>
              </p:cNvSpPr>
              <p:nvPr/>
            </p:nvSpPr>
            <p:spPr bwMode="auto">
              <a:xfrm flipV="1">
                <a:off x="3168" y="1632"/>
                <a:ext cx="6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18" name="Text Box 45"/>
              <p:cNvSpPr txBox="1">
                <a:spLocks noChangeArrowheads="1"/>
              </p:cNvSpPr>
              <p:nvPr/>
            </p:nvSpPr>
            <p:spPr bwMode="auto">
              <a:xfrm>
                <a:off x="3256" y="1400"/>
                <a:ext cx="624"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000" dirty="0" smtClean="0">
                    <a:solidFill>
                      <a:schemeClr val="tx1"/>
                    </a:solidFill>
                  </a:rPr>
                  <a:t> </a:t>
                </a:r>
                <a:endParaRPr lang="en-US" sz="1000" dirty="0">
                  <a:solidFill>
                    <a:schemeClr val="tx1"/>
                  </a:solidFill>
                </a:endParaRPr>
              </a:p>
            </p:txBody>
          </p:sp>
        </p:grpSp>
        <p:grpSp>
          <p:nvGrpSpPr>
            <p:cNvPr id="24612" name="Group 82"/>
            <p:cNvGrpSpPr>
              <a:grpSpLocks/>
            </p:cNvGrpSpPr>
            <p:nvPr/>
          </p:nvGrpSpPr>
          <p:grpSpPr bwMode="auto">
            <a:xfrm>
              <a:off x="3819" y="1474"/>
              <a:ext cx="549" cy="360"/>
              <a:chOff x="3819" y="1474"/>
              <a:chExt cx="549" cy="360"/>
            </a:xfrm>
          </p:grpSpPr>
          <p:grpSp>
            <p:nvGrpSpPr>
              <p:cNvPr id="24613" name="Group 73"/>
              <p:cNvGrpSpPr>
                <a:grpSpLocks/>
              </p:cNvGrpSpPr>
              <p:nvPr/>
            </p:nvGrpSpPr>
            <p:grpSpPr bwMode="auto">
              <a:xfrm>
                <a:off x="3819" y="1474"/>
                <a:ext cx="447" cy="360"/>
                <a:chOff x="4827" y="3010"/>
                <a:chExt cx="447" cy="360"/>
              </a:xfrm>
            </p:grpSpPr>
            <p:pic>
              <p:nvPicPr>
                <p:cNvPr id="24615" name="Picture 48" descr="gears.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0" y="3174"/>
                  <a:ext cx="1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16" name="Text Box 75"/>
                <p:cNvSpPr txBox="1">
                  <a:spLocks noChangeArrowheads="1"/>
                </p:cNvSpPr>
                <p:nvPr/>
              </p:nvSpPr>
              <p:spPr bwMode="auto">
                <a:xfrm>
                  <a:off x="4827" y="3010"/>
                  <a:ext cx="363"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900" dirty="0" smtClean="0">
                      <a:solidFill>
                        <a:schemeClr val="tx1"/>
                      </a:solidFill>
                    </a:rPr>
                    <a:t>PDTool</a:t>
                  </a:r>
                  <a:endParaRPr lang="en-US" sz="900" dirty="0">
                    <a:solidFill>
                      <a:schemeClr val="tx1"/>
                    </a:solidFill>
                  </a:endParaRPr>
                </a:p>
                <a:p>
                  <a:pPr eaLnBrk="1" hangingPunct="1"/>
                  <a:r>
                    <a:rPr lang="en-US" sz="900" dirty="0" smtClean="0">
                      <a:solidFill>
                        <a:schemeClr val="tx1"/>
                      </a:solidFill>
                    </a:rPr>
                    <a:t>Deploy </a:t>
                  </a:r>
                  <a:endParaRPr lang="en-US" sz="900" dirty="0">
                    <a:solidFill>
                      <a:schemeClr val="tx1"/>
                    </a:solidFill>
                  </a:endParaRPr>
                </a:p>
                <a:p>
                  <a:pPr eaLnBrk="1" hangingPunct="1"/>
                  <a:r>
                    <a:rPr lang="en-US" sz="900" dirty="0">
                      <a:solidFill>
                        <a:schemeClr val="tx1"/>
                      </a:solidFill>
                    </a:rPr>
                    <a:t>Scripts</a:t>
                  </a:r>
                </a:p>
              </p:txBody>
            </p:sp>
          </p:grpSp>
          <p:sp>
            <p:nvSpPr>
              <p:cNvPr id="24614" name="Line 80"/>
              <p:cNvSpPr>
                <a:spLocks noChangeShapeType="1"/>
              </p:cNvSpPr>
              <p:nvPr/>
            </p:nvSpPr>
            <p:spPr bwMode="auto">
              <a:xfrm flipV="1">
                <a:off x="4224" y="163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3" name="Group 2"/>
          <p:cNvGrpSpPr>
            <a:grpSpLocks/>
          </p:cNvGrpSpPr>
          <p:nvPr/>
        </p:nvGrpSpPr>
        <p:grpSpPr bwMode="auto">
          <a:xfrm>
            <a:off x="6108902" y="3277828"/>
            <a:ext cx="1358702" cy="2665413"/>
            <a:chOff x="6718109" y="2971800"/>
            <a:chExt cx="1359240" cy="2665692"/>
          </a:xfrm>
        </p:grpSpPr>
        <p:sp>
          <p:nvSpPr>
            <p:cNvPr id="24605" name="Line 58"/>
            <p:cNvSpPr>
              <a:spLocks noChangeShapeType="1"/>
            </p:cNvSpPr>
            <p:nvPr/>
          </p:nvSpPr>
          <p:spPr bwMode="auto">
            <a:xfrm flipV="1">
              <a:off x="7082149" y="2971800"/>
              <a:ext cx="7787" cy="1905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6" name="Text Box 59"/>
            <p:cNvSpPr txBox="1">
              <a:spLocks noChangeArrowheads="1"/>
            </p:cNvSpPr>
            <p:nvPr/>
          </p:nvSpPr>
          <p:spPr bwMode="auto">
            <a:xfrm>
              <a:off x="7010400" y="3505200"/>
              <a:ext cx="1066949" cy="246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1000" dirty="0" smtClean="0">
                  <a:solidFill>
                    <a:schemeClr val="tx1"/>
                  </a:solidFill>
                </a:rPr>
                <a:t> </a:t>
              </a:r>
              <a:endParaRPr lang="en-US" sz="1000" dirty="0">
                <a:solidFill>
                  <a:schemeClr val="tx1"/>
                </a:solidFill>
              </a:endParaRPr>
            </a:p>
          </p:txBody>
        </p:sp>
        <p:grpSp>
          <p:nvGrpSpPr>
            <p:cNvPr id="24607" name="Group 72"/>
            <p:cNvGrpSpPr>
              <a:grpSpLocks/>
            </p:cNvGrpSpPr>
            <p:nvPr/>
          </p:nvGrpSpPr>
          <p:grpSpPr bwMode="auto">
            <a:xfrm>
              <a:off x="6718109" y="4811721"/>
              <a:ext cx="749485" cy="596901"/>
              <a:chOff x="4853" y="3031"/>
              <a:chExt cx="385" cy="376"/>
            </a:xfrm>
          </p:grpSpPr>
          <p:pic>
            <p:nvPicPr>
              <p:cNvPr id="24609" name="Picture 48" descr="gears.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44" y="3211"/>
                <a:ext cx="1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10" name="Text Box 71"/>
              <p:cNvSpPr txBox="1">
                <a:spLocks noChangeArrowheads="1"/>
              </p:cNvSpPr>
              <p:nvPr/>
            </p:nvSpPr>
            <p:spPr bwMode="auto">
              <a:xfrm>
                <a:off x="4853" y="3031"/>
                <a:ext cx="296"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900" dirty="0" smtClean="0">
                    <a:solidFill>
                      <a:schemeClr val="tx1"/>
                    </a:solidFill>
                  </a:rPr>
                  <a:t>PDTool</a:t>
                </a:r>
              </a:p>
              <a:p>
                <a:pPr eaLnBrk="1" hangingPunct="1"/>
                <a:r>
                  <a:rPr lang="en-US" sz="900" dirty="0" smtClean="0">
                    <a:solidFill>
                      <a:schemeClr val="tx1"/>
                    </a:solidFill>
                  </a:rPr>
                  <a:t>Deploy </a:t>
                </a:r>
                <a:endParaRPr lang="en-US" sz="900" dirty="0">
                  <a:solidFill>
                    <a:schemeClr val="tx1"/>
                  </a:solidFill>
                </a:endParaRPr>
              </a:p>
              <a:p>
                <a:pPr eaLnBrk="1" hangingPunct="1"/>
                <a:r>
                  <a:rPr lang="en-US" sz="900" dirty="0">
                    <a:solidFill>
                      <a:schemeClr val="tx1"/>
                    </a:solidFill>
                  </a:rPr>
                  <a:t>Scripts</a:t>
                </a:r>
              </a:p>
            </p:txBody>
          </p:sp>
        </p:grpSp>
        <p:sp>
          <p:nvSpPr>
            <p:cNvPr id="24608" name="Freeform 83"/>
            <p:cNvSpPr>
              <a:spLocks/>
            </p:cNvSpPr>
            <p:nvPr/>
          </p:nvSpPr>
          <p:spPr bwMode="auto">
            <a:xfrm rot="-337358">
              <a:off x="6993201" y="5281892"/>
              <a:ext cx="179677" cy="355600"/>
            </a:xfrm>
            <a:custGeom>
              <a:avLst/>
              <a:gdLst>
                <a:gd name="T0" fmla="*/ 0 w 768"/>
                <a:gd name="T1" fmla="*/ 2147483647 h 224"/>
                <a:gd name="T2" fmla="*/ 2147483647 w 768"/>
                <a:gd name="T3" fmla="*/ 2147483647 h 224"/>
                <a:gd name="T4" fmla="*/ 2147483647 w 768"/>
                <a:gd name="T5" fmla="*/ 0 h 224"/>
                <a:gd name="T6" fmla="*/ 0 60000 65536"/>
                <a:gd name="T7" fmla="*/ 0 60000 65536"/>
                <a:gd name="T8" fmla="*/ 0 60000 65536"/>
              </a:gdLst>
              <a:ahLst/>
              <a:cxnLst>
                <a:cxn ang="T6">
                  <a:pos x="T0" y="T1"/>
                </a:cxn>
                <a:cxn ang="T7">
                  <a:pos x="T2" y="T3"/>
                </a:cxn>
                <a:cxn ang="T8">
                  <a:pos x="T4" y="T5"/>
                </a:cxn>
              </a:cxnLst>
              <a:rect l="0" t="0" r="r" b="b"/>
              <a:pathLst>
                <a:path w="768" h="224">
                  <a:moveTo>
                    <a:pt x="0" y="192"/>
                  </a:moveTo>
                  <a:cubicBezTo>
                    <a:pt x="248" y="208"/>
                    <a:pt x="496" y="224"/>
                    <a:pt x="624" y="192"/>
                  </a:cubicBezTo>
                  <a:cubicBezTo>
                    <a:pt x="752" y="160"/>
                    <a:pt x="744" y="32"/>
                    <a:pt x="768" y="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594" name="Group 94"/>
          <p:cNvGrpSpPr>
            <a:grpSpLocks/>
          </p:cNvGrpSpPr>
          <p:nvPr/>
        </p:nvGrpSpPr>
        <p:grpSpPr bwMode="auto">
          <a:xfrm>
            <a:off x="1981200" y="1449028"/>
            <a:ext cx="1981200" cy="1295400"/>
            <a:chOff x="1632" y="720"/>
            <a:chExt cx="1248" cy="816"/>
          </a:xfrm>
        </p:grpSpPr>
        <p:sp>
          <p:nvSpPr>
            <p:cNvPr id="24599" name="AutoShape 25"/>
            <p:cNvSpPr>
              <a:spLocks noChangeArrowheads="1"/>
            </p:cNvSpPr>
            <p:nvPr/>
          </p:nvSpPr>
          <p:spPr bwMode="auto">
            <a:xfrm>
              <a:off x="1632" y="720"/>
              <a:ext cx="384" cy="192"/>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solidFill>
                    <a:schemeClr val="bg1"/>
                  </a:solidFill>
                </a:rPr>
                <a:t>dev1</a:t>
              </a:r>
              <a:endParaRPr lang="en-US" sz="1000" b="1">
                <a:solidFill>
                  <a:schemeClr val="bg1"/>
                </a:solidFill>
              </a:endParaRPr>
            </a:p>
          </p:txBody>
        </p:sp>
        <p:sp>
          <p:nvSpPr>
            <p:cNvPr id="24600" name="AutoShape 25"/>
            <p:cNvSpPr>
              <a:spLocks noChangeArrowheads="1"/>
            </p:cNvSpPr>
            <p:nvPr/>
          </p:nvSpPr>
          <p:spPr bwMode="auto">
            <a:xfrm>
              <a:off x="2064" y="720"/>
              <a:ext cx="384" cy="192"/>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solidFill>
                    <a:schemeClr val="bg1"/>
                  </a:solidFill>
                </a:rPr>
                <a:t>dev2</a:t>
              </a:r>
              <a:endParaRPr lang="en-US" sz="1000" b="1">
                <a:solidFill>
                  <a:schemeClr val="bg1"/>
                </a:solidFill>
              </a:endParaRPr>
            </a:p>
          </p:txBody>
        </p:sp>
        <p:sp>
          <p:nvSpPr>
            <p:cNvPr id="24601" name="AutoShape 25"/>
            <p:cNvSpPr>
              <a:spLocks noChangeArrowheads="1"/>
            </p:cNvSpPr>
            <p:nvPr/>
          </p:nvSpPr>
          <p:spPr bwMode="auto">
            <a:xfrm>
              <a:off x="2496" y="720"/>
              <a:ext cx="384" cy="192"/>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1000" b="1" i="1">
                  <a:solidFill>
                    <a:schemeClr val="bg1"/>
                  </a:solidFill>
                </a:rPr>
                <a:t>dev3</a:t>
              </a:r>
              <a:endParaRPr lang="en-US" sz="1000" b="1">
                <a:solidFill>
                  <a:schemeClr val="bg1"/>
                </a:solidFill>
              </a:endParaRPr>
            </a:p>
          </p:txBody>
        </p:sp>
        <p:sp>
          <p:nvSpPr>
            <p:cNvPr id="24602" name="Line 91"/>
            <p:cNvSpPr>
              <a:spLocks noChangeShapeType="1"/>
            </p:cNvSpPr>
            <p:nvPr/>
          </p:nvSpPr>
          <p:spPr bwMode="auto">
            <a:xfrm>
              <a:off x="1920" y="912"/>
              <a:ext cx="336"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24603" name="Line 92"/>
            <p:cNvSpPr>
              <a:spLocks noChangeShapeType="1"/>
            </p:cNvSpPr>
            <p:nvPr/>
          </p:nvSpPr>
          <p:spPr bwMode="auto">
            <a:xfrm>
              <a:off x="2332" y="912"/>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24604" name="Line 93"/>
            <p:cNvSpPr>
              <a:spLocks noChangeShapeType="1"/>
            </p:cNvSpPr>
            <p:nvPr/>
          </p:nvSpPr>
          <p:spPr bwMode="auto">
            <a:xfrm flipH="1">
              <a:off x="2462" y="912"/>
              <a:ext cx="24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grpSp>
      <p:sp>
        <p:nvSpPr>
          <p:cNvPr id="2" name="TextBox 1"/>
          <p:cNvSpPr txBox="1"/>
          <p:nvPr/>
        </p:nvSpPr>
        <p:spPr>
          <a:xfrm>
            <a:off x="242887" y="1606314"/>
            <a:ext cx="1692275" cy="369332"/>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US" dirty="0" smtClean="0"/>
              <a:t>PDTool Studio</a:t>
            </a:r>
            <a:endParaRPr lang="en-US" dirty="0"/>
          </a:p>
        </p:txBody>
      </p:sp>
      <p:sp>
        <p:nvSpPr>
          <p:cNvPr id="64" name="TextBox 63"/>
          <p:cNvSpPr txBox="1"/>
          <p:nvPr/>
        </p:nvSpPr>
        <p:spPr>
          <a:xfrm>
            <a:off x="1736165" y="1049632"/>
            <a:ext cx="2438400" cy="369332"/>
          </a:xfrm>
          <a:prstGeom prst="rect">
            <a:avLst/>
          </a:prstGeom>
          <a:noFill/>
        </p:spPr>
        <p:txBody>
          <a:bodyPr wrap="square" rtlCol="0">
            <a:spAutoFit/>
          </a:bodyPr>
          <a:lstStyle/>
          <a:p>
            <a:pPr algn="ctr"/>
            <a:r>
              <a:rPr lang="en-US" dirty="0" smtClean="0"/>
              <a:t>Composite Studio</a:t>
            </a:r>
            <a:endParaRPr lang="en-US" dirty="0"/>
          </a:p>
        </p:txBody>
      </p:sp>
      <p:sp>
        <p:nvSpPr>
          <p:cNvPr id="70" name="TextBox 69"/>
          <p:cNvSpPr txBox="1"/>
          <p:nvPr/>
        </p:nvSpPr>
        <p:spPr>
          <a:xfrm>
            <a:off x="6858000" y="5242121"/>
            <a:ext cx="1087813" cy="369332"/>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US" dirty="0" smtClean="0"/>
              <a:t>PDTool</a:t>
            </a:r>
            <a:endParaRPr lang="en-US" dirty="0"/>
          </a:p>
        </p:txBody>
      </p:sp>
      <p:sp>
        <p:nvSpPr>
          <p:cNvPr id="71" name="TextBox 70"/>
          <p:cNvSpPr txBox="1"/>
          <p:nvPr/>
        </p:nvSpPr>
        <p:spPr>
          <a:xfrm>
            <a:off x="4543831" y="2971800"/>
            <a:ext cx="942569" cy="369332"/>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US" dirty="0" smtClean="0"/>
              <a:t>PDTool</a:t>
            </a:r>
            <a:endParaRPr lang="en-US" dirty="0"/>
          </a:p>
        </p:txBody>
      </p:sp>
      <p:cxnSp>
        <p:nvCxnSpPr>
          <p:cNvPr id="6" name="Straight Arrow Connector 5"/>
          <p:cNvCxnSpPr/>
          <p:nvPr/>
        </p:nvCxnSpPr>
        <p:spPr>
          <a:xfrm>
            <a:off x="2106053" y="1898739"/>
            <a:ext cx="560947" cy="290308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1929752" y="1729668"/>
            <a:ext cx="820445" cy="200055"/>
            <a:chOff x="2532355" y="1417344"/>
            <a:chExt cx="820445" cy="200055"/>
          </a:xfrm>
        </p:grpSpPr>
        <p:sp>
          <p:nvSpPr>
            <p:cNvPr id="76" name="Rectangle 75"/>
            <p:cNvSpPr/>
            <p:nvPr/>
          </p:nvSpPr>
          <p:spPr>
            <a:xfrm>
              <a:off x="2590800" y="1449028"/>
              <a:ext cx="609600" cy="146139"/>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 Box 75"/>
            <p:cNvSpPr txBox="1">
              <a:spLocks noChangeArrowheads="1"/>
            </p:cNvSpPr>
            <p:nvPr/>
          </p:nvSpPr>
          <p:spPr bwMode="auto">
            <a:xfrm>
              <a:off x="2532355" y="1417344"/>
              <a:ext cx="820445"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700" dirty="0" smtClean="0">
                  <a:solidFill>
                    <a:schemeClr val="tx1"/>
                  </a:solidFill>
                </a:rPr>
                <a:t>PDTool Studio</a:t>
              </a:r>
            </a:p>
          </p:txBody>
        </p:sp>
      </p:grpSp>
      <p:grpSp>
        <p:nvGrpSpPr>
          <p:cNvPr id="78" name="Group 77"/>
          <p:cNvGrpSpPr/>
          <p:nvPr/>
        </p:nvGrpSpPr>
        <p:grpSpPr>
          <a:xfrm>
            <a:off x="2606675" y="1742368"/>
            <a:ext cx="820445" cy="200055"/>
            <a:chOff x="3209278" y="1430044"/>
            <a:chExt cx="820445" cy="200055"/>
          </a:xfrm>
        </p:grpSpPr>
        <p:sp>
          <p:nvSpPr>
            <p:cNvPr id="79" name="Rectangle 78"/>
            <p:cNvSpPr/>
            <p:nvPr/>
          </p:nvSpPr>
          <p:spPr>
            <a:xfrm>
              <a:off x="3276600" y="1447800"/>
              <a:ext cx="609600" cy="146139"/>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 Box 75"/>
            <p:cNvSpPr txBox="1">
              <a:spLocks noChangeArrowheads="1"/>
            </p:cNvSpPr>
            <p:nvPr/>
          </p:nvSpPr>
          <p:spPr bwMode="auto">
            <a:xfrm>
              <a:off x="3209278" y="1430044"/>
              <a:ext cx="820445"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700" dirty="0" smtClean="0">
                  <a:solidFill>
                    <a:schemeClr val="tx1"/>
                  </a:solidFill>
                </a:rPr>
                <a:t>PDTool Studio</a:t>
              </a:r>
            </a:p>
          </p:txBody>
        </p:sp>
      </p:grpSp>
      <p:grpSp>
        <p:nvGrpSpPr>
          <p:cNvPr id="81" name="Group 80"/>
          <p:cNvGrpSpPr/>
          <p:nvPr/>
        </p:nvGrpSpPr>
        <p:grpSpPr>
          <a:xfrm>
            <a:off x="3285477" y="1729668"/>
            <a:ext cx="820445" cy="200055"/>
            <a:chOff x="3888080" y="1417344"/>
            <a:chExt cx="820445" cy="200055"/>
          </a:xfrm>
        </p:grpSpPr>
        <p:sp>
          <p:nvSpPr>
            <p:cNvPr id="82" name="Rectangle 81"/>
            <p:cNvSpPr/>
            <p:nvPr/>
          </p:nvSpPr>
          <p:spPr>
            <a:xfrm>
              <a:off x="3962400" y="1447800"/>
              <a:ext cx="609600" cy="146139"/>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 Box 75"/>
            <p:cNvSpPr txBox="1">
              <a:spLocks noChangeArrowheads="1"/>
            </p:cNvSpPr>
            <p:nvPr/>
          </p:nvSpPr>
          <p:spPr bwMode="auto">
            <a:xfrm>
              <a:off x="3888080" y="1417344"/>
              <a:ext cx="820445"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700" dirty="0" smtClean="0">
                  <a:solidFill>
                    <a:schemeClr val="tx1"/>
                  </a:solidFill>
                </a:rPr>
                <a:t>PDTool Studio</a:t>
              </a:r>
            </a:p>
          </p:txBody>
        </p:sp>
      </p:grpSp>
    </p:spTree>
    <p:extLst>
      <p:ext uri="{BB962C8B-B14F-4D97-AF65-F5344CB8AC3E}">
        <p14:creationId xmlns:p14="http://schemas.microsoft.com/office/powerpoint/2010/main" val="2748844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afterEffect">
                                  <p:stCondLst>
                                    <p:cond delay="0"/>
                                  </p:stCondLst>
                                  <p:childTnLst>
                                    <p:set>
                                      <p:cBhvr>
                                        <p:cTn id="6" dur="1" fill="hold">
                                          <p:stCondLst>
                                            <p:cond delay="0"/>
                                          </p:stCondLst>
                                        </p:cTn>
                                        <p:tgtEl>
                                          <p:spTgt spid="95317"/>
                                        </p:tgtEl>
                                        <p:attrNameLst>
                                          <p:attrName>style.visibility</p:attrName>
                                        </p:attrNameLst>
                                      </p:cBhvr>
                                      <p:to>
                                        <p:strVal val="visible"/>
                                      </p:to>
                                    </p:set>
                                    <p:animEffect transition="in" filter="wipe(left)">
                                      <p:cBhvr>
                                        <p:cTn id="7" dur="500"/>
                                        <p:tgtEl>
                                          <p:spTgt spid="95317"/>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95318"/>
                                        </p:tgtEl>
                                        <p:attrNameLst>
                                          <p:attrName>style.visibility</p:attrName>
                                        </p:attrNameLst>
                                      </p:cBhvr>
                                      <p:to>
                                        <p:strVal val="visible"/>
                                      </p:to>
                                    </p:set>
                                    <p:animEffect transition="in" filter="wipe(up)">
                                      <p:cBhvr>
                                        <p:cTn id="11" dur="500"/>
                                        <p:tgtEl>
                                          <p:spTgt spid="95318"/>
                                        </p:tgtEl>
                                      </p:cBhvr>
                                    </p:animEffect>
                                  </p:childTnLst>
                                </p:cTn>
                              </p:par>
                            </p:childTnLst>
                          </p:cTn>
                        </p:par>
                        <p:par>
                          <p:cTn id="12" fill="hold" nodeType="afterGroup">
                            <p:stCondLst>
                              <p:cond delay="1000"/>
                            </p:stCondLst>
                            <p:childTnLst>
                              <p:par>
                                <p:cTn id="13" presetID="22" presetClass="entr" presetSubtype="4" fill="hold" nodeType="afterEffect">
                                  <p:stCondLst>
                                    <p:cond delay="0"/>
                                  </p:stCondLst>
                                  <p:childTnLst>
                                    <p:set>
                                      <p:cBhvr>
                                        <p:cTn id="14" dur="1" fill="hold">
                                          <p:stCondLst>
                                            <p:cond delay="0"/>
                                          </p:stCondLst>
                                        </p:cTn>
                                        <p:tgtEl>
                                          <p:spTgt spid="95313"/>
                                        </p:tgtEl>
                                        <p:attrNameLst>
                                          <p:attrName>style.visibility</p:attrName>
                                        </p:attrNameLst>
                                      </p:cBhvr>
                                      <p:to>
                                        <p:strVal val="visible"/>
                                      </p:to>
                                    </p:set>
                                    <p:animEffect transition="in" filter="wipe(down)">
                                      <p:cBhvr>
                                        <p:cTn id="15" dur="500"/>
                                        <p:tgtEl>
                                          <p:spTgt spid="95313"/>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95296"/>
                                        </p:tgtEl>
                                        <p:attrNameLst>
                                          <p:attrName>style.visibility</p:attrName>
                                        </p:attrNameLst>
                                      </p:cBhvr>
                                      <p:to>
                                        <p:strVal val="visible"/>
                                      </p:to>
                                    </p:set>
                                    <p:animEffect transition="in" filter="wipe(left)">
                                      <p:cBhvr>
                                        <p:cTn id="19" dur="500"/>
                                        <p:tgtEl>
                                          <p:spTgt spid="95296"/>
                                        </p:tgtEl>
                                      </p:cBhvr>
                                    </p:animEffect>
                                  </p:childTnLst>
                                </p:cTn>
                              </p:par>
                            </p:childTnLst>
                          </p:cTn>
                        </p:par>
                        <p:par>
                          <p:cTn id="20" fill="hold" nodeType="afterGroup">
                            <p:stCondLst>
                              <p:cond delay="2000"/>
                            </p:stCondLst>
                            <p:childTnLst>
                              <p:par>
                                <p:cTn id="21" presetID="22" presetClass="entr" presetSubtype="4"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114800"/>
            <a:ext cx="7772400" cy="1666875"/>
          </a:xfrm>
        </p:spPr>
        <p:txBody>
          <a:bodyPr/>
          <a:lstStyle/>
          <a:p>
            <a:pPr>
              <a:defRPr/>
            </a:pPr>
            <a:r>
              <a:rPr lang="en-US" sz="1800" dirty="0" smtClean="0">
                <a:solidFill>
                  <a:srgbClr val="4D4D4D"/>
                </a:solidFill>
              </a:rPr>
              <a:t> </a:t>
            </a:r>
            <a:r>
              <a:rPr lang="en-US" sz="1800" dirty="0">
                <a:solidFill>
                  <a:srgbClr val="4D4D4D"/>
                </a:solidFill>
              </a:rPr>
              <a:t>PD Tool Studio </a:t>
            </a:r>
            <a:r>
              <a:rPr lang="en-US" sz="1800" b="0" i="1" dirty="0">
                <a:solidFill>
                  <a:srgbClr val="4D4D4D"/>
                </a:solidFill>
              </a:rPr>
              <a:t>– PD Tool Studio provides </a:t>
            </a:r>
            <a:r>
              <a:rPr lang="en-US" sz="1800" b="0" i="1" dirty="0" smtClean="0">
                <a:solidFill>
                  <a:srgbClr val="4D4D4D"/>
                </a:solidFill>
              </a:rPr>
              <a:t>Composite </a:t>
            </a:r>
            <a:r>
              <a:rPr lang="en-US" sz="1800" b="0" i="1" dirty="0">
                <a:solidFill>
                  <a:srgbClr val="4D4D4D"/>
                </a:solidFill>
              </a:rPr>
              <a:t>Studio Version Control </a:t>
            </a:r>
            <a:r>
              <a:rPr lang="en-US" sz="1800" b="0" i="1" dirty="0" smtClean="0">
                <a:solidFill>
                  <a:srgbClr val="4D4D4D"/>
                </a:solidFill>
              </a:rPr>
              <a:t>System (</a:t>
            </a:r>
            <a:r>
              <a:rPr lang="en-US" sz="1800" b="0" i="1" dirty="0">
                <a:solidFill>
                  <a:srgbClr val="4D4D4D"/>
                </a:solidFill>
              </a:rPr>
              <a:t>VCS) integration with easy-to-configure </a:t>
            </a:r>
            <a:r>
              <a:rPr lang="en-US" sz="1800" b="0" i="1" dirty="0" smtClean="0">
                <a:solidFill>
                  <a:srgbClr val="4D4D4D"/>
                </a:solidFill>
              </a:rPr>
              <a:t>scripts.</a:t>
            </a:r>
            <a:endParaRPr lang="en-US" sz="1800" dirty="0">
              <a:solidFill>
                <a:srgbClr val="4D4D4D"/>
              </a:solidFill>
            </a:endParaRPr>
          </a:p>
        </p:txBody>
      </p:sp>
      <p:sp>
        <p:nvSpPr>
          <p:cNvPr id="28675" name="Text Placeholder 2"/>
          <p:cNvSpPr>
            <a:spLocks noGrp="1"/>
          </p:cNvSpPr>
          <p:nvPr>
            <p:ph type="body" idx="1"/>
          </p:nvPr>
        </p:nvSpPr>
        <p:spPr>
          <a:xfrm>
            <a:off x="762000" y="2286000"/>
            <a:ext cx="7772400" cy="1500188"/>
          </a:xfrm>
        </p:spPr>
        <p:txBody>
          <a:bodyPr/>
          <a:lstStyle/>
          <a:p>
            <a:r>
              <a:rPr lang="en-US" sz="2800" smtClean="0">
                <a:ea typeface="ＭＳ Ｐゴシック" pitchFamily="34" charset="-128"/>
              </a:rPr>
              <a:t>PS Promotion and Deployment Tool  </a:t>
            </a:r>
          </a:p>
          <a:p>
            <a:r>
              <a:rPr lang="en-US" sz="2800" smtClean="0">
                <a:ea typeface="ＭＳ Ｐゴシック" pitchFamily="34" charset="-128"/>
              </a:rPr>
              <a:t>(PD Tool Studio)</a:t>
            </a:r>
          </a:p>
          <a:p>
            <a:endParaRPr lang="en-US" sz="2800" smtClean="0">
              <a:ea typeface="ＭＳ Ｐゴシック" pitchFamily="34" charset="-128"/>
            </a:endParaRPr>
          </a:p>
        </p:txBody>
      </p:sp>
      <p:sp>
        <p:nvSpPr>
          <p:cNvPr id="2867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700" smtClean="0">
                <a:solidFill>
                  <a:srgbClr val="7F7F7F"/>
                </a:solidFill>
              </a:rPr>
              <a:t>© 2010 Composite Software, Inc. / Composite Proprietary and Confidential</a:t>
            </a:r>
          </a:p>
          <a:p>
            <a:pPr eaLnBrk="1" hangingPunct="1"/>
            <a:endParaRPr lang="en-US" sz="700" smtClean="0">
              <a:solidFill>
                <a:srgbClr val="7F7F7F"/>
              </a:solidFill>
            </a:endParaRPr>
          </a:p>
        </p:txBody>
      </p:sp>
    </p:spTree>
    <p:extLst>
      <p:ext uri="{BB962C8B-B14F-4D97-AF65-F5344CB8AC3E}">
        <p14:creationId xmlns:p14="http://schemas.microsoft.com/office/powerpoint/2010/main" val="34100914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idx="4294967295"/>
          </p:nvPr>
        </p:nvSpPr>
        <p:spPr/>
        <p:txBody>
          <a:bodyPr/>
          <a:lstStyle/>
          <a:p>
            <a:r>
              <a:rPr lang="en-US" smtClean="0">
                <a:ea typeface="ＭＳ Ｐゴシック" pitchFamily="34" charset="-128"/>
              </a:rPr>
              <a:t>PD Tool Studio Distribution</a:t>
            </a:r>
          </a:p>
        </p:txBody>
      </p:sp>
      <p:sp>
        <p:nvSpPr>
          <p:cNvPr id="26627" name="Rectangle 3"/>
          <p:cNvSpPr>
            <a:spLocks noGrp="1"/>
          </p:cNvSpPr>
          <p:nvPr>
            <p:ph type="body" idx="4294967295"/>
          </p:nvPr>
        </p:nvSpPr>
        <p:spPr>
          <a:xfrm>
            <a:off x="457200" y="1066800"/>
            <a:ext cx="8458200" cy="5486400"/>
          </a:xfrm>
        </p:spPr>
        <p:txBody>
          <a:bodyPr/>
          <a:lstStyle/>
          <a:p>
            <a:pPr>
              <a:defRPr/>
            </a:pPr>
            <a:r>
              <a:rPr lang="en-US" sz="2800" dirty="0" smtClean="0"/>
              <a:t>PD Tool Studio – </a:t>
            </a:r>
            <a:r>
              <a:rPr lang="en-US" sz="2400" dirty="0" smtClean="0"/>
              <a:t>Studio / VCS Integration</a:t>
            </a:r>
          </a:p>
          <a:p>
            <a:pPr lvl="1">
              <a:defRPr/>
            </a:pPr>
            <a:r>
              <a:rPr lang="en-US" sz="2000" dirty="0" smtClean="0"/>
              <a:t>PDToolStudio.zip</a:t>
            </a:r>
          </a:p>
          <a:p>
            <a:pPr lvl="2">
              <a:defRPr/>
            </a:pPr>
            <a:r>
              <a:rPr lang="en-US" sz="1800" dirty="0" smtClean="0"/>
              <a:t>/bin – Shell/Batch Scripts</a:t>
            </a:r>
          </a:p>
          <a:p>
            <a:pPr lvl="2">
              <a:defRPr/>
            </a:pPr>
            <a:r>
              <a:rPr lang="en-US" sz="1800" dirty="0" smtClean="0"/>
              <a:t>/docs - Documentation</a:t>
            </a:r>
          </a:p>
          <a:p>
            <a:pPr lvl="2">
              <a:defRPr/>
            </a:pPr>
            <a:r>
              <a:rPr lang="en-US" sz="1800" dirty="0" smtClean="0"/>
              <a:t>/</a:t>
            </a:r>
            <a:r>
              <a:rPr lang="en-US" sz="1800" dirty="0" err="1" smtClean="0"/>
              <a:t>dist</a:t>
            </a:r>
            <a:r>
              <a:rPr lang="en-US" sz="1800" dirty="0" smtClean="0"/>
              <a:t> – PDTool.jar</a:t>
            </a:r>
          </a:p>
          <a:p>
            <a:pPr lvl="2">
              <a:defRPr/>
            </a:pPr>
            <a:r>
              <a:rPr lang="en-US" sz="1800" dirty="0" smtClean="0"/>
              <a:t>/lib – Required Jar libraries</a:t>
            </a:r>
          </a:p>
          <a:p>
            <a:pPr lvl="2">
              <a:defRPr/>
            </a:pPr>
            <a:r>
              <a:rPr lang="en-US" sz="1800" dirty="0" smtClean="0"/>
              <a:t>/resources/</a:t>
            </a:r>
            <a:r>
              <a:rPr lang="en-US" sz="1800" dirty="0" err="1" smtClean="0"/>
              <a:t>config</a:t>
            </a:r>
            <a:r>
              <a:rPr lang="en-US" sz="1800" dirty="0" smtClean="0"/>
              <a:t> – Configuration property files</a:t>
            </a:r>
          </a:p>
          <a:p>
            <a:pPr lvl="1">
              <a:defRPr/>
            </a:pPr>
            <a:r>
              <a:rPr lang="en-US" sz="2000" dirty="0" smtClean="0"/>
              <a:t>Environment</a:t>
            </a:r>
          </a:p>
          <a:p>
            <a:pPr lvl="2">
              <a:defRPr/>
            </a:pPr>
            <a:r>
              <a:rPr lang="en-US" sz="1800" dirty="0" smtClean="0"/>
              <a:t>Requires JRE 6 (1.6) – if running command line</a:t>
            </a:r>
          </a:p>
          <a:p>
            <a:pPr marL="914400" lvl="2" indent="0">
              <a:buFontTx/>
              <a:buNone/>
              <a:defRPr/>
            </a:pPr>
            <a:endParaRPr lang="en-US" sz="1800" dirty="0" smtClean="0"/>
          </a:p>
        </p:txBody>
      </p:sp>
    </p:spTree>
    <p:extLst>
      <p:ext uri="{BB962C8B-B14F-4D97-AF65-F5344CB8AC3E}">
        <p14:creationId xmlns:p14="http://schemas.microsoft.com/office/powerpoint/2010/main" val="21637092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omposite">
      <a:majorFont>
        <a:latin typeface="Arial"/>
        <a:ea typeface=""/>
        <a:cs typeface=""/>
      </a:majorFont>
      <a:minorFont>
        <a:latin typeface="Arial"/>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3574</TotalTime>
  <Words>4035</Words>
  <Application>Microsoft Office PowerPoint</Application>
  <PresentationFormat>On-screen Show (4:3)</PresentationFormat>
  <Paragraphs>543</Paragraphs>
  <Slides>31</Slides>
  <Notes>18</Notes>
  <HiddenSlides>7</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Clarity</vt:lpstr>
      <vt:lpstr>Visio</vt:lpstr>
      <vt:lpstr>Composite Software  PS Promotion and Deployment Tool Positioning</vt:lpstr>
      <vt:lpstr>Agenda</vt:lpstr>
      <vt:lpstr>PDTool License</vt:lpstr>
      <vt:lpstr>Problem Definition</vt:lpstr>
      <vt:lpstr>Goals</vt:lpstr>
      <vt:lpstr>Packages</vt:lpstr>
      <vt:lpstr>Deployment Overview</vt:lpstr>
      <vt:lpstr> PD Tool Studio – PD Tool Studio provides Composite Studio Version Control System (VCS) integration with easy-to-configure scripts.</vt:lpstr>
      <vt:lpstr>PD Tool Studio Distribution</vt:lpstr>
      <vt:lpstr>PD Tool Studio VCS Configuration Process</vt:lpstr>
      <vt:lpstr>VCS Topologies</vt:lpstr>
      <vt:lpstr>VCS Topologies (Single-Node Topology)</vt:lpstr>
      <vt:lpstr>VCS Topologies (Multi-Node Topology)</vt:lpstr>
      <vt:lpstr>VCS Topologies (Multi-User Topology – Direct)</vt:lpstr>
      <vt:lpstr>VCS Topologies (Multi-User Topology – Managed)</vt:lpstr>
      <vt:lpstr>Version Control using PDTool Studio</vt:lpstr>
      <vt:lpstr> PD Tool – PD Tool provides an out-of-the-box, automated, configurable, promotion and deployment tool-kit to allow customers to promote CIS resources to target CIS servers such as test and production. This capability seeks to satisfy 90% of customer’s requirements for promoting CIS resources from one environment to another without the customer having to write any custom scripts.</vt:lpstr>
      <vt:lpstr>PD Tool Distribution</vt:lpstr>
      <vt:lpstr>Design Philosophy</vt:lpstr>
      <vt:lpstr>Design Philosophy</vt:lpstr>
      <vt:lpstr>Functional Modules</vt:lpstr>
      <vt:lpstr>Functional Modules cont.</vt:lpstr>
      <vt:lpstr>PD Tool Scenarios</vt:lpstr>
      <vt:lpstr>Deployment Scenario</vt:lpstr>
      <vt:lpstr>PD Tool VCS Configuration Process</vt:lpstr>
      <vt:lpstr>PD Tool Command Line Execution</vt:lpstr>
      <vt:lpstr>PD Tool Ant Execution</vt:lpstr>
      <vt:lpstr>Obtaining PD Tool?</vt:lpstr>
      <vt:lpstr>Conclusion – Customer Perspective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Debra Valdez</dc:creator>
  <cp:lastModifiedBy>Mike Tinius</cp:lastModifiedBy>
  <cp:revision>205</cp:revision>
  <dcterms:created xsi:type="dcterms:W3CDTF">2012-12-16T21:02:03Z</dcterms:created>
  <dcterms:modified xsi:type="dcterms:W3CDTF">2014-11-17T21:31:33Z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-1880526013</vt:i4>
  </property>
  <property fmtid="{D5CDD505-2E9C-101B-9397-08002B2CF9AE}" pid="3" name="_NewReviewCycle">
    <vt:lpwstr/>
  </property>
  <property fmtid="{D5CDD505-2E9C-101B-9397-08002B2CF9AE}" pid="4" name="_EmailSubject">
    <vt:lpwstr>pdtool preso</vt:lpwstr>
  </property>
  <property fmtid="{D5CDD505-2E9C-101B-9397-08002B2CF9AE}" pid="5" name="_AuthorEmail">
    <vt:lpwstr>michael.tinius@bankofamerica.com</vt:lpwstr>
  </property>
  <property fmtid="{D5CDD505-2E9C-101B-9397-08002B2CF9AE}" pid="6" name="_AuthorEmailDisplayName">
    <vt:lpwstr>Tinius, Michael</vt:lpwstr>
  </property>
</Properties>
</file>