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9"/>
  </p:notesMasterIdLst>
  <p:handoutMasterIdLst>
    <p:handoutMasterId r:id="rId30"/>
  </p:handout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91821" autoAdjust="0"/>
  </p:normalViewPr>
  <p:slideViewPr>
    <p:cSldViewPr>
      <p:cViewPr>
        <p:scale>
          <a:sx n="70" d="100"/>
          <a:sy n="70" d="100"/>
        </p:scale>
        <p:origin x="-1651" y="-317"/>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9/3/2013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9/3/2013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7CA41ABA-0DC7-4E5A-952F-39E74CE09DE2}" type="slidenum">
              <a:rPr lang="en-US" sz="1200" smtClean="0">
                <a:solidFill>
                  <a:schemeClr val="tx1"/>
                </a:solidFill>
              </a:rPr>
              <a:pPr eaLnBrk="1" hangingPunct="1"/>
              <a:t>1</a:t>
            </a:fld>
            <a:endParaRPr lang="en-US" sz="1200" smtClean="0">
              <a:solidFill>
                <a:schemeClr val="tx1"/>
              </a:solidFill>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130B72C-30B7-4797-A870-7B08F711D8B1}" type="slidenum">
              <a:rPr lang="en-US" sz="1200" smtClean="0">
                <a:solidFill>
                  <a:schemeClr val="tx1"/>
                </a:solidFill>
              </a:rPr>
              <a:pPr eaLnBrk="1" hangingPunct="1"/>
              <a:t>26</a:t>
            </a:fld>
            <a:endParaRPr lang="en-US" sz="1200" smtClean="0">
              <a:solidFill>
                <a:schemeClr val="tx1"/>
              </a:solidFill>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27</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29858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Positioning</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38775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2531" name="Rectangle 3"/>
          <p:cNvSpPr>
            <a:spLocks noGrp="1"/>
          </p:cNvSpPr>
          <p:nvPr>
            <p:ph type="body" idx="4294967295"/>
          </p:nvPr>
        </p:nvSpPr>
        <p:spPr>
          <a:xfrm>
            <a:off x="-76200" y="1066800"/>
            <a:ext cx="87630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2532" name="Rectangle 4"/>
          <p:cNvSpPr>
            <a:spLocks/>
          </p:cNvSpPr>
          <p:nvPr/>
        </p:nvSpPr>
        <p:spPr bwMode="auto">
          <a:xfrm>
            <a:off x="64008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969514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3555" name="Rectangle 3"/>
          <p:cNvSpPr>
            <a:spLocks noGrp="1"/>
          </p:cNvSpPr>
          <p:nvPr>
            <p:ph type="body" idx="4294967295"/>
          </p:nvPr>
        </p:nvSpPr>
        <p:spPr>
          <a:xfrm>
            <a:off x="457200" y="1066800"/>
            <a:ext cx="8534400" cy="5059363"/>
          </a:xfrm>
        </p:spPr>
        <p:txBody>
          <a:bodyPr/>
          <a:lstStyle/>
          <a:p>
            <a:r>
              <a:rPr lang="en-US" sz="2400" smtClean="0">
                <a:ea typeface="ＭＳ Ｐゴシック" pitchFamily="34" charset="-128"/>
              </a:rPr>
              <a:t>Phase 1 Modules				</a:t>
            </a:r>
            <a:r>
              <a:rPr lang="en-US" sz="2400" u="sng" smtClean="0">
                <a:ea typeface="ＭＳ Ｐゴシック" pitchFamily="34" charset="-128"/>
              </a:rPr>
              <a:t>Module Name</a:t>
            </a:r>
          </a:p>
          <a:p>
            <a:pPr lvl="1"/>
            <a:r>
              <a:rPr lang="en-US" sz="2000" smtClean="0">
                <a:ea typeface="ＭＳ Ｐゴシック" pitchFamily="34" charset="-128"/>
              </a:rPr>
              <a:t>Resource Cache Configuration</a:t>
            </a:r>
          </a:p>
          <a:p>
            <a:pPr lvl="1"/>
            <a:r>
              <a:rPr lang="en-US" sz="2000" smtClean="0">
                <a:ea typeface="ＭＳ Ｐゴシック" pitchFamily="34" charset="-128"/>
              </a:rPr>
              <a:t>Regression Testing</a:t>
            </a:r>
          </a:p>
          <a:p>
            <a:pPr lvl="1"/>
            <a:r>
              <a:rPr lang="en-US" sz="2000" smtClean="0">
                <a:ea typeface="ＭＳ Ｐゴシック" pitchFamily="34" charset="-128"/>
              </a:rPr>
              <a:t>Export Car files </a:t>
            </a:r>
          </a:p>
          <a:p>
            <a:pPr lvl="1"/>
            <a:r>
              <a:rPr lang="en-US" sz="2000" smtClean="0">
                <a:ea typeface="ＭＳ Ｐゴシック" pitchFamily="34" charset="-128"/>
              </a:rPr>
              <a:t>Restore Server</a:t>
            </a:r>
          </a:p>
          <a:p>
            <a:pPr lvl="1"/>
            <a:r>
              <a:rPr lang="en-US" sz="2000" smtClean="0">
                <a:ea typeface="ＭＳ Ｐゴシック" pitchFamily="34" charset="-128"/>
              </a:rPr>
              <a:t>Triggers Configuration</a:t>
            </a:r>
          </a:p>
          <a:p>
            <a:pPr lvl="1"/>
            <a:endParaRPr lang="en-US" sz="2000" smtClean="0">
              <a:ea typeface="ＭＳ Ｐゴシック" pitchFamily="34" charset="-128"/>
            </a:endParaRPr>
          </a:p>
          <a:p>
            <a:r>
              <a:rPr lang="en-US" sz="2400" smtClean="0">
                <a:ea typeface="ＭＳ Ｐゴシック" pitchFamily="34" charset="-128"/>
              </a:rPr>
              <a:t>Phase 2 Modules				</a:t>
            </a:r>
            <a:r>
              <a:rPr lang="en-US" sz="2400" u="sng" smtClean="0">
                <a:ea typeface="ＭＳ Ｐゴシック" pitchFamily="34" charset="-128"/>
              </a:rPr>
              <a:t>Module Name</a:t>
            </a:r>
          </a:p>
          <a:p>
            <a:pPr lvl="1"/>
            <a:r>
              <a:rPr lang="en-US" sz="2000" smtClean="0">
                <a:ea typeface="ＭＳ Ｐゴシック" pitchFamily="34" charset="-128"/>
              </a:rPr>
              <a:t>Connector Configuration</a:t>
            </a:r>
          </a:p>
          <a:p>
            <a:pPr lvl="1"/>
            <a:r>
              <a:rPr lang="en-US" sz="2000" smtClean="0">
                <a:ea typeface="ＭＳ Ｐゴシック" pitchFamily="34" charset="-128"/>
              </a:rPr>
              <a:t>Resource Statistics Configuration</a:t>
            </a:r>
          </a:p>
          <a:p>
            <a:pPr lvl="1"/>
            <a:endParaRPr lang="en-US" sz="1800" smtClean="0">
              <a:ea typeface="ＭＳ Ｐゴシック" pitchFamily="34" charset="-128"/>
            </a:endParaRPr>
          </a:p>
          <a:p>
            <a:pPr lvl="1"/>
            <a:endParaRPr lang="en-US" sz="2000" smtClean="0">
              <a:ea typeface="ＭＳ Ｐゴシック" pitchFamily="34" charset="-128"/>
            </a:endParaRPr>
          </a:p>
        </p:txBody>
      </p:sp>
      <p:sp>
        <p:nvSpPr>
          <p:cNvPr id="23556"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a:solidFill>
                  <a:schemeClr val="tx1"/>
                </a:solidFill>
              </a:rPr>
              <a:t>ResourceCacheModule</a:t>
            </a:r>
          </a:p>
          <a:p>
            <a:pPr marL="342900" indent="-342900" eaLnBrk="0" hangingPunct="0">
              <a:spcBef>
                <a:spcPct val="20000"/>
              </a:spcBef>
              <a:buClr>
                <a:srgbClr val="C82228"/>
              </a:buClr>
              <a:buFont typeface="Wingdings" pitchFamily="2" charset="2"/>
              <a:buNone/>
            </a:pPr>
            <a:r>
              <a:rPr lang="en-US" sz="2000">
                <a:solidFill>
                  <a:schemeClr val="tx1"/>
                </a:solidFill>
              </a:rPr>
              <a:t>RegressionTestModule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ArchiveModule</a:t>
            </a:r>
          </a:p>
          <a:p>
            <a:pPr marL="342900" indent="-342900" eaLnBrk="0" hangingPunct="0">
              <a:spcBef>
                <a:spcPct val="20000"/>
              </a:spcBef>
              <a:buClr>
                <a:srgbClr val="C82228"/>
              </a:buClr>
              <a:buFont typeface="Wingdings" pitchFamily="2" charset="2"/>
              <a:buNone/>
            </a:pPr>
            <a:r>
              <a:rPr lang="en-US" sz="2000">
                <a:solidFill>
                  <a:schemeClr val="tx1"/>
                </a:solidFill>
              </a:rPr>
              <a:t>TriggerModule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ConnectorModule</a:t>
            </a:r>
          </a:p>
          <a:p>
            <a:pPr marL="342900" indent="-342900" eaLnBrk="0" hangingPunct="0">
              <a:spcBef>
                <a:spcPct val="20000"/>
              </a:spcBef>
              <a:buClr>
                <a:srgbClr val="C82228"/>
              </a:buClr>
              <a:buFont typeface="Wingdings" pitchFamily="2" charset="2"/>
              <a:buNone/>
            </a:pPr>
            <a:r>
              <a:rPr lang="en-US" sz="2000">
                <a:solidFill>
                  <a:schemeClr val="tx1"/>
                </a:solidFill>
              </a:rPr>
              <a:t>ResourceStatisticsModule</a:t>
            </a:r>
          </a:p>
          <a:p>
            <a:pPr marL="342900" indent="-342900" eaLnBrk="0" hangingPunct="0">
              <a:spcBef>
                <a:spcPct val="20000"/>
              </a:spcBef>
              <a:buClr>
                <a:srgbClr val="C82228"/>
              </a:buClr>
              <a:buFont typeface="Wingdings" pitchFamily="2" charset="2"/>
              <a:buNone/>
            </a:pPr>
            <a:endParaRPr lang="en-US" sz="2000">
              <a:solidFill>
                <a:schemeClr val="tx1"/>
              </a:solidFill>
            </a:endParaRPr>
          </a:p>
          <a:p>
            <a:pPr marL="342900" indent="-342900" eaLnBrk="0" hangingPunct="0">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700544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4580"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4581"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667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endParaRPr lang="en-US" sz="1000" b="1"/>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667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Subversion</a:t>
              </a:r>
            </a:p>
            <a:p>
              <a:pPr algn="ctr" eaLnBrk="0" hangingPunct="0"/>
              <a:r>
                <a:rPr lang="en-US" sz="1000" b="1" i="1"/>
                <a:t>Other..</a:t>
              </a:r>
              <a:endParaRPr lang="en-US" sz="1000" b="1"/>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296" name="Group 64"/>
          <p:cNvGrpSpPr>
            <a:grpSpLocks/>
          </p:cNvGrpSpPr>
          <p:nvPr/>
        </p:nvGrpSpPr>
        <p:grpSpPr bwMode="auto">
          <a:xfrm>
            <a:off x="5029200" y="5257800"/>
            <a:ext cx="1981200" cy="742950"/>
            <a:chOff x="3168" y="3312"/>
            <a:chExt cx="1248" cy="468"/>
          </a:xfrm>
        </p:grpSpPr>
        <p:grpSp>
          <p:nvGrpSpPr>
            <p:cNvPr id="24625" name="Group 63"/>
            <p:cNvGrpSpPr>
              <a:grpSpLocks/>
            </p:cNvGrpSpPr>
            <p:nvPr/>
          </p:nvGrpSpPr>
          <p:grpSpPr bwMode="auto">
            <a:xfrm>
              <a:off x="3168" y="3312"/>
              <a:ext cx="672" cy="468"/>
              <a:chOff x="3168" y="3312"/>
              <a:chExt cx="672" cy="468"/>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5029200" y="2222500"/>
            <a:ext cx="1905000" cy="717550"/>
            <a:chOff x="3168" y="1400"/>
            <a:chExt cx="1200" cy="452"/>
          </a:xfrm>
        </p:grpSpPr>
        <p:grpSp>
          <p:nvGrpSpPr>
            <p:cNvPr id="24611" name="Group 60"/>
            <p:cNvGrpSpPr>
              <a:grpSpLocks/>
            </p:cNvGrpSpPr>
            <p:nvPr/>
          </p:nvGrpSpPr>
          <p:grpSpPr bwMode="auto">
            <a:xfrm>
              <a:off x="3168" y="1400"/>
              <a:ext cx="712" cy="452"/>
              <a:chOff x="3168" y="1400"/>
              <a:chExt cx="712" cy="45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1</a:t>
                </a:r>
                <a:r>
                  <a:rPr lang="en-US" sz="1000">
                    <a:solidFill>
                      <a:schemeClr val="tx1"/>
                    </a:solidFill>
                  </a:rPr>
                  <a:t> deploy car file(s) and configure</a:t>
                </a:r>
              </a:p>
            </p:txBody>
          </p:sp>
        </p:grpSp>
        <p:grpSp>
          <p:nvGrpSpPr>
            <p:cNvPr id="24612" name="Group 82"/>
            <p:cNvGrpSpPr>
              <a:grpSpLocks/>
            </p:cNvGrpSpPr>
            <p:nvPr/>
          </p:nvGrpSpPr>
          <p:grpSpPr bwMode="auto">
            <a:xfrm>
              <a:off x="3840" y="1536"/>
              <a:ext cx="528" cy="292"/>
              <a:chOff x="3840" y="1536"/>
              <a:chExt cx="528" cy="292"/>
            </a:xfrm>
          </p:grpSpPr>
          <p:grpSp>
            <p:nvGrpSpPr>
              <p:cNvPr id="24613" name="Group 73"/>
              <p:cNvGrpSpPr>
                <a:grpSpLocks/>
              </p:cNvGrpSpPr>
              <p:nvPr/>
            </p:nvGrpSpPr>
            <p:grpSpPr bwMode="auto">
              <a:xfrm>
                <a:off x="3840" y="1536"/>
                <a:ext cx="390" cy="292"/>
                <a:chOff x="4848" y="3072"/>
                <a:chExt cx="390" cy="292"/>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4614"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708775" y="2971800"/>
            <a:ext cx="1228725" cy="2665413"/>
            <a:chOff x="6708381" y="2971800"/>
            <a:chExt cx="1229212" cy="2665692"/>
          </a:xfrm>
        </p:grpSpPr>
        <p:sp>
          <p:nvSpPr>
            <p:cNvPr id="24605"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400" y="3505200"/>
              <a:ext cx="92719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grpSp>
          <p:nvGrpSpPr>
            <p:cNvPr id="24607" name="Group 72"/>
            <p:cNvGrpSpPr>
              <a:grpSpLocks/>
            </p:cNvGrpSpPr>
            <p:nvPr/>
          </p:nvGrpSpPr>
          <p:grpSpPr bwMode="auto">
            <a:xfrm>
              <a:off x="6708381" y="4876800"/>
              <a:ext cx="759219" cy="463550"/>
              <a:chOff x="4848" y="3072"/>
              <a:chExt cx="390" cy="292"/>
            </a:xfrm>
          </p:grpSpPr>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848" y="3072"/>
                <a:ext cx="3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a:solidFill>
                      <a:schemeClr val="tx1"/>
                    </a:solidFill>
                  </a:rPr>
                  <a:t>Deploy </a:t>
                </a:r>
              </a:p>
              <a:p>
                <a:pPr eaLnBrk="1" hangingPunct="1"/>
                <a:r>
                  <a:rPr lang="en-US" sz="900">
                    <a:solidFill>
                      <a:schemeClr val="tx1"/>
                    </a:solidFill>
                  </a:rPr>
                  <a:t>Scripts</a:t>
                </a:r>
              </a:p>
            </p:txBody>
          </p:sp>
        </p:grpSp>
        <p:sp>
          <p:nvSpPr>
            <p:cNvPr id="24608"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590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dev1</a:t>
              </a:r>
              <a:endParaRPr lang="en-US" sz="1000" b="1"/>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dev2</a:t>
              </a:r>
              <a:endParaRPr lang="en-US" sz="1000" b="1"/>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dev3</a:t>
              </a:r>
              <a:endParaRPr lang="en-US" sz="1000" b="1"/>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5" name="Group 1"/>
          <p:cNvGrpSpPr>
            <a:grpSpLocks/>
          </p:cNvGrpSpPr>
          <p:nvPr/>
        </p:nvGrpSpPr>
        <p:grpSpPr bwMode="auto">
          <a:xfrm>
            <a:off x="7658100" y="4522788"/>
            <a:ext cx="1333500" cy="1295400"/>
            <a:chOff x="7543800" y="4522694"/>
            <a:chExt cx="1447800" cy="1295400"/>
          </a:xfrm>
        </p:grpSpPr>
        <p:sp>
          <p:nvSpPr>
            <p:cNvPr id="24596"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t>CIS</a:t>
              </a:r>
            </a:p>
          </p:txBody>
        </p:sp>
        <p:sp>
          <p:nvSpPr>
            <p:cNvPr id="24597"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spTree>
    <p:extLst>
      <p:ext uri="{BB962C8B-B14F-4D97-AF65-F5344CB8AC3E}">
        <p14:creationId xmlns:p14="http://schemas.microsoft.com/office/powerpoint/2010/main" val="1576273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95317"/>
                                        </p:tgtEl>
                                        <p:attrNameLst>
                                          <p:attrName>style.visibility</p:attrName>
                                        </p:attrNameLst>
                                      </p:cBhvr>
                                      <p:to>
                                        <p:strVal val="visible"/>
                                      </p:to>
                                    </p:set>
                                    <p:animEffect transition="in" filter="wipe(left)">
                                      <p:cBhvr>
                                        <p:cTn id="14" dur="500"/>
                                        <p:tgtEl>
                                          <p:spTgt spid="953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nodeType="afterGroup">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5296"/>
                                        </p:tgtEl>
                                        <p:attrNameLst>
                                          <p:attrName>style.visibility</p:attrName>
                                        </p:attrNameLst>
                                      </p:cBhvr>
                                      <p:to>
                                        <p:strVal val="visible"/>
                                      </p:to>
                                    </p:set>
                                    <p:animEffect transition="in" filter="wipe(left)">
                                      <p:cBhvr>
                                        <p:cTn id="42" dur="500"/>
                                        <p:tgtEl>
                                          <p:spTgt spid="95296"/>
                                        </p:tgtEl>
                                      </p:cBhvr>
                                    </p:animEffect>
                                  </p:childTnLst>
                                </p:cTn>
                              </p:par>
                            </p:childTnLst>
                          </p:cTn>
                        </p:par>
                        <p:par>
                          <p:cTn id="43" fill="hold" nodeType="afterGroup">
                            <p:stCondLst>
                              <p:cond delay="1500"/>
                            </p:stCondLst>
                            <p:childTnLst>
                              <p:par>
                                <p:cTn id="44" presetID="22" presetClass="entr" presetSubtype="4"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ea typeface="ＭＳ Ｐゴシック" pitchFamily="34" charset="-128"/>
              </a:rPr>
              <a:t>PD Tool VCS Configuration Process</a:t>
            </a:r>
          </a:p>
        </p:txBody>
      </p:sp>
      <p:sp>
        <p:nvSpPr>
          <p:cNvPr id="25603" name="Rectangle 3"/>
          <p:cNvSpPr>
            <a:spLocks noGrp="1"/>
          </p:cNvSpPr>
          <p:nvPr>
            <p:ph type="body" idx="4294967295"/>
          </p:nvPr>
        </p:nvSpPr>
        <p:spPr>
          <a:xfrm>
            <a:off x="457200" y="1066800"/>
            <a:ext cx="8534400" cy="5059363"/>
          </a:xfrm>
        </p:spPr>
        <p:txBody>
          <a:bodyPr/>
          <a:lstStyle/>
          <a:p>
            <a:pPr marL="0" indent="0">
              <a:buFont typeface="Wingdings" pitchFamily="2" charset="2"/>
              <a:buNone/>
            </a:pPr>
            <a:r>
              <a:rPr lang="en-US" smtClean="0">
                <a:ea typeface="ＭＳ Ｐゴシック" pitchFamily="34" charset="-128"/>
              </a:rPr>
              <a:t> </a:t>
            </a:r>
          </a:p>
        </p:txBody>
      </p:sp>
      <p:sp>
        <p:nvSpPr>
          <p:cNvPr id="4" name="TextBox 3"/>
          <p:cNvSpPr txBox="1"/>
          <p:nvPr/>
        </p:nvSpPr>
        <p:spPr>
          <a:xfrm>
            <a:off x="3276600" y="776288"/>
            <a:ext cx="1905000" cy="58420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Repository</a:t>
            </a:r>
          </a:p>
        </p:txBody>
      </p:sp>
      <p:sp>
        <p:nvSpPr>
          <p:cNvPr id="5" name="TextBox 4"/>
          <p:cNvSpPr txBox="1"/>
          <p:nvPr/>
        </p:nvSpPr>
        <p:spPr>
          <a:xfrm>
            <a:off x="3276600" y="1558925"/>
            <a:ext cx="1905000" cy="58420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a:t>
            </a:r>
          </a:p>
        </p:txBody>
      </p:sp>
      <p:sp>
        <p:nvSpPr>
          <p:cNvPr id="6" name="TextBox 5"/>
          <p:cNvSpPr txBox="1"/>
          <p:nvPr/>
        </p:nvSpPr>
        <p:spPr>
          <a:xfrm>
            <a:off x="3276600" y="2341563"/>
            <a:ext cx="1905000" cy="83185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7" name="TextBox 6"/>
          <p:cNvSpPr txBox="1"/>
          <p:nvPr/>
        </p:nvSpPr>
        <p:spPr>
          <a:xfrm>
            <a:off x="3276600" y="3370263"/>
            <a:ext cx="1905000" cy="58578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8" name="TextBox 7"/>
          <p:cNvSpPr txBox="1"/>
          <p:nvPr/>
        </p:nvSpPr>
        <p:spPr>
          <a:xfrm>
            <a:off x="3276600" y="4152900"/>
            <a:ext cx="1905000" cy="83185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Module XML Configuration File</a:t>
            </a:r>
          </a:p>
        </p:txBody>
      </p:sp>
      <p:sp>
        <p:nvSpPr>
          <p:cNvPr id="9" name="TextBox 8"/>
          <p:cNvSpPr txBox="1"/>
          <p:nvPr/>
        </p:nvSpPr>
        <p:spPr>
          <a:xfrm>
            <a:off x="3276600" y="5181600"/>
            <a:ext cx="1905000" cy="83185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Orchestration Property File</a:t>
            </a:r>
          </a:p>
        </p:txBody>
      </p:sp>
      <p:sp>
        <p:nvSpPr>
          <p:cNvPr id="10" name="TextBox 9"/>
          <p:cNvSpPr txBox="1"/>
          <p:nvPr/>
        </p:nvSpPr>
        <p:spPr>
          <a:xfrm>
            <a:off x="3276600" y="6211888"/>
            <a:ext cx="1905000" cy="64611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sp>
        <p:nvSpPr>
          <p:cNvPr id="11" name="Arc 10"/>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2"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3" name="Arc 12"/>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4" name="Straight Arrow Connector 13"/>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7"/>
          <p:cNvCxnSpPr>
            <a:cxnSpLocks noChangeShapeType="1"/>
          </p:cNvCxnSpPr>
          <p:nvPr/>
        </p:nvCxnSpPr>
        <p:spPr bwMode="auto">
          <a:xfrm>
            <a:off x="4229100" y="2130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8"/>
          <p:cNvCxnSpPr>
            <a:cxnSpLocks noChangeShapeType="1"/>
          </p:cNvCxnSpPr>
          <p:nvPr/>
        </p:nvCxnSpPr>
        <p:spPr bwMode="auto">
          <a:xfrm>
            <a:off x="4229100" y="3186113"/>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19"/>
          <p:cNvCxnSpPr>
            <a:cxnSpLocks noChangeShapeType="1"/>
          </p:cNvCxnSpPr>
          <p:nvPr/>
        </p:nvCxnSpPr>
        <p:spPr bwMode="auto">
          <a:xfrm>
            <a:off x="4229100" y="39592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20"/>
          <p:cNvCxnSpPr>
            <a:cxnSpLocks noChangeShapeType="1"/>
          </p:cNvCxnSpPr>
          <p:nvPr/>
        </p:nvCxnSpPr>
        <p:spPr bwMode="auto">
          <a:xfrm>
            <a:off x="4229100" y="497998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Straight Arrow Connector 21"/>
          <p:cNvCxnSpPr>
            <a:cxnSpLocks noChangeShapeType="1"/>
          </p:cNvCxnSpPr>
          <p:nvPr/>
        </p:nvCxnSpPr>
        <p:spPr bwMode="auto">
          <a:xfrm>
            <a:off x="4229100" y="60166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0" name="TextBox 15"/>
          <p:cNvSpPr txBox="1">
            <a:spLocks noChangeArrowheads="1"/>
          </p:cNvSpPr>
          <p:nvPr/>
        </p:nvSpPr>
        <p:spPr bwMode="auto">
          <a:xfrm>
            <a:off x="5486400" y="2571750"/>
            <a:ext cx="165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25621" name="TextBox 23"/>
          <p:cNvSpPr txBox="1">
            <a:spLocks noChangeArrowheads="1"/>
          </p:cNvSpPr>
          <p:nvPr/>
        </p:nvSpPr>
        <p:spPr bwMode="auto">
          <a:xfrm>
            <a:off x="6313488" y="5178425"/>
            <a:ext cx="2297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Repeat for different deployment scenarios</a:t>
            </a:r>
          </a:p>
        </p:txBody>
      </p:sp>
      <p:sp>
        <p:nvSpPr>
          <p:cNvPr id="22" name="TextBox 21"/>
          <p:cNvSpPr txBox="1"/>
          <p:nvPr/>
        </p:nvSpPr>
        <p:spPr>
          <a:xfrm>
            <a:off x="2743200" y="8993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23" name="TextBox 22"/>
          <p:cNvSpPr txBox="1"/>
          <p:nvPr/>
        </p:nvSpPr>
        <p:spPr>
          <a:xfrm>
            <a:off x="2743200" y="171551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24" name="TextBox 23"/>
          <p:cNvSpPr txBox="1"/>
          <p:nvPr/>
        </p:nvSpPr>
        <p:spPr>
          <a:xfrm>
            <a:off x="2743200" y="258796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25" name="TextBox 24"/>
          <p:cNvSpPr txBox="1"/>
          <p:nvPr/>
        </p:nvSpPr>
        <p:spPr>
          <a:xfrm>
            <a:off x="2743200" y="349380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a:t>
            </a:r>
          </a:p>
        </p:txBody>
      </p:sp>
      <p:sp>
        <p:nvSpPr>
          <p:cNvPr id="26" name="TextBox 25"/>
          <p:cNvSpPr txBox="1"/>
          <p:nvPr/>
        </p:nvSpPr>
        <p:spPr>
          <a:xfrm>
            <a:off x="2743200" y="433309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27" name="TextBox 26"/>
          <p:cNvSpPr txBox="1"/>
          <p:nvPr/>
        </p:nvSpPr>
        <p:spPr>
          <a:xfrm>
            <a:off x="2743200" y="5418979"/>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8" name="TextBox 27"/>
          <p:cNvSpPr txBox="1"/>
          <p:nvPr/>
        </p:nvSpPr>
        <p:spPr>
          <a:xfrm>
            <a:off x="2743200" y="616886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7</a:t>
            </a:r>
          </a:p>
        </p:txBody>
      </p:sp>
    </p:spTree>
    <p:extLst>
      <p:ext uri="{BB962C8B-B14F-4D97-AF65-F5344CB8AC3E}">
        <p14:creationId xmlns:p14="http://schemas.microsoft.com/office/powerpoint/2010/main" val="2968817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smtClean="0"/>
              <a:t>Command Line Execution</a:t>
            </a:r>
          </a:p>
          <a:p>
            <a:pPr lvl="1">
              <a:lnSpc>
                <a:spcPct val="80000"/>
              </a:lnSpc>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-exec ../resources/plans/</a:t>
            </a:r>
            <a:r>
              <a:rPr lang="en-US" sz="1800" dirty="0" err="1" smtClean="0"/>
              <a:t>PDTool.dp</a:t>
            </a:r>
            <a:endParaRPr lang="en-US" sz="1800" dirty="0" smtClean="0"/>
          </a:p>
          <a:p>
            <a:pPr lvl="3">
              <a:lnSpc>
                <a:spcPct val="80000"/>
              </a:lnSpc>
              <a:defRPr/>
            </a:pPr>
            <a:endParaRPr lang="en-US" sz="1800" dirty="0"/>
          </a:p>
          <a:p>
            <a:pPr marL="1371600" lvl="3" indent="0">
              <a:lnSpc>
                <a:spcPct val="80000"/>
              </a:lnSpc>
              <a:buFontTx/>
              <a:buNone/>
              <a:defRPr/>
            </a:pPr>
            <a:r>
              <a:rPr lang="en-US" sz="1800" u="sng" dirty="0" smtClean="0"/>
              <a:t>Other capabilities</a:t>
            </a:r>
            <a:r>
              <a:rPr lang="en-US" sz="1800" dirty="0" smtClean="0"/>
              <a:t>:</a:t>
            </a:r>
          </a:p>
          <a:p>
            <a:pPr lvl="3">
              <a:lnSpc>
                <a:spcPct val="80000"/>
              </a:lnSpc>
              <a:defRPr/>
            </a:pPr>
            <a:r>
              <a:rPr lang="en-US" sz="1800" dirty="0" smtClean="0"/>
              <a:t>-</a:t>
            </a:r>
            <a:r>
              <a:rPr lang="en-US" sz="1800" dirty="0" err="1" smtClean="0"/>
              <a:t>vcsinit</a:t>
            </a:r>
            <a:r>
              <a:rPr lang="en-US" sz="1800" dirty="0" smtClean="0"/>
              <a:t> </a:t>
            </a:r>
            <a:r>
              <a:rPr lang="en-US" sz="1800" dirty="0"/>
              <a:t>-</a:t>
            </a:r>
            <a:r>
              <a:rPr lang="en-US" sz="1800" dirty="0" err="1" smtClean="0"/>
              <a:t>vcsuser</a:t>
            </a:r>
            <a:r>
              <a:rPr lang="en-US" sz="1800" dirty="0" smtClean="0"/>
              <a:t> user -</a:t>
            </a:r>
            <a:r>
              <a:rPr lang="en-US" sz="1800" dirty="0" err="1" smtClean="0"/>
              <a:t>vcspassword</a:t>
            </a:r>
            <a:r>
              <a:rPr lang="en-US" sz="1800" dirty="0" smtClean="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property file containing task actions</a:t>
            </a:r>
          </a:p>
          <a:p>
            <a:pPr lvl="3">
              <a:lnSpc>
                <a:spcPct val="80000"/>
              </a:lnSpc>
              <a:defRPr/>
            </a:pPr>
            <a:r>
              <a:rPr lang="en-US" dirty="0" err="1" smtClean="0"/>
              <a:t>PDTool.dp</a:t>
            </a:r>
            <a:endParaRPr lang="en-US" dirty="0" smtClean="0"/>
          </a:p>
          <a:p>
            <a:pPr lvl="3">
              <a:lnSpc>
                <a:spcPct val="80000"/>
              </a:lnSpc>
              <a:defRPr/>
            </a:pPr>
            <a:r>
              <a:rPr lang="en-US" dirty="0" smtClean="0"/>
              <a:t>List of task actions and arguments</a:t>
            </a:r>
          </a:p>
          <a:p>
            <a:pPr lvl="3">
              <a:lnSpc>
                <a:spcPct val="80000"/>
              </a:lnSpc>
              <a:defRPr/>
            </a:pPr>
            <a:endParaRPr lang="en-US" dirty="0" smtClean="0"/>
          </a:p>
          <a:p>
            <a:pPr lvl="1">
              <a:lnSpc>
                <a:spcPct val="80000"/>
              </a:lnSpc>
              <a:defRPr/>
            </a:pPr>
            <a:r>
              <a:rPr lang="en-US" dirty="0" smtClean="0"/>
              <a:t>Shell/Batch script invokes main program</a:t>
            </a:r>
          </a:p>
          <a:p>
            <a:pPr lvl="2">
              <a:lnSpc>
                <a:spcPct val="80000"/>
              </a:lnSpc>
              <a:defRPr/>
            </a:pPr>
            <a:r>
              <a:rPr lang="en-US" dirty="0" err="1" smtClean="0"/>
              <a:t>PDTool</a:t>
            </a:r>
            <a:r>
              <a:rPr lang="en-US" dirty="0" smtClean="0"/>
              <a:t> – Orchestration implemented in Java</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455168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730732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4800"/>
            <a:ext cx="7772400" cy="1666875"/>
          </a:xfrm>
        </p:spPr>
        <p:txBody>
          <a:bodyPr/>
          <a:lstStyle/>
          <a:p>
            <a:pPr>
              <a:defRPr/>
            </a:pPr>
            <a:r>
              <a:rPr lang="en-US" sz="1800" dirty="0" smtClean="0">
                <a:solidFill>
                  <a:srgbClr val="4D4D4D"/>
                </a:solidFill>
              </a:rPr>
              <a:t> </a:t>
            </a:r>
            <a:r>
              <a:rPr lang="en-US" sz="1800" dirty="0">
                <a:solidFill>
                  <a:srgbClr val="4D4D4D"/>
                </a:solidFill>
              </a:rPr>
              <a:t>PD Tool Studio </a:t>
            </a:r>
            <a:r>
              <a:rPr lang="en-US" sz="1800" b="0" i="1" dirty="0">
                <a:solidFill>
                  <a:srgbClr val="4D4D4D"/>
                </a:solidFill>
              </a:rPr>
              <a:t>– PD Tool Studio provides </a:t>
            </a:r>
            <a:r>
              <a:rPr lang="en-US" sz="1800" b="0" i="1" dirty="0" smtClean="0">
                <a:solidFill>
                  <a:srgbClr val="4D4D4D"/>
                </a:solidFill>
              </a:rPr>
              <a:t>Composite </a:t>
            </a:r>
            <a:r>
              <a:rPr lang="en-US" sz="1800" b="0" i="1" dirty="0">
                <a:solidFill>
                  <a:srgbClr val="4D4D4D"/>
                </a:solidFill>
              </a:rPr>
              <a:t>Studio Version Control </a:t>
            </a:r>
            <a:r>
              <a:rPr lang="en-US" sz="1800" b="0" i="1" dirty="0" smtClean="0">
                <a:solidFill>
                  <a:srgbClr val="4D4D4D"/>
                </a:solidFill>
              </a:rPr>
              <a:t>System (</a:t>
            </a:r>
            <a:r>
              <a:rPr lang="en-US" sz="1800" b="0" i="1" dirty="0">
                <a:solidFill>
                  <a:srgbClr val="4D4D4D"/>
                </a:solidFill>
              </a:rPr>
              <a:t>VCS) integration with easy-to-configure </a:t>
            </a:r>
            <a:r>
              <a:rPr lang="en-US" sz="1800" b="0" i="1" dirty="0" smtClean="0">
                <a:solidFill>
                  <a:srgbClr val="4D4D4D"/>
                </a:solidFill>
              </a:rPr>
              <a:t>scripts.</a:t>
            </a:r>
            <a:endParaRPr lang="en-US" sz="1800" dirty="0">
              <a:solidFill>
                <a:srgbClr val="4D4D4D"/>
              </a:solidFill>
            </a:endParaRPr>
          </a:p>
        </p:txBody>
      </p:sp>
      <p:sp>
        <p:nvSpPr>
          <p:cNvPr id="28675" name="Text Placeholder 2"/>
          <p:cNvSpPr>
            <a:spLocks noGrp="1"/>
          </p:cNvSpPr>
          <p:nvPr>
            <p:ph type="body" idx="1"/>
          </p:nvPr>
        </p:nvSpPr>
        <p:spPr>
          <a:xfrm>
            <a:off x="762000" y="22860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 Studio)</a:t>
            </a:r>
          </a:p>
          <a:p>
            <a:endParaRPr lang="en-US" sz="2800" smtClean="0">
              <a:ea typeface="ＭＳ Ｐゴシック" pitchFamily="34" charset="-128"/>
            </a:endParaRP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837048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smtClean="0">
                <a:ea typeface="ＭＳ Ｐゴシック" pitchFamily="34" charset="-128"/>
              </a:rPr>
              <a:t>PD Tool Studio Distribution</a:t>
            </a:r>
          </a:p>
        </p:txBody>
      </p:sp>
      <p:sp>
        <p:nvSpPr>
          <p:cNvPr id="26627" name="Rectangle 3"/>
          <p:cNvSpPr>
            <a:spLocks noGrp="1"/>
          </p:cNvSpPr>
          <p:nvPr>
            <p:ph type="body" idx="4294967295"/>
          </p:nvPr>
        </p:nvSpPr>
        <p:spPr>
          <a:xfrm>
            <a:off x="457200" y="1066800"/>
            <a:ext cx="8458200" cy="5486400"/>
          </a:xfrm>
        </p:spPr>
        <p:txBody>
          <a:bodyPr/>
          <a:lstStyle/>
          <a:p>
            <a:pPr>
              <a:defRPr/>
            </a:pPr>
            <a:r>
              <a:rPr lang="en-US" sz="2800" dirty="0" smtClean="0"/>
              <a:t>PD Tool Studio – </a:t>
            </a:r>
            <a:r>
              <a:rPr lang="en-US" sz="2400" dirty="0" smtClean="0"/>
              <a:t>Studio / VCS Integration</a:t>
            </a:r>
          </a:p>
          <a:p>
            <a:pPr lvl="1">
              <a:defRPr/>
            </a:pPr>
            <a:r>
              <a:rPr lang="en-US" sz="2000" dirty="0" smtClean="0"/>
              <a:t>PDToolStudio.zip</a:t>
            </a:r>
          </a:p>
          <a:p>
            <a:pPr lvl="2">
              <a:defRPr/>
            </a:pPr>
            <a:r>
              <a:rPr lang="en-US" sz="1800" dirty="0" smtClean="0"/>
              <a:t>/bin – Shell/Batch Scripts</a:t>
            </a:r>
          </a:p>
          <a:p>
            <a:pPr lvl="2">
              <a:defRPr/>
            </a:pPr>
            <a:r>
              <a:rPr lang="en-US" sz="1800" dirty="0" smtClean="0"/>
              <a:t>/docs - Documentation</a:t>
            </a:r>
          </a:p>
          <a:p>
            <a:pPr lvl="2">
              <a:defRPr/>
            </a:pPr>
            <a:r>
              <a:rPr lang="en-US" sz="1800" dirty="0" smtClean="0"/>
              <a:t>/</a:t>
            </a:r>
            <a:r>
              <a:rPr lang="en-US" sz="1800" dirty="0" err="1" smtClean="0"/>
              <a:t>dist</a:t>
            </a:r>
            <a:r>
              <a:rPr lang="en-US" sz="1800" dirty="0" smtClean="0"/>
              <a:t> – CISDeployTool.jar</a:t>
            </a:r>
          </a:p>
          <a:p>
            <a:pPr lvl="2">
              <a:defRPr/>
            </a:pPr>
            <a:r>
              <a:rPr lang="en-US" sz="1800" dirty="0" smtClean="0"/>
              <a:t>/lib – Required Jar libraries</a:t>
            </a:r>
          </a:p>
          <a:p>
            <a:pPr lvl="2">
              <a:defRPr/>
            </a:pPr>
            <a:r>
              <a:rPr lang="en-US" sz="1800" dirty="0" smtClean="0"/>
              <a:t>/resources/</a:t>
            </a:r>
            <a:r>
              <a:rPr lang="en-US" sz="1800" dirty="0" err="1" smtClean="0"/>
              <a:t>config</a:t>
            </a:r>
            <a:r>
              <a:rPr lang="en-US" sz="1800" dirty="0" smtClean="0"/>
              <a:t> – Configuration property files</a:t>
            </a:r>
          </a:p>
          <a:p>
            <a:pPr lvl="1">
              <a:defRPr/>
            </a:pPr>
            <a:r>
              <a:rPr lang="en-US" sz="2000" dirty="0" smtClean="0"/>
              <a:t>Environment</a:t>
            </a:r>
          </a:p>
          <a:p>
            <a:pPr lvl="2">
              <a:defRPr/>
            </a:pPr>
            <a:r>
              <a:rPr lang="en-US" sz="1800" dirty="0" smtClean="0"/>
              <a:t>Requires JRE 6 (1.6) – if running command line</a:t>
            </a:r>
          </a:p>
          <a:p>
            <a:pPr marL="914400" lvl="2" indent="0">
              <a:buFontTx/>
              <a:buNone/>
              <a:defRPr/>
            </a:pPr>
            <a:endParaRPr lang="en-US" sz="1800" dirty="0" smtClean="0"/>
          </a:p>
        </p:txBody>
      </p:sp>
    </p:spTree>
    <p:extLst>
      <p:ext uri="{BB962C8B-B14F-4D97-AF65-F5344CB8AC3E}">
        <p14:creationId xmlns:p14="http://schemas.microsoft.com/office/powerpoint/2010/main" val="1297092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Studio VCS Configuration Process</a:t>
            </a:r>
          </a:p>
        </p:txBody>
      </p:sp>
      <p:sp>
        <p:nvSpPr>
          <p:cNvPr id="29" name="TextBox 28"/>
          <p:cNvSpPr txBox="1"/>
          <p:nvPr/>
        </p:nvSpPr>
        <p:spPr>
          <a:xfrm>
            <a:off x="3298825" y="1322388"/>
            <a:ext cx="1905000" cy="58420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Repository</a:t>
            </a:r>
          </a:p>
        </p:txBody>
      </p:sp>
      <p:sp>
        <p:nvSpPr>
          <p:cNvPr id="30" name="TextBox 29"/>
          <p:cNvSpPr txBox="1"/>
          <p:nvPr/>
        </p:nvSpPr>
        <p:spPr>
          <a:xfrm>
            <a:off x="3298825" y="2117725"/>
            <a:ext cx="1905000" cy="58420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 for Studio</a:t>
            </a:r>
          </a:p>
        </p:txBody>
      </p:sp>
      <p:sp>
        <p:nvSpPr>
          <p:cNvPr id="31" name="TextBox 30"/>
          <p:cNvSpPr txBox="1"/>
          <p:nvPr/>
        </p:nvSpPr>
        <p:spPr>
          <a:xfrm>
            <a:off x="3298825" y="2900363"/>
            <a:ext cx="1905000" cy="83026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32" name="TextBox 31"/>
          <p:cNvSpPr txBox="1"/>
          <p:nvPr/>
        </p:nvSpPr>
        <p:spPr>
          <a:xfrm>
            <a:off x="3298825" y="3941763"/>
            <a:ext cx="1905000" cy="584200"/>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33" name="TextBox 32"/>
          <p:cNvSpPr txBox="1"/>
          <p:nvPr/>
        </p:nvSpPr>
        <p:spPr>
          <a:xfrm>
            <a:off x="3298825" y="4722813"/>
            <a:ext cx="1905000" cy="73818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Enable</a:t>
            </a:r>
          </a:p>
          <a:p>
            <a:pPr algn="ctr">
              <a:defRPr/>
            </a:pPr>
            <a:r>
              <a:rPr lang="en-US" sz="1600" dirty="0">
                <a:solidFill>
                  <a:schemeClr val="tx1"/>
                </a:solidFill>
                <a:latin typeface="Calibri" pitchFamily="34" charset="0"/>
                <a:cs typeface="Calibri" pitchFamily="34" charset="0"/>
              </a:rPr>
              <a:t>VCS in Studio</a:t>
            </a:r>
          </a:p>
          <a:p>
            <a:pPr algn="ctr">
              <a:defRPr/>
            </a:pPr>
            <a:endParaRPr lang="en-US" sz="1000" dirty="0">
              <a:solidFill>
                <a:schemeClr val="tx1"/>
              </a:solidFill>
              <a:latin typeface="Calibri" pitchFamily="34" charset="0"/>
              <a:cs typeface="Calibri" pitchFamily="34" charset="0"/>
            </a:endParaRPr>
          </a:p>
        </p:txBody>
      </p:sp>
      <p:sp>
        <p:nvSpPr>
          <p:cNvPr id="34" name="TextBox 33"/>
          <p:cNvSpPr txBox="1"/>
          <p:nvPr/>
        </p:nvSpPr>
        <p:spPr>
          <a:xfrm>
            <a:off x="3298825" y="5678488"/>
            <a:ext cx="1905000" cy="64611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cxnSp>
        <p:nvCxnSpPr>
          <p:cNvPr id="30729"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Straight Arrow Connector 17"/>
          <p:cNvCxnSpPr>
            <a:cxnSpLocks noChangeShapeType="1"/>
          </p:cNvCxnSpPr>
          <p:nvPr/>
        </p:nvCxnSpPr>
        <p:spPr bwMode="auto">
          <a:xfrm>
            <a:off x="4251325" y="2689225"/>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Straight Arrow Connector 18"/>
          <p:cNvCxnSpPr>
            <a:cxnSpLocks noChangeShapeType="1"/>
          </p:cNvCxnSpPr>
          <p:nvPr/>
        </p:nvCxnSpPr>
        <p:spPr bwMode="auto">
          <a:xfrm>
            <a:off x="4251325" y="3744913"/>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Straight Arrow Connector 19"/>
          <p:cNvCxnSpPr>
            <a:cxnSpLocks noChangeShapeType="1"/>
          </p:cNvCxnSpPr>
          <p:nvPr/>
        </p:nvCxnSpPr>
        <p:spPr bwMode="auto">
          <a:xfrm>
            <a:off x="4251325" y="452913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4"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41" name="TextBox 40"/>
          <p:cNvSpPr txBox="1"/>
          <p:nvPr/>
        </p:nvSpPr>
        <p:spPr>
          <a:xfrm>
            <a:off x="2765425" y="14454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42" name="TextBox 41"/>
          <p:cNvSpPr txBox="1"/>
          <p:nvPr/>
        </p:nvSpPr>
        <p:spPr>
          <a:xfrm>
            <a:off x="2765425" y="227380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43" name="TextBox 42"/>
          <p:cNvSpPr txBox="1"/>
          <p:nvPr/>
        </p:nvSpPr>
        <p:spPr>
          <a:xfrm>
            <a:off x="2765425" y="314625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44" name="TextBox 43"/>
          <p:cNvSpPr txBox="1"/>
          <p:nvPr/>
        </p:nvSpPr>
        <p:spPr>
          <a:xfrm>
            <a:off x="2765425" y="406428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a:t>
            </a:r>
          </a:p>
        </p:txBody>
      </p:sp>
      <p:sp>
        <p:nvSpPr>
          <p:cNvPr id="45" name="TextBox 44"/>
          <p:cNvSpPr txBox="1"/>
          <p:nvPr/>
        </p:nvSpPr>
        <p:spPr>
          <a:xfrm>
            <a:off x="2765425" y="490358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46" name="TextBox 45"/>
          <p:cNvSpPr txBox="1"/>
          <p:nvPr/>
        </p:nvSpPr>
        <p:spPr>
          <a:xfrm>
            <a:off x="2765425" y="5766371"/>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Tree>
    <p:extLst>
      <p:ext uri="{BB962C8B-B14F-4D97-AF65-F5344CB8AC3E}">
        <p14:creationId xmlns:p14="http://schemas.microsoft.com/office/powerpoint/2010/main" val="44464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AF6DD825-D7D2-4578-836E-9241ABCB66B3}" type="slidenum">
              <a:rPr lang="en-US" sz="800">
                <a:solidFill>
                  <a:schemeClr val="tx1"/>
                </a:solidFill>
              </a:rPr>
              <a:pPr/>
              <a:t>19</a:t>
            </a:fld>
            <a:endParaRPr lang="en-US" sz="800">
              <a:solidFill>
                <a:schemeClr val="tx1"/>
              </a:solidFill>
            </a:endParaRPr>
          </a:p>
        </p:txBody>
      </p:sp>
      <p:sp>
        <p:nvSpPr>
          <p:cNvPr id="31747" name="Rectangle 6"/>
          <p:cNvSpPr>
            <a:spLocks noChangeArrowheads="1"/>
          </p:cNvSpPr>
          <p:nvPr/>
        </p:nvSpPr>
        <p:spPr bwMode="auto">
          <a:xfrm>
            <a:off x="2667000" y="1752600"/>
            <a:ext cx="3200400" cy="1524000"/>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2"/>
          <p:cNvSpPr>
            <a:spLocks noGrp="1" noChangeArrowheads="1"/>
          </p:cNvSpPr>
          <p:nvPr>
            <p:ph type="title"/>
          </p:nvPr>
        </p:nvSpPr>
        <p:spPr/>
        <p:txBody>
          <a:bodyPr/>
          <a:lstStyle/>
          <a:p>
            <a:pPr eaLnBrk="1" hangingPunct="1"/>
            <a:r>
              <a:rPr lang="en-US" smtClean="0">
                <a:ea typeface="ＭＳ Ｐゴシック" pitchFamily="34" charset="-128"/>
              </a:rPr>
              <a:t>VCS Topologies</a:t>
            </a:r>
          </a:p>
        </p:txBody>
      </p:sp>
      <p:graphicFrame>
        <p:nvGraphicFramePr>
          <p:cNvPr id="31749" name="Object 3"/>
          <p:cNvGraphicFramePr>
            <a:graphicFrameLocks noChangeAspect="1"/>
          </p:cNvGraphicFramePr>
          <p:nvPr>
            <p:ph idx="1"/>
          </p:nvPr>
        </p:nvGraphicFramePr>
        <p:xfrm>
          <a:off x="1066800" y="1676400"/>
          <a:ext cx="6934200" cy="4881563"/>
        </p:xfrm>
        <a:graphic>
          <a:graphicData uri="http://schemas.openxmlformats.org/presentationml/2006/ole">
            <mc:AlternateContent xmlns:mc="http://schemas.openxmlformats.org/markup-compatibility/2006">
              <mc:Choice xmlns:v="urn:schemas-microsoft-com:vml" Requires="v">
                <p:oleObj spid="_x0000_s1026" name="Visio" r:id="rId3" imgW="9967602" imgH="7016496" progId="Visio.Drawing.11">
                  <p:embed/>
                </p:oleObj>
              </mc:Choice>
              <mc:Fallback>
                <p:oleObj name="Visio" r:id="rId3" imgW="9967602" imgH="70164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934200"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p:cNvSpPr>
            <a:spLocks noChangeArrowheads="1"/>
          </p:cNvSpPr>
          <p:nvPr/>
        </p:nvSpPr>
        <p:spPr bwMode="auto">
          <a:xfrm>
            <a:off x="3810000" y="2209800"/>
            <a:ext cx="914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Diff/Merger</a:t>
            </a:r>
          </a:p>
        </p:txBody>
      </p:sp>
      <p:sp>
        <p:nvSpPr>
          <p:cNvPr id="31751" name="Text Box 7"/>
          <p:cNvSpPr txBox="1">
            <a:spLocks noChangeArrowheads="1"/>
          </p:cNvSpPr>
          <p:nvPr/>
        </p:nvSpPr>
        <p:spPr bwMode="auto">
          <a:xfrm>
            <a:off x="4648200" y="3429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endParaRPr lang="en-US" sz="1400">
              <a:solidFill>
                <a:schemeClr val="tx1"/>
              </a:solidFill>
            </a:endParaRPr>
          </a:p>
        </p:txBody>
      </p:sp>
      <p:sp>
        <p:nvSpPr>
          <p:cNvPr id="31752" name="Text Box 8"/>
          <p:cNvSpPr txBox="1">
            <a:spLocks noChangeArrowheads="1"/>
          </p:cNvSpPr>
          <p:nvPr/>
        </p:nvSpPr>
        <p:spPr bwMode="auto">
          <a:xfrm>
            <a:off x="3543300" y="3276600"/>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Batch Script Driven</a:t>
            </a:r>
          </a:p>
        </p:txBody>
      </p:sp>
    </p:spTree>
    <p:extLst>
      <p:ext uri="{BB962C8B-B14F-4D97-AF65-F5344CB8AC3E}">
        <p14:creationId xmlns:p14="http://schemas.microsoft.com/office/powerpoint/2010/main" val="76123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lstStyle/>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Packages</a:t>
            </a:r>
          </a:p>
          <a:p>
            <a:r>
              <a:rPr lang="en-US" sz="2800" smtClean="0">
                <a:ea typeface="ＭＳ Ｐゴシック" pitchFamily="34" charset="-128"/>
              </a:rPr>
              <a:t>PS Promotion and Deployment Tool</a:t>
            </a:r>
          </a:p>
          <a:p>
            <a:r>
              <a:rPr lang="en-US" sz="2800" smtClean="0">
                <a:ea typeface="ＭＳ Ｐゴシック" pitchFamily="34" charset="-128"/>
              </a:rPr>
              <a:t>PS Promotion and Deployment Tool Studio</a:t>
            </a:r>
          </a:p>
          <a:p>
            <a:r>
              <a:rPr lang="en-US" sz="2800" smtClean="0">
                <a:ea typeface="ＭＳ Ｐゴシック" pitchFamily="34" charset="-128"/>
              </a:rPr>
              <a:t>Conclusion</a:t>
            </a:r>
          </a:p>
        </p:txBody>
      </p:sp>
    </p:spTree>
    <p:extLst>
      <p:ext uri="{BB962C8B-B14F-4D97-AF65-F5344CB8AC3E}">
        <p14:creationId xmlns:p14="http://schemas.microsoft.com/office/powerpoint/2010/main" val="190497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(Single-Node Topology)</a:t>
            </a:r>
          </a:p>
        </p:txBody>
      </p:sp>
      <p:sp>
        <p:nvSpPr>
          <p:cNvPr id="32771"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CD2C232B-D84B-4D34-A439-BC41C21FBE56}" type="slidenum">
              <a:rPr lang="en-US" sz="800">
                <a:solidFill>
                  <a:schemeClr val="tx1"/>
                </a:solidFill>
              </a:rPr>
              <a:pPr/>
              <a:t>20</a:t>
            </a:fld>
            <a:endParaRPr lang="en-US" sz="800">
              <a:solidFill>
                <a:schemeClr val="tx1"/>
              </a:solidFill>
            </a:endParaRPr>
          </a:p>
        </p:txBody>
      </p:sp>
      <p:sp>
        <p:nvSpPr>
          <p:cNvPr id="32772" name="TextBox 22"/>
          <p:cNvSpPr txBox="1">
            <a:spLocks noChangeArrowheads="1"/>
          </p:cNvSpPr>
          <p:nvPr/>
        </p:nvSpPr>
        <p:spPr bwMode="auto">
          <a:xfrm>
            <a:off x="3359150" y="27559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2773" name="TextBox 23"/>
          <p:cNvSpPr txBox="1">
            <a:spLocks noChangeArrowheads="1"/>
          </p:cNvSpPr>
          <p:nvPr/>
        </p:nvSpPr>
        <p:spPr bwMode="auto">
          <a:xfrm>
            <a:off x="3344863" y="319722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2774" name="Straight Arrow Connector 47"/>
          <p:cNvCxnSpPr>
            <a:cxnSpLocks noChangeShapeType="1"/>
          </p:cNvCxnSpPr>
          <p:nvPr/>
        </p:nvCxnSpPr>
        <p:spPr bwMode="auto">
          <a:xfrm flipH="1">
            <a:off x="3532188" y="3005138"/>
            <a:ext cx="544512"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Arrow Connector 48"/>
          <p:cNvCxnSpPr>
            <a:cxnSpLocks noChangeShapeType="1"/>
          </p:cNvCxnSpPr>
          <p:nvPr/>
        </p:nvCxnSpPr>
        <p:spPr bwMode="auto">
          <a:xfrm flipH="1">
            <a:off x="3486150" y="3146425"/>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6" name="Group 9"/>
          <p:cNvGrpSpPr>
            <a:grpSpLocks/>
          </p:cNvGrpSpPr>
          <p:nvPr/>
        </p:nvGrpSpPr>
        <p:grpSpPr bwMode="auto">
          <a:xfrm>
            <a:off x="3228975" y="2057400"/>
            <a:ext cx="1181100" cy="685800"/>
            <a:chOff x="2995612" y="2286000"/>
            <a:chExt cx="1181100" cy="685800"/>
          </a:xfrm>
        </p:grpSpPr>
        <p:pic>
          <p:nvPicPr>
            <p:cNvPr id="327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2777" name="Group 7"/>
          <p:cNvGrpSpPr>
            <a:grpSpLocks/>
          </p:cNvGrpSpPr>
          <p:nvPr/>
        </p:nvGrpSpPr>
        <p:grpSpPr bwMode="auto">
          <a:xfrm>
            <a:off x="2138363" y="2592388"/>
            <a:ext cx="1273175" cy="1035050"/>
            <a:chOff x="2900363" y="2820987"/>
            <a:chExt cx="1273175" cy="1034449"/>
          </a:xfrm>
        </p:grpSpPr>
        <p:pic>
          <p:nvPicPr>
            <p:cNvPr id="327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2" name="TextBox 5"/>
            <p:cNvSpPr txBox="1">
              <a:spLocks noChangeArrowheads="1"/>
            </p:cNvSpPr>
            <p:nvPr/>
          </p:nvSpPr>
          <p:spPr bwMode="auto">
            <a:xfrm>
              <a:off x="2900363" y="3578437"/>
              <a:ext cx="1273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VCS Repository</a:t>
              </a:r>
            </a:p>
          </p:txBody>
        </p:sp>
      </p:grpSp>
      <p:cxnSp>
        <p:nvCxnSpPr>
          <p:cNvPr id="32778"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9" name="Group 4"/>
          <p:cNvGrpSpPr>
            <a:grpSpLocks/>
          </p:cNvGrpSpPr>
          <p:nvPr/>
        </p:nvGrpSpPr>
        <p:grpSpPr bwMode="auto">
          <a:xfrm>
            <a:off x="4267200" y="2768600"/>
            <a:ext cx="1154113" cy="889000"/>
            <a:chOff x="5135336" y="2719538"/>
            <a:chExt cx="1154112" cy="889687"/>
          </a:xfrm>
        </p:grpSpPr>
        <p:pic>
          <p:nvPicPr>
            <p:cNvPr id="327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0" name="TextBox 21"/>
            <p:cNvSpPr txBox="1">
              <a:spLocks noChangeArrowheads="1"/>
            </p:cNvSpPr>
            <p:nvPr/>
          </p:nvSpPr>
          <p:spPr bwMode="auto">
            <a:xfrm>
              <a:off x="5135336" y="3332226"/>
              <a:ext cx="1154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Studio</a:t>
              </a:r>
            </a:p>
          </p:txBody>
        </p:sp>
      </p:grpSp>
      <p:grpSp>
        <p:nvGrpSpPr>
          <p:cNvPr id="32780" name="Group 5"/>
          <p:cNvGrpSpPr>
            <a:grpSpLocks/>
          </p:cNvGrpSpPr>
          <p:nvPr/>
        </p:nvGrpSpPr>
        <p:grpSpPr bwMode="auto">
          <a:xfrm>
            <a:off x="5029200" y="2827338"/>
            <a:ext cx="935038" cy="525462"/>
            <a:chOff x="5943600" y="2796041"/>
            <a:chExt cx="934582" cy="525690"/>
          </a:xfrm>
        </p:grpSpPr>
        <p:sp>
          <p:nvSpPr>
            <p:cNvPr id="32785"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2786"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2787"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81" name="Group 6"/>
          <p:cNvGrpSpPr>
            <a:grpSpLocks/>
          </p:cNvGrpSpPr>
          <p:nvPr/>
        </p:nvGrpSpPr>
        <p:grpSpPr bwMode="auto">
          <a:xfrm>
            <a:off x="5780088" y="2562225"/>
            <a:ext cx="1458912" cy="1095375"/>
            <a:chOff x="6542088" y="2666206"/>
            <a:chExt cx="1458912" cy="1095419"/>
          </a:xfrm>
        </p:grpSpPr>
        <p:pic>
          <p:nvPicPr>
            <p:cNvPr id="32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Box 21"/>
            <p:cNvSpPr txBox="1">
              <a:spLocks noChangeArrowheads="1"/>
            </p:cNvSpPr>
            <p:nvPr/>
          </p:nvSpPr>
          <p:spPr bwMode="auto">
            <a:xfrm>
              <a:off x="6542088" y="3484626"/>
              <a:ext cx="145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Repository</a:t>
              </a:r>
            </a:p>
          </p:txBody>
        </p:sp>
      </p:grpSp>
      <p:sp>
        <p:nvSpPr>
          <p:cNvPr id="32782" name="Content Placeholder 19"/>
          <p:cNvSpPr txBox="1">
            <a:spLocks/>
          </p:cNvSpPr>
          <p:nvPr/>
        </p:nvSpPr>
        <p:spPr bwMode="auto">
          <a:xfrm>
            <a:off x="1752600" y="1535113"/>
            <a:ext cx="5943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1800" b="1">
                <a:solidFill>
                  <a:schemeClr val="tx1"/>
                </a:solidFill>
              </a:rPr>
              <a:t>Single-Node Topology</a:t>
            </a:r>
          </a:p>
        </p:txBody>
      </p:sp>
    </p:spTree>
    <p:extLst>
      <p:ext uri="{BB962C8B-B14F-4D97-AF65-F5344CB8AC3E}">
        <p14:creationId xmlns:p14="http://schemas.microsoft.com/office/powerpoint/2010/main" val="2047958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(Multi-Node Topology)</a:t>
            </a:r>
          </a:p>
        </p:txBody>
      </p:sp>
      <p:sp>
        <p:nvSpPr>
          <p:cNvPr id="33795"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73B24B5D-CE40-451A-9E66-8893E72B1F66}" type="slidenum">
              <a:rPr lang="en-US" sz="800">
                <a:solidFill>
                  <a:schemeClr val="tx1"/>
                </a:solidFill>
              </a:rPr>
              <a:pPr/>
              <a:t>21</a:t>
            </a:fld>
            <a:endParaRPr lang="en-US" sz="800">
              <a:solidFill>
                <a:schemeClr val="tx1"/>
              </a:solidFill>
            </a:endParaRPr>
          </a:p>
        </p:txBody>
      </p:sp>
      <p:cxnSp>
        <p:nvCxnSpPr>
          <p:cNvPr id="33796" name="Straight Arrow Connector 65"/>
          <p:cNvCxnSpPr>
            <a:cxnSpLocks noChangeShapeType="1"/>
          </p:cNvCxnSpPr>
          <p:nvPr/>
        </p:nvCxnSpPr>
        <p:spPr bwMode="auto">
          <a:xfrm flipH="1">
            <a:off x="1566863" y="42687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7" name="Straight Arrow Connector 68"/>
          <p:cNvCxnSpPr>
            <a:cxnSpLocks noChangeShapeType="1"/>
          </p:cNvCxnSpPr>
          <p:nvPr/>
        </p:nvCxnSpPr>
        <p:spPr bwMode="auto">
          <a:xfrm>
            <a:off x="1947863" y="44227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8" name="TextBox 22"/>
          <p:cNvSpPr txBox="1">
            <a:spLocks noChangeArrowheads="1"/>
          </p:cNvSpPr>
          <p:nvPr/>
        </p:nvSpPr>
        <p:spPr bwMode="auto">
          <a:xfrm>
            <a:off x="5199063" y="3236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3799" name="TextBox 23"/>
          <p:cNvSpPr txBox="1">
            <a:spLocks noChangeArrowheads="1"/>
          </p:cNvSpPr>
          <p:nvPr/>
        </p:nvSpPr>
        <p:spPr bwMode="auto">
          <a:xfrm>
            <a:off x="5184775" y="367823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3800" name="Straight Arrow Connector 47"/>
          <p:cNvCxnSpPr>
            <a:cxnSpLocks noChangeShapeType="1"/>
          </p:cNvCxnSpPr>
          <p:nvPr/>
        </p:nvCxnSpPr>
        <p:spPr bwMode="auto">
          <a:xfrm flipH="1">
            <a:off x="5372100" y="3486150"/>
            <a:ext cx="544513"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Straight Arrow Connector 48"/>
          <p:cNvCxnSpPr>
            <a:cxnSpLocks noChangeShapeType="1"/>
          </p:cNvCxnSpPr>
          <p:nvPr/>
        </p:nvCxnSpPr>
        <p:spPr bwMode="auto">
          <a:xfrm flipH="1">
            <a:off x="5326063" y="3627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8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35313"/>
            <a:ext cx="973138"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803" name="Straight Connector 27"/>
          <p:cNvCxnSpPr>
            <a:cxnSpLocks noChangeShapeType="1"/>
          </p:cNvCxnSpPr>
          <p:nvPr/>
        </p:nvCxnSpPr>
        <p:spPr bwMode="auto">
          <a:xfrm flipH="1" flipV="1">
            <a:off x="3276600" y="2774950"/>
            <a:ext cx="971550"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Straight Connector 117"/>
          <p:cNvCxnSpPr>
            <a:cxnSpLocks noChangeShapeType="1"/>
          </p:cNvCxnSpPr>
          <p:nvPr/>
        </p:nvCxnSpPr>
        <p:spPr bwMode="auto">
          <a:xfrm>
            <a:off x="4137025" y="2905125"/>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Straight Connector 120"/>
          <p:cNvCxnSpPr>
            <a:cxnSpLocks noChangeShapeType="1"/>
          </p:cNvCxnSpPr>
          <p:nvPr/>
        </p:nvCxnSpPr>
        <p:spPr bwMode="auto">
          <a:xfrm flipV="1">
            <a:off x="4270375" y="3868738"/>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Straight Connector 124"/>
          <p:cNvCxnSpPr>
            <a:cxnSpLocks noChangeShapeType="1"/>
          </p:cNvCxnSpPr>
          <p:nvPr/>
        </p:nvCxnSpPr>
        <p:spPr bwMode="auto">
          <a:xfrm flipH="1">
            <a:off x="3306763" y="4264025"/>
            <a:ext cx="866775"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H="1">
            <a:off x="3306763" y="2905125"/>
            <a:ext cx="83026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4248150" y="2781300"/>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3809"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flipV="1">
            <a:off x="4173538" y="3868738"/>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bwMode="auto">
          <a:xfrm flipH="1">
            <a:off x="3306763" y="4387850"/>
            <a:ext cx="96361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3812" name="TextBox 5"/>
          <p:cNvSpPr txBox="1">
            <a:spLocks noChangeArrowheads="1"/>
          </p:cNvSpPr>
          <p:nvPr/>
        </p:nvSpPr>
        <p:spPr bwMode="auto">
          <a:xfrm>
            <a:off x="4267200" y="3883025"/>
            <a:ext cx="1273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000">
                <a:solidFill>
                  <a:schemeClr val="tx1"/>
                </a:solidFill>
              </a:rPr>
              <a:t>VCS Repository</a:t>
            </a:r>
            <a:endParaRPr lang="en-US" sz="2400">
              <a:solidFill>
                <a:schemeClr val="tx1"/>
              </a:solidFill>
            </a:endParaRPr>
          </a:p>
        </p:txBody>
      </p:sp>
      <p:grpSp>
        <p:nvGrpSpPr>
          <p:cNvPr id="33813" name="Group 52"/>
          <p:cNvGrpSpPr>
            <a:grpSpLocks/>
          </p:cNvGrpSpPr>
          <p:nvPr/>
        </p:nvGrpSpPr>
        <p:grpSpPr bwMode="auto">
          <a:xfrm>
            <a:off x="6019800" y="3302000"/>
            <a:ext cx="831850" cy="987425"/>
            <a:chOff x="5135336" y="2719538"/>
            <a:chExt cx="1154112" cy="1149552"/>
          </a:xfrm>
        </p:grpSpPr>
        <p:pic>
          <p:nvPicPr>
            <p:cNvPr id="338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55"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4" name="Group 55"/>
          <p:cNvGrpSpPr>
            <a:grpSpLocks/>
          </p:cNvGrpSpPr>
          <p:nvPr/>
        </p:nvGrpSpPr>
        <p:grpSpPr bwMode="auto">
          <a:xfrm>
            <a:off x="6553200" y="3360738"/>
            <a:ext cx="935038" cy="525462"/>
            <a:chOff x="5943600" y="2796041"/>
            <a:chExt cx="934582" cy="525690"/>
          </a:xfrm>
        </p:grpSpPr>
        <p:sp>
          <p:nvSpPr>
            <p:cNvPr id="33850"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51"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52"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5" name="Group 60"/>
          <p:cNvGrpSpPr>
            <a:grpSpLocks/>
          </p:cNvGrpSpPr>
          <p:nvPr/>
        </p:nvGrpSpPr>
        <p:grpSpPr bwMode="auto">
          <a:xfrm>
            <a:off x="7315200" y="3186113"/>
            <a:ext cx="1001713" cy="1096962"/>
            <a:chOff x="6542088" y="2666206"/>
            <a:chExt cx="1458912" cy="1339347"/>
          </a:xfrm>
        </p:grpSpPr>
        <p:pic>
          <p:nvPicPr>
            <p:cNvPr id="33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6" name="Group 63"/>
          <p:cNvGrpSpPr>
            <a:grpSpLocks/>
          </p:cNvGrpSpPr>
          <p:nvPr/>
        </p:nvGrpSpPr>
        <p:grpSpPr bwMode="auto">
          <a:xfrm>
            <a:off x="2624138" y="2411413"/>
            <a:ext cx="831850" cy="987425"/>
            <a:chOff x="5135336" y="2719538"/>
            <a:chExt cx="1154112" cy="1149552"/>
          </a:xfrm>
        </p:grpSpPr>
        <p:pic>
          <p:nvPicPr>
            <p:cNvPr id="33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7"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7" name="Group 67"/>
          <p:cNvGrpSpPr>
            <a:grpSpLocks/>
          </p:cNvGrpSpPr>
          <p:nvPr/>
        </p:nvGrpSpPr>
        <p:grpSpPr bwMode="auto">
          <a:xfrm>
            <a:off x="1960563" y="2495550"/>
            <a:ext cx="935037" cy="525463"/>
            <a:chOff x="5943600" y="2796041"/>
            <a:chExt cx="934582" cy="525690"/>
          </a:xfrm>
        </p:grpSpPr>
        <p:sp>
          <p:nvSpPr>
            <p:cNvPr id="33842"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43"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44"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8" name="Group 72"/>
          <p:cNvGrpSpPr>
            <a:grpSpLocks/>
          </p:cNvGrpSpPr>
          <p:nvPr/>
        </p:nvGrpSpPr>
        <p:grpSpPr bwMode="auto">
          <a:xfrm>
            <a:off x="1436688" y="2290763"/>
            <a:ext cx="1001712" cy="1095375"/>
            <a:chOff x="6542088" y="2666206"/>
            <a:chExt cx="1458912" cy="1339347"/>
          </a:xfrm>
        </p:grpSpPr>
        <p:pic>
          <p:nvPicPr>
            <p:cNvPr id="338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1"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9" name="Group 75"/>
          <p:cNvGrpSpPr>
            <a:grpSpLocks/>
          </p:cNvGrpSpPr>
          <p:nvPr/>
        </p:nvGrpSpPr>
        <p:grpSpPr bwMode="auto">
          <a:xfrm>
            <a:off x="2689225" y="4006850"/>
            <a:ext cx="831850" cy="989013"/>
            <a:chOff x="5135336" y="2719538"/>
            <a:chExt cx="1154112" cy="1149552"/>
          </a:xfrm>
        </p:grpSpPr>
        <p:pic>
          <p:nvPicPr>
            <p:cNvPr id="338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9"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20" name="Group 78"/>
          <p:cNvGrpSpPr>
            <a:grpSpLocks/>
          </p:cNvGrpSpPr>
          <p:nvPr/>
        </p:nvGrpSpPr>
        <p:grpSpPr bwMode="auto">
          <a:xfrm>
            <a:off x="2036763" y="4090988"/>
            <a:ext cx="935037" cy="527050"/>
            <a:chOff x="5943600" y="2796041"/>
            <a:chExt cx="934582" cy="525690"/>
          </a:xfrm>
        </p:grpSpPr>
        <p:sp>
          <p:nvSpPr>
            <p:cNvPr id="33834"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35"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36"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7"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21" name="Group 83"/>
          <p:cNvGrpSpPr>
            <a:grpSpLocks/>
          </p:cNvGrpSpPr>
          <p:nvPr/>
        </p:nvGrpSpPr>
        <p:grpSpPr bwMode="auto">
          <a:xfrm>
            <a:off x="1512888" y="3886200"/>
            <a:ext cx="1001712" cy="1096963"/>
            <a:chOff x="6542088" y="2666206"/>
            <a:chExt cx="1458912" cy="1339347"/>
          </a:xfrm>
        </p:grpSpPr>
        <p:pic>
          <p:nvPicPr>
            <p:cNvPr id="338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3"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22" name="Group 86"/>
          <p:cNvGrpSpPr>
            <a:grpSpLocks/>
          </p:cNvGrpSpPr>
          <p:nvPr/>
        </p:nvGrpSpPr>
        <p:grpSpPr bwMode="auto">
          <a:xfrm>
            <a:off x="3619500" y="2057400"/>
            <a:ext cx="1181100" cy="685800"/>
            <a:chOff x="2995612" y="2286000"/>
            <a:chExt cx="1181100" cy="685800"/>
          </a:xfrm>
        </p:grpSpPr>
        <p:pic>
          <p:nvPicPr>
            <p:cNvPr id="33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1"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3" name="Group 89"/>
          <p:cNvGrpSpPr>
            <a:grpSpLocks/>
          </p:cNvGrpSpPr>
          <p:nvPr/>
        </p:nvGrpSpPr>
        <p:grpSpPr bwMode="auto">
          <a:xfrm>
            <a:off x="5067300" y="2590800"/>
            <a:ext cx="1181100" cy="685800"/>
            <a:chOff x="2995612" y="2286000"/>
            <a:chExt cx="1181100" cy="685800"/>
          </a:xfrm>
        </p:grpSpPr>
        <p:pic>
          <p:nvPicPr>
            <p:cNvPr id="33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9"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4" name="Group 93"/>
          <p:cNvGrpSpPr>
            <a:grpSpLocks/>
          </p:cNvGrpSpPr>
          <p:nvPr/>
        </p:nvGrpSpPr>
        <p:grpSpPr bwMode="auto">
          <a:xfrm>
            <a:off x="3619500" y="4419600"/>
            <a:ext cx="1181100" cy="685800"/>
            <a:chOff x="2995612" y="2286000"/>
            <a:chExt cx="1181100" cy="685800"/>
          </a:xfrm>
        </p:grpSpPr>
        <p:pic>
          <p:nvPicPr>
            <p:cNvPr id="338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7"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sp>
        <p:nvSpPr>
          <p:cNvPr id="33825"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Multi-Node Topology</a:t>
            </a:r>
          </a:p>
        </p:txBody>
      </p:sp>
    </p:spTree>
    <p:extLst>
      <p:ext uri="{BB962C8B-B14F-4D97-AF65-F5344CB8AC3E}">
        <p14:creationId xmlns:p14="http://schemas.microsoft.com/office/powerpoint/2010/main" val="176736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ea typeface="ＭＳ Ｐゴシック" pitchFamily="34" charset="-128"/>
              </a:rPr>
              <a:t>VCS Topologies (Multi-User Topology – Direct)</a:t>
            </a:r>
          </a:p>
        </p:txBody>
      </p:sp>
      <p:sp>
        <p:nvSpPr>
          <p:cNvPr id="34819"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34381E40-86DE-44A7-88DB-64019DFAAA29}" type="slidenum">
              <a:rPr lang="en-US" sz="800">
                <a:solidFill>
                  <a:schemeClr val="tx1"/>
                </a:solidFill>
              </a:rPr>
              <a:pPr/>
              <a:t>22</a:t>
            </a:fld>
            <a:endParaRPr lang="en-US" sz="800">
              <a:solidFill>
                <a:schemeClr val="tx1"/>
              </a:solidFill>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22" name="Group 6"/>
          <p:cNvGrpSpPr>
            <a:grpSpLocks/>
          </p:cNvGrpSpPr>
          <p:nvPr/>
        </p:nvGrpSpPr>
        <p:grpSpPr bwMode="auto">
          <a:xfrm>
            <a:off x="7434263" y="3435350"/>
            <a:ext cx="1379537" cy="1511300"/>
            <a:chOff x="2997517" y="4405312"/>
            <a:chExt cx="1503046" cy="1726938"/>
          </a:xfrm>
        </p:grpSpPr>
        <p:pic>
          <p:nvPicPr>
            <p:cNvPr id="348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8"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
        <p:nvSpPr>
          <p:cNvPr id="34823"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(Direct VCS Access)</a:t>
            </a:r>
          </a:p>
        </p:txBody>
      </p:sp>
      <p:sp>
        <p:nvSpPr>
          <p:cNvPr id="34824"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25"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26"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27"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4828"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29"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30"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8"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39" name="TextBox 60"/>
          <p:cNvSpPr txBox="1">
            <a:spLocks noChangeArrowheads="1"/>
          </p:cNvSpPr>
          <p:nvPr/>
        </p:nvSpPr>
        <p:spPr bwMode="auto">
          <a:xfrm>
            <a:off x="3486150" y="5867400"/>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40"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41"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42"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8"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49"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nvGrpSpPr>
          <p:cNvPr id="34850" name="Group 32"/>
          <p:cNvGrpSpPr>
            <a:grpSpLocks/>
          </p:cNvGrpSpPr>
          <p:nvPr/>
        </p:nvGrpSpPr>
        <p:grpSpPr bwMode="auto">
          <a:xfrm>
            <a:off x="5799138" y="3886200"/>
            <a:ext cx="919162" cy="377825"/>
            <a:chOff x="5772626" y="3987461"/>
            <a:chExt cx="919877" cy="377476"/>
          </a:xfrm>
        </p:grpSpPr>
        <p:sp>
          <p:nvSpPr>
            <p:cNvPr id="34885"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6"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1"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2" name="Group 120"/>
          <p:cNvGrpSpPr>
            <a:grpSpLocks/>
          </p:cNvGrpSpPr>
          <p:nvPr/>
        </p:nvGrpSpPr>
        <p:grpSpPr bwMode="auto">
          <a:xfrm>
            <a:off x="5867400" y="5340350"/>
            <a:ext cx="919163" cy="377825"/>
            <a:chOff x="5772626" y="3987461"/>
            <a:chExt cx="919877" cy="377476"/>
          </a:xfrm>
        </p:grpSpPr>
        <p:sp>
          <p:nvSpPr>
            <p:cNvPr id="34883" name="TextBox 121"/>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4" name="TextBox 122"/>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3" name="Straight Arrow Connector 124"/>
          <p:cNvCxnSpPr>
            <a:cxnSpLocks noChangeShapeType="1"/>
          </p:cNvCxnSpPr>
          <p:nvPr/>
        </p:nvCxnSpPr>
        <p:spPr bwMode="auto">
          <a:xfrm flipH="1">
            <a:off x="6746875" y="4876800"/>
            <a:ext cx="720725"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Straight Arrow Connector 125"/>
          <p:cNvCxnSpPr>
            <a:cxnSpLocks noChangeShapeType="1"/>
          </p:cNvCxnSpPr>
          <p:nvPr/>
        </p:nvCxnSpPr>
        <p:spPr bwMode="auto">
          <a:xfrm flipH="1">
            <a:off x="6746875" y="4989513"/>
            <a:ext cx="720725"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5" name="Group 68"/>
          <p:cNvGrpSpPr>
            <a:grpSpLocks/>
          </p:cNvGrpSpPr>
          <p:nvPr/>
        </p:nvGrpSpPr>
        <p:grpSpPr bwMode="auto">
          <a:xfrm>
            <a:off x="666750" y="3363913"/>
            <a:ext cx="1219200" cy="1485900"/>
            <a:chOff x="6542088" y="2666206"/>
            <a:chExt cx="1458912" cy="1339347"/>
          </a:xfrm>
        </p:grpSpPr>
        <p:pic>
          <p:nvPicPr>
            <p:cNvPr id="348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2"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4856" name="Group 71"/>
          <p:cNvGrpSpPr>
            <a:grpSpLocks/>
          </p:cNvGrpSpPr>
          <p:nvPr/>
        </p:nvGrpSpPr>
        <p:grpSpPr bwMode="auto">
          <a:xfrm>
            <a:off x="2782888" y="2633663"/>
            <a:ext cx="571500" cy="115887"/>
            <a:chOff x="2782888" y="2633663"/>
            <a:chExt cx="571500" cy="115887"/>
          </a:xfrm>
        </p:grpSpPr>
        <p:cxnSp>
          <p:nvCxnSpPr>
            <p:cNvPr id="34879"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7" name="Group 74"/>
          <p:cNvGrpSpPr>
            <a:grpSpLocks/>
          </p:cNvGrpSpPr>
          <p:nvPr/>
        </p:nvGrpSpPr>
        <p:grpSpPr bwMode="auto">
          <a:xfrm>
            <a:off x="5286375" y="2590800"/>
            <a:ext cx="571500" cy="138113"/>
            <a:chOff x="5286375" y="2590800"/>
            <a:chExt cx="571500" cy="138113"/>
          </a:xfrm>
        </p:grpSpPr>
        <p:cxnSp>
          <p:nvCxnSpPr>
            <p:cNvPr id="3487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8" name="Group 77"/>
          <p:cNvGrpSpPr>
            <a:grpSpLocks/>
          </p:cNvGrpSpPr>
          <p:nvPr/>
        </p:nvGrpSpPr>
        <p:grpSpPr bwMode="auto">
          <a:xfrm>
            <a:off x="2900363" y="5581650"/>
            <a:ext cx="590550" cy="90488"/>
            <a:chOff x="2900363" y="5581650"/>
            <a:chExt cx="590550" cy="90488"/>
          </a:xfrm>
        </p:grpSpPr>
        <p:cxnSp>
          <p:nvCxnSpPr>
            <p:cNvPr id="34875"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6"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9" name="Group 80"/>
          <p:cNvGrpSpPr>
            <a:grpSpLocks/>
          </p:cNvGrpSpPr>
          <p:nvPr/>
        </p:nvGrpSpPr>
        <p:grpSpPr bwMode="auto">
          <a:xfrm>
            <a:off x="1638300" y="3871913"/>
            <a:ext cx="1716088" cy="384175"/>
            <a:chOff x="1638300" y="3871913"/>
            <a:chExt cx="1716088" cy="384175"/>
          </a:xfrm>
        </p:grpSpPr>
        <p:sp>
          <p:nvSpPr>
            <p:cNvPr id="34869"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70"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71"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2"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3"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4"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0" name="Group 87"/>
          <p:cNvGrpSpPr>
            <a:grpSpLocks/>
          </p:cNvGrpSpPr>
          <p:nvPr/>
        </p:nvGrpSpPr>
        <p:grpSpPr bwMode="auto">
          <a:xfrm>
            <a:off x="5257800" y="3976688"/>
            <a:ext cx="571500" cy="138112"/>
            <a:chOff x="5286375" y="2590800"/>
            <a:chExt cx="571500" cy="138113"/>
          </a:xfrm>
        </p:grpSpPr>
        <p:cxnSp>
          <p:nvCxnSpPr>
            <p:cNvPr id="3486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1" name="Group 90"/>
          <p:cNvGrpSpPr>
            <a:grpSpLocks/>
          </p:cNvGrpSpPr>
          <p:nvPr/>
        </p:nvGrpSpPr>
        <p:grpSpPr bwMode="auto">
          <a:xfrm>
            <a:off x="5334000" y="5500688"/>
            <a:ext cx="571500" cy="138112"/>
            <a:chOff x="5286375" y="2590800"/>
            <a:chExt cx="571500" cy="138113"/>
          </a:xfrm>
        </p:grpSpPr>
        <p:cxnSp>
          <p:nvCxnSpPr>
            <p:cNvPr id="34865"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2" name="Group 93"/>
          <p:cNvGrpSpPr>
            <a:grpSpLocks/>
          </p:cNvGrpSpPr>
          <p:nvPr/>
        </p:nvGrpSpPr>
        <p:grpSpPr bwMode="auto">
          <a:xfrm>
            <a:off x="6667500" y="3976688"/>
            <a:ext cx="571500" cy="138112"/>
            <a:chOff x="5286375" y="2590800"/>
            <a:chExt cx="571500" cy="138113"/>
          </a:xfrm>
        </p:grpSpPr>
        <p:cxnSp>
          <p:nvCxnSpPr>
            <p:cNvPr id="348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2625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VCS Topologies (Multi-User Topology – Managed)</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23</a:t>
            </a:fld>
            <a:endParaRPr lang="en-US" sz="800">
              <a:solidFill>
                <a:schemeClr val="tx1"/>
              </a:solidFill>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566863" y="1535113"/>
            <a:ext cx="6281737"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(Managed VCS Access)</a:t>
            </a:r>
          </a:p>
        </p:txBody>
      </p:sp>
      <p:sp>
        <p:nvSpPr>
          <p:cNvPr id="35847"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5849"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5850"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5851"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2782888" y="2633663"/>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858"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60" name="Group 24"/>
          <p:cNvGrpSpPr>
            <a:grpSpLocks/>
          </p:cNvGrpSpPr>
          <p:nvPr/>
        </p:nvGrpSpPr>
        <p:grpSpPr bwMode="auto">
          <a:xfrm>
            <a:off x="5286375" y="2590800"/>
            <a:ext cx="571500" cy="138113"/>
            <a:chOff x="5286375" y="2590800"/>
            <a:chExt cx="571500" cy="138113"/>
          </a:xfrm>
        </p:grpSpPr>
        <p:cxnSp>
          <p:nvCxnSpPr>
            <p:cNvPr id="3589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486150" y="5867400"/>
            <a:ext cx="115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a:solidFill>
                  <a:schemeClr val="tx1"/>
                </a:solidFill>
              </a:rPr>
              <a:t>CIS </a:t>
            </a:r>
            <a:r>
              <a:rPr lang="en-US" sz="1200">
                <a:solidFill>
                  <a:schemeClr val="tx1"/>
                </a:solidFill>
              </a:rPr>
              <a:t>Studio</a:t>
            </a:r>
          </a:p>
        </p:txBody>
      </p:sp>
      <p:sp>
        <p:nvSpPr>
          <p:cNvPr id="35865"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2900363" y="5581650"/>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cxnSp>
        <p:nvCxnSpPr>
          <p:cNvPr id="35876"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666750" y="3363913"/>
            <a:ext cx="1219200" cy="1485900"/>
            <a:chOff x="6542088" y="2666206"/>
            <a:chExt cx="1458912" cy="1339347"/>
          </a:xfrm>
        </p:grpSpPr>
        <p:pic>
          <p:nvPicPr>
            <p:cNvPr id="358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5878" name="Group 18"/>
          <p:cNvGrpSpPr>
            <a:grpSpLocks/>
          </p:cNvGrpSpPr>
          <p:nvPr/>
        </p:nvGrpSpPr>
        <p:grpSpPr bwMode="auto">
          <a:xfrm>
            <a:off x="1638300" y="3871913"/>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434263" y="3435350"/>
            <a:ext cx="1379537" cy="1511300"/>
            <a:chOff x="2997517" y="4405312"/>
            <a:chExt cx="1503046" cy="1726938"/>
          </a:xfrm>
        </p:grpSpPr>
        <p:pic>
          <p:nvPicPr>
            <p:cNvPr id="358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Tree>
    <p:extLst>
      <p:ext uri="{BB962C8B-B14F-4D97-AF65-F5344CB8AC3E}">
        <p14:creationId xmlns:p14="http://schemas.microsoft.com/office/powerpoint/2010/main" val="2915714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smtClean="0">
                <a:ea typeface="ＭＳ Ｐゴシック" pitchFamily="34" charset="-128"/>
              </a:rPr>
              <a:t>Obtaining PD Tool?</a:t>
            </a:r>
          </a:p>
        </p:txBody>
      </p:sp>
      <p:sp>
        <p:nvSpPr>
          <p:cNvPr id="36867" name="Rectangle 3"/>
          <p:cNvSpPr>
            <a:spLocks noGrp="1"/>
          </p:cNvSpPr>
          <p:nvPr>
            <p:ph type="body" idx="4294967295"/>
          </p:nvPr>
        </p:nvSpPr>
        <p:spPr/>
        <p:txBody>
          <a:bodyPr/>
          <a:lstStyle/>
          <a:p>
            <a:r>
              <a:rPr lang="en-US" smtClean="0">
                <a:ea typeface="ＭＳ Ｐゴシック" pitchFamily="34" charset="-128"/>
              </a:rPr>
              <a:t>PD Tool is field developed and is received via a PS engagement</a:t>
            </a:r>
          </a:p>
          <a:p>
            <a:r>
              <a:rPr lang="en-US" smtClean="0">
                <a:ea typeface="ＭＳ Ｐゴシック" pitchFamily="34" charset="-128"/>
              </a:rPr>
              <a:t>Contact your Composite Software Sales Executive</a:t>
            </a:r>
          </a:p>
          <a:p>
            <a:r>
              <a:rPr lang="en-US" smtClean="0">
                <a:ea typeface="ＭＳ Ｐゴシック" pitchFamily="34" charset="-128"/>
              </a:rPr>
              <a:t>Contact your on-site Professional Services Consultant</a:t>
            </a:r>
          </a:p>
        </p:txBody>
      </p:sp>
    </p:spTree>
    <p:extLst>
      <p:ext uri="{BB962C8B-B14F-4D97-AF65-F5344CB8AC3E}">
        <p14:creationId xmlns:p14="http://schemas.microsoft.com/office/powerpoint/2010/main" val="2748571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7891"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System Administration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Ability to swap in modules of your choice, that suit your environment</a:t>
            </a:r>
          </a:p>
        </p:txBody>
      </p:sp>
    </p:spTree>
    <p:extLst>
      <p:ext uri="{BB962C8B-B14F-4D97-AF65-F5344CB8AC3E}">
        <p14:creationId xmlns:p14="http://schemas.microsoft.com/office/powerpoint/2010/main" val="1582364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4083536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5363"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87132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Goals</a:t>
            </a:r>
          </a:p>
        </p:txBody>
      </p:sp>
      <p:sp>
        <p:nvSpPr>
          <p:cNvPr id="16387"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711993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Packages</a:t>
            </a:r>
          </a:p>
        </p:txBody>
      </p:sp>
      <p:sp>
        <p:nvSpPr>
          <p:cNvPr id="17411"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2773641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8435"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2419993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19459" name="Rectangle 3"/>
          <p:cNvSpPr>
            <a:spLocks noGrp="1"/>
          </p:cNvSpPr>
          <p:nvPr>
            <p:ph type="body" idx="4294967295"/>
          </p:nvPr>
        </p:nvSpPr>
        <p:spPr>
          <a:xfrm>
            <a:off x="304800" y="1066800"/>
            <a:ext cx="8763000" cy="5486400"/>
          </a:xfrm>
        </p:spPr>
        <p:txBody>
          <a:bodyPr/>
          <a:lstStyle/>
          <a:p>
            <a:r>
              <a:rPr lang="en-US" sz="2800" smtClean="0">
                <a:ea typeface="ＭＳ Ｐゴシック" pitchFamily="34" charset="-128"/>
              </a:rPr>
              <a:t>PD Tool combined packaging - </a:t>
            </a:r>
            <a:r>
              <a:rPr lang="en-US" sz="2400" smtClean="0">
                <a:ea typeface="ＭＳ Ｐゴシック" pitchFamily="34" charset="-128"/>
              </a:rPr>
              <a:t>Command-Line and Ant</a:t>
            </a:r>
          </a:p>
          <a:p>
            <a:pPr lvl="1"/>
            <a:r>
              <a:rPr lang="en-US" sz="2000" smtClean="0">
                <a:ea typeface="ＭＳ Ｐゴシック" pitchFamily="34" charset="-128"/>
              </a:rPr>
              <a:t>PDTool.zip</a:t>
            </a:r>
          </a:p>
          <a:p>
            <a:pPr lvl="2"/>
            <a:r>
              <a:rPr lang="en-US" sz="1800" smtClean="0">
                <a:ea typeface="ＭＳ Ｐゴシック" pitchFamily="34" charset="-128"/>
              </a:rPr>
              <a:t>/bin – Shell/Batch Scripts</a:t>
            </a:r>
          </a:p>
          <a:p>
            <a:pPr lvl="2"/>
            <a:r>
              <a:rPr lang="en-US" sz="1800" smtClean="0">
                <a:ea typeface="ＭＳ Ｐゴシック" pitchFamily="34" charset="-128"/>
              </a:rPr>
              <a:t>/docs - Documentation</a:t>
            </a:r>
          </a:p>
          <a:p>
            <a:pPr lvl="2"/>
            <a:r>
              <a:rPr lang="en-US" sz="1800" smtClean="0">
                <a:ea typeface="ＭＳ Ｐゴシック" pitchFamily="34" charset="-128"/>
              </a:rPr>
              <a:t>/dist – CISDeployTool.jar</a:t>
            </a:r>
          </a:p>
          <a:p>
            <a:pPr lvl="2"/>
            <a:r>
              <a:rPr lang="en-US" sz="1800" smtClean="0">
                <a:ea typeface="ＭＳ Ｐゴシック" pitchFamily="34" charset="-128"/>
              </a:rPr>
              <a:t>/lib – Required Jar libraries</a:t>
            </a:r>
          </a:p>
          <a:p>
            <a:pPr lvl="2"/>
            <a:r>
              <a:rPr lang="en-US" sz="1800" smtClean="0">
                <a:ea typeface="ＭＳ Ｐゴシック" pitchFamily="34" charset="-128"/>
              </a:rPr>
              <a:t>/ext/ant – Ant jars and executable files</a:t>
            </a:r>
          </a:p>
          <a:p>
            <a:pPr lvl="2"/>
            <a:r>
              <a:rPr lang="en-US" sz="1800" smtClean="0">
                <a:ea typeface="ＭＳ Ｐゴシック" pitchFamily="34" charset="-128"/>
              </a:rPr>
              <a:t>/resources/ant – Ant orchestration build files</a:t>
            </a:r>
          </a:p>
          <a:p>
            <a:pPr lvl="2"/>
            <a:r>
              <a:rPr lang="en-US" sz="1800" smtClean="0">
                <a:ea typeface="ＭＳ Ｐゴシック" pitchFamily="34" charset="-128"/>
              </a:rPr>
              <a:t>/resources/config – Configuration property files</a:t>
            </a:r>
          </a:p>
          <a:p>
            <a:pPr lvl="2"/>
            <a:r>
              <a:rPr lang="en-US" sz="1800" smtClean="0">
                <a:ea typeface="ＭＳ Ｐゴシック" pitchFamily="34" charset="-128"/>
              </a:rPr>
              <a:t>/resources/plans – Command line orchestration deployment plan files</a:t>
            </a:r>
          </a:p>
          <a:p>
            <a:pPr lvl="2"/>
            <a:r>
              <a:rPr lang="en-US" sz="1800" smtClean="0">
                <a:ea typeface="ＭＳ Ｐゴシック" pitchFamily="34" charset="-128"/>
              </a:rPr>
              <a:t>/resources/modules – Module configuration property files.  Example:</a:t>
            </a:r>
          </a:p>
          <a:p>
            <a:pPr lvl="3"/>
            <a:r>
              <a:rPr lang="en-US" sz="1600" smtClean="0">
                <a:ea typeface="ＭＳ Ｐゴシック" pitchFamily="34" charset="-128"/>
              </a:rPr>
              <a:t>servers.xml</a:t>
            </a:r>
          </a:p>
          <a:p>
            <a:pPr lvl="3"/>
            <a:r>
              <a:rPr lang="en-US" sz="1600" smtClean="0">
                <a:ea typeface="ＭＳ Ｐゴシック" pitchFamily="34" charset="-128"/>
              </a:rPr>
              <a:t>DataSourceModule.xml</a:t>
            </a:r>
          </a:p>
          <a:p>
            <a:pPr lvl="1"/>
            <a:r>
              <a:rPr lang="en-US" sz="2000" smtClean="0">
                <a:ea typeface="ＭＳ Ｐゴシック" pitchFamily="34" charset="-128"/>
              </a:rPr>
              <a:t>Environment</a:t>
            </a:r>
          </a:p>
          <a:p>
            <a:pPr lvl="2"/>
            <a:r>
              <a:rPr lang="en-US" sz="1800" smtClean="0">
                <a:ea typeface="ＭＳ Ｐゴシック" pitchFamily="34" charset="-128"/>
              </a:rPr>
              <a:t>Requires JRE 6 (1.6) – if running command line</a:t>
            </a:r>
          </a:p>
          <a:p>
            <a:pPr lvl="2"/>
            <a:r>
              <a:rPr lang="en-US" sz="1800" smtClean="0">
                <a:ea typeface="ＭＳ Ｐゴシック" pitchFamily="34" charset="-128"/>
              </a:rPr>
              <a:t>Requires JDK 6 (1.6) – if running Ant</a:t>
            </a:r>
          </a:p>
          <a:p>
            <a:pPr lvl="2"/>
            <a:endParaRPr lang="en-US" sz="1800" smtClean="0">
              <a:ea typeface="ＭＳ Ｐゴシック" pitchFamily="34" charset="-128"/>
            </a:endParaRPr>
          </a:p>
        </p:txBody>
      </p:sp>
    </p:spTree>
    <p:extLst>
      <p:ext uri="{BB962C8B-B14F-4D97-AF65-F5344CB8AC3E}">
        <p14:creationId xmlns:p14="http://schemas.microsoft.com/office/powerpoint/2010/main" val="1002764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11911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148470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2731</TotalTime>
  <Words>2833</Words>
  <Application>Microsoft Office PowerPoint</Application>
  <PresentationFormat>On-screen Show (4:3)</PresentationFormat>
  <Paragraphs>405</Paragraphs>
  <Slides>27</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Clarity</vt:lpstr>
      <vt:lpstr>Microsoft Visio Drawing</vt:lpstr>
      <vt:lpstr>Composite Software  PS Promotion and Deployment Tool Positioning</vt:lpstr>
      <vt:lpstr>Agenda</vt:lpstr>
      <vt:lpstr>Problem Definition</vt:lpstr>
      <vt:lpstr>Goals</vt:lpstr>
      <vt:lpstr>Packages</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PD Tool Distribution</vt:lpstr>
      <vt:lpstr>Design Philosophy</vt:lpstr>
      <vt:lpstr>Design Philosophy</vt:lpstr>
      <vt:lpstr>Functional Modules</vt:lpstr>
      <vt:lpstr>Functional Modules cont.</vt:lpstr>
      <vt:lpstr>PD Tool Scenarios</vt:lpstr>
      <vt:lpstr>PD Tool VCS Configuration Process</vt:lpstr>
      <vt:lpstr>PD Tool Command Line Execution</vt:lpstr>
      <vt:lpstr>PD Tool Ant Execution</vt:lpstr>
      <vt:lpstr> PD Tool Studio – PD Tool Studio provides Composite Studio Version Control System (VCS) integration with easy-to-configure scripts.</vt:lpstr>
      <vt:lpstr>PD Tool Studio Distribution</vt:lpstr>
      <vt:lpstr>PD Tool Studio VCS Configuration Process</vt:lpstr>
      <vt:lpstr>VCS Topologies</vt:lpstr>
      <vt:lpstr>VCS Topologies (Single-Node Topology)</vt:lpstr>
      <vt:lpstr>VCS Topologies (Multi-Node Topology)</vt:lpstr>
      <vt:lpstr>VCS Topologies (Multi-User Topology – Direct)</vt:lpstr>
      <vt:lpstr>VCS Topologies (Multi-User Topology – Managed)</vt:lpstr>
      <vt:lpstr>Obtaining PD Tool?</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165</cp:revision>
  <dcterms:created xsi:type="dcterms:W3CDTF">2012-12-16T21:02:03Z</dcterms:created>
  <dcterms:modified xsi:type="dcterms:W3CDTF">2013-09-03T22:15:38Z</dcterms:modified>
</cp:coreProperties>
</file>