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7"/>
  </p:notesMasterIdLst>
  <p:handoutMasterIdLst>
    <p:handoutMasterId r:id="rId28"/>
  </p:handoutMasterIdLst>
  <p:sldIdLst>
    <p:sldId id="465" r:id="rId2"/>
    <p:sldId id="466"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6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9" autoAdjust="0"/>
    <p:restoredTop sz="91821" autoAdjust="0"/>
  </p:normalViewPr>
  <p:slideViewPr>
    <p:cSldViewPr>
      <p:cViewPr>
        <p:scale>
          <a:sx n="70" d="100"/>
          <a:sy n="70" d="100"/>
        </p:scale>
        <p:origin x="-1651" y="-317"/>
      </p:cViewPr>
      <p:guideLst>
        <p:guide orient="horz" pos="2160"/>
        <p:guide pos="2880"/>
      </p:guideLst>
    </p:cSldViewPr>
  </p:slideViewPr>
  <p:notesTextViewPr>
    <p:cViewPr>
      <p:scale>
        <a:sx n="1" d="1"/>
        <a:sy n="1" d="1"/>
      </p:scale>
      <p:origin x="0" y="0"/>
    </p:cViewPr>
  </p:notesText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9/3/2013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9/3/2013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A336A82A-B300-4294-AAEC-FA23E367A867}" type="slidenum">
              <a:rPr lang="en-US" sz="1200" smtClean="0">
                <a:solidFill>
                  <a:schemeClr val="tx1"/>
                </a:solidFill>
              </a:rPr>
              <a:pPr eaLnBrk="1" hangingPunct="1"/>
              <a:t>1</a:t>
            </a:fld>
            <a:endParaRPr lang="en-US" sz="1200" smtClean="0">
              <a:solidFill>
                <a:schemeClr val="tx1"/>
              </a:solidFill>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a:xfrm>
            <a:off x="228600" y="4191000"/>
            <a:ext cx="6400800"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sz="500" b="1" u="sng" smtClean="0">
                <a:ea typeface="ＭＳ Ｐゴシック" pitchFamily="34" charset="-128"/>
              </a:rPr>
              <a:t>Deployment Framework Artifacts</a:t>
            </a:r>
          </a:p>
          <a:p>
            <a:pPr marL="228600" indent="-228600"/>
            <a:endParaRPr lang="en-US" sz="500" i="1" u="sng" smtClean="0">
              <a:ea typeface="ＭＳ Ｐゴシック" pitchFamily="34" charset="-128"/>
            </a:endParaRPr>
          </a:p>
          <a:p>
            <a:pPr marL="228600" indent="-228600"/>
            <a:r>
              <a:rPr lang="en-US" sz="500" i="1" u="sng" smtClean="0">
                <a:ea typeface="ＭＳ Ｐゴシック" pitchFamily="34" charset="-128"/>
              </a:rPr>
              <a:t>CIS Interface Procedures</a:t>
            </a:r>
          </a:p>
          <a:p>
            <a:pPr marL="685800" lvl="1" indent="-228600">
              <a:buFontTx/>
              <a:buAutoNum type="arabicPeriod"/>
            </a:pPr>
            <a:r>
              <a:rPr lang="en-US" sz="500" smtClean="0">
                <a:ea typeface="ＭＳ Ｐゴシック" pitchFamily="34" charset="-128"/>
              </a:rPr>
              <a:t>CIS Interface Wrapper – contains a single point of interface for both ANT and Command line utilities.  It will provide logging, error handling, XML property file parsing.  It will provide a command line interface with the same parameters as ANT uses.  It will provide looping through the XML property file, making iterative calls to the CIS WS API Interfaces which are largely based on single entry invocations and not lists.  It will handle errors in a common way and log them.</a:t>
            </a:r>
          </a:p>
          <a:p>
            <a:pPr marL="1143000" lvl="2" indent="-228600">
              <a:buFontTx/>
              <a:buChar char="•"/>
            </a:pPr>
            <a:r>
              <a:rPr lang="en-US" sz="500" smtClean="0">
                <a:ea typeface="ＭＳ Ｐゴシック" pitchFamily="34" charset="-128"/>
              </a:rPr>
              <a:t>Built by Composite PS.  No need to extend.</a:t>
            </a:r>
          </a:p>
          <a:p>
            <a:pPr marL="685800" lvl="1" indent="-228600">
              <a:buFontTx/>
              <a:buAutoNum type="arabicPeriod"/>
            </a:pPr>
            <a:r>
              <a:rPr lang="en-US" sz="500" smtClean="0">
                <a:ea typeface="ＭＳ Ｐゴシック" pitchFamily="34" charset="-128"/>
              </a:rPr>
              <a:t>CIS WS API Interface Jar – contains individual interface functions for each CIS WS Repository API</a:t>
            </a:r>
          </a:p>
          <a:p>
            <a:pPr marL="1143000" lvl="2" indent="-228600">
              <a:buFontTx/>
              <a:buChar char="•"/>
            </a:pPr>
            <a:r>
              <a:rPr lang="en-US" sz="500" smtClean="0">
                <a:ea typeface="ＭＳ Ｐゴシック" pitchFamily="34" charset="-128"/>
              </a:rPr>
              <a:t>Built by Composite PS.  May be extended by a customer.</a:t>
            </a:r>
          </a:p>
          <a:p>
            <a:pPr marL="685800" lvl="1" indent="-228600">
              <a:buFontTx/>
              <a:buAutoNum type="arabicPeriod"/>
            </a:pPr>
            <a:r>
              <a:rPr lang="en-US" sz="500" smtClean="0">
                <a:ea typeface="ＭＳ Ｐゴシック" pitchFamily="34" charset="-128"/>
              </a:rPr>
              <a:t>CIS JDBC Interface Jar – contains a single generic JDBC interface that can invoke any published CIS procedure</a:t>
            </a:r>
          </a:p>
          <a:p>
            <a:pPr marL="1143000" lvl="2" indent="-228600">
              <a:buFontTx/>
              <a:buChar char="•"/>
            </a:pPr>
            <a:r>
              <a:rPr lang="en-US" sz="500" smtClean="0">
                <a:ea typeface="ＭＳ Ｐゴシック" pitchFamily="34" charset="-128"/>
              </a:rPr>
              <a:t>Built by Composite PS.  No need to extend.</a:t>
            </a:r>
          </a:p>
          <a:p>
            <a:pPr marL="1143000" lvl="2" indent="-228600">
              <a:buFontTx/>
              <a:buChar char="•"/>
            </a:pPr>
            <a:endParaRPr lang="en-US" sz="500" smtClean="0">
              <a:ea typeface="ＭＳ Ｐゴシック" pitchFamily="34" charset="-128"/>
            </a:endParaRPr>
          </a:p>
          <a:p>
            <a:pPr marL="228600" indent="-228600"/>
            <a:r>
              <a:rPr lang="en-US" sz="500" i="1" u="sng" smtClean="0">
                <a:ea typeface="ＭＳ Ｐゴシック" pitchFamily="34" charset="-128"/>
              </a:rPr>
              <a:t>Modular Wrapper Shell/Batch Scripts</a:t>
            </a:r>
          </a:p>
          <a:p>
            <a:pPr marL="685800" lvl="1" indent="-228600">
              <a:buFontTx/>
              <a:buAutoNum type="arabicPeriod"/>
            </a:pPr>
            <a:r>
              <a:rPr lang="en-US" sz="500" smtClean="0">
                <a:ea typeface="ＭＳ Ｐゴシック" pitchFamily="34" charset="-128"/>
              </a:rPr>
              <a:t>Modularized wrapper shell/batch script to invoke a single function in the CIS WS Jar file – no parsing of arguments – all command line driven (one script for each function).</a:t>
            </a:r>
          </a:p>
          <a:p>
            <a:pPr marL="1143000" lvl="2" indent="-228600">
              <a:buFontTx/>
              <a:buChar char="•"/>
            </a:pPr>
            <a:r>
              <a:rPr lang="en-US" sz="500" smtClean="0">
                <a:ea typeface="ＭＳ Ｐゴシック" pitchFamily="34" charset="-128"/>
              </a:rPr>
              <a:t>Built by Composite PS.  May be extended by a customer.</a:t>
            </a:r>
          </a:p>
          <a:p>
            <a:pPr marL="685800" lvl="1" indent="-228600">
              <a:buFontTx/>
              <a:buAutoNum type="arabicPeriod"/>
            </a:pPr>
            <a:r>
              <a:rPr lang="en-US" sz="500" smtClean="0">
                <a:ea typeface="ＭＳ Ｐゴシック" pitchFamily="34" charset="-128"/>
              </a:rPr>
              <a:t>Wrapper shell/batch script to interface with CIS JDBC Jar file</a:t>
            </a:r>
          </a:p>
          <a:p>
            <a:pPr marL="1143000" lvl="2" indent="-228600">
              <a:buFontTx/>
              <a:buChar char="•"/>
            </a:pPr>
            <a:r>
              <a:rPr lang="en-US" sz="500" smtClean="0">
                <a:ea typeface="ＭＳ Ｐゴシック" pitchFamily="34" charset="-128"/>
              </a:rPr>
              <a:t>Built by Composite PS.  No need to extend by a customer.  Pass in parameters to effect behavior.</a:t>
            </a:r>
          </a:p>
          <a:p>
            <a:pPr marL="685800" lvl="1" indent="-228600">
              <a:buFontTx/>
              <a:buAutoNum type="arabicPeriod"/>
            </a:pPr>
            <a:r>
              <a:rPr lang="en-US" sz="500" smtClean="0">
                <a:ea typeface="ＭＳ Ｐゴシック" pitchFamily="34" charset="-128"/>
              </a:rPr>
              <a:t>Wrapper shell/batch script to interface with CIS VCS scripts</a:t>
            </a:r>
          </a:p>
          <a:p>
            <a:pPr marL="1143000" lvl="2" indent="-228600">
              <a:buFontTx/>
              <a:buChar char="•"/>
            </a:pPr>
            <a:r>
              <a:rPr lang="en-US" sz="500" smtClean="0">
                <a:ea typeface="ＭＳ Ｐゴシック" pitchFamily="34" charset="-128"/>
              </a:rPr>
              <a:t>Built by Composite PS.  May need to extend to different VCS systems.</a:t>
            </a:r>
          </a:p>
          <a:p>
            <a:pPr marL="685800" lvl="1" indent="-228600">
              <a:buFontTx/>
              <a:buAutoNum type="arabicPeriod"/>
            </a:pPr>
            <a:r>
              <a:rPr lang="en-US" sz="500" smtClean="0">
                <a:ea typeface="ＭＳ Ｐゴシック" pitchFamily="34" charset="-128"/>
              </a:rPr>
              <a:t>Wrapper shell/batch script (if needed) to interface with CIS shell/batch scripts.</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Common Framework</a:t>
            </a:r>
          </a:p>
          <a:p>
            <a:pPr marL="685800" lvl="1" indent="-228600">
              <a:buFontTx/>
              <a:buAutoNum type="arabicPeriod"/>
            </a:pPr>
            <a:r>
              <a:rPr lang="en-US" sz="500" smtClean="0">
                <a:ea typeface="ＭＳ Ｐゴシック" pitchFamily="34" charset="-128"/>
              </a:rPr>
              <a:t>Common Jar – contains common framework functions that are required by the Interface jars and ant jars.  Classpaths and packaging is separate from ANT so that an ant-less deploy can be realized.  Contains common code for parsing XML and logging.</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Ant</a:t>
            </a:r>
          </a:p>
          <a:p>
            <a:pPr marL="685800" lvl="1" indent="-228600">
              <a:buFontTx/>
              <a:buAutoNum type="arabicPeriod"/>
            </a:pPr>
            <a:r>
              <a:rPr lang="en-US" sz="500" smtClean="0">
                <a:ea typeface="ＭＳ Ｐゴシック" pitchFamily="34" charset="-128"/>
              </a:rPr>
              <a:t>Ant Jar – contains the necessary modules to execute ANT.   Will be able to invoke Java-based interface wrapper modules as well as shell scripts.  Depending on the implementation, ant may invoke a PS provided wrapper script or it may invoke the CIS-product provided scripts.  Either way, access to a Composite Installation home directory will be required on the server where the scripts are being executed.   Very important --- It’s main job is for orchestrating task execution.</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Configuration XML Files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build.xml – provides build environment information</a:t>
            </a:r>
          </a:p>
          <a:p>
            <a:pPr marL="1143000" lvl="2" indent="-228600">
              <a:buFontTx/>
              <a:buChar char="•"/>
            </a:pPr>
            <a:r>
              <a:rPr lang="en-US" sz="500" smtClean="0">
                <a:ea typeface="ＭＳ Ｐゴシック" pitchFamily="34" charset="-128"/>
              </a:rPr>
              <a:t>Configured by customer.</a:t>
            </a:r>
          </a:p>
          <a:p>
            <a:pPr marL="685800" lvl="1" indent="-228600">
              <a:buFontTx/>
              <a:buAutoNum type="arabicPeriod"/>
            </a:pPr>
            <a:r>
              <a:rPr lang="en-US" sz="500" smtClean="0">
                <a:ea typeface="ＭＳ Ｐゴシック" pitchFamily="34" charset="-128"/>
              </a:rPr>
              <a:t>servers.xml – provides server CIS specific information</a:t>
            </a:r>
          </a:p>
          <a:p>
            <a:pPr marL="1143000" lvl="2" indent="-228600">
              <a:buFontTx/>
              <a:buChar char="•"/>
            </a:pPr>
            <a:r>
              <a:rPr lang="en-US" sz="500" smtClean="0">
                <a:ea typeface="ＭＳ Ｐゴシック" pitchFamily="34" charset="-128"/>
              </a:rPr>
              <a:t>Configured by customer.</a:t>
            </a:r>
          </a:p>
          <a:p>
            <a:pPr marL="685800" lvl="1" indent="-228600">
              <a:buFontTx/>
              <a:buAutoNum type="arabicPeriod"/>
            </a:pPr>
            <a:r>
              <a:rPr lang="en-US" sz="500" smtClean="0">
                <a:ea typeface="ＭＳ Ｐゴシック" pitchFamily="34" charset="-128"/>
              </a:rPr>
              <a:t>modules.xml – task module specific information.  </a:t>
            </a:r>
          </a:p>
          <a:p>
            <a:pPr marL="1143000" lvl="2" indent="-228600">
              <a:buFontTx/>
              <a:buChar char="•"/>
            </a:pPr>
            <a:r>
              <a:rPr lang="en-US" sz="500" smtClean="0">
                <a:ea typeface="ＭＳ Ｐゴシック" pitchFamily="34" charset="-128"/>
              </a:rPr>
              <a:t>Configured by customer.</a:t>
            </a:r>
          </a:p>
          <a:p>
            <a:pPr marL="228600" indent="-228600"/>
            <a:r>
              <a:rPr lang="en-US" sz="500" i="1" u="sng" smtClean="0">
                <a:ea typeface="ＭＳ Ｐゴシック" pitchFamily="34" charset="-128"/>
              </a:rPr>
              <a:t>Driver Shell/Batch Scripts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Driver shell/batch script to execute a deployment</a:t>
            </a:r>
          </a:p>
          <a:p>
            <a:pPr marL="1143000" lvl="2" indent="-228600">
              <a:buFontTx/>
              <a:buChar char="•"/>
            </a:pPr>
            <a:r>
              <a:rPr lang="en-US" sz="500" smtClean="0">
                <a:ea typeface="ＭＳ Ｐゴシック" pitchFamily="34" charset="-128"/>
              </a:rPr>
              <a:t>Built by Composite PS.  No need to extend.</a:t>
            </a:r>
          </a:p>
          <a:p>
            <a:pPr marL="685800" lvl="1" indent="-228600">
              <a:buFontTx/>
              <a:buAutoNum type="arabicPeriod"/>
            </a:pPr>
            <a:r>
              <a:rPr lang="en-US" sz="500" smtClean="0">
                <a:ea typeface="ＭＳ Ｐゴシック" pitchFamily="34" charset="-128"/>
              </a:rPr>
              <a:t>XML parser Jar – parse out the xml configuration files into properties for driver shell script to use</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CIS Published Procedures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CIS Published Procedures – published to the _admin_ virtual database for access via the JDBC interface.  Focused on doing configuration.</a:t>
            </a:r>
          </a:p>
          <a:p>
            <a:pPr marL="1143000" lvl="2" indent="-228600">
              <a:buFontTx/>
              <a:buChar char="•"/>
            </a:pPr>
            <a:r>
              <a:rPr lang="en-US" sz="500" smtClean="0">
                <a:ea typeface="ＭＳ Ｐゴシック" pitchFamily="34" charset="-128"/>
              </a:rPr>
              <a:t>Built by Composite PS or the customer.</a:t>
            </a:r>
          </a:p>
          <a:p>
            <a:pPr marL="685800" lvl="1" indent="-228600">
              <a:buFontTx/>
              <a:buAutoNum type="arabicPeriod"/>
            </a:pPr>
            <a:r>
              <a:rPr lang="en-US" sz="500" smtClean="0">
                <a:ea typeface="ＭＳ Ｐゴシック" pitchFamily="34" charset="-128"/>
              </a:rPr>
              <a:t>CIS Procedures – These SQL Script Procedures are focused on performing configuration and provide an easy to use interface for a customer to execute logic within CIS.   These procedure may invoke CIS WS Repository API or they may invoke pre-existing Utility components which in turn invoke the repository API.</a:t>
            </a:r>
          </a:p>
          <a:p>
            <a:pPr marL="1143000" lvl="2" indent="-228600">
              <a:buFontTx/>
              <a:buChar char="•"/>
            </a:pPr>
            <a:r>
              <a:rPr lang="en-US" sz="500" smtClean="0">
                <a:ea typeface="ＭＳ Ｐゴシック" pitchFamily="34" charset="-128"/>
              </a:rPr>
              <a:t>Built by Composite PS or the customer.</a:t>
            </a:r>
          </a:p>
          <a:p>
            <a:pPr marL="685800" lvl="1" indent="-228600">
              <a:buFontTx/>
              <a:buAutoNum type="arabicPeriod"/>
            </a:pPr>
            <a:r>
              <a:rPr lang="en-US" sz="500" smtClean="0">
                <a:ea typeface="ＭＳ Ｐゴシック" pitchFamily="34" charset="-128"/>
              </a:rPr>
              <a:t>Utilities – Composite Professional Services Asset procedures used to invoke the repository API’s. </a:t>
            </a:r>
          </a:p>
          <a:p>
            <a:pPr marL="1143000" lvl="2" indent="-228600">
              <a:buFontTx/>
              <a:buChar char="•"/>
            </a:pPr>
            <a:r>
              <a:rPr lang="en-US" sz="500" smtClean="0">
                <a:ea typeface="ＭＳ Ｐゴシック" pitchFamily="34" charset="-128"/>
              </a:rPr>
              <a:t>Built by Composite PS or the customer.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xfrm>
            <a:off x="228600" y="4191000"/>
            <a:ext cx="6400800"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sz="500" b="1" u="sng" smtClean="0">
                <a:ea typeface="ＭＳ Ｐゴシック" pitchFamily="34" charset="-128"/>
              </a:rPr>
              <a:t>Deployment Framework Artifacts</a:t>
            </a:r>
          </a:p>
          <a:p>
            <a:pPr marL="228600" indent="-228600"/>
            <a:endParaRPr lang="en-US" sz="500" i="1" u="sng" smtClean="0">
              <a:ea typeface="ＭＳ Ｐゴシック" pitchFamily="34" charset="-128"/>
            </a:endParaRPr>
          </a:p>
          <a:p>
            <a:pPr marL="228600" indent="-228600"/>
            <a:r>
              <a:rPr lang="en-US" sz="500" i="1" u="sng" smtClean="0">
                <a:ea typeface="ＭＳ Ｐゴシック" pitchFamily="34" charset="-128"/>
              </a:rPr>
              <a:t>CIS Interface Procedures</a:t>
            </a:r>
          </a:p>
          <a:p>
            <a:pPr marL="685800" lvl="1" indent="-228600">
              <a:buFontTx/>
              <a:buAutoNum type="arabicPeriod"/>
            </a:pPr>
            <a:r>
              <a:rPr lang="en-US" sz="500" smtClean="0">
                <a:ea typeface="ＭＳ Ｐゴシック" pitchFamily="34" charset="-128"/>
              </a:rPr>
              <a:t>CIS Interface Wrapper – contains a single point of interface for both ANT and Command line utilities.  It will provide logging, error handling, XML property file parsing.  It will provide a command line interface with the same parameters as ANT uses.  It will provide looping through the XML property file, making iterative calls to the CIS WS API Interfaces which are largely based on single entry invocations and not lists.  It will handle errors in a common way and log them.</a:t>
            </a:r>
          </a:p>
          <a:p>
            <a:pPr marL="1143000" lvl="2" indent="-228600">
              <a:buFontTx/>
              <a:buChar char="•"/>
            </a:pPr>
            <a:r>
              <a:rPr lang="en-US" sz="500" smtClean="0">
                <a:ea typeface="ＭＳ Ｐゴシック" pitchFamily="34" charset="-128"/>
              </a:rPr>
              <a:t>Built by Composite PS.  No need to extend.</a:t>
            </a:r>
          </a:p>
          <a:p>
            <a:pPr marL="685800" lvl="1" indent="-228600">
              <a:buFontTx/>
              <a:buAutoNum type="arabicPeriod"/>
            </a:pPr>
            <a:r>
              <a:rPr lang="en-US" sz="500" smtClean="0">
                <a:ea typeface="ＭＳ Ｐゴシック" pitchFamily="34" charset="-128"/>
              </a:rPr>
              <a:t>CIS WS API Interface Jar – contains individual interface functions for each CIS WS Repository API</a:t>
            </a:r>
          </a:p>
          <a:p>
            <a:pPr marL="1143000" lvl="2" indent="-228600">
              <a:buFontTx/>
              <a:buChar char="•"/>
            </a:pPr>
            <a:r>
              <a:rPr lang="en-US" sz="500" smtClean="0">
                <a:ea typeface="ＭＳ Ｐゴシック" pitchFamily="34" charset="-128"/>
              </a:rPr>
              <a:t>Built by Composite PS.  May be extended by a customer.</a:t>
            </a:r>
          </a:p>
          <a:p>
            <a:pPr marL="685800" lvl="1" indent="-228600">
              <a:buFontTx/>
              <a:buAutoNum type="arabicPeriod"/>
            </a:pPr>
            <a:r>
              <a:rPr lang="en-US" sz="500" smtClean="0">
                <a:ea typeface="ＭＳ Ｐゴシック" pitchFamily="34" charset="-128"/>
              </a:rPr>
              <a:t>CIS JDBC Interface Jar – contains a single generic JDBC interface that can invoke any published CIS procedure</a:t>
            </a:r>
          </a:p>
          <a:p>
            <a:pPr marL="1143000" lvl="2" indent="-228600">
              <a:buFontTx/>
              <a:buChar char="•"/>
            </a:pPr>
            <a:r>
              <a:rPr lang="en-US" sz="500" smtClean="0">
                <a:ea typeface="ＭＳ Ｐゴシック" pitchFamily="34" charset="-128"/>
              </a:rPr>
              <a:t>Built by Composite PS.  No need to extend.</a:t>
            </a:r>
          </a:p>
          <a:p>
            <a:pPr marL="1143000" lvl="2" indent="-228600">
              <a:buFontTx/>
              <a:buChar char="•"/>
            </a:pPr>
            <a:endParaRPr lang="en-US" sz="500" smtClean="0">
              <a:ea typeface="ＭＳ Ｐゴシック" pitchFamily="34" charset="-128"/>
            </a:endParaRPr>
          </a:p>
          <a:p>
            <a:pPr marL="228600" indent="-228600"/>
            <a:r>
              <a:rPr lang="en-US" sz="500" i="1" u="sng" smtClean="0">
                <a:ea typeface="ＭＳ Ｐゴシック" pitchFamily="34" charset="-128"/>
              </a:rPr>
              <a:t>Modular Wrapper Shell/Batch Scripts</a:t>
            </a:r>
          </a:p>
          <a:p>
            <a:pPr marL="685800" lvl="1" indent="-228600">
              <a:buFontTx/>
              <a:buAutoNum type="arabicPeriod"/>
            </a:pPr>
            <a:r>
              <a:rPr lang="en-US" sz="500" smtClean="0">
                <a:ea typeface="ＭＳ Ｐゴシック" pitchFamily="34" charset="-128"/>
              </a:rPr>
              <a:t>Modularized wrapper shell/batch script to invoke a single function in the CIS WS Jar file – no parsing of arguments – all command line driven (one script for each function).</a:t>
            </a:r>
          </a:p>
          <a:p>
            <a:pPr marL="1143000" lvl="2" indent="-228600">
              <a:buFontTx/>
              <a:buChar char="•"/>
            </a:pPr>
            <a:r>
              <a:rPr lang="en-US" sz="500" smtClean="0">
                <a:ea typeface="ＭＳ Ｐゴシック" pitchFamily="34" charset="-128"/>
              </a:rPr>
              <a:t>Built by Composite PS.  May be extended by a customer.</a:t>
            </a:r>
          </a:p>
          <a:p>
            <a:pPr marL="685800" lvl="1" indent="-228600">
              <a:buFontTx/>
              <a:buAutoNum type="arabicPeriod"/>
            </a:pPr>
            <a:r>
              <a:rPr lang="en-US" sz="500" smtClean="0">
                <a:ea typeface="ＭＳ Ｐゴシック" pitchFamily="34" charset="-128"/>
              </a:rPr>
              <a:t>Wrapper shell/batch script to interface with CIS JDBC Jar file</a:t>
            </a:r>
          </a:p>
          <a:p>
            <a:pPr marL="1143000" lvl="2" indent="-228600">
              <a:buFontTx/>
              <a:buChar char="•"/>
            </a:pPr>
            <a:r>
              <a:rPr lang="en-US" sz="500" smtClean="0">
                <a:ea typeface="ＭＳ Ｐゴシック" pitchFamily="34" charset="-128"/>
              </a:rPr>
              <a:t>Built by Composite PS.  No need to extend by a customer.  Pass in parameters to effect behavior.</a:t>
            </a:r>
          </a:p>
          <a:p>
            <a:pPr marL="685800" lvl="1" indent="-228600">
              <a:buFontTx/>
              <a:buAutoNum type="arabicPeriod"/>
            </a:pPr>
            <a:r>
              <a:rPr lang="en-US" sz="500" smtClean="0">
                <a:ea typeface="ＭＳ Ｐゴシック" pitchFamily="34" charset="-128"/>
              </a:rPr>
              <a:t>Wrapper shell/batch script to interface with CIS VCS scripts</a:t>
            </a:r>
          </a:p>
          <a:p>
            <a:pPr marL="1143000" lvl="2" indent="-228600">
              <a:buFontTx/>
              <a:buChar char="•"/>
            </a:pPr>
            <a:r>
              <a:rPr lang="en-US" sz="500" smtClean="0">
                <a:ea typeface="ＭＳ Ｐゴシック" pitchFamily="34" charset="-128"/>
              </a:rPr>
              <a:t>Built by Composite PS.  May need to extend to different VCS systems.</a:t>
            </a:r>
          </a:p>
          <a:p>
            <a:pPr marL="685800" lvl="1" indent="-228600">
              <a:buFontTx/>
              <a:buAutoNum type="arabicPeriod"/>
            </a:pPr>
            <a:r>
              <a:rPr lang="en-US" sz="500" smtClean="0">
                <a:ea typeface="ＭＳ Ｐゴシック" pitchFamily="34" charset="-128"/>
              </a:rPr>
              <a:t>Wrapper shell/batch script (if needed) to interface with CIS shell/batch scripts.</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Common Framework</a:t>
            </a:r>
          </a:p>
          <a:p>
            <a:pPr marL="685800" lvl="1" indent="-228600">
              <a:buFontTx/>
              <a:buAutoNum type="arabicPeriod"/>
            </a:pPr>
            <a:r>
              <a:rPr lang="en-US" sz="500" smtClean="0">
                <a:ea typeface="ＭＳ Ｐゴシック" pitchFamily="34" charset="-128"/>
              </a:rPr>
              <a:t>Common Jar – contains common framework functions that are required by the Interface jars and ant jars.  Classpaths and packaging is separate from ANT so that an ant-less deploy can be realized.  Contains common code for parsing XML and logging.</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Ant</a:t>
            </a:r>
          </a:p>
          <a:p>
            <a:pPr marL="685800" lvl="1" indent="-228600">
              <a:buFontTx/>
              <a:buAutoNum type="arabicPeriod"/>
            </a:pPr>
            <a:r>
              <a:rPr lang="en-US" sz="500" smtClean="0">
                <a:ea typeface="ＭＳ Ｐゴシック" pitchFamily="34" charset="-128"/>
              </a:rPr>
              <a:t>Ant Jar – contains the necessary modules to execute ANT.   Will be able to invoke Java-based interface wrapper modules as well as shell scripts.  Depending on the implementation, ant may invoke a PS provided wrapper script or it may invoke the CIS-product provided scripts.  Either way, access to a Composite Installation home directory will be required on the server where the scripts are being executed.   Very important --- It’s main job is for orchestrating task execution.</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Configuration XML Files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build.xml – provides build environment information</a:t>
            </a:r>
          </a:p>
          <a:p>
            <a:pPr marL="1143000" lvl="2" indent="-228600">
              <a:buFontTx/>
              <a:buChar char="•"/>
            </a:pPr>
            <a:r>
              <a:rPr lang="en-US" sz="500" smtClean="0">
                <a:ea typeface="ＭＳ Ｐゴシック" pitchFamily="34" charset="-128"/>
              </a:rPr>
              <a:t>Configured by customer.</a:t>
            </a:r>
          </a:p>
          <a:p>
            <a:pPr marL="685800" lvl="1" indent="-228600">
              <a:buFontTx/>
              <a:buAutoNum type="arabicPeriod"/>
            </a:pPr>
            <a:r>
              <a:rPr lang="en-US" sz="500" smtClean="0">
                <a:ea typeface="ＭＳ Ｐゴシック" pitchFamily="34" charset="-128"/>
              </a:rPr>
              <a:t>servers.xml – provides server CIS specific information</a:t>
            </a:r>
          </a:p>
          <a:p>
            <a:pPr marL="1143000" lvl="2" indent="-228600">
              <a:buFontTx/>
              <a:buChar char="•"/>
            </a:pPr>
            <a:r>
              <a:rPr lang="en-US" sz="500" smtClean="0">
                <a:ea typeface="ＭＳ Ｐゴシック" pitchFamily="34" charset="-128"/>
              </a:rPr>
              <a:t>Configured by customer.</a:t>
            </a:r>
          </a:p>
          <a:p>
            <a:pPr marL="685800" lvl="1" indent="-228600">
              <a:buFontTx/>
              <a:buAutoNum type="arabicPeriod"/>
            </a:pPr>
            <a:r>
              <a:rPr lang="en-US" sz="500" smtClean="0">
                <a:ea typeface="ＭＳ Ｐゴシック" pitchFamily="34" charset="-128"/>
              </a:rPr>
              <a:t>modules.xml – task module specific information.  </a:t>
            </a:r>
          </a:p>
          <a:p>
            <a:pPr marL="1143000" lvl="2" indent="-228600">
              <a:buFontTx/>
              <a:buChar char="•"/>
            </a:pPr>
            <a:r>
              <a:rPr lang="en-US" sz="500" smtClean="0">
                <a:ea typeface="ＭＳ Ｐゴシック" pitchFamily="34" charset="-128"/>
              </a:rPr>
              <a:t>Configured by customer.</a:t>
            </a:r>
          </a:p>
          <a:p>
            <a:pPr marL="228600" indent="-228600"/>
            <a:r>
              <a:rPr lang="en-US" sz="500" i="1" u="sng" smtClean="0">
                <a:ea typeface="ＭＳ Ｐゴシック" pitchFamily="34" charset="-128"/>
              </a:rPr>
              <a:t>Driver Shell/Batch Scripts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Driver shell/batch script to execute a deployment</a:t>
            </a:r>
          </a:p>
          <a:p>
            <a:pPr marL="1143000" lvl="2" indent="-228600">
              <a:buFontTx/>
              <a:buChar char="•"/>
            </a:pPr>
            <a:r>
              <a:rPr lang="en-US" sz="500" smtClean="0">
                <a:ea typeface="ＭＳ Ｐゴシック" pitchFamily="34" charset="-128"/>
              </a:rPr>
              <a:t>Built by Composite PS.  No need to extend.</a:t>
            </a:r>
          </a:p>
          <a:p>
            <a:pPr marL="685800" lvl="1" indent="-228600">
              <a:buFontTx/>
              <a:buAutoNum type="arabicPeriod"/>
            </a:pPr>
            <a:r>
              <a:rPr lang="en-US" sz="500" smtClean="0">
                <a:ea typeface="ＭＳ Ｐゴシック" pitchFamily="34" charset="-128"/>
              </a:rPr>
              <a:t>XML parser Jar – parse out the xml configuration files into properties for driver shell script to use</a:t>
            </a:r>
          </a:p>
          <a:p>
            <a:pPr marL="1143000" lvl="2" indent="-228600">
              <a:buFontTx/>
              <a:buChar char="•"/>
            </a:pPr>
            <a:r>
              <a:rPr lang="en-US" sz="500" smtClean="0">
                <a:ea typeface="ＭＳ Ｐゴシック" pitchFamily="34" charset="-128"/>
              </a:rPr>
              <a:t>Built by Composite PS.  No need to extend.</a:t>
            </a:r>
          </a:p>
          <a:p>
            <a:pPr marL="228600" indent="-228600"/>
            <a:r>
              <a:rPr lang="en-US" sz="500" i="1" u="sng" smtClean="0">
                <a:ea typeface="ＭＳ Ｐゴシック" pitchFamily="34" charset="-128"/>
              </a:rPr>
              <a:t>CIS Published Procedures</a:t>
            </a:r>
            <a:endParaRPr lang="en-US" sz="500" smtClean="0">
              <a:ea typeface="ＭＳ Ｐゴシック" pitchFamily="34" charset="-128"/>
            </a:endParaRPr>
          </a:p>
          <a:p>
            <a:pPr marL="685800" lvl="1" indent="-228600">
              <a:buFontTx/>
              <a:buAutoNum type="arabicPeriod"/>
            </a:pPr>
            <a:r>
              <a:rPr lang="en-US" sz="500" smtClean="0">
                <a:ea typeface="ＭＳ Ｐゴシック" pitchFamily="34" charset="-128"/>
              </a:rPr>
              <a:t>CIS Published Procedures – published to the _admin_ virtual database for access via the JDBC interface.  Focused on doing configuration.</a:t>
            </a:r>
          </a:p>
          <a:p>
            <a:pPr marL="1143000" lvl="2" indent="-228600">
              <a:buFontTx/>
              <a:buChar char="•"/>
            </a:pPr>
            <a:r>
              <a:rPr lang="en-US" sz="500" smtClean="0">
                <a:ea typeface="ＭＳ Ｐゴシック" pitchFamily="34" charset="-128"/>
              </a:rPr>
              <a:t>Built by Composite PS or the customer.</a:t>
            </a:r>
          </a:p>
          <a:p>
            <a:pPr marL="685800" lvl="1" indent="-228600">
              <a:buFontTx/>
              <a:buAutoNum type="arabicPeriod"/>
            </a:pPr>
            <a:r>
              <a:rPr lang="en-US" sz="500" smtClean="0">
                <a:ea typeface="ＭＳ Ｐゴシック" pitchFamily="34" charset="-128"/>
              </a:rPr>
              <a:t>CIS Procedures – These SQL Script Procedures are focused on performing configuration and provide an easy to use interface for a customer to execute logic within CIS.   These procedure may invoke CIS WS Repository API or they may invoke pre-existing Utility components which in turn invoke the repository API.</a:t>
            </a:r>
          </a:p>
          <a:p>
            <a:pPr marL="1143000" lvl="2" indent="-228600">
              <a:buFontTx/>
              <a:buChar char="•"/>
            </a:pPr>
            <a:r>
              <a:rPr lang="en-US" sz="500" smtClean="0">
                <a:ea typeface="ＭＳ Ｐゴシック" pitchFamily="34" charset="-128"/>
              </a:rPr>
              <a:t>Built by Composite PS or the customer.</a:t>
            </a:r>
          </a:p>
          <a:p>
            <a:pPr marL="685800" lvl="1" indent="-228600">
              <a:buFontTx/>
              <a:buAutoNum type="arabicPeriod"/>
            </a:pPr>
            <a:r>
              <a:rPr lang="en-US" sz="500" smtClean="0">
                <a:ea typeface="ＭＳ Ｐゴシック" pitchFamily="34" charset="-128"/>
              </a:rPr>
              <a:t>Utilities – Composite Professional Services Asset procedures used to invoke the repository API’s. </a:t>
            </a:r>
          </a:p>
          <a:p>
            <a:pPr marL="1143000" lvl="2" indent="-228600">
              <a:buFontTx/>
              <a:buChar char="•"/>
            </a:pPr>
            <a:r>
              <a:rPr lang="en-US" sz="500" smtClean="0">
                <a:ea typeface="ＭＳ Ｐゴシック" pitchFamily="34" charset="-128"/>
              </a:rPr>
              <a:t>Built by Composite PS or the customer.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a:xfrm>
            <a:off x="228600" y="4191000"/>
            <a:ext cx="6400800"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z="500"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9E0885D0-1F2B-4E3E-A0A6-0780BCC63C70}" type="slidenum">
              <a:rPr lang="en-US" sz="1200" smtClean="0">
                <a:solidFill>
                  <a:schemeClr val="tx1"/>
                </a:solidFill>
              </a:rPr>
              <a:pPr eaLnBrk="1" hangingPunct="1"/>
              <a:t>24</a:t>
            </a:fld>
            <a:endParaRPr lang="en-US" sz="1200" smtClean="0">
              <a:solidFill>
                <a:schemeClr val="tx1"/>
              </a:solidFill>
            </a:endParaRPr>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25</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2514600" y="6629400"/>
            <a:ext cx="3657600" cy="244475"/>
          </a:xfrm>
          <a:prstGeom prst="rect">
            <a:avLst/>
          </a:prstGeom>
        </p:spPr>
        <p:txBody>
          <a:bodyPr/>
          <a:lstStyle>
            <a:lvl1pPr>
              <a:defRPr>
                <a:latin typeface="Arial" charset="0"/>
              </a:defRPr>
            </a:lvl1pPr>
          </a:lstStyle>
          <a:p>
            <a:pPr>
              <a:defRPr/>
            </a:pPr>
            <a:r>
              <a:rPr lang="en-US"/>
              <a:t>© 2010 Composite Software, Inc. / Composite Proprietary and Confidential</a:t>
            </a:r>
          </a:p>
          <a:p>
            <a:pPr>
              <a:defRPr/>
            </a:pPr>
            <a:endParaRPr lang="en-US"/>
          </a:p>
        </p:txBody>
      </p:sp>
    </p:spTree>
    <p:extLst>
      <p:ext uri="{BB962C8B-B14F-4D97-AF65-F5344CB8AC3E}">
        <p14:creationId xmlns:p14="http://schemas.microsoft.com/office/powerpoint/2010/main" val="179701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 id="2147483759"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www.springsource.com/developer/sprin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3200400" y="2286000"/>
            <a:ext cx="5943600" cy="2057400"/>
          </a:xfrm>
        </p:spPr>
        <p:txBody>
          <a:bodyPr/>
          <a:lstStyle/>
          <a:p>
            <a:pPr eaLnBrk="1" hangingPunct="1"/>
            <a:r>
              <a:rPr lang="en-US" sz="3800" dirty="0" smtClean="0">
                <a:ea typeface="ＭＳ Ｐゴシック" pitchFamily="34" charset="-128"/>
              </a:rPr>
              <a:t>Composite Software</a:t>
            </a:r>
            <a:br>
              <a:rPr lang="en-US" sz="3800" dirty="0" smtClean="0">
                <a:ea typeface="ＭＳ Ｐゴシック" pitchFamily="34" charset="-128"/>
              </a:rPr>
            </a:br>
            <a:r>
              <a:rPr lang="en-US" sz="3800" dirty="0" smtClean="0">
                <a:ea typeface="ＭＳ Ｐゴシック" pitchFamily="34" charset="-128"/>
              </a:rPr>
              <a:t/>
            </a:r>
            <a:br>
              <a:rPr lang="en-US" sz="3800" dirty="0" smtClean="0">
                <a:ea typeface="ＭＳ Ｐゴシック" pitchFamily="34" charset="-128"/>
              </a:rPr>
            </a:br>
            <a:r>
              <a:rPr lang="en-US" sz="2800" dirty="0" smtClean="0">
                <a:ea typeface="ＭＳ Ｐゴシック" pitchFamily="34" charset="-128"/>
              </a:rPr>
              <a:t>PS Promotion and Deployment Tool</a:t>
            </a:r>
            <a:br>
              <a:rPr lang="en-US" sz="2800" dirty="0" smtClean="0">
                <a:ea typeface="ＭＳ Ｐゴシック" pitchFamily="34" charset="-128"/>
              </a:rPr>
            </a:br>
            <a:r>
              <a:rPr lang="en-US" sz="2800" dirty="0" smtClean="0">
                <a:ea typeface="ＭＳ Ｐゴシック" pitchFamily="34" charset="-128"/>
              </a:rPr>
              <a:t>Development</a:t>
            </a:r>
          </a:p>
        </p:txBody>
      </p:sp>
      <p:sp>
        <p:nvSpPr>
          <p:cNvPr id="13315" name="Rectangle 3"/>
          <p:cNvSpPr>
            <a:spLocks noGrp="1" noChangeArrowheads="1"/>
          </p:cNvSpPr>
          <p:nvPr>
            <p:ph type="subTitle" idx="1"/>
          </p:nvPr>
        </p:nvSpPr>
        <p:spPr>
          <a:xfrm>
            <a:off x="3762375" y="5181600"/>
            <a:ext cx="4467225" cy="609600"/>
          </a:xfrm>
        </p:spPr>
        <p:txBody>
          <a:bodyPr/>
          <a:lstStyle/>
          <a:p>
            <a:pPr eaLnBrk="1" hangingPunct="1">
              <a:buFont typeface="Wingdings" pitchFamily="2" charset="2"/>
              <a:buNone/>
            </a:pPr>
            <a:r>
              <a:rPr lang="en-US" smtClean="0">
                <a:ea typeface="ＭＳ Ｐゴシック" pitchFamily="34" charset="-128"/>
              </a:rPr>
              <a:t>Name</a:t>
            </a:r>
          </a:p>
        </p:txBody>
      </p:sp>
    </p:spTree>
    <p:extLst>
      <p:ext uri="{BB962C8B-B14F-4D97-AF65-F5344CB8AC3E}">
        <p14:creationId xmlns:p14="http://schemas.microsoft.com/office/powerpoint/2010/main" val="3523732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ea typeface="ＭＳ Ｐゴシック" pitchFamily="34" charset="-128"/>
              </a:rPr>
              <a:t>PD Tool Distribution</a:t>
            </a:r>
          </a:p>
        </p:txBody>
      </p:sp>
      <p:sp>
        <p:nvSpPr>
          <p:cNvPr id="22531" name="Rectangle 3"/>
          <p:cNvSpPr>
            <a:spLocks noGrp="1"/>
          </p:cNvSpPr>
          <p:nvPr>
            <p:ph type="body" idx="4294967295"/>
          </p:nvPr>
        </p:nvSpPr>
        <p:spPr>
          <a:xfrm>
            <a:off x="304800" y="1066800"/>
            <a:ext cx="8763000" cy="5486400"/>
          </a:xfrm>
        </p:spPr>
        <p:txBody>
          <a:bodyPr/>
          <a:lstStyle/>
          <a:p>
            <a:r>
              <a:rPr lang="en-US" sz="2800" smtClean="0">
                <a:ea typeface="ＭＳ Ｐゴシック" pitchFamily="34" charset="-128"/>
              </a:rPr>
              <a:t>PD Tool combined packaging - </a:t>
            </a:r>
            <a:r>
              <a:rPr lang="en-US" sz="2400" smtClean="0">
                <a:ea typeface="ＭＳ Ｐゴシック" pitchFamily="34" charset="-128"/>
              </a:rPr>
              <a:t>Command-Line and Ant</a:t>
            </a:r>
          </a:p>
          <a:p>
            <a:pPr lvl="1"/>
            <a:r>
              <a:rPr lang="en-US" sz="2000" smtClean="0">
                <a:ea typeface="ＭＳ Ｐゴシック" pitchFamily="34" charset="-128"/>
              </a:rPr>
              <a:t>PDTool.zip</a:t>
            </a:r>
          </a:p>
          <a:p>
            <a:pPr lvl="2"/>
            <a:r>
              <a:rPr lang="en-US" sz="1800" smtClean="0">
                <a:ea typeface="ＭＳ Ｐゴシック" pitchFamily="34" charset="-128"/>
              </a:rPr>
              <a:t>/bin – Shell/Batch Scripts</a:t>
            </a:r>
          </a:p>
          <a:p>
            <a:pPr lvl="2"/>
            <a:r>
              <a:rPr lang="en-US" sz="1800" smtClean="0">
                <a:ea typeface="ＭＳ Ｐゴシック" pitchFamily="34" charset="-128"/>
              </a:rPr>
              <a:t>/docs - Documentation</a:t>
            </a:r>
          </a:p>
          <a:p>
            <a:pPr lvl="2"/>
            <a:r>
              <a:rPr lang="en-US" sz="1800" smtClean="0">
                <a:ea typeface="ＭＳ Ｐゴシック" pitchFamily="34" charset="-128"/>
              </a:rPr>
              <a:t>/dist – CISDeployTool.jar</a:t>
            </a:r>
          </a:p>
          <a:p>
            <a:pPr lvl="2"/>
            <a:r>
              <a:rPr lang="en-US" sz="1800" smtClean="0">
                <a:ea typeface="ＭＳ Ｐゴシック" pitchFamily="34" charset="-128"/>
              </a:rPr>
              <a:t>/lib – Required Jar libraries</a:t>
            </a:r>
          </a:p>
          <a:p>
            <a:pPr lvl="2"/>
            <a:r>
              <a:rPr lang="en-US" sz="1800" smtClean="0">
                <a:ea typeface="ＭＳ Ｐゴシック" pitchFamily="34" charset="-128"/>
              </a:rPr>
              <a:t>/ext/ant – Ant jars and executable files</a:t>
            </a:r>
          </a:p>
          <a:p>
            <a:pPr lvl="2"/>
            <a:r>
              <a:rPr lang="en-US" sz="1800" smtClean="0">
                <a:ea typeface="ＭＳ Ｐゴシック" pitchFamily="34" charset="-128"/>
              </a:rPr>
              <a:t>/resources/ant – Ant orchestration build files</a:t>
            </a:r>
          </a:p>
          <a:p>
            <a:pPr lvl="2"/>
            <a:r>
              <a:rPr lang="en-US" sz="1800" smtClean="0">
                <a:ea typeface="ＭＳ Ｐゴシック" pitchFamily="34" charset="-128"/>
              </a:rPr>
              <a:t>/resources/config – Configuration property files</a:t>
            </a:r>
          </a:p>
          <a:p>
            <a:pPr lvl="2"/>
            <a:r>
              <a:rPr lang="en-US" sz="1800" smtClean="0">
                <a:ea typeface="ＭＳ Ｐゴシック" pitchFamily="34" charset="-128"/>
              </a:rPr>
              <a:t>/resources/plans – Command line orchestration deployment plan files</a:t>
            </a:r>
          </a:p>
          <a:p>
            <a:pPr lvl="2"/>
            <a:r>
              <a:rPr lang="en-US" sz="1800" smtClean="0">
                <a:ea typeface="ＭＳ Ｐゴシック" pitchFamily="34" charset="-128"/>
              </a:rPr>
              <a:t>/resources/modules – Module configuration property files.  Example:</a:t>
            </a:r>
          </a:p>
          <a:p>
            <a:pPr lvl="3"/>
            <a:r>
              <a:rPr lang="en-US" sz="1600" smtClean="0">
                <a:ea typeface="ＭＳ Ｐゴシック" pitchFamily="34" charset="-128"/>
              </a:rPr>
              <a:t>servers.xml</a:t>
            </a:r>
          </a:p>
          <a:p>
            <a:pPr lvl="3"/>
            <a:r>
              <a:rPr lang="en-US" sz="1600" smtClean="0">
                <a:ea typeface="ＭＳ Ｐゴシック" pitchFamily="34" charset="-128"/>
              </a:rPr>
              <a:t>DataSourceModule.xml</a:t>
            </a:r>
          </a:p>
          <a:p>
            <a:pPr lvl="1"/>
            <a:r>
              <a:rPr lang="en-US" sz="2000" smtClean="0">
                <a:ea typeface="ＭＳ Ｐゴシック" pitchFamily="34" charset="-128"/>
              </a:rPr>
              <a:t>Environment</a:t>
            </a:r>
          </a:p>
          <a:p>
            <a:pPr lvl="2"/>
            <a:r>
              <a:rPr lang="en-US" sz="1800" smtClean="0">
                <a:ea typeface="ＭＳ Ｐゴシック" pitchFamily="34" charset="-128"/>
              </a:rPr>
              <a:t>Requires JRE 6 (1.6) – if running command line</a:t>
            </a:r>
          </a:p>
          <a:p>
            <a:pPr lvl="2"/>
            <a:r>
              <a:rPr lang="en-US" sz="1800" smtClean="0">
                <a:ea typeface="ＭＳ Ｐゴシック" pitchFamily="34" charset="-128"/>
              </a:rPr>
              <a:t>Requires JDK 6 (1.6) – if running Ant</a:t>
            </a:r>
          </a:p>
          <a:p>
            <a:pPr lvl="2"/>
            <a:endParaRPr lang="en-US" sz="1800" smtClean="0">
              <a:ea typeface="ＭＳ Ｐゴシック" pitchFamily="34" charset="-128"/>
            </a:endParaRPr>
          </a:p>
        </p:txBody>
      </p:sp>
    </p:spTree>
    <p:extLst>
      <p:ext uri="{BB962C8B-B14F-4D97-AF65-F5344CB8AC3E}">
        <p14:creationId xmlns:p14="http://schemas.microsoft.com/office/powerpoint/2010/main" val="1980046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457200" y="76200"/>
            <a:ext cx="8534400" cy="685800"/>
          </a:xfrm>
        </p:spPr>
        <p:txBody>
          <a:bodyPr/>
          <a:lstStyle/>
          <a:p>
            <a:r>
              <a:rPr lang="en-US" smtClean="0">
                <a:ea typeface="ＭＳ Ｐゴシック" pitchFamily="34" charset="-128"/>
              </a:rPr>
              <a:t>PD Tool Command Line Execution</a:t>
            </a:r>
          </a:p>
        </p:txBody>
      </p:sp>
      <p:sp>
        <p:nvSpPr>
          <p:cNvPr id="28675" name="Rectangle 3"/>
          <p:cNvSpPr>
            <a:spLocks noGrp="1"/>
          </p:cNvSpPr>
          <p:nvPr>
            <p:ph type="body" idx="4294967295"/>
          </p:nvPr>
        </p:nvSpPr>
        <p:spPr>
          <a:xfrm>
            <a:off x="228600" y="1066800"/>
            <a:ext cx="8686800" cy="5562600"/>
          </a:xfrm>
        </p:spPr>
        <p:txBody>
          <a:bodyPr/>
          <a:lstStyle/>
          <a:p>
            <a:pPr>
              <a:lnSpc>
                <a:spcPct val="80000"/>
              </a:lnSpc>
              <a:defRPr/>
            </a:pPr>
            <a:r>
              <a:rPr lang="en-US" dirty="0" smtClean="0"/>
              <a:t>Command Line Execution</a:t>
            </a:r>
          </a:p>
          <a:p>
            <a:pPr lvl="1">
              <a:lnSpc>
                <a:spcPct val="80000"/>
              </a:lnSpc>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-exec ../resources/plans/</a:t>
            </a:r>
            <a:r>
              <a:rPr lang="en-US" sz="1800" dirty="0" err="1" smtClean="0"/>
              <a:t>PDTool.dp</a:t>
            </a:r>
            <a:endParaRPr lang="en-US" sz="1800" dirty="0" smtClean="0"/>
          </a:p>
          <a:p>
            <a:pPr lvl="3">
              <a:lnSpc>
                <a:spcPct val="80000"/>
              </a:lnSpc>
              <a:defRPr/>
            </a:pPr>
            <a:endParaRPr lang="en-US" sz="1800" dirty="0"/>
          </a:p>
          <a:p>
            <a:pPr marL="1371600" lvl="3" indent="0">
              <a:lnSpc>
                <a:spcPct val="80000"/>
              </a:lnSpc>
              <a:buFontTx/>
              <a:buNone/>
              <a:defRPr/>
            </a:pPr>
            <a:r>
              <a:rPr lang="en-US" sz="1800" u="sng" dirty="0" smtClean="0"/>
              <a:t>Other capabilities</a:t>
            </a:r>
            <a:r>
              <a:rPr lang="en-US" sz="1800" dirty="0" smtClean="0"/>
              <a:t>:</a:t>
            </a:r>
          </a:p>
          <a:p>
            <a:pPr lvl="3">
              <a:lnSpc>
                <a:spcPct val="80000"/>
              </a:lnSpc>
              <a:defRPr/>
            </a:pPr>
            <a:r>
              <a:rPr lang="en-US" sz="1800" dirty="0" smtClean="0"/>
              <a:t>-</a:t>
            </a:r>
            <a:r>
              <a:rPr lang="en-US" sz="1800" dirty="0" err="1" smtClean="0"/>
              <a:t>vcsinit</a:t>
            </a:r>
            <a:r>
              <a:rPr lang="en-US" sz="1800" dirty="0" smtClean="0"/>
              <a:t> </a:t>
            </a:r>
            <a:r>
              <a:rPr lang="en-US" sz="1800" dirty="0"/>
              <a:t>-</a:t>
            </a:r>
            <a:r>
              <a:rPr lang="en-US" sz="1800" dirty="0" err="1" smtClean="0"/>
              <a:t>vcsuser</a:t>
            </a:r>
            <a:r>
              <a:rPr lang="en-US" sz="1800" dirty="0" smtClean="0"/>
              <a:t> user -</a:t>
            </a:r>
            <a:r>
              <a:rPr lang="en-US" sz="1800" dirty="0" err="1" smtClean="0"/>
              <a:t>vcspassword</a:t>
            </a:r>
            <a:r>
              <a:rPr lang="en-US" sz="1800" dirty="0" smtClean="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property file containing task actions</a:t>
            </a:r>
          </a:p>
          <a:p>
            <a:pPr lvl="3">
              <a:lnSpc>
                <a:spcPct val="80000"/>
              </a:lnSpc>
              <a:defRPr/>
            </a:pPr>
            <a:r>
              <a:rPr lang="en-US" dirty="0" err="1" smtClean="0"/>
              <a:t>PDTool.dp</a:t>
            </a:r>
            <a:endParaRPr lang="en-US" dirty="0" smtClean="0"/>
          </a:p>
          <a:p>
            <a:pPr lvl="3">
              <a:lnSpc>
                <a:spcPct val="80000"/>
              </a:lnSpc>
              <a:defRPr/>
            </a:pPr>
            <a:r>
              <a:rPr lang="en-US" dirty="0" smtClean="0"/>
              <a:t>List of task actions and arguments</a:t>
            </a:r>
          </a:p>
          <a:p>
            <a:pPr lvl="3">
              <a:lnSpc>
                <a:spcPct val="80000"/>
              </a:lnSpc>
              <a:defRPr/>
            </a:pPr>
            <a:endParaRPr lang="en-US" dirty="0" smtClean="0"/>
          </a:p>
          <a:p>
            <a:pPr lvl="1">
              <a:lnSpc>
                <a:spcPct val="80000"/>
              </a:lnSpc>
              <a:defRPr/>
            </a:pPr>
            <a:r>
              <a:rPr lang="en-US" dirty="0" smtClean="0"/>
              <a:t>Shell/Batch script invokes main program</a:t>
            </a:r>
          </a:p>
          <a:p>
            <a:pPr lvl="2">
              <a:lnSpc>
                <a:spcPct val="80000"/>
              </a:lnSpc>
              <a:defRPr/>
            </a:pPr>
            <a:r>
              <a:rPr lang="en-US" dirty="0" err="1" smtClean="0"/>
              <a:t>PDTool</a:t>
            </a:r>
            <a:r>
              <a:rPr lang="en-US" dirty="0" smtClean="0"/>
              <a:t> – Orchestration implemented in Java</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1906105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smtClean="0">
                <a:ea typeface="ＭＳ Ｐゴシック" pitchFamily="34" charset="-128"/>
              </a:rPr>
              <a:t>PD Tool Ant Execution</a:t>
            </a:r>
          </a:p>
        </p:txBody>
      </p:sp>
      <p:sp>
        <p:nvSpPr>
          <p:cNvPr id="29699" name="Rectangle 3"/>
          <p:cNvSpPr>
            <a:spLocks noGrp="1"/>
          </p:cNvSpPr>
          <p:nvPr>
            <p:ph type="body" idx="4294967295"/>
          </p:nvPr>
        </p:nvSpPr>
        <p:spPr>
          <a:xfrm>
            <a:off x="457200" y="914400"/>
            <a:ext cx="8458200" cy="5257800"/>
          </a:xfrm>
        </p:spPr>
        <p:txBody>
          <a:bodyPr/>
          <a:lstStyle/>
          <a:p>
            <a:pPr>
              <a:defRPr/>
            </a:pPr>
            <a:r>
              <a:rPr lang="en-US" dirty="0" smtClean="0"/>
              <a:t>Ant Execution</a:t>
            </a:r>
          </a:p>
          <a:p>
            <a:pPr lvl="1">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-ant ../resources/ant/build.xml</a:t>
            </a:r>
          </a:p>
          <a:p>
            <a:pPr lvl="3">
              <a:lnSpc>
                <a:spcPct val="80000"/>
              </a:lnSpc>
              <a:defRPr/>
            </a:pPr>
            <a:endParaRPr lang="en-US" sz="1800" dirty="0"/>
          </a:p>
          <a:p>
            <a:pPr marL="1371600" lvl="3" indent="0">
              <a:lnSpc>
                <a:spcPct val="80000"/>
              </a:lnSpc>
              <a:buFontTx/>
              <a:buNone/>
              <a:defRPr/>
            </a:pPr>
            <a:r>
              <a:rPr lang="en-US" sz="1800" u="sng" dirty="0" smtClean="0"/>
              <a:t>Other capabilities</a:t>
            </a:r>
            <a:endParaRPr lang="en-US" sz="1800" dirty="0" smtClean="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build file containing task actions</a:t>
            </a:r>
          </a:p>
          <a:p>
            <a:pPr lvl="3">
              <a:lnSpc>
                <a:spcPct val="80000"/>
              </a:lnSpc>
              <a:defRPr/>
            </a:pPr>
            <a:r>
              <a:rPr lang="en-US" dirty="0" smtClean="0"/>
              <a:t>Build.xml</a:t>
            </a:r>
          </a:p>
          <a:p>
            <a:pPr lvl="3">
              <a:lnSpc>
                <a:spcPct val="80000"/>
              </a:lnSpc>
              <a:defRPr/>
            </a:pPr>
            <a:r>
              <a:rPr lang="en-US" dirty="0" smtClean="0"/>
              <a:t>List of task actions and arguments</a:t>
            </a:r>
          </a:p>
          <a:p>
            <a:pPr lvl="1">
              <a:defRPr/>
            </a:pPr>
            <a:r>
              <a:rPr lang="en-US" dirty="0" smtClean="0"/>
              <a:t>Ant invokes a set of Ant targets. </a:t>
            </a:r>
          </a:p>
          <a:p>
            <a:pPr lvl="2">
              <a:lnSpc>
                <a:spcPct val="80000"/>
              </a:lnSpc>
              <a:defRPr/>
            </a:pPr>
            <a:r>
              <a:rPr lang="en-US" dirty="0" err="1" smtClean="0"/>
              <a:t>CompositeAntTask</a:t>
            </a:r>
            <a:r>
              <a:rPr lang="en-US" dirty="0" smtClean="0"/>
              <a:t>– Common invocation for Ant</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1331076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smtClean="0">
                <a:ea typeface="ＭＳ Ｐゴシック" pitchFamily="34" charset="-128"/>
              </a:rPr>
              <a:t>Functional Modules</a:t>
            </a:r>
          </a:p>
        </p:txBody>
      </p:sp>
      <p:sp>
        <p:nvSpPr>
          <p:cNvPr id="25603" name="Rectangle 3"/>
          <p:cNvSpPr>
            <a:spLocks noGrp="1"/>
          </p:cNvSpPr>
          <p:nvPr>
            <p:ph type="body" idx="4294967295"/>
          </p:nvPr>
        </p:nvSpPr>
        <p:spPr>
          <a:xfrm>
            <a:off x="152400" y="1066800"/>
            <a:ext cx="6324600" cy="5410200"/>
          </a:xfrm>
        </p:spPr>
        <p:txBody>
          <a:bodyPr/>
          <a:lstStyle/>
          <a:p>
            <a:pPr>
              <a:lnSpc>
                <a:spcPct val="80000"/>
              </a:lnSpc>
            </a:pPr>
            <a:r>
              <a:rPr lang="en-US" sz="2400" smtClean="0">
                <a:ea typeface="ＭＳ Ｐゴシック" pitchFamily="34" charset="-128"/>
              </a:rPr>
              <a:t>Phase 1 Modules					</a:t>
            </a:r>
            <a:r>
              <a:rPr lang="en-US" sz="2400" u="sng" smtClean="0">
                <a:ea typeface="ＭＳ Ｐゴシック" pitchFamily="34" charset="-128"/>
              </a:rPr>
              <a:t>Module Name</a:t>
            </a:r>
          </a:p>
          <a:p>
            <a:pPr lvl="1">
              <a:lnSpc>
                <a:spcPct val="80000"/>
              </a:lnSpc>
            </a:pPr>
            <a:r>
              <a:rPr lang="en-US" sz="2000" smtClean="0">
                <a:ea typeface="ＭＳ Ｐゴシック" pitchFamily="34" charset="-128"/>
              </a:rPr>
              <a:t>Server Attribute Configuration 		</a:t>
            </a:r>
          </a:p>
          <a:p>
            <a:pPr lvl="1">
              <a:lnSpc>
                <a:spcPct val="80000"/>
              </a:lnSpc>
            </a:pPr>
            <a:r>
              <a:rPr lang="en-US" sz="2000" smtClean="0">
                <a:ea typeface="ＭＳ Ｐゴシック" pitchFamily="34" charset="-128"/>
              </a:rPr>
              <a:t>Backup Server</a:t>
            </a:r>
          </a:p>
          <a:p>
            <a:pPr lvl="1">
              <a:lnSpc>
                <a:spcPct val="80000"/>
              </a:lnSpc>
            </a:pPr>
            <a:r>
              <a:rPr lang="en-US" sz="2000" smtClean="0">
                <a:ea typeface="ＭＳ Ｐゴシック" pitchFamily="34" charset="-128"/>
              </a:rPr>
              <a:t>Import Car files</a:t>
            </a:r>
          </a:p>
          <a:p>
            <a:pPr lvl="1">
              <a:lnSpc>
                <a:spcPct val="80000"/>
              </a:lnSpc>
            </a:pPr>
            <a:r>
              <a:rPr lang="en-US" sz="2000" smtClean="0">
                <a:ea typeface="ＭＳ Ｐゴシック" pitchFamily="34" charset="-128"/>
              </a:rPr>
              <a:t>Restart CIS</a:t>
            </a:r>
          </a:p>
          <a:p>
            <a:pPr lvl="1">
              <a:lnSpc>
                <a:spcPct val="80000"/>
              </a:lnSpc>
            </a:pPr>
            <a:r>
              <a:rPr lang="en-US" sz="2000" smtClean="0">
                <a:ea typeface="ＭＳ Ｐゴシック" pitchFamily="34" charset="-128"/>
              </a:rPr>
              <a:t>Group Management </a:t>
            </a:r>
          </a:p>
          <a:p>
            <a:pPr lvl="1">
              <a:lnSpc>
                <a:spcPct val="80000"/>
              </a:lnSpc>
            </a:pPr>
            <a:r>
              <a:rPr lang="en-US" sz="2000" smtClean="0">
                <a:ea typeface="ＭＳ Ｐゴシック" pitchFamily="34" charset="-128"/>
              </a:rPr>
              <a:t>User Management</a:t>
            </a:r>
          </a:p>
          <a:p>
            <a:pPr lvl="2">
              <a:lnSpc>
                <a:spcPct val="80000"/>
              </a:lnSpc>
            </a:pPr>
            <a:r>
              <a:rPr lang="en-US" sz="1800" smtClean="0">
                <a:ea typeface="ＭＳ Ｐゴシック" pitchFamily="34" charset="-128"/>
              </a:rPr>
              <a:t>Create/Update, Delete, Resource Owner</a:t>
            </a:r>
          </a:p>
          <a:p>
            <a:pPr lvl="1">
              <a:lnSpc>
                <a:spcPct val="80000"/>
              </a:lnSpc>
            </a:pPr>
            <a:r>
              <a:rPr lang="en-US" sz="2000" smtClean="0">
                <a:ea typeface="ＭＳ Ｐゴシック" pitchFamily="34" charset="-128"/>
              </a:rPr>
              <a:t>Resource Privilege Management</a:t>
            </a:r>
          </a:p>
          <a:p>
            <a:pPr lvl="1">
              <a:lnSpc>
                <a:spcPct val="80000"/>
              </a:lnSpc>
            </a:pPr>
            <a:r>
              <a:rPr lang="en-US" sz="2000" smtClean="0">
                <a:ea typeface="ＭＳ Ｐゴシック" pitchFamily="34" charset="-128"/>
              </a:rPr>
              <a:t>Data Source Configuration</a:t>
            </a:r>
          </a:p>
          <a:p>
            <a:pPr lvl="2">
              <a:lnSpc>
                <a:spcPct val="80000"/>
              </a:lnSpc>
            </a:pPr>
            <a:r>
              <a:rPr lang="en-US" sz="1800" smtClean="0">
                <a:ea typeface="ＭＳ Ｐゴシック" pitchFamily="34" charset="-128"/>
              </a:rPr>
              <a:t>Configure</a:t>
            </a:r>
          </a:p>
          <a:p>
            <a:pPr lvl="2">
              <a:lnSpc>
                <a:spcPct val="80000"/>
              </a:lnSpc>
            </a:pPr>
            <a:r>
              <a:rPr lang="en-US" sz="1800" smtClean="0">
                <a:ea typeface="ＭＳ Ｐゴシック" pitchFamily="34" charset="-128"/>
              </a:rPr>
              <a:t>Enable</a:t>
            </a:r>
          </a:p>
          <a:p>
            <a:pPr lvl="2">
              <a:lnSpc>
                <a:spcPct val="80000"/>
              </a:lnSpc>
            </a:pPr>
            <a:r>
              <a:rPr lang="en-US" sz="1800" smtClean="0">
                <a:ea typeface="ＭＳ Ｐゴシック" pitchFamily="34" charset="-128"/>
              </a:rPr>
              <a:t>Re-introspect</a:t>
            </a:r>
          </a:p>
          <a:p>
            <a:pPr lvl="2">
              <a:lnSpc>
                <a:spcPct val="80000"/>
              </a:lnSpc>
            </a:pPr>
            <a:r>
              <a:rPr lang="en-US" sz="1800" smtClean="0">
                <a:ea typeface="ＭＳ Ｐゴシック" pitchFamily="34" charset="-128"/>
              </a:rPr>
              <a:t>General attribute configuration interface</a:t>
            </a:r>
          </a:p>
          <a:p>
            <a:pPr lvl="1">
              <a:lnSpc>
                <a:spcPct val="80000"/>
              </a:lnSpc>
            </a:pPr>
            <a:r>
              <a:rPr lang="en-US" sz="2000" smtClean="0">
                <a:ea typeface="ＭＳ Ｐゴシック" pitchFamily="34" charset="-128"/>
              </a:rPr>
              <a:t>Rebind Procedures and Views to new data source</a:t>
            </a:r>
          </a:p>
          <a:p>
            <a:pPr lvl="1">
              <a:lnSpc>
                <a:spcPct val="80000"/>
              </a:lnSpc>
            </a:pPr>
            <a:r>
              <a:rPr lang="en-US" sz="2000" smtClean="0">
                <a:ea typeface="ＭＳ Ｐゴシック" pitchFamily="34" charset="-128"/>
              </a:rPr>
              <a:t>Resource Management</a:t>
            </a:r>
          </a:p>
          <a:p>
            <a:pPr lvl="2">
              <a:lnSpc>
                <a:spcPct val="80000"/>
              </a:lnSpc>
            </a:pPr>
            <a:r>
              <a:rPr lang="en-US" sz="1800" smtClean="0">
                <a:ea typeface="ＭＳ Ｐゴシック" pitchFamily="34" charset="-128"/>
              </a:rPr>
              <a:t>Remove Resources, Validate existence</a:t>
            </a:r>
          </a:p>
        </p:txBody>
      </p:sp>
      <p:sp>
        <p:nvSpPr>
          <p:cNvPr id="25604" name="Rectangle 4"/>
          <p:cNvSpPr>
            <a:spLocks/>
          </p:cNvSpPr>
          <p:nvPr/>
        </p:nvSpPr>
        <p:spPr bwMode="auto">
          <a:xfrm>
            <a:off x="6248400" y="1436688"/>
            <a:ext cx="2819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ServerAttrModule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ServerManagerModule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GroupModule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UserModule</a:t>
            </a:r>
          </a:p>
          <a:p>
            <a:pPr marL="342900" indent="-342900" eaLnBrk="0" hangingPunct="0">
              <a:lnSpc>
                <a:spcPct val="80000"/>
              </a:lnSpc>
              <a:spcBef>
                <a:spcPct val="20000"/>
              </a:spcBef>
              <a:buClr>
                <a:srgbClr val="C82228"/>
              </a:buClr>
              <a:buFont typeface="Wingdings" pitchFamily="2" charset="2"/>
              <a:buNone/>
            </a:pPr>
            <a:r>
              <a:rPr lang="en-US" sz="1800">
                <a:solidFill>
                  <a:schemeClr val="tx1"/>
                </a:solidFill>
              </a:rPr>
              <a:t> </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PrivilegeModule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DataSourceModule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RebindModule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4233372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r>
              <a:rPr lang="en-US" smtClean="0">
                <a:ea typeface="ＭＳ Ｐゴシック" pitchFamily="34" charset="-128"/>
              </a:rPr>
              <a:t>Functional Modules cont.</a:t>
            </a:r>
          </a:p>
        </p:txBody>
      </p:sp>
      <p:sp>
        <p:nvSpPr>
          <p:cNvPr id="26627" name="Rectangle 3"/>
          <p:cNvSpPr>
            <a:spLocks noGrp="1"/>
          </p:cNvSpPr>
          <p:nvPr>
            <p:ph type="body" idx="4294967295"/>
          </p:nvPr>
        </p:nvSpPr>
        <p:spPr>
          <a:xfrm>
            <a:off x="457200" y="1066800"/>
            <a:ext cx="8534400" cy="5059363"/>
          </a:xfrm>
        </p:spPr>
        <p:txBody>
          <a:bodyPr/>
          <a:lstStyle/>
          <a:p>
            <a:r>
              <a:rPr lang="en-US" sz="2400" smtClean="0">
                <a:ea typeface="ＭＳ Ｐゴシック" pitchFamily="34" charset="-128"/>
              </a:rPr>
              <a:t>Phase 1 Modules				</a:t>
            </a:r>
            <a:r>
              <a:rPr lang="en-US" sz="2400" u="sng" smtClean="0">
                <a:ea typeface="ＭＳ Ｐゴシック" pitchFamily="34" charset="-128"/>
              </a:rPr>
              <a:t>Module Name</a:t>
            </a:r>
          </a:p>
          <a:p>
            <a:pPr lvl="1"/>
            <a:r>
              <a:rPr lang="en-US" sz="2000" smtClean="0">
                <a:ea typeface="ＭＳ Ｐゴシック" pitchFamily="34" charset="-128"/>
              </a:rPr>
              <a:t>Resource Cache Configuration</a:t>
            </a:r>
          </a:p>
          <a:p>
            <a:pPr lvl="1"/>
            <a:r>
              <a:rPr lang="en-US" sz="2000" smtClean="0">
                <a:ea typeface="ＭＳ Ｐゴシック" pitchFamily="34" charset="-128"/>
              </a:rPr>
              <a:t>Regression Testing</a:t>
            </a:r>
          </a:p>
          <a:p>
            <a:pPr lvl="1"/>
            <a:r>
              <a:rPr lang="en-US" sz="2000" smtClean="0">
                <a:ea typeface="ＭＳ Ｐゴシック" pitchFamily="34" charset="-128"/>
              </a:rPr>
              <a:t>Export Car files </a:t>
            </a:r>
          </a:p>
          <a:p>
            <a:pPr lvl="1"/>
            <a:r>
              <a:rPr lang="en-US" sz="2000" smtClean="0">
                <a:ea typeface="ＭＳ Ｐゴシック" pitchFamily="34" charset="-128"/>
              </a:rPr>
              <a:t>Restore Server</a:t>
            </a:r>
          </a:p>
          <a:p>
            <a:pPr lvl="1"/>
            <a:r>
              <a:rPr lang="en-US" sz="2000" smtClean="0">
                <a:ea typeface="ＭＳ Ｐゴシック" pitchFamily="34" charset="-128"/>
              </a:rPr>
              <a:t>Triggers Configuration</a:t>
            </a:r>
          </a:p>
          <a:p>
            <a:pPr lvl="1"/>
            <a:endParaRPr lang="en-US" sz="2000" smtClean="0">
              <a:ea typeface="ＭＳ Ｐゴシック" pitchFamily="34" charset="-128"/>
            </a:endParaRPr>
          </a:p>
          <a:p>
            <a:r>
              <a:rPr lang="en-US" sz="2400" smtClean="0">
                <a:ea typeface="ＭＳ Ｐゴシック" pitchFamily="34" charset="-128"/>
              </a:rPr>
              <a:t>Phase 2 Modules				</a:t>
            </a:r>
            <a:r>
              <a:rPr lang="en-US" sz="2400" u="sng" smtClean="0">
                <a:ea typeface="ＭＳ Ｐゴシック" pitchFamily="34" charset="-128"/>
              </a:rPr>
              <a:t>Module Name</a:t>
            </a:r>
          </a:p>
          <a:p>
            <a:pPr lvl="1"/>
            <a:r>
              <a:rPr lang="en-US" sz="2000" smtClean="0">
                <a:ea typeface="ＭＳ Ｐゴシック" pitchFamily="34" charset="-128"/>
              </a:rPr>
              <a:t>Connector Configuration</a:t>
            </a:r>
          </a:p>
          <a:p>
            <a:pPr lvl="1"/>
            <a:r>
              <a:rPr lang="en-US" sz="2000" smtClean="0">
                <a:ea typeface="ＭＳ Ｐゴシック" pitchFamily="34" charset="-128"/>
              </a:rPr>
              <a:t>Resource Statistics Configuration</a:t>
            </a:r>
          </a:p>
          <a:p>
            <a:pPr lvl="1"/>
            <a:r>
              <a:rPr lang="en-US" sz="1800" smtClean="0">
                <a:ea typeface="ＭＳ Ｐゴシック" pitchFamily="34" charset="-128"/>
              </a:rPr>
              <a:t>Clustering</a:t>
            </a:r>
          </a:p>
          <a:p>
            <a:pPr lvl="1"/>
            <a:endParaRPr lang="en-US" sz="2000" smtClean="0">
              <a:ea typeface="ＭＳ Ｐゴシック" pitchFamily="34" charset="-128"/>
            </a:endParaRPr>
          </a:p>
        </p:txBody>
      </p:sp>
      <p:sp>
        <p:nvSpPr>
          <p:cNvPr id="26628" name="Rectangle 4"/>
          <p:cNvSpPr>
            <a:spLocks/>
          </p:cNvSpPr>
          <p:nvPr/>
        </p:nvSpPr>
        <p:spPr bwMode="auto">
          <a:xfrm>
            <a:off x="5943600" y="1524000"/>
            <a:ext cx="3124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C82228"/>
              </a:buClr>
              <a:buFont typeface="Wingdings" pitchFamily="2" charset="2"/>
              <a:buNone/>
            </a:pPr>
            <a:r>
              <a:rPr lang="en-US" sz="2000">
                <a:solidFill>
                  <a:schemeClr val="tx1"/>
                </a:solidFill>
              </a:rPr>
              <a:t>ResourceCacheModule</a:t>
            </a:r>
          </a:p>
          <a:p>
            <a:pPr marL="342900" indent="-342900" eaLnBrk="0" hangingPunct="0">
              <a:spcBef>
                <a:spcPct val="20000"/>
              </a:spcBef>
              <a:buClr>
                <a:srgbClr val="C82228"/>
              </a:buClr>
              <a:buFont typeface="Wingdings" pitchFamily="2" charset="2"/>
              <a:buNone/>
            </a:pPr>
            <a:r>
              <a:rPr lang="en-US" sz="2000">
                <a:solidFill>
                  <a:schemeClr val="tx1"/>
                </a:solidFill>
              </a:rPr>
              <a:t>RegressionTestModule</a:t>
            </a:r>
          </a:p>
          <a:p>
            <a:pPr marL="342900" indent="-342900" eaLnBrk="0" hangingPunct="0">
              <a:spcBef>
                <a:spcPct val="20000"/>
              </a:spcBef>
              <a:buClr>
                <a:srgbClr val="C82228"/>
              </a:buClr>
              <a:buFont typeface="Wingdings" pitchFamily="2" charset="2"/>
              <a:buNone/>
            </a:pPr>
            <a:r>
              <a:rPr lang="en-US" sz="2000">
                <a:solidFill>
                  <a:schemeClr val="tx1"/>
                </a:solidFill>
              </a:rPr>
              <a:t>ArchiveModule</a:t>
            </a:r>
          </a:p>
          <a:p>
            <a:pPr marL="342900" indent="-342900" eaLnBrk="0" hangingPunct="0">
              <a:spcBef>
                <a:spcPct val="20000"/>
              </a:spcBef>
              <a:buClr>
                <a:srgbClr val="C82228"/>
              </a:buClr>
              <a:buFont typeface="Wingdings" pitchFamily="2" charset="2"/>
              <a:buNone/>
            </a:pPr>
            <a:r>
              <a:rPr lang="en-US" sz="2000">
                <a:solidFill>
                  <a:schemeClr val="tx1"/>
                </a:solidFill>
              </a:rPr>
              <a:t>ArchiveModule</a:t>
            </a:r>
          </a:p>
          <a:p>
            <a:pPr marL="342900" indent="-342900" eaLnBrk="0" hangingPunct="0">
              <a:spcBef>
                <a:spcPct val="20000"/>
              </a:spcBef>
              <a:buClr>
                <a:srgbClr val="C82228"/>
              </a:buClr>
              <a:buFont typeface="Wingdings" pitchFamily="2" charset="2"/>
              <a:buNone/>
            </a:pPr>
            <a:r>
              <a:rPr lang="en-US" sz="2000">
                <a:solidFill>
                  <a:schemeClr val="tx1"/>
                </a:solidFill>
              </a:rPr>
              <a:t>TriggerModule</a:t>
            </a: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r>
              <a:rPr lang="en-US" sz="2000">
                <a:solidFill>
                  <a:schemeClr val="tx1"/>
                </a:solidFill>
              </a:rPr>
              <a:t>ConnectorModule</a:t>
            </a:r>
          </a:p>
          <a:p>
            <a:pPr marL="342900" indent="-342900" eaLnBrk="0" hangingPunct="0">
              <a:spcBef>
                <a:spcPct val="20000"/>
              </a:spcBef>
              <a:buClr>
                <a:srgbClr val="C82228"/>
              </a:buClr>
              <a:buFont typeface="Wingdings" pitchFamily="2" charset="2"/>
              <a:buNone/>
            </a:pPr>
            <a:r>
              <a:rPr lang="en-US" sz="2000">
                <a:solidFill>
                  <a:schemeClr val="tx1"/>
                </a:solidFill>
              </a:rPr>
              <a:t>ResourceStatisticsModule</a:t>
            </a: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3423863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ea typeface="ＭＳ Ｐゴシック" pitchFamily="34" charset="-128"/>
              </a:rPr>
              <a:t>PD Tool Scenarios</a:t>
            </a:r>
          </a:p>
        </p:txBody>
      </p:sp>
      <p:sp>
        <p:nvSpPr>
          <p:cNvPr id="95235" name="Rectangle 3"/>
          <p:cNvSpPr>
            <a:spLocks noGrp="1"/>
          </p:cNvSpPr>
          <p:nvPr>
            <p:ph type="body" idx="4294967295"/>
          </p:nvPr>
        </p:nvSpPr>
        <p:spPr>
          <a:xfrm>
            <a:off x="76200" y="1066800"/>
            <a:ext cx="2743200" cy="5105400"/>
          </a:xfrm>
        </p:spPr>
        <p:txBody>
          <a:bodyPr>
            <a:normAutofit lnSpcReduction="10000"/>
          </a:bodyPr>
          <a:lstStyle/>
          <a:p>
            <a:r>
              <a:rPr lang="en-US" sz="1800" smtClean="0">
                <a:ea typeface="ＭＳ Ｐゴシック" pitchFamily="34" charset="-128"/>
              </a:rPr>
              <a:t>Scenario 1</a:t>
            </a:r>
          </a:p>
          <a:p>
            <a:pPr lvl="1"/>
            <a:r>
              <a:rPr lang="en-US" sz="1600" smtClean="0">
                <a:ea typeface="ＭＳ Ｐゴシック" pitchFamily="34" charset="-128"/>
              </a:rPr>
              <a:t>car file based deployment between source and target server.  Scripts executed on target server.</a:t>
            </a:r>
          </a:p>
          <a:p>
            <a:r>
              <a:rPr lang="en-US" sz="1800" smtClean="0">
                <a:ea typeface="ＭＳ Ｐゴシック" pitchFamily="34" charset="-128"/>
              </a:rPr>
              <a:t>Scenario 2</a:t>
            </a:r>
          </a:p>
          <a:p>
            <a:pPr lvl="1"/>
            <a:r>
              <a:rPr lang="en-US" sz="1600" smtClean="0">
                <a:ea typeface="ＭＳ Ｐゴシック" pitchFamily="34" charset="-128"/>
              </a:rPr>
              <a:t>VCS based deployment.  Scripts executed on target server.</a:t>
            </a:r>
          </a:p>
          <a:p>
            <a:r>
              <a:rPr lang="en-US" sz="1800" smtClean="0">
                <a:ea typeface="ＭＳ Ｐゴシック" pitchFamily="34" charset="-128"/>
              </a:rPr>
              <a:t>Scenario 3</a:t>
            </a:r>
          </a:p>
          <a:p>
            <a:pPr lvl="1"/>
            <a:r>
              <a:rPr lang="en-US" sz="1600" smtClean="0">
                <a:ea typeface="ＭＳ Ｐゴシック" pitchFamily="34" charset="-128"/>
              </a:rPr>
              <a:t>VCS w/deployment server.  Scripts executed on deployment server which affect a target server.</a:t>
            </a:r>
          </a:p>
        </p:txBody>
      </p:sp>
      <p:sp>
        <p:nvSpPr>
          <p:cNvPr id="27652" name="AutoShape 25"/>
          <p:cNvSpPr>
            <a:spLocks noChangeArrowheads="1"/>
          </p:cNvSpPr>
          <p:nvPr/>
        </p:nvSpPr>
        <p:spPr bwMode="auto">
          <a:xfrm>
            <a:off x="6934200" y="24368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endParaRPr lang="en-US" sz="1000" b="1"/>
          </a:p>
        </p:txBody>
      </p:sp>
      <p:sp>
        <p:nvSpPr>
          <p:cNvPr id="27653" name="Rectangle 22"/>
          <p:cNvSpPr>
            <a:spLocks noChangeArrowheads="1"/>
          </p:cNvSpPr>
          <p:nvPr/>
        </p:nvSpPr>
        <p:spPr bwMode="auto">
          <a:xfrm>
            <a:off x="6096000" y="2057400"/>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Text Box 23"/>
          <p:cNvSpPr txBox="1">
            <a:spLocks noChangeArrowheads="1"/>
          </p:cNvSpPr>
          <p:nvPr/>
        </p:nvSpPr>
        <p:spPr bwMode="auto">
          <a:xfrm>
            <a:off x="6019800" y="17526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7655" name="Text Box 24"/>
          <p:cNvSpPr txBox="1">
            <a:spLocks noChangeArrowheads="1"/>
          </p:cNvSpPr>
          <p:nvPr/>
        </p:nvSpPr>
        <p:spPr bwMode="auto">
          <a:xfrm>
            <a:off x="6096000" y="20574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7656" name="Group 28"/>
          <p:cNvGrpSpPr>
            <a:grpSpLocks/>
          </p:cNvGrpSpPr>
          <p:nvPr/>
        </p:nvGrpSpPr>
        <p:grpSpPr bwMode="auto">
          <a:xfrm>
            <a:off x="2667000" y="1752600"/>
            <a:ext cx="3200400" cy="1447800"/>
            <a:chOff x="2976" y="768"/>
            <a:chExt cx="2016" cy="912"/>
          </a:xfrm>
        </p:grpSpPr>
        <p:sp>
          <p:nvSpPr>
            <p:cNvPr id="27707"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endParaRPr lang="en-US" sz="1000" b="1"/>
            </a:p>
          </p:txBody>
        </p:sp>
        <p:sp>
          <p:nvSpPr>
            <p:cNvPr id="27708"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9"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7710"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7657" name="Rectangle 35"/>
          <p:cNvSpPr>
            <a:spLocks noChangeArrowheads="1"/>
          </p:cNvSpPr>
          <p:nvPr/>
        </p:nvSpPr>
        <p:spPr bwMode="auto">
          <a:xfrm>
            <a:off x="6096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36"/>
          <p:cNvSpPr txBox="1">
            <a:spLocks noChangeArrowheads="1"/>
          </p:cNvSpPr>
          <p:nvPr/>
        </p:nvSpPr>
        <p:spPr bwMode="auto">
          <a:xfrm>
            <a:off x="6019800" y="4191000"/>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7659" name="Text Box 37"/>
          <p:cNvSpPr txBox="1">
            <a:spLocks noChangeArrowheads="1"/>
          </p:cNvSpPr>
          <p:nvPr/>
        </p:nvSpPr>
        <p:spPr bwMode="auto">
          <a:xfrm>
            <a:off x="6096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7660" name="Group 43"/>
          <p:cNvGrpSpPr>
            <a:grpSpLocks/>
          </p:cNvGrpSpPr>
          <p:nvPr/>
        </p:nvGrpSpPr>
        <p:grpSpPr bwMode="auto">
          <a:xfrm>
            <a:off x="2667000" y="4191000"/>
            <a:ext cx="3200400" cy="1447800"/>
            <a:chOff x="3360" y="2688"/>
            <a:chExt cx="2016" cy="912"/>
          </a:xfrm>
        </p:grpSpPr>
        <p:sp>
          <p:nvSpPr>
            <p:cNvPr id="27703"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Subversion</a:t>
              </a:r>
            </a:p>
            <a:p>
              <a:pPr algn="ctr" eaLnBrk="0" hangingPunct="0"/>
              <a:r>
                <a:rPr lang="en-US" sz="1000" b="1" i="1"/>
                <a:t>Other..</a:t>
              </a:r>
              <a:endParaRPr lang="en-US" sz="1000" b="1"/>
            </a:p>
          </p:txBody>
        </p:sp>
        <p:sp>
          <p:nvSpPr>
            <p:cNvPr id="27704"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5"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7706"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95318" name="Group 86"/>
          <p:cNvGrpSpPr>
            <a:grpSpLocks/>
          </p:cNvGrpSpPr>
          <p:nvPr/>
        </p:nvGrpSpPr>
        <p:grpSpPr bwMode="auto">
          <a:xfrm>
            <a:off x="2540000" y="3200400"/>
            <a:ext cx="1244600" cy="1295400"/>
            <a:chOff x="1600" y="2016"/>
            <a:chExt cx="784" cy="816"/>
          </a:xfrm>
        </p:grpSpPr>
        <p:sp>
          <p:nvSpPr>
            <p:cNvPr id="27701"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2" name="Text Box 47"/>
            <p:cNvSpPr txBox="1">
              <a:spLocks noChangeArrowheads="1"/>
            </p:cNvSpPr>
            <p:nvPr/>
          </p:nvSpPr>
          <p:spPr bwMode="auto">
            <a:xfrm>
              <a:off x="1600" y="2104"/>
              <a:ext cx="7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 &amp; 3</a:t>
              </a:r>
              <a:r>
                <a:rPr lang="en-US" sz="1000">
                  <a:solidFill>
                    <a:schemeClr val="tx1"/>
                  </a:solidFill>
                </a:rPr>
                <a:t> VCS check-in</a:t>
              </a:r>
            </a:p>
          </p:txBody>
        </p:sp>
      </p:grpSp>
      <p:grpSp>
        <p:nvGrpSpPr>
          <p:cNvPr id="95296" name="Group 64"/>
          <p:cNvGrpSpPr>
            <a:grpSpLocks/>
          </p:cNvGrpSpPr>
          <p:nvPr/>
        </p:nvGrpSpPr>
        <p:grpSpPr bwMode="auto">
          <a:xfrm>
            <a:off x="5029200" y="5257800"/>
            <a:ext cx="1981200" cy="742950"/>
            <a:chOff x="3168" y="3312"/>
            <a:chExt cx="1248" cy="468"/>
          </a:xfrm>
        </p:grpSpPr>
        <p:grpSp>
          <p:nvGrpSpPr>
            <p:cNvPr id="27697" name="Group 63"/>
            <p:cNvGrpSpPr>
              <a:grpSpLocks/>
            </p:cNvGrpSpPr>
            <p:nvPr/>
          </p:nvGrpSpPr>
          <p:grpSpPr bwMode="auto">
            <a:xfrm>
              <a:off x="3168" y="3312"/>
              <a:ext cx="672" cy="468"/>
              <a:chOff x="3168" y="3312"/>
              <a:chExt cx="672" cy="468"/>
            </a:xfrm>
          </p:grpSpPr>
          <p:sp>
            <p:nvSpPr>
              <p:cNvPr id="27699"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0" name="Text Box 55"/>
              <p:cNvSpPr txBox="1">
                <a:spLocks noChangeArrowheads="1"/>
              </p:cNvSpPr>
              <p:nvPr/>
            </p:nvSpPr>
            <p:spPr bwMode="auto">
              <a:xfrm>
                <a:off x="3176" y="3520"/>
                <a:ext cx="66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VCS check-out</a:t>
                </a:r>
              </a:p>
            </p:txBody>
          </p:sp>
        </p:grpSp>
        <p:sp>
          <p:nvSpPr>
            <p:cNvPr id="27698"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grpSp>
        <p:nvGrpSpPr>
          <p:cNvPr id="95313" name="Group 81"/>
          <p:cNvGrpSpPr>
            <a:grpSpLocks/>
          </p:cNvGrpSpPr>
          <p:nvPr/>
        </p:nvGrpSpPr>
        <p:grpSpPr bwMode="auto">
          <a:xfrm>
            <a:off x="4724400" y="2870200"/>
            <a:ext cx="2286000" cy="2082800"/>
            <a:chOff x="2976" y="1808"/>
            <a:chExt cx="1440" cy="1312"/>
          </a:xfrm>
        </p:grpSpPr>
        <p:grpSp>
          <p:nvGrpSpPr>
            <p:cNvPr id="27691" name="Group 65"/>
            <p:cNvGrpSpPr>
              <a:grpSpLocks/>
            </p:cNvGrpSpPr>
            <p:nvPr/>
          </p:nvGrpSpPr>
          <p:grpSpPr bwMode="auto">
            <a:xfrm>
              <a:off x="2976" y="1952"/>
              <a:ext cx="1440" cy="1168"/>
              <a:chOff x="2976" y="1952"/>
              <a:chExt cx="1440" cy="1168"/>
            </a:xfrm>
          </p:grpSpPr>
          <p:grpSp>
            <p:nvGrpSpPr>
              <p:cNvPr id="27693" name="Group 62"/>
              <p:cNvGrpSpPr>
                <a:grpSpLocks/>
              </p:cNvGrpSpPr>
              <p:nvPr/>
            </p:nvGrpSpPr>
            <p:grpSpPr bwMode="auto">
              <a:xfrm>
                <a:off x="2976" y="2064"/>
                <a:ext cx="864" cy="1056"/>
                <a:chOff x="2976" y="2064"/>
                <a:chExt cx="864" cy="1056"/>
              </a:xfrm>
            </p:grpSpPr>
            <p:sp>
              <p:nvSpPr>
                <p:cNvPr id="27695"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6" name="Text Box 49"/>
                <p:cNvSpPr txBox="1">
                  <a:spLocks noChangeArrowheads="1"/>
                </p:cNvSpPr>
                <p:nvPr/>
              </p:nvSpPr>
              <p:spPr bwMode="auto">
                <a:xfrm>
                  <a:off x="2976" y="2256"/>
                  <a:ext cx="67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a:t>
                  </a:r>
                  <a:r>
                    <a:rPr lang="en-US" sz="1000">
                      <a:solidFill>
                        <a:schemeClr val="tx1"/>
                      </a:solidFill>
                    </a:rPr>
                    <a:t>  VCS check-out</a:t>
                  </a:r>
                </a:p>
              </p:txBody>
            </p:sp>
          </p:grpSp>
          <p:sp>
            <p:nvSpPr>
              <p:cNvPr id="27694"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7692"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7" name="Group 85"/>
          <p:cNvGrpSpPr>
            <a:grpSpLocks/>
          </p:cNvGrpSpPr>
          <p:nvPr/>
        </p:nvGrpSpPr>
        <p:grpSpPr bwMode="auto">
          <a:xfrm>
            <a:off x="5029200" y="2222500"/>
            <a:ext cx="1905000" cy="717550"/>
            <a:chOff x="3168" y="1400"/>
            <a:chExt cx="1200" cy="452"/>
          </a:xfrm>
        </p:grpSpPr>
        <p:grpSp>
          <p:nvGrpSpPr>
            <p:cNvPr id="27683" name="Group 60"/>
            <p:cNvGrpSpPr>
              <a:grpSpLocks/>
            </p:cNvGrpSpPr>
            <p:nvPr/>
          </p:nvGrpSpPr>
          <p:grpSpPr bwMode="auto">
            <a:xfrm>
              <a:off x="3168" y="1400"/>
              <a:ext cx="712" cy="452"/>
              <a:chOff x="3168" y="1400"/>
              <a:chExt cx="712" cy="452"/>
            </a:xfrm>
          </p:grpSpPr>
          <p:sp>
            <p:nvSpPr>
              <p:cNvPr id="27689"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Text Box 45"/>
              <p:cNvSpPr txBox="1">
                <a:spLocks noChangeArrowheads="1"/>
              </p:cNvSpPr>
              <p:nvPr/>
            </p:nvSpPr>
            <p:spPr bwMode="auto">
              <a:xfrm>
                <a:off x="3256" y="1400"/>
                <a:ext cx="62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1</a:t>
                </a:r>
                <a:r>
                  <a:rPr lang="en-US" sz="1000">
                    <a:solidFill>
                      <a:schemeClr val="tx1"/>
                    </a:solidFill>
                  </a:rPr>
                  <a:t> deploy car file(s) and configure</a:t>
                </a:r>
              </a:p>
            </p:txBody>
          </p:sp>
        </p:grpSp>
        <p:grpSp>
          <p:nvGrpSpPr>
            <p:cNvPr id="27684" name="Group 82"/>
            <p:cNvGrpSpPr>
              <a:grpSpLocks/>
            </p:cNvGrpSpPr>
            <p:nvPr/>
          </p:nvGrpSpPr>
          <p:grpSpPr bwMode="auto">
            <a:xfrm>
              <a:off x="3840" y="1536"/>
              <a:ext cx="528" cy="292"/>
              <a:chOff x="3840" y="1536"/>
              <a:chExt cx="528" cy="292"/>
            </a:xfrm>
          </p:grpSpPr>
          <p:grpSp>
            <p:nvGrpSpPr>
              <p:cNvPr id="27685" name="Group 73"/>
              <p:cNvGrpSpPr>
                <a:grpSpLocks/>
              </p:cNvGrpSpPr>
              <p:nvPr/>
            </p:nvGrpSpPr>
            <p:grpSpPr bwMode="auto">
              <a:xfrm>
                <a:off x="3840" y="1536"/>
                <a:ext cx="390" cy="292"/>
                <a:chOff x="4848" y="3072"/>
                <a:chExt cx="390" cy="292"/>
              </a:xfrm>
            </p:grpSpPr>
            <p:pic>
              <p:nvPicPr>
                <p:cNvPr id="27687"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8" name="Text Box 75"/>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7686" name="Line 80"/>
              <p:cNvSpPr>
                <a:spLocks noChangeShapeType="1"/>
              </p:cNvSpPr>
              <p:nvPr/>
            </p:nvSpPr>
            <p:spPr bwMode="auto">
              <a:xfrm flipV="1">
                <a:off x="4224" y="16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 name="Group 2"/>
          <p:cNvGrpSpPr>
            <a:grpSpLocks/>
          </p:cNvGrpSpPr>
          <p:nvPr/>
        </p:nvGrpSpPr>
        <p:grpSpPr bwMode="auto">
          <a:xfrm>
            <a:off x="6708775" y="2971800"/>
            <a:ext cx="1228725" cy="2665413"/>
            <a:chOff x="6708381" y="2971800"/>
            <a:chExt cx="1229212" cy="2665692"/>
          </a:xfrm>
        </p:grpSpPr>
        <p:sp>
          <p:nvSpPr>
            <p:cNvPr id="27677" name="Line 58"/>
            <p:cNvSpPr>
              <a:spLocks noChangeShapeType="1"/>
            </p:cNvSpPr>
            <p:nvPr/>
          </p:nvSpPr>
          <p:spPr bwMode="auto">
            <a:xfrm flipV="1">
              <a:off x="7082149" y="2971800"/>
              <a:ext cx="7787"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8" name="Text Box 59"/>
            <p:cNvSpPr txBox="1">
              <a:spLocks noChangeArrowheads="1"/>
            </p:cNvSpPr>
            <p:nvPr/>
          </p:nvSpPr>
          <p:spPr bwMode="auto">
            <a:xfrm>
              <a:off x="7010400" y="3505200"/>
              <a:ext cx="92719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deploy car file and configure</a:t>
              </a:r>
            </a:p>
          </p:txBody>
        </p:sp>
        <p:grpSp>
          <p:nvGrpSpPr>
            <p:cNvPr id="27679" name="Group 72"/>
            <p:cNvGrpSpPr>
              <a:grpSpLocks/>
            </p:cNvGrpSpPr>
            <p:nvPr/>
          </p:nvGrpSpPr>
          <p:grpSpPr bwMode="auto">
            <a:xfrm>
              <a:off x="6708381" y="4876800"/>
              <a:ext cx="759219" cy="463550"/>
              <a:chOff x="4848" y="3072"/>
              <a:chExt cx="390" cy="292"/>
            </a:xfrm>
          </p:grpSpPr>
          <p:pic>
            <p:nvPicPr>
              <p:cNvPr id="27681"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2" name="Text Box 71"/>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7680" name="Freeform 83"/>
            <p:cNvSpPr>
              <a:spLocks/>
            </p:cNvSpPr>
            <p:nvPr/>
          </p:nvSpPr>
          <p:spPr bwMode="auto">
            <a:xfrm rot="-337358">
              <a:off x="6993201" y="5281892"/>
              <a:ext cx="179677" cy="355600"/>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666" name="Group 94"/>
          <p:cNvGrpSpPr>
            <a:grpSpLocks/>
          </p:cNvGrpSpPr>
          <p:nvPr/>
        </p:nvGrpSpPr>
        <p:grpSpPr bwMode="auto">
          <a:xfrm>
            <a:off x="2590800" y="1143000"/>
            <a:ext cx="1981200" cy="1295400"/>
            <a:chOff x="1632" y="720"/>
            <a:chExt cx="1248" cy="816"/>
          </a:xfrm>
        </p:grpSpPr>
        <p:sp>
          <p:nvSpPr>
            <p:cNvPr id="27671"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dev1</a:t>
              </a:r>
              <a:endParaRPr lang="en-US" sz="1000" b="1"/>
            </a:p>
          </p:txBody>
        </p:sp>
        <p:sp>
          <p:nvSpPr>
            <p:cNvPr id="27672"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dev2</a:t>
              </a:r>
              <a:endParaRPr lang="en-US" sz="1000" b="1"/>
            </a:p>
          </p:txBody>
        </p:sp>
        <p:sp>
          <p:nvSpPr>
            <p:cNvPr id="27673"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dev3</a:t>
              </a:r>
              <a:endParaRPr lang="en-US" sz="1000" b="1"/>
            </a:p>
          </p:txBody>
        </p:sp>
        <p:sp>
          <p:nvSpPr>
            <p:cNvPr id="27674"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5"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667" name="Group 1"/>
          <p:cNvGrpSpPr>
            <a:grpSpLocks/>
          </p:cNvGrpSpPr>
          <p:nvPr/>
        </p:nvGrpSpPr>
        <p:grpSpPr bwMode="auto">
          <a:xfrm>
            <a:off x="7658100" y="4522788"/>
            <a:ext cx="1333500" cy="1295400"/>
            <a:chOff x="7543800" y="4522694"/>
            <a:chExt cx="1447800" cy="1295400"/>
          </a:xfrm>
        </p:grpSpPr>
        <p:sp>
          <p:nvSpPr>
            <p:cNvPr id="27668" name="AutoShape 25"/>
            <p:cNvSpPr>
              <a:spLocks noChangeArrowheads="1"/>
            </p:cNvSpPr>
            <p:nvPr/>
          </p:nvSpPr>
          <p:spPr bwMode="auto">
            <a:xfrm>
              <a:off x="7696200" y="4902107"/>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p>
          </p:txBody>
        </p:sp>
        <p:sp>
          <p:nvSpPr>
            <p:cNvPr id="27669" name="Rectangle 35"/>
            <p:cNvSpPr>
              <a:spLocks noChangeArrowheads="1"/>
            </p:cNvSpPr>
            <p:nvPr/>
          </p:nvSpPr>
          <p:spPr bwMode="auto">
            <a:xfrm>
              <a:off x="7543800" y="4522694"/>
              <a:ext cx="14478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Text Box 37"/>
            <p:cNvSpPr txBox="1">
              <a:spLocks noChangeArrowheads="1"/>
            </p:cNvSpPr>
            <p:nvPr/>
          </p:nvSpPr>
          <p:spPr bwMode="auto">
            <a:xfrm>
              <a:off x="7543800" y="4522694"/>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Catalog Server</a:t>
              </a:r>
            </a:p>
          </p:txBody>
        </p:sp>
      </p:grpSp>
    </p:spTree>
    <p:extLst>
      <p:ext uri="{BB962C8B-B14F-4D97-AF65-F5344CB8AC3E}">
        <p14:creationId xmlns:p14="http://schemas.microsoft.com/office/powerpoint/2010/main" val="1037357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up)">
                                      <p:cBhvr>
                                        <p:cTn id="7" dur="1000"/>
                                        <p:tgtEl>
                                          <p:spTgt spid="952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235">
                                            <p:txEl>
                                              <p:pRg st="1" end="1"/>
                                            </p:txEl>
                                          </p:spTgt>
                                        </p:tgtEl>
                                        <p:attrNameLst>
                                          <p:attrName>style.visibility</p:attrName>
                                        </p:attrNameLst>
                                      </p:cBhvr>
                                      <p:to>
                                        <p:strVal val="visible"/>
                                      </p:to>
                                    </p:set>
                                    <p:animEffect transition="in" filter="wipe(up)">
                                      <p:cBhvr>
                                        <p:cTn id="10" dur="1000"/>
                                        <p:tgtEl>
                                          <p:spTgt spid="95235">
                                            <p:txEl>
                                              <p:pRg st="1" end="1"/>
                                            </p:txEl>
                                          </p:spTgt>
                                        </p:tgtEl>
                                      </p:cBhvr>
                                    </p:animEffec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95317"/>
                                        </p:tgtEl>
                                        <p:attrNameLst>
                                          <p:attrName>style.visibility</p:attrName>
                                        </p:attrNameLst>
                                      </p:cBhvr>
                                      <p:to>
                                        <p:strVal val="visible"/>
                                      </p:to>
                                    </p:set>
                                    <p:animEffect transition="in" filter="wipe(left)">
                                      <p:cBhvr>
                                        <p:cTn id="14" dur="500"/>
                                        <p:tgtEl>
                                          <p:spTgt spid="9531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Effect transition="in" filter="wipe(up)">
                                      <p:cBhvr>
                                        <p:cTn id="19" dur="1000"/>
                                        <p:tgtEl>
                                          <p:spTgt spid="95235">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up)">
                                      <p:cBhvr>
                                        <p:cTn id="22" dur="1000"/>
                                        <p:tgtEl>
                                          <p:spTgt spid="95235">
                                            <p:txEl>
                                              <p:pRg st="3" end="3"/>
                                            </p:txEl>
                                          </p:spTgt>
                                        </p:tgtEl>
                                      </p:cBhvr>
                                    </p:animEffec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95318"/>
                                        </p:tgtEl>
                                        <p:attrNameLst>
                                          <p:attrName>style.visibility</p:attrName>
                                        </p:attrNameLst>
                                      </p:cBhvr>
                                      <p:to>
                                        <p:strVal val="visible"/>
                                      </p:to>
                                    </p:set>
                                    <p:animEffect transition="in" filter="wipe(up)">
                                      <p:cBhvr>
                                        <p:cTn id="26" dur="500"/>
                                        <p:tgtEl>
                                          <p:spTgt spid="95318"/>
                                        </p:tgtEl>
                                      </p:cBhvr>
                                    </p:animEffect>
                                  </p:childTnLst>
                                </p:cTn>
                              </p:par>
                            </p:childTnLst>
                          </p:cTn>
                        </p:par>
                        <p:par>
                          <p:cTn id="27" fill="hold" nodeType="afterGroup">
                            <p:stCondLst>
                              <p:cond delay="1500"/>
                            </p:stCondLst>
                            <p:childTnLst>
                              <p:par>
                                <p:cTn id="28" presetID="22" presetClass="entr" presetSubtype="4" fill="hold" nodeType="afterEffect">
                                  <p:stCondLst>
                                    <p:cond delay="0"/>
                                  </p:stCondLst>
                                  <p:childTnLst>
                                    <p:set>
                                      <p:cBhvr>
                                        <p:cTn id="29" dur="1" fill="hold">
                                          <p:stCondLst>
                                            <p:cond delay="0"/>
                                          </p:stCondLst>
                                        </p:cTn>
                                        <p:tgtEl>
                                          <p:spTgt spid="95313"/>
                                        </p:tgtEl>
                                        <p:attrNameLst>
                                          <p:attrName>style.visibility</p:attrName>
                                        </p:attrNameLst>
                                      </p:cBhvr>
                                      <p:to>
                                        <p:strVal val="visible"/>
                                      </p:to>
                                    </p:set>
                                    <p:animEffect transition="in" filter="wipe(down)">
                                      <p:cBhvr>
                                        <p:cTn id="30" dur="500"/>
                                        <p:tgtEl>
                                          <p:spTgt spid="953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5235">
                                            <p:txEl>
                                              <p:pRg st="4" end="4"/>
                                            </p:txEl>
                                          </p:spTgt>
                                        </p:tgtEl>
                                        <p:attrNameLst>
                                          <p:attrName>style.visibility</p:attrName>
                                        </p:attrNameLst>
                                      </p:cBhvr>
                                      <p:to>
                                        <p:strVal val="visible"/>
                                      </p:to>
                                    </p:set>
                                    <p:animEffect transition="in" filter="wipe(up)">
                                      <p:cBhvr>
                                        <p:cTn id="35" dur="1000"/>
                                        <p:tgtEl>
                                          <p:spTgt spid="95235">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5235">
                                            <p:txEl>
                                              <p:pRg st="5" end="5"/>
                                            </p:txEl>
                                          </p:spTgt>
                                        </p:tgtEl>
                                        <p:attrNameLst>
                                          <p:attrName>style.visibility</p:attrName>
                                        </p:attrNameLst>
                                      </p:cBhvr>
                                      <p:to>
                                        <p:strVal val="visible"/>
                                      </p:to>
                                    </p:set>
                                    <p:animEffect transition="in" filter="wipe(up)">
                                      <p:cBhvr>
                                        <p:cTn id="38" dur="1000"/>
                                        <p:tgtEl>
                                          <p:spTgt spid="95235">
                                            <p:txEl>
                                              <p:pRg st="5" end="5"/>
                                            </p:txEl>
                                          </p:spTgt>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95296"/>
                                        </p:tgtEl>
                                        <p:attrNameLst>
                                          <p:attrName>style.visibility</p:attrName>
                                        </p:attrNameLst>
                                      </p:cBhvr>
                                      <p:to>
                                        <p:strVal val="visible"/>
                                      </p:to>
                                    </p:set>
                                    <p:animEffect transition="in" filter="wipe(left)">
                                      <p:cBhvr>
                                        <p:cTn id="42" dur="500"/>
                                        <p:tgtEl>
                                          <p:spTgt spid="95296"/>
                                        </p:tgtEl>
                                      </p:cBhvr>
                                    </p:animEffect>
                                  </p:childTnLst>
                                </p:cTn>
                              </p:par>
                            </p:childTnLst>
                          </p:cTn>
                        </p:par>
                        <p:par>
                          <p:cTn id="43" fill="hold" nodeType="afterGroup">
                            <p:stCondLst>
                              <p:cond delay="1500"/>
                            </p:stCondLst>
                            <p:childTnLst>
                              <p:par>
                                <p:cTn id="44" presetID="22" presetClass="entr" presetSubtype="4"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111"/>
          <p:cNvSpPr>
            <a:spLocks noChangeArrowheads="1"/>
          </p:cNvSpPr>
          <p:nvPr/>
        </p:nvSpPr>
        <p:spPr bwMode="auto">
          <a:xfrm rot="-5400000">
            <a:off x="2488407" y="2802731"/>
            <a:ext cx="1439862" cy="26987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Deployment Manager</a:t>
            </a:r>
          </a:p>
        </p:txBody>
      </p:sp>
      <p:sp>
        <p:nvSpPr>
          <p:cNvPr id="28675" name="Rectangle 2"/>
          <p:cNvSpPr>
            <a:spLocks noGrp="1"/>
          </p:cNvSpPr>
          <p:nvPr>
            <p:ph type="title" idx="4294967295"/>
          </p:nvPr>
        </p:nvSpPr>
        <p:spPr/>
        <p:txBody>
          <a:bodyPr/>
          <a:lstStyle/>
          <a:p>
            <a:r>
              <a:rPr lang="en-US" smtClean="0">
                <a:ea typeface="ＭＳ Ｐゴシック" pitchFamily="34" charset="-128"/>
              </a:rPr>
              <a:t>PD Tool Architecture</a:t>
            </a:r>
          </a:p>
        </p:txBody>
      </p:sp>
      <p:sp>
        <p:nvSpPr>
          <p:cNvPr id="28676" name="Rectangle 3"/>
          <p:cNvSpPr>
            <a:spLocks noGrp="1"/>
          </p:cNvSpPr>
          <p:nvPr>
            <p:ph type="body" idx="4294967295"/>
          </p:nvPr>
        </p:nvSpPr>
        <p:spPr>
          <a:xfrm>
            <a:off x="457200" y="1066800"/>
            <a:ext cx="7696200" cy="381000"/>
          </a:xfrm>
        </p:spPr>
        <p:txBody>
          <a:bodyPr/>
          <a:lstStyle/>
          <a:p>
            <a:r>
              <a:rPr lang="en-US" sz="1800" smtClean="0">
                <a:ea typeface="ＭＳ Ｐゴシック" pitchFamily="34" charset="-128"/>
              </a:rPr>
              <a:t>Promotion and Deployment Tool Framework </a:t>
            </a:r>
          </a:p>
        </p:txBody>
      </p:sp>
      <p:sp>
        <p:nvSpPr>
          <p:cNvPr id="28677" name="AutoShape 25"/>
          <p:cNvSpPr>
            <a:spLocks noChangeArrowheads="1"/>
          </p:cNvSpPr>
          <p:nvPr/>
        </p:nvSpPr>
        <p:spPr bwMode="auto">
          <a:xfrm>
            <a:off x="5257800" y="2132013"/>
            <a:ext cx="2743200" cy="26685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 Internals</a:t>
            </a:r>
          </a:p>
          <a:p>
            <a:pPr algn="ctr" eaLnBrk="0" hangingPunct="0"/>
            <a:endParaRPr lang="en-US" sz="1000" b="1" i="1"/>
          </a:p>
          <a:p>
            <a:pPr algn="ctr" eaLnBrk="0" hangingPunct="0"/>
            <a:endParaRPr lang="en-US" sz="1000" b="1"/>
          </a:p>
          <a:p>
            <a:pPr algn="ctr" eaLnBrk="0" hangingPunct="0"/>
            <a:endParaRPr lang="en-US" sz="1000" b="1"/>
          </a:p>
          <a:p>
            <a:pPr algn="ctr" eaLnBrk="0" hangingPunct="0"/>
            <a:endParaRPr lang="en-US" sz="1000" b="1"/>
          </a:p>
          <a:p>
            <a:pPr algn="ctr" eaLnBrk="0" hangingPunct="0"/>
            <a:r>
              <a:rPr lang="en-US" sz="1000" b="1" i="1"/>
              <a:t>CIS User Area</a:t>
            </a:r>
          </a:p>
          <a:p>
            <a:pPr algn="ctr" eaLnBrk="0" hangingPunct="0"/>
            <a:endParaRPr lang="en-US" sz="1000" b="1" i="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a:p>
            <a:pPr algn="ctr" eaLnBrk="0" hangingPunct="0"/>
            <a:endParaRPr lang="en-US" sz="1000" b="1"/>
          </a:p>
        </p:txBody>
      </p:sp>
      <p:sp>
        <p:nvSpPr>
          <p:cNvPr id="28678" name="Text Box 19"/>
          <p:cNvSpPr txBox="1">
            <a:spLocks noChangeArrowheads="1"/>
          </p:cNvSpPr>
          <p:nvPr/>
        </p:nvSpPr>
        <p:spPr bwMode="auto">
          <a:xfrm>
            <a:off x="5207000" y="2514600"/>
            <a:ext cx="5143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t>WSDL</a:t>
            </a:r>
          </a:p>
        </p:txBody>
      </p:sp>
      <p:grpSp>
        <p:nvGrpSpPr>
          <p:cNvPr id="28679" name="Group 139"/>
          <p:cNvGrpSpPr>
            <a:grpSpLocks/>
          </p:cNvGrpSpPr>
          <p:nvPr/>
        </p:nvGrpSpPr>
        <p:grpSpPr bwMode="auto">
          <a:xfrm>
            <a:off x="8013700" y="1954213"/>
            <a:ext cx="1028700" cy="858837"/>
            <a:chOff x="5048" y="1231"/>
            <a:chExt cx="648" cy="541"/>
          </a:xfrm>
        </p:grpSpPr>
        <p:sp>
          <p:nvSpPr>
            <p:cNvPr id="28760" name="Line 31"/>
            <p:cNvSpPr>
              <a:spLocks noChangeShapeType="1"/>
            </p:cNvSpPr>
            <p:nvPr/>
          </p:nvSpPr>
          <p:spPr bwMode="auto">
            <a:xfrm flipV="1">
              <a:off x="5048" y="1631"/>
              <a:ext cx="184" cy="0"/>
            </a:xfrm>
            <a:prstGeom prst="line">
              <a:avLst/>
            </a:prstGeom>
            <a:noFill/>
            <a:ln w="38100">
              <a:solidFill>
                <a:srgbClr val="0F384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8761"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2" y="1487"/>
              <a:ext cx="38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62" name="Text Box 22"/>
            <p:cNvSpPr txBox="1">
              <a:spLocks noChangeArrowheads="1"/>
            </p:cNvSpPr>
            <p:nvPr/>
          </p:nvSpPr>
          <p:spPr bwMode="auto">
            <a:xfrm>
              <a:off x="5120" y="123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a:t>
              </a:r>
            </a:p>
            <a:p>
              <a:pPr algn="ctr" eaLnBrk="1" hangingPunct="1"/>
              <a:r>
                <a:rPr lang="en-US" sz="1200">
                  <a:solidFill>
                    <a:schemeClr val="tx1"/>
                  </a:solidFill>
                </a:rPr>
                <a:t>Repository</a:t>
              </a:r>
            </a:p>
          </p:txBody>
        </p:sp>
      </p:grpSp>
      <p:sp>
        <p:nvSpPr>
          <p:cNvPr id="28680" name="Line 23"/>
          <p:cNvSpPr>
            <a:spLocks noChangeShapeType="1"/>
          </p:cNvSpPr>
          <p:nvPr/>
        </p:nvSpPr>
        <p:spPr bwMode="auto">
          <a:xfrm>
            <a:off x="5257800" y="2968625"/>
            <a:ext cx="2743200"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Text Box 24"/>
          <p:cNvSpPr txBox="1">
            <a:spLocks noChangeArrowheads="1"/>
          </p:cNvSpPr>
          <p:nvPr/>
        </p:nvSpPr>
        <p:spPr bwMode="auto">
          <a:xfrm>
            <a:off x="4953000" y="2500313"/>
            <a:ext cx="304800" cy="406400"/>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a:t>wS</a:t>
            </a:r>
          </a:p>
        </p:txBody>
      </p:sp>
      <p:sp>
        <p:nvSpPr>
          <p:cNvPr id="28682" name="Text Box 25"/>
          <p:cNvSpPr txBox="1">
            <a:spLocks noChangeArrowheads="1"/>
          </p:cNvSpPr>
          <p:nvPr/>
        </p:nvSpPr>
        <p:spPr bwMode="auto">
          <a:xfrm>
            <a:off x="4964113" y="3141663"/>
            <a:ext cx="304800" cy="711200"/>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a:t>JDBC</a:t>
            </a:r>
          </a:p>
        </p:txBody>
      </p:sp>
      <p:sp>
        <p:nvSpPr>
          <p:cNvPr id="28683" name="Text Box 26"/>
          <p:cNvSpPr txBox="1">
            <a:spLocks noChangeArrowheads="1"/>
          </p:cNvSpPr>
          <p:nvPr/>
        </p:nvSpPr>
        <p:spPr bwMode="auto">
          <a:xfrm>
            <a:off x="5257800" y="2695575"/>
            <a:ext cx="266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t>CIS Repository Web Service APIs</a:t>
            </a:r>
          </a:p>
        </p:txBody>
      </p:sp>
      <p:sp>
        <p:nvSpPr>
          <p:cNvPr id="28684" name="Rectangle 34"/>
          <p:cNvSpPr>
            <a:spLocks noChangeArrowheads="1"/>
          </p:cNvSpPr>
          <p:nvPr/>
        </p:nvSpPr>
        <p:spPr bwMode="auto">
          <a:xfrm>
            <a:off x="4800600" y="1752600"/>
            <a:ext cx="4191000" cy="35052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Text Box 35"/>
          <p:cNvSpPr txBox="1">
            <a:spLocks noChangeArrowheads="1"/>
          </p:cNvSpPr>
          <p:nvPr/>
        </p:nvSpPr>
        <p:spPr bwMode="auto">
          <a:xfrm>
            <a:off x="4724400" y="14478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400" b="1">
                <a:solidFill>
                  <a:schemeClr val="tx1"/>
                </a:solidFill>
              </a:rPr>
              <a:t>Target Environment: *nix, windows</a:t>
            </a:r>
          </a:p>
        </p:txBody>
      </p:sp>
      <p:sp>
        <p:nvSpPr>
          <p:cNvPr id="28686" name="Text Box 36"/>
          <p:cNvSpPr txBox="1">
            <a:spLocks noChangeArrowheads="1"/>
          </p:cNvSpPr>
          <p:nvPr/>
        </p:nvSpPr>
        <p:spPr bwMode="auto">
          <a:xfrm>
            <a:off x="4800600" y="17526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sp>
        <p:nvSpPr>
          <p:cNvPr id="28687" name="Text Box 38"/>
          <p:cNvSpPr txBox="1">
            <a:spLocks noChangeArrowheads="1"/>
          </p:cNvSpPr>
          <p:nvPr/>
        </p:nvSpPr>
        <p:spPr bwMode="auto">
          <a:xfrm>
            <a:off x="914400" y="1752600"/>
            <a:ext cx="3657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Promotion and Deployment Tool: *nix, windows</a:t>
            </a:r>
          </a:p>
        </p:txBody>
      </p:sp>
      <p:grpSp>
        <p:nvGrpSpPr>
          <p:cNvPr id="28688" name="Group 48"/>
          <p:cNvGrpSpPr>
            <a:grpSpLocks/>
          </p:cNvGrpSpPr>
          <p:nvPr/>
        </p:nvGrpSpPr>
        <p:grpSpPr bwMode="auto">
          <a:xfrm>
            <a:off x="4724400" y="1981200"/>
            <a:ext cx="619125" cy="463550"/>
            <a:chOff x="4848" y="3072"/>
            <a:chExt cx="390" cy="292"/>
          </a:xfrm>
        </p:grpSpPr>
        <p:pic>
          <p:nvPicPr>
            <p:cNvPr id="28758"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59" name="Text Box 50"/>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grpSp>
        <p:nvGrpSpPr>
          <p:cNvPr id="94348" name="Group 140"/>
          <p:cNvGrpSpPr>
            <a:grpSpLocks/>
          </p:cNvGrpSpPr>
          <p:nvPr/>
        </p:nvGrpSpPr>
        <p:grpSpPr bwMode="auto">
          <a:xfrm>
            <a:off x="5168900" y="2970213"/>
            <a:ext cx="2309813" cy="1581150"/>
            <a:chOff x="3256" y="1871"/>
            <a:chExt cx="1455" cy="996"/>
          </a:xfrm>
        </p:grpSpPr>
        <p:sp>
          <p:nvSpPr>
            <p:cNvPr id="28749" name="AutoShape 17"/>
            <p:cNvSpPr>
              <a:spLocks noChangeArrowheads="1"/>
            </p:cNvSpPr>
            <p:nvPr/>
          </p:nvSpPr>
          <p:spPr bwMode="auto">
            <a:xfrm>
              <a:off x="3328" y="2030"/>
              <a:ext cx="1050" cy="277"/>
            </a:xfrm>
            <a:prstGeom prst="roundRect">
              <a:avLst>
                <a:gd name="adj" fmla="val 16667"/>
              </a:avLst>
            </a:prstGeom>
            <a:gradFill rotWithShape="1">
              <a:gsLst>
                <a:gs pos="0">
                  <a:srgbClr val="DDDDDD"/>
                </a:gs>
                <a:gs pos="100000">
                  <a:srgbClr val="FFFF99"/>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u="sng">
                  <a:solidFill>
                    <a:schemeClr val="tx1"/>
                  </a:solidFill>
                </a:rPr>
                <a:t>CIS Published Resources</a:t>
              </a:r>
            </a:p>
            <a:p>
              <a:r>
                <a:rPr lang="en-US" sz="1000">
                  <a:solidFill>
                    <a:schemeClr val="tx1"/>
                  </a:solidFill>
                </a:rPr>
                <a:t>  /services/_admin_</a:t>
              </a:r>
            </a:p>
          </p:txBody>
        </p:sp>
        <p:sp>
          <p:nvSpPr>
            <p:cNvPr id="28750" name="AutoShape 27"/>
            <p:cNvSpPr>
              <a:spLocks noChangeArrowheads="1"/>
            </p:cNvSpPr>
            <p:nvPr/>
          </p:nvSpPr>
          <p:spPr bwMode="auto">
            <a:xfrm>
              <a:off x="3347" y="2355"/>
              <a:ext cx="947" cy="277"/>
            </a:xfrm>
            <a:prstGeom prst="roundRect">
              <a:avLst>
                <a:gd name="adj" fmla="val 16667"/>
              </a:avLst>
            </a:prstGeom>
            <a:gradFill rotWithShape="1">
              <a:gsLst>
                <a:gs pos="0">
                  <a:srgbClr val="DDDDDD"/>
                </a:gs>
                <a:gs pos="100000">
                  <a:srgbClr val="FFFF99"/>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u="sng">
                  <a:solidFill>
                    <a:schemeClr val="tx1"/>
                  </a:solidFill>
                </a:rPr>
                <a:t>CIS Procedures</a:t>
              </a:r>
            </a:p>
            <a:p>
              <a:r>
                <a:rPr lang="en-US" sz="1000">
                  <a:solidFill>
                    <a:schemeClr val="tx1"/>
                  </a:solidFill>
                </a:rPr>
                <a:t>  /shared/Configuration</a:t>
              </a:r>
            </a:p>
          </p:txBody>
        </p:sp>
        <p:sp>
          <p:nvSpPr>
            <p:cNvPr id="28751" name="AutoShape 28"/>
            <p:cNvSpPr>
              <a:spLocks noChangeArrowheads="1"/>
            </p:cNvSpPr>
            <p:nvPr/>
          </p:nvSpPr>
          <p:spPr bwMode="auto">
            <a:xfrm>
              <a:off x="3383" y="2697"/>
              <a:ext cx="834" cy="170"/>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solidFill>
                    <a:schemeClr val="tx1"/>
                  </a:solidFill>
                </a:rPr>
                <a:t>/shared/Utilities</a:t>
              </a:r>
            </a:p>
          </p:txBody>
        </p:sp>
        <p:sp>
          <p:nvSpPr>
            <p:cNvPr id="28752" name="Line 29"/>
            <p:cNvSpPr>
              <a:spLocks noChangeShapeType="1"/>
            </p:cNvSpPr>
            <p:nvPr/>
          </p:nvSpPr>
          <p:spPr bwMode="auto">
            <a:xfrm>
              <a:off x="4122" y="2237"/>
              <a:ext cx="0" cy="192"/>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3" name="Line 30"/>
            <p:cNvSpPr>
              <a:spLocks noChangeShapeType="1"/>
            </p:cNvSpPr>
            <p:nvPr/>
          </p:nvSpPr>
          <p:spPr bwMode="auto">
            <a:xfrm>
              <a:off x="4080" y="2618"/>
              <a:ext cx="0" cy="145"/>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4" name="Line 31"/>
            <p:cNvSpPr>
              <a:spLocks noChangeShapeType="1"/>
            </p:cNvSpPr>
            <p:nvPr/>
          </p:nvSpPr>
          <p:spPr bwMode="auto">
            <a:xfrm>
              <a:off x="4272" y="2544"/>
              <a:ext cx="432"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5" name="Line 32"/>
            <p:cNvSpPr>
              <a:spLocks noChangeShapeType="1"/>
            </p:cNvSpPr>
            <p:nvPr/>
          </p:nvSpPr>
          <p:spPr bwMode="auto">
            <a:xfrm>
              <a:off x="4183" y="2788"/>
              <a:ext cx="528"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6" name="Line 33"/>
            <p:cNvSpPr>
              <a:spLocks noChangeShapeType="1"/>
            </p:cNvSpPr>
            <p:nvPr/>
          </p:nvSpPr>
          <p:spPr bwMode="auto">
            <a:xfrm flipH="1" flipV="1">
              <a:off x="4704" y="1871"/>
              <a:ext cx="0" cy="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7" name="Text Box 51"/>
            <p:cNvSpPr txBox="1">
              <a:spLocks noChangeArrowheads="1"/>
            </p:cNvSpPr>
            <p:nvPr/>
          </p:nvSpPr>
          <p:spPr bwMode="auto">
            <a:xfrm>
              <a:off x="3256" y="1896"/>
              <a:ext cx="26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t>SQL</a:t>
              </a:r>
            </a:p>
          </p:txBody>
        </p:sp>
      </p:grpSp>
      <p:sp>
        <p:nvSpPr>
          <p:cNvPr id="28690" name="AutoShape 52"/>
          <p:cNvSpPr>
            <a:spLocks noChangeArrowheads="1"/>
          </p:cNvSpPr>
          <p:nvPr/>
        </p:nvSpPr>
        <p:spPr bwMode="auto">
          <a:xfrm>
            <a:off x="3368675" y="2441575"/>
            <a:ext cx="1044575" cy="439738"/>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CIS WS API Interface</a:t>
            </a:r>
          </a:p>
        </p:txBody>
      </p:sp>
      <p:sp>
        <p:nvSpPr>
          <p:cNvPr id="28691" name="AutoShape 54"/>
          <p:cNvSpPr>
            <a:spLocks noChangeArrowheads="1"/>
          </p:cNvSpPr>
          <p:nvPr/>
        </p:nvSpPr>
        <p:spPr bwMode="auto">
          <a:xfrm>
            <a:off x="917575" y="3311525"/>
            <a:ext cx="895350" cy="26987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ANT Jar</a:t>
            </a:r>
          </a:p>
        </p:txBody>
      </p:sp>
      <p:sp>
        <p:nvSpPr>
          <p:cNvPr id="28692" name="Line 61"/>
          <p:cNvSpPr>
            <a:spLocks noChangeShapeType="1"/>
          </p:cNvSpPr>
          <p:nvPr/>
        </p:nvSpPr>
        <p:spPr bwMode="auto">
          <a:xfrm>
            <a:off x="4419600" y="2667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3" name="AutoShape 53"/>
          <p:cNvSpPr>
            <a:spLocks noChangeArrowheads="1"/>
          </p:cNvSpPr>
          <p:nvPr/>
        </p:nvSpPr>
        <p:spPr bwMode="auto">
          <a:xfrm>
            <a:off x="3367088" y="3127375"/>
            <a:ext cx="1057275" cy="439738"/>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CIS JDBC Interface</a:t>
            </a:r>
          </a:p>
        </p:txBody>
      </p:sp>
      <p:sp>
        <p:nvSpPr>
          <p:cNvPr id="28694" name="Line 62"/>
          <p:cNvSpPr>
            <a:spLocks noChangeShapeType="1"/>
          </p:cNvSpPr>
          <p:nvPr/>
        </p:nvSpPr>
        <p:spPr bwMode="auto">
          <a:xfrm>
            <a:off x="4419600" y="3352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Text Box 63"/>
          <p:cNvSpPr txBox="1">
            <a:spLocks noChangeArrowheads="1"/>
          </p:cNvSpPr>
          <p:nvPr/>
        </p:nvSpPr>
        <p:spPr bwMode="auto">
          <a:xfrm>
            <a:off x="5334000" y="4867275"/>
            <a:ext cx="2743200" cy="284163"/>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a:t>$CIS_HOME/bin</a:t>
            </a:r>
          </a:p>
        </p:txBody>
      </p:sp>
      <p:sp>
        <p:nvSpPr>
          <p:cNvPr id="28696" name="Text Box 83"/>
          <p:cNvSpPr txBox="1">
            <a:spLocks noChangeArrowheads="1"/>
          </p:cNvSpPr>
          <p:nvPr/>
        </p:nvSpPr>
        <p:spPr bwMode="auto">
          <a:xfrm>
            <a:off x="1524000" y="4402138"/>
            <a:ext cx="1585913"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Command-line deploy</a:t>
            </a:r>
          </a:p>
        </p:txBody>
      </p:sp>
      <p:sp>
        <p:nvSpPr>
          <p:cNvPr id="28697" name="AutoShape 86"/>
          <p:cNvSpPr>
            <a:spLocks noChangeArrowheads="1"/>
          </p:cNvSpPr>
          <p:nvPr/>
        </p:nvSpPr>
        <p:spPr bwMode="auto">
          <a:xfrm>
            <a:off x="609600" y="5410200"/>
            <a:ext cx="914400" cy="271463"/>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modules.xml</a:t>
            </a:r>
          </a:p>
        </p:txBody>
      </p:sp>
      <p:sp>
        <p:nvSpPr>
          <p:cNvPr id="28698" name="AutoShape 97"/>
          <p:cNvSpPr>
            <a:spLocks noChangeArrowheads="1"/>
          </p:cNvSpPr>
          <p:nvPr/>
        </p:nvSpPr>
        <p:spPr bwMode="auto">
          <a:xfrm>
            <a:off x="609600" y="5715000"/>
            <a:ext cx="684213" cy="26987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scripts</a:t>
            </a:r>
          </a:p>
        </p:txBody>
      </p:sp>
      <p:sp>
        <p:nvSpPr>
          <p:cNvPr id="28699" name="Text Box 98"/>
          <p:cNvSpPr txBox="1">
            <a:spLocks noChangeArrowheads="1"/>
          </p:cNvSpPr>
          <p:nvPr/>
        </p:nvSpPr>
        <p:spPr bwMode="auto">
          <a:xfrm>
            <a:off x="0" y="52578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400" b="1" u="sng">
                <a:solidFill>
                  <a:schemeClr val="tx1"/>
                </a:solidFill>
              </a:rPr>
              <a:t>Key:</a:t>
            </a:r>
          </a:p>
        </p:txBody>
      </p:sp>
      <p:sp>
        <p:nvSpPr>
          <p:cNvPr id="28700" name="AutoShape 99"/>
          <p:cNvSpPr>
            <a:spLocks noChangeArrowheads="1"/>
          </p:cNvSpPr>
          <p:nvPr/>
        </p:nvSpPr>
        <p:spPr bwMode="auto">
          <a:xfrm>
            <a:off x="606425" y="6016625"/>
            <a:ext cx="614363" cy="269875"/>
          </a:xfrm>
          <a:prstGeom prst="roundRect">
            <a:avLst>
              <a:gd name="adj" fmla="val 16667"/>
            </a:avLst>
          </a:prstGeom>
          <a:solidFill>
            <a:srgbClr val="C82228"/>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CIS</a:t>
            </a:r>
          </a:p>
        </p:txBody>
      </p:sp>
      <p:sp>
        <p:nvSpPr>
          <p:cNvPr id="28701" name="Text Box 100"/>
          <p:cNvSpPr txBox="1">
            <a:spLocks noChangeArrowheads="1"/>
          </p:cNvSpPr>
          <p:nvPr/>
        </p:nvSpPr>
        <p:spPr bwMode="auto">
          <a:xfrm>
            <a:off x="1524000" y="5410200"/>
            <a:ext cx="3505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1200">
                <a:solidFill>
                  <a:schemeClr val="tx1"/>
                </a:solidFill>
              </a:rPr>
              <a:t> Customer provided configuration files</a:t>
            </a:r>
          </a:p>
        </p:txBody>
      </p:sp>
      <p:sp>
        <p:nvSpPr>
          <p:cNvPr id="28702" name="Text Box 101"/>
          <p:cNvSpPr txBox="1">
            <a:spLocks noChangeArrowheads="1"/>
          </p:cNvSpPr>
          <p:nvPr/>
        </p:nvSpPr>
        <p:spPr bwMode="auto">
          <a:xfrm>
            <a:off x="1524000" y="5745163"/>
            <a:ext cx="457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1200">
                <a:solidFill>
                  <a:schemeClr val="tx1"/>
                </a:solidFill>
              </a:rPr>
              <a:t> Composite PS provided artifacts. *Extendable by customer</a:t>
            </a:r>
          </a:p>
        </p:txBody>
      </p:sp>
      <p:sp>
        <p:nvSpPr>
          <p:cNvPr id="28703" name="Text Box 102"/>
          <p:cNvSpPr txBox="1">
            <a:spLocks noChangeArrowheads="1"/>
          </p:cNvSpPr>
          <p:nvPr/>
        </p:nvSpPr>
        <p:spPr bwMode="auto">
          <a:xfrm>
            <a:off x="1524000" y="6049963"/>
            <a:ext cx="495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1200">
                <a:solidFill>
                  <a:schemeClr val="tx1"/>
                </a:solidFill>
              </a:rPr>
              <a:t> Composite product provided scripts, API interfaces or procedures</a:t>
            </a:r>
          </a:p>
        </p:txBody>
      </p:sp>
      <p:sp>
        <p:nvSpPr>
          <p:cNvPr id="28704" name="AutoShape 103"/>
          <p:cNvSpPr>
            <a:spLocks noChangeArrowheads="1"/>
          </p:cNvSpPr>
          <p:nvPr/>
        </p:nvSpPr>
        <p:spPr bwMode="auto">
          <a:xfrm>
            <a:off x="615950" y="6359525"/>
            <a:ext cx="841375" cy="269875"/>
          </a:xfrm>
          <a:prstGeom prst="roundRect">
            <a:avLst>
              <a:gd name="adj" fmla="val 16667"/>
            </a:avLst>
          </a:prstGeom>
          <a:gradFill rotWithShape="1">
            <a:gsLst>
              <a:gs pos="0">
                <a:srgbClr val="DDDDDD"/>
              </a:gs>
              <a:gs pos="100000">
                <a:srgbClr val="FFFF99"/>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solidFill>
                  <a:schemeClr val="tx1"/>
                </a:solidFill>
              </a:rPr>
              <a:t>procedures</a:t>
            </a:r>
          </a:p>
        </p:txBody>
      </p:sp>
      <p:sp>
        <p:nvSpPr>
          <p:cNvPr id="28705" name="Text Box 104"/>
          <p:cNvSpPr txBox="1">
            <a:spLocks noChangeArrowheads="1"/>
          </p:cNvSpPr>
          <p:nvPr/>
        </p:nvSpPr>
        <p:spPr bwMode="auto">
          <a:xfrm>
            <a:off x="1524000" y="6354763"/>
            <a:ext cx="457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1200">
                <a:solidFill>
                  <a:schemeClr val="tx1"/>
                </a:solidFill>
              </a:rPr>
              <a:t> Both Composite PS and customer provided procedures</a:t>
            </a:r>
          </a:p>
        </p:txBody>
      </p:sp>
      <p:grpSp>
        <p:nvGrpSpPr>
          <p:cNvPr id="28706" name="Group 109"/>
          <p:cNvGrpSpPr>
            <a:grpSpLocks/>
          </p:cNvGrpSpPr>
          <p:nvPr/>
        </p:nvGrpSpPr>
        <p:grpSpPr bwMode="auto">
          <a:xfrm>
            <a:off x="228600" y="1733550"/>
            <a:ext cx="4267200" cy="3524250"/>
            <a:chOff x="144" y="1092"/>
            <a:chExt cx="2688" cy="2220"/>
          </a:xfrm>
        </p:grpSpPr>
        <p:sp>
          <p:nvSpPr>
            <p:cNvPr id="28744" name="Rectangle 37"/>
            <p:cNvSpPr>
              <a:spLocks noChangeArrowheads="1"/>
            </p:cNvSpPr>
            <p:nvPr/>
          </p:nvSpPr>
          <p:spPr bwMode="auto">
            <a:xfrm>
              <a:off x="192" y="1104"/>
              <a:ext cx="2640" cy="22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745" name="Group 44"/>
            <p:cNvGrpSpPr>
              <a:grpSpLocks/>
            </p:cNvGrpSpPr>
            <p:nvPr/>
          </p:nvGrpSpPr>
          <p:grpSpPr bwMode="auto">
            <a:xfrm>
              <a:off x="144" y="1092"/>
              <a:ext cx="390" cy="292"/>
              <a:chOff x="4848" y="3072"/>
              <a:chExt cx="390" cy="292"/>
            </a:xfrm>
          </p:grpSpPr>
          <p:pic>
            <p:nvPicPr>
              <p:cNvPr id="28747"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8" name="Text Box 46"/>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8746" name="Rectangle 108"/>
            <p:cNvSpPr>
              <a:spLocks noChangeArrowheads="1"/>
            </p:cNvSpPr>
            <p:nvPr/>
          </p:nvSpPr>
          <p:spPr bwMode="auto">
            <a:xfrm>
              <a:off x="192" y="1104"/>
              <a:ext cx="384"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707" name="AutoShape 121"/>
          <p:cNvSpPr>
            <a:spLocks noChangeArrowheads="1"/>
          </p:cNvSpPr>
          <p:nvPr/>
        </p:nvSpPr>
        <p:spPr bwMode="auto">
          <a:xfrm>
            <a:off x="1293813" y="2208213"/>
            <a:ext cx="1450975" cy="26987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solidFill>
                  <a:schemeClr val="tx1"/>
                </a:solidFill>
              </a:rPr>
              <a:t>Common Framework </a:t>
            </a:r>
          </a:p>
        </p:txBody>
      </p:sp>
      <p:sp>
        <p:nvSpPr>
          <p:cNvPr id="28708" name="Line 122"/>
          <p:cNvSpPr>
            <a:spLocks noChangeShapeType="1"/>
          </p:cNvSpPr>
          <p:nvPr/>
        </p:nvSpPr>
        <p:spPr bwMode="auto">
          <a:xfrm flipH="1">
            <a:off x="2743200" y="2362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709" name="Group 132"/>
          <p:cNvGrpSpPr>
            <a:grpSpLocks/>
          </p:cNvGrpSpPr>
          <p:nvPr/>
        </p:nvGrpSpPr>
        <p:grpSpPr bwMode="auto">
          <a:xfrm>
            <a:off x="1066800" y="2362200"/>
            <a:ext cx="228600" cy="936625"/>
            <a:chOff x="624" y="1488"/>
            <a:chExt cx="192" cy="576"/>
          </a:xfrm>
        </p:grpSpPr>
        <p:sp>
          <p:nvSpPr>
            <p:cNvPr id="28742" name="Line 123"/>
            <p:cNvSpPr>
              <a:spLocks noChangeShapeType="1"/>
            </p:cNvSpPr>
            <p:nvPr/>
          </p:nvSpPr>
          <p:spPr bwMode="auto">
            <a:xfrm flipV="1">
              <a:off x="624" y="148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3" name="Line 125"/>
            <p:cNvSpPr>
              <a:spLocks noChangeShapeType="1"/>
            </p:cNvSpPr>
            <p:nvPr/>
          </p:nvSpPr>
          <p:spPr bwMode="auto">
            <a:xfrm>
              <a:off x="624" y="14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10" name="Group 131"/>
          <p:cNvGrpSpPr>
            <a:grpSpLocks/>
          </p:cNvGrpSpPr>
          <p:nvPr/>
        </p:nvGrpSpPr>
        <p:grpSpPr bwMode="auto">
          <a:xfrm>
            <a:off x="1524000" y="2492375"/>
            <a:ext cx="1120775" cy="650875"/>
            <a:chOff x="960" y="1584"/>
            <a:chExt cx="706" cy="410"/>
          </a:xfrm>
        </p:grpSpPr>
        <p:sp>
          <p:nvSpPr>
            <p:cNvPr id="28734" name="AutoShape 56"/>
            <p:cNvSpPr>
              <a:spLocks noChangeArrowheads="1"/>
            </p:cNvSpPr>
            <p:nvPr/>
          </p:nvSpPr>
          <p:spPr bwMode="auto">
            <a:xfrm>
              <a:off x="1104" y="1844"/>
              <a:ext cx="480"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servers.xml</a:t>
              </a:r>
            </a:p>
          </p:txBody>
        </p:sp>
        <p:grpSp>
          <p:nvGrpSpPr>
            <p:cNvPr id="28735" name="Group 124"/>
            <p:cNvGrpSpPr>
              <a:grpSpLocks/>
            </p:cNvGrpSpPr>
            <p:nvPr/>
          </p:nvGrpSpPr>
          <p:grpSpPr bwMode="auto">
            <a:xfrm>
              <a:off x="1104" y="1604"/>
              <a:ext cx="562" cy="204"/>
              <a:chOff x="1104" y="1722"/>
              <a:chExt cx="562" cy="204"/>
            </a:xfrm>
          </p:grpSpPr>
          <p:sp>
            <p:nvSpPr>
              <p:cNvPr id="28739" name="AutoShape 57"/>
              <p:cNvSpPr>
                <a:spLocks noChangeArrowheads="1"/>
              </p:cNvSpPr>
              <p:nvPr/>
            </p:nvSpPr>
            <p:spPr bwMode="auto">
              <a:xfrm>
                <a:off x="1162" y="1722"/>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module.xml</a:t>
                </a:r>
              </a:p>
            </p:txBody>
          </p:sp>
          <p:sp>
            <p:nvSpPr>
              <p:cNvPr id="28740" name="AutoShape 66"/>
              <p:cNvSpPr>
                <a:spLocks noChangeArrowheads="1"/>
              </p:cNvSpPr>
              <p:nvPr/>
            </p:nvSpPr>
            <p:spPr bwMode="auto">
              <a:xfrm>
                <a:off x="1133" y="1749"/>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module.xml</a:t>
                </a:r>
              </a:p>
            </p:txBody>
          </p:sp>
          <p:sp>
            <p:nvSpPr>
              <p:cNvPr id="28741" name="AutoShape 67"/>
              <p:cNvSpPr>
                <a:spLocks noChangeArrowheads="1"/>
              </p:cNvSpPr>
              <p:nvPr/>
            </p:nvSpPr>
            <p:spPr bwMode="auto">
              <a:xfrm>
                <a:off x="1104" y="1776"/>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modules.xml</a:t>
                </a:r>
              </a:p>
            </p:txBody>
          </p:sp>
        </p:grpSp>
        <p:sp>
          <p:nvSpPr>
            <p:cNvPr id="28736" name="Line 126"/>
            <p:cNvSpPr>
              <a:spLocks noChangeShapeType="1"/>
            </p:cNvSpPr>
            <p:nvPr/>
          </p:nvSpPr>
          <p:spPr bwMode="auto">
            <a:xfrm>
              <a:off x="960" y="192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7" name="Line 127"/>
            <p:cNvSpPr>
              <a:spLocks noChangeShapeType="1"/>
            </p:cNvSpPr>
            <p:nvPr/>
          </p:nvSpPr>
          <p:spPr bwMode="auto">
            <a:xfrm>
              <a:off x="960" y="17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8" name="Line 128"/>
            <p:cNvSpPr>
              <a:spLocks noChangeShapeType="1"/>
            </p:cNvSpPr>
            <p:nvPr/>
          </p:nvSpPr>
          <p:spPr bwMode="auto">
            <a:xfrm>
              <a:off x="960" y="15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11" name="Group 144"/>
          <p:cNvGrpSpPr>
            <a:grpSpLocks/>
          </p:cNvGrpSpPr>
          <p:nvPr/>
        </p:nvGrpSpPr>
        <p:grpSpPr bwMode="auto">
          <a:xfrm>
            <a:off x="1066800" y="3581400"/>
            <a:ext cx="762000" cy="390525"/>
            <a:chOff x="672" y="2256"/>
            <a:chExt cx="528" cy="246"/>
          </a:xfrm>
        </p:grpSpPr>
        <p:sp>
          <p:nvSpPr>
            <p:cNvPr id="28730" name="AutoShape 55"/>
            <p:cNvSpPr>
              <a:spLocks noChangeArrowheads="1"/>
            </p:cNvSpPr>
            <p:nvPr/>
          </p:nvSpPr>
          <p:spPr bwMode="auto">
            <a:xfrm>
              <a:off x="768" y="2352"/>
              <a:ext cx="432"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build.xml</a:t>
              </a:r>
            </a:p>
          </p:txBody>
        </p:sp>
        <p:grpSp>
          <p:nvGrpSpPr>
            <p:cNvPr id="28731" name="Group 138"/>
            <p:cNvGrpSpPr>
              <a:grpSpLocks/>
            </p:cNvGrpSpPr>
            <p:nvPr/>
          </p:nvGrpSpPr>
          <p:grpSpPr bwMode="auto">
            <a:xfrm>
              <a:off x="672" y="2256"/>
              <a:ext cx="96" cy="144"/>
              <a:chOff x="624" y="2256"/>
              <a:chExt cx="144" cy="144"/>
            </a:xfrm>
          </p:grpSpPr>
          <p:sp>
            <p:nvSpPr>
              <p:cNvPr id="28732" name="Line 76"/>
              <p:cNvSpPr>
                <a:spLocks noChangeShapeType="1"/>
              </p:cNvSpPr>
              <p:nvPr/>
            </p:nvSpPr>
            <p:spPr bwMode="auto">
              <a:xfrm flipH="1" flipV="1">
                <a:off x="624" y="240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3" name="Line 129"/>
              <p:cNvSpPr>
                <a:spLocks noChangeShapeType="1"/>
              </p:cNvSpPr>
              <p:nvPr/>
            </p:nvSpPr>
            <p:spPr bwMode="auto">
              <a:xfrm>
                <a:off x="624" y="22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8712" name="Group 3"/>
          <p:cNvGrpSpPr>
            <a:grpSpLocks/>
          </p:cNvGrpSpPr>
          <p:nvPr/>
        </p:nvGrpSpPr>
        <p:grpSpPr bwMode="auto">
          <a:xfrm>
            <a:off x="1784350" y="3009900"/>
            <a:ext cx="1274763" cy="533400"/>
            <a:chOff x="1784350" y="3009900"/>
            <a:chExt cx="1274667" cy="533400"/>
          </a:xfrm>
        </p:grpSpPr>
        <p:sp>
          <p:nvSpPr>
            <p:cNvPr id="28726" name="Line 65"/>
            <p:cNvSpPr>
              <a:spLocks noChangeShapeType="1"/>
            </p:cNvSpPr>
            <p:nvPr/>
          </p:nvSpPr>
          <p:spPr bwMode="auto">
            <a:xfrm flipV="1">
              <a:off x="2686050" y="3009901"/>
              <a:ext cx="37296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7" name="Text Box 84"/>
            <p:cNvSpPr txBox="1">
              <a:spLocks noChangeArrowheads="1"/>
            </p:cNvSpPr>
            <p:nvPr/>
          </p:nvSpPr>
          <p:spPr bwMode="auto">
            <a:xfrm>
              <a:off x="1784350" y="3298825"/>
              <a:ext cx="8604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a:solidFill>
                    <a:schemeClr val="accent2"/>
                  </a:solidFill>
                </a:rPr>
                <a:t>Ant deploy</a:t>
              </a:r>
            </a:p>
          </p:txBody>
        </p:sp>
        <p:sp>
          <p:nvSpPr>
            <p:cNvPr id="28728" name="Line 113"/>
            <p:cNvSpPr>
              <a:spLocks noChangeShapeType="1"/>
            </p:cNvSpPr>
            <p:nvPr/>
          </p:nvSpPr>
          <p:spPr bwMode="auto">
            <a:xfrm>
              <a:off x="1828800" y="3505200"/>
              <a:ext cx="85725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9" name="Line 114"/>
            <p:cNvSpPr>
              <a:spLocks noChangeShapeType="1"/>
            </p:cNvSpPr>
            <p:nvPr/>
          </p:nvSpPr>
          <p:spPr bwMode="auto">
            <a:xfrm>
              <a:off x="2686050" y="3009900"/>
              <a:ext cx="0" cy="49529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13" name="Group 4"/>
          <p:cNvGrpSpPr>
            <a:grpSpLocks/>
          </p:cNvGrpSpPr>
          <p:nvPr/>
        </p:nvGrpSpPr>
        <p:grpSpPr bwMode="auto">
          <a:xfrm>
            <a:off x="2209800" y="3346450"/>
            <a:ext cx="849313" cy="930275"/>
            <a:chOff x="2209799" y="3345752"/>
            <a:chExt cx="849218" cy="931634"/>
          </a:xfrm>
        </p:grpSpPr>
        <p:sp>
          <p:nvSpPr>
            <p:cNvPr id="28723" name="Line 73"/>
            <p:cNvSpPr>
              <a:spLocks noChangeShapeType="1"/>
            </p:cNvSpPr>
            <p:nvPr/>
          </p:nvSpPr>
          <p:spPr bwMode="auto">
            <a:xfrm>
              <a:off x="2830417" y="3345752"/>
              <a:ext cx="228600" cy="55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Line 133"/>
            <p:cNvSpPr>
              <a:spLocks noChangeShapeType="1"/>
            </p:cNvSpPr>
            <p:nvPr/>
          </p:nvSpPr>
          <p:spPr bwMode="auto">
            <a:xfrm flipH="1">
              <a:off x="2823273" y="3352895"/>
              <a:ext cx="7144" cy="917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5" name="Line 134"/>
            <p:cNvSpPr>
              <a:spLocks noChangeShapeType="1"/>
            </p:cNvSpPr>
            <p:nvPr/>
          </p:nvSpPr>
          <p:spPr bwMode="auto">
            <a:xfrm flipH="1" flipV="1">
              <a:off x="2209799" y="4277386"/>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14" name="Group 145"/>
          <p:cNvGrpSpPr>
            <a:grpSpLocks/>
          </p:cNvGrpSpPr>
          <p:nvPr/>
        </p:nvGrpSpPr>
        <p:grpSpPr bwMode="auto">
          <a:xfrm>
            <a:off x="685800" y="4419600"/>
            <a:ext cx="838200" cy="390525"/>
            <a:chOff x="672" y="2256"/>
            <a:chExt cx="528" cy="246"/>
          </a:xfrm>
        </p:grpSpPr>
        <p:sp>
          <p:nvSpPr>
            <p:cNvPr id="28719" name="AutoShape 146"/>
            <p:cNvSpPr>
              <a:spLocks noChangeArrowheads="1"/>
            </p:cNvSpPr>
            <p:nvPr/>
          </p:nvSpPr>
          <p:spPr bwMode="auto">
            <a:xfrm>
              <a:off x="768" y="2352"/>
              <a:ext cx="432"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.properties</a:t>
              </a:r>
            </a:p>
          </p:txBody>
        </p:sp>
        <p:grpSp>
          <p:nvGrpSpPr>
            <p:cNvPr id="28720" name="Group 147"/>
            <p:cNvGrpSpPr>
              <a:grpSpLocks/>
            </p:cNvGrpSpPr>
            <p:nvPr/>
          </p:nvGrpSpPr>
          <p:grpSpPr bwMode="auto">
            <a:xfrm>
              <a:off x="672" y="2256"/>
              <a:ext cx="96" cy="144"/>
              <a:chOff x="624" y="2256"/>
              <a:chExt cx="144" cy="144"/>
            </a:xfrm>
          </p:grpSpPr>
          <p:sp>
            <p:nvSpPr>
              <p:cNvPr id="28721" name="Line 148"/>
              <p:cNvSpPr>
                <a:spLocks noChangeShapeType="1"/>
              </p:cNvSpPr>
              <p:nvPr/>
            </p:nvSpPr>
            <p:spPr bwMode="auto">
              <a:xfrm flipH="1" flipV="1">
                <a:off x="624" y="240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2" name="Line 149"/>
              <p:cNvSpPr>
                <a:spLocks noChangeShapeType="1"/>
              </p:cNvSpPr>
              <p:nvPr/>
            </p:nvSpPr>
            <p:spPr bwMode="auto">
              <a:xfrm>
                <a:off x="624" y="22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8715" name="AutoShape 60"/>
          <p:cNvSpPr>
            <a:spLocks noChangeArrowheads="1"/>
          </p:cNvSpPr>
          <p:nvPr/>
        </p:nvSpPr>
        <p:spPr bwMode="auto">
          <a:xfrm>
            <a:off x="457200" y="4141788"/>
            <a:ext cx="1752600" cy="271462"/>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Driver Shell / Batch Script</a:t>
            </a:r>
          </a:p>
        </p:txBody>
      </p:sp>
      <p:grpSp>
        <p:nvGrpSpPr>
          <p:cNvPr id="28716" name="Group 132"/>
          <p:cNvGrpSpPr>
            <a:grpSpLocks/>
          </p:cNvGrpSpPr>
          <p:nvPr/>
        </p:nvGrpSpPr>
        <p:grpSpPr bwMode="auto">
          <a:xfrm>
            <a:off x="606425" y="3443288"/>
            <a:ext cx="307975" cy="671512"/>
            <a:chOff x="624" y="1488"/>
            <a:chExt cx="192" cy="576"/>
          </a:xfrm>
        </p:grpSpPr>
        <p:sp>
          <p:nvSpPr>
            <p:cNvPr id="28717" name="Line 123"/>
            <p:cNvSpPr>
              <a:spLocks noChangeShapeType="1"/>
            </p:cNvSpPr>
            <p:nvPr/>
          </p:nvSpPr>
          <p:spPr bwMode="auto">
            <a:xfrm flipV="1">
              <a:off x="624" y="148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8" name="Line 125"/>
            <p:cNvSpPr>
              <a:spLocks noChangeShapeType="1"/>
            </p:cNvSpPr>
            <p:nvPr/>
          </p:nvSpPr>
          <p:spPr bwMode="auto">
            <a:xfrm>
              <a:off x="624" y="14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6069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348"/>
                                        </p:tgtEl>
                                        <p:attrNameLst>
                                          <p:attrName>style.visibility</p:attrName>
                                        </p:attrNameLst>
                                      </p:cBhvr>
                                      <p:to>
                                        <p:strVal val="visible"/>
                                      </p:to>
                                    </p:set>
                                    <p:animEffect transition="in" filter="wipe(left)">
                                      <p:cBhvr>
                                        <p:cTn id="7" dur="1000"/>
                                        <p:tgtEl>
                                          <p:spTgt spid="9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type="title" idx="4294967295"/>
          </p:nvPr>
        </p:nvSpPr>
        <p:spPr>
          <a:xfrm>
            <a:off x="228600" y="76200"/>
            <a:ext cx="8686800" cy="685800"/>
          </a:xfrm>
        </p:spPr>
        <p:txBody>
          <a:bodyPr/>
          <a:lstStyle/>
          <a:p>
            <a:r>
              <a:rPr lang="en-US" smtClean="0">
                <a:ea typeface="ＭＳ Ｐゴシック" pitchFamily="34" charset="-128"/>
              </a:rPr>
              <a:t>PD Tool Internal Architecture</a:t>
            </a:r>
          </a:p>
        </p:txBody>
      </p:sp>
      <p:sp>
        <p:nvSpPr>
          <p:cNvPr id="29699" name="Text Box 18"/>
          <p:cNvSpPr txBox="1">
            <a:spLocks noChangeArrowheads="1"/>
          </p:cNvSpPr>
          <p:nvPr/>
        </p:nvSpPr>
        <p:spPr bwMode="auto">
          <a:xfrm>
            <a:off x="152400" y="914400"/>
            <a:ext cx="5638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Promotion and Deployment Tool Framework: UNIX and windows</a:t>
            </a:r>
          </a:p>
        </p:txBody>
      </p:sp>
      <p:sp>
        <p:nvSpPr>
          <p:cNvPr id="29700" name="Rectangle 57"/>
          <p:cNvSpPr>
            <a:spLocks noChangeArrowheads="1"/>
          </p:cNvSpPr>
          <p:nvPr/>
        </p:nvSpPr>
        <p:spPr bwMode="auto">
          <a:xfrm>
            <a:off x="152400" y="914400"/>
            <a:ext cx="8839200" cy="5562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431" name="Group 287"/>
          <p:cNvGrpSpPr>
            <a:grpSpLocks/>
          </p:cNvGrpSpPr>
          <p:nvPr/>
        </p:nvGrpSpPr>
        <p:grpSpPr bwMode="auto">
          <a:xfrm>
            <a:off x="6248400" y="5029200"/>
            <a:ext cx="2590800" cy="1371600"/>
            <a:chOff x="3936" y="3168"/>
            <a:chExt cx="1632" cy="864"/>
          </a:xfrm>
        </p:grpSpPr>
        <p:grpSp>
          <p:nvGrpSpPr>
            <p:cNvPr id="29810" name="Group 182"/>
            <p:cNvGrpSpPr>
              <a:grpSpLocks/>
            </p:cNvGrpSpPr>
            <p:nvPr/>
          </p:nvGrpSpPr>
          <p:grpSpPr bwMode="auto">
            <a:xfrm>
              <a:off x="4263" y="3320"/>
              <a:ext cx="897" cy="664"/>
              <a:chOff x="2079" y="2608"/>
              <a:chExt cx="1025" cy="664"/>
            </a:xfrm>
          </p:grpSpPr>
          <p:sp>
            <p:nvSpPr>
              <p:cNvPr id="29813" name="AutoShape 183"/>
              <p:cNvSpPr>
                <a:spLocks noChangeArrowheads="1"/>
              </p:cNvSpPr>
              <p:nvPr/>
            </p:nvSpPr>
            <p:spPr bwMode="auto">
              <a:xfrm>
                <a:off x="2079" y="2608"/>
                <a:ext cx="1025" cy="664"/>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CisDeployToolModules</a:t>
                </a: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p:txBody>
          </p:sp>
          <p:sp>
            <p:nvSpPr>
              <p:cNvPr id="29814" name="AutoShape 184"/>
              <p:cNvSpPr>
                <a:spLocks noChangeArrowheads="1"/>
              </p:cNvSpPr>
              <p:nvPr/>
            </p:nvSpPr>
            <p:spPr bwMode="auto">
              <a:xfrm>
                <a:off x="2117" y="2770"/>
                <a:ext cx="955"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deployToolModules.xsd</a:t>
                </a:r>
              </a:p>
            </p:txBody>
          </p:sp>
          <p:sp>
            <p:nvSpPr>
              <p:cNvPr id="29815" name="AutoShape 185"/>
              <p:cNvSpPr>
                <a:spLocks noChangeArrowheads="1"/>
              </p:cNvSpPr>
              <p:nvPr/>
            </p:nvSpPr>
            <p:spPr bwMode="auto">
              <a:xfrm>
                <a:off x="2123" y="2931"/>
                <a:ext cx="949"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{Module}Type (JAXB)</a:t>
                </a:r>
              </a:p>
            </p:txBody>
          </p:sp>
          <p:sp>
            <p:nvSpPr>
              <p:cNvPr id="29816" name="AutoShape 186"/>
              <p:cNvSpPr>
                <a:spLocks noChangeArrowheads="1"/>
              </p:cNvSpPr>
              <p:nvPr/>
            </p:nvSpPr>
            <p:spPr bwMode="auto">
              <a:xfrm>
                <a:off x="2123" y="3094"/>
                <a:ext cx="949"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ObjectFactory (JAXB)</a:t>
                </a:r>
              </a:p>
            </p:txBody>
          </p:sp>
        </p:grpSp>
        <p:sp>
          <p:nvSpPr>
            <p:cNvPr id="29811" name="AutoShape 188"/>
            <p:cNvSpPr>
              <a:spLocks noChangeArrowheads="1"/>
            </p:cNvSpPr>
            <p:nvPr/>
          </p:nvSpPr>
          <p:spPr bwMode="auto">
            <a:xfrm>
              <a:off x="3960" y="3168"/>
              <a:ext cx="1584" cy="864"/>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12" name="Text Box 219"/>
            <p:cNvSpPr txBox="1">
              <a:spLocks noChangeArrowheads="1"/>
            </p:cNvSpPr>
            <p:nvPr/>
          </p:nvSpPr>
          <p:spPr bwMode="auto">
            <a:xfrm>
              <a:off x="3936" y="3168"/>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200" b="1">
                  <a:solidFill>
                    <a:srgbClr val="FF0000"/>
                  </a:solidFill>
                </a:rPr>
                <a:t>CisDeployToolModules Project</a:t>
              </a:r>
            </a:p>
          </p:txBody>
        </p:sp>
      </p:grpSp>
      <p:grpSp>
        <p:nvGrpSpPr>
          <p:cNvPr id="14" name="Group 13"/>
          <p:cNvGrpSpPr>
            <a:grpSpLocks/>
          </p:cNvGrpSpPr>
          <p:nvPr/>
        </p:nvGrpSpPr>
        <p:grpSpPr bwMode="auto">
          <a:xfrm>
            <a:off x="933450" y="1219200"/>
            <a:ext cx="7829550" cy="3657600"/>
            <a:chOff x="933684" y="1219200"/>
            <a:chExt cx="7829315" cy="3657600"/>
          </a:xfrm>
        </p:grpSpPr>
        <p:sp>
          <p:nvSpPr>
            <p:cNvPr id="29738" name="AutoShape 192"/>
            <p:cNvSpPr>
              <a:spLocks noChangeArrowheads="1"/>
            </p:cNvSpPr>
            <p:nvPr/>
          </p:nvSpPr>
          <p:spPr bwMode="auto">
            <a:xfrm>
              <a:off x="933684" y="1219200"/>
              <a:ext cx="7829315" cy="3657600"/>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9" name="Text Box 218"/>
            <p:cNvSpPr txBox="1">
              <a:spLocks noChangeArrowheads="1"/>
            </p:cNvSpPr>
            <p:nvPr/>
          </p:nvSpPr>
          <p:spPr bwMode="auto">
            <a:xfrm>
              <a:off x="3581400" y="1219200"/>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200" b="1">
                  <a:solidFill>
                    <a:srgbClr val="FF0000"/>
                  </a:solidFill>
                </a:rPr>
                <a:t>CisDeployTool Project</a:t>
              </a:r>
            </a:p>
          </p:txBody>
        </p:sp>
        <p:grpSp>
          <p:nvGrpSpPr>
            <p:cNvPr id="29740" name="Group 12"/>
            <p:cNvGrpSpPr>
              <a:grpSpLocks/>
            </p:cNvGrpSpPr>
            <p:nvPr/>
          </p:nvGrpSpPr>
          <p:grpSpPr bwMode="auto">
            <a:xfrm>
              <a:off x="1047750" y="1524000"/>
              <a:ext cx="7639050" cy="3276601"/>
              <a:chOff x="1047750" y="1524000"/>
              <a:chExt cx="7639050" cy="3276601"/>
            </a:xfrm>
          </p:grpSpPr>
          <p:grpSp>
            <p:nvGrpSpPr>
              <p:cNvPr id="29741" name="Group 11"/>
              <p:cNvGrpSpPr>
                <a:grpSpLocks/>
              </p:cNvGrpSpPr>
              <p:nvPr/>
            </p:nvGrpSpPr>
            <p:grpSpPr bwMode="auto">
              <a:xfrm>
                <a:off x="1047750" y="1524000"/>
                <a:ext cx="1695450" cy="1038582"/>
                <a:chOff x="1047750" y="1524000"/>
                <a:chExt cx="1695450" cy="1038582"/>
              </a:xfrm>
            </p:grpSpPr>
            <p:sp>
              <p:nvSpPr>
                <p:cNvPr id="29807" name="AutoShape 136"/>
                <p:cNvSpPr>
                  <a:spLocks noChangeArrowheads="1"/>
                </p:cNvSpPr>
                <p:nvPr/>
              </p:nvSpPr>
              <p:spPr bwMode="auto">
                <a:xfrm>
                  <a:off x="1047750" y="1524000"/>
                  <a:ext cx="1695450" cy="1038582"/>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Ant Deployment</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808" name="AutoShape 137"/>
                <p:cNvSpPr>
                  <a:spLocks noChangeArrowheads="1"/>
                </p:cNvSpPr>
                <p:nvPr/>
              </p:nvSpPr>
              <p:spPr bwMode="auto">
                <a:xfrm>
                  <a:off x="1200150" y="2159000"/>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GetLicensesAntTask</a:t>
                  </a:r>
                </a:p>
              </p:txBody>
            </p:sp>
            <p:sp>
              <p:nvSpPr>
                <p:cNvPr id="29809" name="AutoShape 139"/>
                <p:cNvSpPr>
                  <a:spLocks noChangeArrowheads="1"/>
                </p:cNvSpPr>
                <p:nvPr/>
              </p:nvSpPr>
              <p:spPr bwMode="auto">
                <a:xfrm>
                  <a:off x="1200150" y="1854200"/>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CompositeAntTask</a:t>
                  </a:r>
                </a:p>
              </p:txBody>
            </p:sp>
          </p:grpSp>
          <p:grpSp>
            <p:nvGrpSpPr>
              <p:cNvPr id="29742" name="Group 187"/>
              <p:cNvGrpSpPr>
                <a:grpSpLocks/>
              </p:cNvGrpSpPr>
              <p:nvPr/>
            </p:nvGrpSpPr>
            <p:grpSpPr bwMode="auto">
              <a:xfrm>
                <a:off x="3048000" y="2971800"/>
                <a:ext cx="1525588" cy="1827213"/>
                <a:chOff x="2062" y="2666"/>
                <a:chExt cx="1058" cy="1151"/>
              </a:xfrm>
            </p:grpSpPr>
            <p:sp>
              <p:nvSpPr>
                <p:cNvPr id="29799" name="AutoShape 123"/>
                <p:cNvSpPr>
                  <a:spLocks noChangeArrowheads="1"/>
                </p:cNvSpPr>
                <p:nvPr/>
              </p:nvSpPr>
              <p:spPr bwMode="auto">
                <a:xfrm>
                  <a:off x="2062" y="2666"/>
                  <a:ext cx="1058" cy="1151"/>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Included Libraries</a:t>
                  </a: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p:txBody>
            </p:sp>
            <p:sp>
              <p:nvSpPr>
                <p:cNvPr id="29800" name="AutoShape 124"/>
                <p:cNvSpPr>
                  <a:spLocks noChangeArrowheads="1"/>
                </p:cNvSpPr>
                <p:nvPr/>
              </p:nvSpPr>
              <p:spPr bwMode="auto">
                <a:xfrm>
                  <a:off x="2117" y="2882"/>
                  <a:ext cx="955"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CisAdminApi_5_1</a:t>
                  </a:r>
                </a:p>
              </p:txBody>
            </p:sp>
            <p:sp>
              <p:nvSpPr>
                <p:cNvPr id="29801" name="AutoShape 125"/>
                <p:cNvSpPr>
                  <a:spLocks noChangeArrowheads="1"/>
                </p:cNvSpPr>
                <p:nvPr/>
              </p:nvSpPr>
              <p:spPr bwMode="auto">
                <a:xfrm>
                  <a:off x="2123" y="3043"/>
                  <a:ext cx="949"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CisDeployToolModules</a:t>
                  </a:r>
                </a:p>
              </p:txBody>
            </p:sp>
            <p:sp>
              <p:nvSpPr>
                <p:cNvPr id="29802" name="AutoShape 126"/>
                <p:cNvSpPr>
                  <a:spLocks noChangeArrowheads="1"/>
                </p:cNvSpPr>
                <p:nvPr/>
              </p:nvSpPr>
              <p:spPr bwMode="auto">
                <a:xfrm>
                  <a:off x="2123" y="3370"/>
                  <a:ext cx="470"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log4j, slf4j</a:t>
                  </a:r>
                </a:p>
              </p:txBody>
            </p:sp>
            <p:sp>
              <p:nvSpPr>
                <p:cNvPr id="29803" name="AutoShape 127"/>
                <p:cNvSpPr>
                  <a:spLocks noChangeArrowheads="1"/>
                </p:cNvSpPr>
                <p:nvPr/>
              </p:nvSpPr>
              <p:spPr bwMode="auto">
                <a:xfrm>
                  <a:off x="2669" y="3552"/>
                  <a:ext cx="430"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spring</a:t>
                  </a:r>
                </a:p>
              </p:txBody>
            </p:sp>
            <p:sp>
              <p:nvSpPr>
                <p:cNvPr id="29804" name="AutoShape 128"/>
                <p:cNvSpPr>
                  <a:spLocks noChangeArrowheads="1"/>
                </p:cNvSpPr>
                <p:nvPr/>
              </p:nvSpPr>
              <p:spPr bwMode="auto">
                <a:xfrm>
                  <a:off x="2606" y="3374"/>
                  <a:ext cx="476"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sax, jaxen</a:t>
                  </a:r>
                </a:p>
              </p:txBody>
            </p:sp>
            <p:sp>
              <p:nvSpPr>
                <p:cNvPr id="29805" name="AutoShape 129"/>
                <p:cNvSpPr>
                  <a:spLocks noChangeArrowheads="1"/>
                </p:cNvSpPr>
                <p:nvPr/>
              </p:nvSpPr>
              <p:spPr bwMode="auto">
                <a:xfrm>
                  <a:off x="2081" y="3557"/>
                  <a:ext cx="572"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xalan, xerces</a:t>
                  </a:r>
                </a:p>
              </p:txBody>
            </p:sp>
            <p:sp>
              <p:nvSpPr>
                <p:cNvPr id="29806" name="AutoShape 130"/>
                <p:cNvSpPr>
                  <a:spLocks noChangeArrowheads="1"/>
                </p:cNvSpPr>
                <p:nvPr/>
              </p:nvSpPr>
              <p:spPr bwMode="auto">
                <a:xfrm>
                  <a:off x="2123" y="3206"/>
                  <a:ext cx="949"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CIS Common Logging</a:t>
                  </a:r>
                </a:p>
              </p:txBody>
            </p:sp>
          </p:grpSp>
          <p:grpSp>
            <p:nvGrpSpPr>
              <p:cNvPr id="29743" name="Group 74"/>
              <p:cNvGrpSpPr>
                <a:grpSpLocks/>
              </p:cNvGrpSpPr>
              <p:nvPr/>
            </p:nvGrpSpPr>
            <p:grpSpPr bwMode="auto">
              <a:xfrm>
                <a:off x="5289550" y="2590800"/>
                <a:ext cx="1120775" cy="650875"/>
                <a:chOff x="960" y="1584"/>
                <a:chExt cx="706" cy="410"/>
              </a:xfrm>
            </p:grpSpPr>
            <p:sp>
              <p:nvSpPr>
                <p:cNvPr id="29791" name="AutoShape 75"/>
                <p:cNvSpPr>
                  <a:spLocks noChangeArrowheads="1"/>
                </p:cNvSpPr>
                <p:nvPr/>
              </p:nvSpPr>
              <p:spPr bwMode="auto">
                <a:xfrm>
                  <a:off x="1104" y="1844"/>
                  <a:ext cx="480"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servers.xml</a:t>
                  </a:r>
                </a:p>
              </p:txBody>
            </p:sp>
            <p:grpSp>
              <p:nvGrpSpPr>
                <p:cNvPr id="29792" name="Group 76"/>
                <p:cNvGrpSpPr>
                  <a:grpSpLocks/>
                </p:cNvGrpSpPr>
                <p:nvPr/>
              </p:nvGrpSpPr>
              <p:grpSpPr bwMode="auto">
                <a:xfrm>
                  <a:off x="1104" y="1604"/>
                  <a:ext cx="562" cy="204"/>
                  <a:chOff x="1104" y="1722"/>
                  <a:chExt cx="562" cy="204"/>
                </a:xfrm>
              </p:grpSpPr>
              <p:sp>
                <p:nvSpPr>
                  <p:cNvPr id="29796" name="AutoShape 77"/>
                  <p:cNvSpPr>
                    <a:spLocks noChangeArrowheads="1"/>
                  </p:cNvSpPr>
                  <p:nvPr/>
                </p:nvSpPr>
                <p:spPr bwMode="auto">
                  <a:xfrm>
                    <a:off x="1162" y="1722"/>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module.xml</a:t>
                    </a:r>
                  </a:p>
                </p:txBody>
              </p:sp>
              <p:sp>
                <p:nvSpPr>
                  <p:cNvPr id="29797" name="AutoShape 78"/>
                  <p:cNvSpPr>
                    <a:spLocks noChangeArrowheads="1"/>
                  </p:cNvSpPr>
                  <p:nvPr/>
                </p:nvSpPr>
                <p:spPr bwMode="auto">
                  <a:xfrm>
                    <a:off x="1133" y="1749"/>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module.xml</a:t>
                    </a:r>
                  </a:p>
                </p:txBody>
              </p:sp>
              <p:sp>
                <p:nvSpPr>
                  <p:cNvPr id="29798" name="AutoShape 79"/>
                  <p:cNvSpPr>
                    <a:spLocks noChangeArrowheads="1"/>
                  </p:cNvSpPr>
                  <p:nvPr/>
                </p:nvSpPr>
                <p:spPr bwMode="auto">
                  <a:xfrm>
                    <a:off x="1104" y="1776"/>
                    <a:ext cx="504" cy="150"/>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modules.xml</a:t>
                    </a:r>
                  </a:p>
                </p:txBody>
              </p:sp>
            </p:grpSp>
            <p:sp>
              <p:nvSpPr>
                <p:cNvPr id="29793" name="Line 80"/>
                <p:cNvSpPr>
                  <a:spLocks noChangeShapeType="1"/>
                </p:cNvSpPr>
                <p:nvPr/>
              </p:nvSpPr>
              <p:spPr bwMode="auto">
                <a:xfrm>
                  <a:off x="960" y="192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4" name="Line 81"/>
                <p:cNvSpPr>
                  <a:spLocks noChangeShapeType="1"/>
                </p:cNvSpPr>
                <p:nvPr/>
              </p:nvSpPr>
              <p:spPr bwMode="auto">
                <a:xfrm>
                  <a:off x="960" y="17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5" name="Line 82"/>
                <p:cNvSpPr>
                  <a:spLocks noChangeShapeType="1"/>
                </p:cNvSpPr>
                <p:nvPr/>
              </p:nvSpPr>
              <p:spPr bwMode="auto">
                <a:xfrm>
                  <a:off x="960" y="15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44" name="Group 213"/>
              <p:cNvGrpSpPr>
                <a:grpSpLocks/>
              </p:cNvGrpSpPr>
              <p:nvPr/>
            </p:nvGrpSpPr>
            <p:grpSpPr bwMode="auto">
              <a:xfrm>
                <a:off x="4972050" y="3338513"/>
                <a:ext cx="1809750" cy="1462088"/>
                <a:chOff x="3084" y="2103"/>
                <a:chExt cx="1140" cy="921"/>
              </a:xfrm>
            </p:grpSpPr>
            <p:sp>
              <p:nvSpPr>
                <p:cNvPr id="29780" name="AutoShape 198"/>
                <p:cNvSpPr>
                  <a:spLocks noChangeArrowheads="1"/>
                </p:cNvSpPr>
                <p:nvPr/>
              </p:nvSpPr>
              <p:spPr bwMode="auto">
                <a:xfrm>
                  <a:off x="3084" y="2103"/>
                  <a:ext cx="1140" cy="921"/>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Common Framework</a:t>
                  </a: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a:p>
                  <a:pPr>
                    <a:spcBef>
                      <a:spcPct val="50000"/>
                    </a:spcBef>
                  </a:pPr>
                  <a:endParaRPr lang="en-US" sz="800">
                    <a:solidFill>
                      <a:schemeClr val="tx1"/>
                    </a:solidFill>
                  </a:endParaRPr>
                </a:p>
              </p:txBody>
            </p:sp>
            <p:sp>
              <p:nvSpPr>
                <p:cNvPr id="29781" name="AutoShape 199"/>
                <p:cNvSpPr>
                  <a:spLocks noChangeArrowheads="1"/>
                </p:cNvSpPr>
                <p:nvPr/>
              </p:nvSpPr>
              <p:spPr bwMode="auto">
                <a:xfrm>
                  <a:off x="3217" y="2301"/>
                  <a:ext cx="861"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BasicAuthenticator</a:t>
                  </a:r>
                </a:p>
              </p:txBody>
            </p:sp>
            <p:grpSp>
              <p:nvGrpSpPr>
                <p:cNvPr id="29782" name="Group 200"/>
                <p:cNvGrpSpPr>
                  <a:grpSpLocks/>
                </p:cNvGrpSpPr>
                <p:nvPr/>
              </p:nvGrpSpPr>
              <p:grpSpPr bwMode="auto">
                <a:xfrm>
                  <a:off x="3217" y="2463"/>
                  <a:ext cx="860" cy="153"/>
                  <a:chOff x="2977" y="2862"/>
                  <a:chExt cx="824" cy="153"/>
                </a:xfrm>
              </p:grpSpPr>
              <p:sp>
                <p:nvSpPr>
                  <p:cNvPr id="29789" name="AutoShape 201"/>
                  <p:cNvSpPr>
                    <a:spLocks noChangeArrowheads="1"/>
                  </p:cNvSpPr>
                  <p:nvPr/>
                </p:nvSpPr>
                <p:spPr bwMode="auto">
                  <a:xfrm>
                    <a:off x="2977" y="2862"/>
                    <a:ext cx="427"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Exception</a:t>
                    </a:r>
                  </a:p>
                </p:txBody>
              </p:sp>
              <p:sp>
                <p:nvSpPr>
                  <p:cNvPr id="29790" name="AutoShape 202"/>
                  <p:cNvSpPr>
                    <a:spLocks noChangeArrowheads="1"/>
                  </p:cNvSpPr>
                  <p:nvPr/>
                </p:nvSpPr>
                <p:spPr bwMode="auto">
                  <a:xfrm>
                    <a:off x="3415" y="2866"/>
                    <a:ext cx="386"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Logger</a:t>
                    </a:r>
                  </a:p>
                </p:txBody>
              </p:sp>
            </p:grpSp>
            <p:grpSp>
              <p:nvGrpSpPr>
                <p:cNvPr id="29783" name="Group 203"/>
                <p:cNvGrpSpPr>
                  <a:grpSpLocks/>
                </p:cNvGrpSpPr>
                <p:nvPr/>
              </p:nvGrpSpPr>
              <p:grpSpPr bwMode="auto">
                <a:xfrm>
                  <a:off x="3138" y="2790"/>
                  <a:ext cx="1018" cy="149"/>
                  <a:chOff x="2962" y="3189"/>
                  <a:chExt cx="975" cy="149"/>
                </a:xfrm>
              </p:grpSpPr>
              <p:sp>
                <p:nvSpPr>
                  <p:cNvPr id="29787" name="AutoShape 204"/>
                  <p:cNvSpPr>
                    <a:spLocks noChangeArrowheads="1"/>
                  </p:cNvSpPr>
                  <p:nvPr/>
                </p:nvSpPr>
                <p:spPr bwMode="auto">
                  <a:xfrm>
                    <a:off x="2962" y="3189"/>
                    <a:ext cx="574"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PropertyMngr</a:t>
                    </a:r>
                  </a:p>
                </p:txBody>
              </p:sp>
              <p:sp>
                <p:nvSpPr>
                  <p:cNvPr id="29788" name="AutoShape 205"/>
                  <p:cNvSpPr>
                    <a:spLocks noChangeArrowheads="1"/>
                  </p:cNvSpPr>
                  <p:nvPr/>
                </p:nvSpPr>
                <p:spPr bwMode="auto">
                  <a:xfrm>
                    <a:off x="3552" y="3189"/>
                    <a:ext cx="385"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XMLUtil</a:t>
                    </a:r>
                  </a:p>
                </p:txBody>
              </p:sp>
            </p:grpSp>
            <p:grpSp>
              <p:nvGrpSpPr>
                <p:cNvPr id="29784" name="Group 206"/>
                <p:cNvGrpSpPr>
                  <a:grpSpLocks/>
                </p:cNvGrpSpPr>
                <p:nvPr/>
              </p:nvGrpSpPr>
              <p:grpSpPr bwMode="auto">
                <a:xfrm>
                  <a:off x="3099" y="2624"/>
                  <a:ext cx="1110" cy="150"/>
                  <a:chOff x="2942" y="3023"/>
                  <a:chExt cx="1063" cy="150"/>
                </a:xfrm>
              </p:grpSpPr>
              <p:sp>
                <p:nvSpPr>
                  <p:cNvPr id="29785" name="AutoShape 207"/>
                  <p:cNvSpPr>
                    <a:spLocks noChangeArrowheads="1"/>
                  </p:cNvSpPr>
                  <p:nvPr/>
                </p:nvSpPr>
                <p:spPr bwMode="auto">
                  <a:xfrm>
                    <a:off x="3477" y="3024"/>
                    <a:ext cx="528"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CisWSHelper</a:t>
                    </a:r>
                  </a:p>
                </p:txBody>
              </p:sp>
              <p:sp>
                <p:nvSpPr>
                  <p:cNvPr id="29786" name="AutoShape 208"/>
                  <p:cNvSpPr>
                    <a:spLocks noChangeArrowheads="1"/>
                  </p:cNvSpPr>
                  <p:nvPr/>
                </p:nvSpPr>
                <p:spPr bwMode="auto">
                  <a:xfrm>
                    <a:off x="2942" y="3023"/>
                    <a:ext cx="524" cy="149"/>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a:solidFill>
                          <a:schemeClr val="tx1"/>
                        </a:solidFill>
                      </a:rPr>
                      <a:t>CommonUtil</a:t>
                    </a:r>
                  </a:p>
                </p:txBody>
              </p:sp>
            </p:grpSp>
          </p:grpSp>
          <p:sp>
            <p:nvSpPr>
              <p:cNvPr id="29745" name="Line 214"/>
              <p:cNvSpPr>
                <a:spLocks noChangeShapeType="1"/>
              </p:cNvSpPr>
              <p:nvPr/>
            </p:nvSpPr>
            <p:spPr bwMode="auto">
              <a:xfrm flipV="1">
                <a:off x="4495800" y="2819400"/>
                <a:ext cx="784225"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6" name="AutoShape 37"/>
              <p:cNvSpPr>
                <a:spLocks noChangeArrowheads="1"/>
              </p:cNvSpPr>
              <p:nvPr/>
            </p:nvSpPr>
            <p:spPr bwMode="auto">
              <a:xfrm>
                <a:off x="2989263" y="1535113"/>
                <a:ext cx="1658938" cy="1284288"/>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Deployment Manager</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747" name="AutoShape 110"/>
              <p:cNvSpPr>
                <a:spLocks noChangeArrowheads="1"/>
              </p:cNvSpPr>
              <p:nvPr/>
            </p:nvSpPr>
            <p:spPr bwMode="auto">
              <a:xfrm>
                <a:off x="3135313" y="2159000"/>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DeployManagerImpl</a:t>
                </a:r>
              </a:p>
            </p:txBody>
          </p:sp>
          <p:sp>
            <p:nvSpPr>
              <p:cNvPr id="29748" name="AutoShape 111"/>
              <p:cNvSpPr>
                <a:spLocks noChangeArrowheads="1"/>
              </p:cNvSpPr>
              <p:nvPr/>
            </p:nvSpPr>
            <p:spPr bwMode="auto">
              <a:xfrm>
                <a:off x="3135313" y="2463800"/>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DeployManagerUtil</a:t>
                </a:r>
              </a:p>
            </p:txBody>
          </p:sp>
          <p:sp>
            <p:nvSpPr>
              <p:cNvPr id="29749" name="AutoShape 112"/>
              <p:cNvSpPr>
                <a:spLocks noChangeArrowheads="1"/>
              </p:cNvSpPr>
              <p:nvPr/>
            </p:nvSpPr>
            <p:spPr bwMode="auto">
              <a:xfrm>
                <a:off x="3135313" y="1863725"/>
                <a:ext cx="1439863" cy="269875"/>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DeployManager</a:t>
                </a:r>
              </a:p>
            </p:txBody>
          </p:sp>
          <p:grpSp>
            <p:nvGrpSpPr>
              <p:cNvPr id="29750" name="Group 259"/>
              <p:cNvGrpSpPr>
                <a:grpSpLocks/>
              </p:cNvGrpSpPr>
              <p:nvPr/>
            </p:nvGrpSpPr>
            <p:grpSpPr bwMode="auto">
              <a:xfrm>
                <a:off x="7010400" y="1560513"/>
                <a:ext cx="1676400" cy="1030288"/>
                <a:chOff x="4416" y="983"/>
                <a:chExt cx="1056" cy="649"/>
              </a:xfrm>
            </p:grpSpPr>
            <p:grpSp>
              <p:nvGrpSpPr>
                <p:cNvPr id="29775" name="Group 194"/>
                <p:cNvGrpSpPr>
                  <a:grpSpLocks/>
                </p:cNvGrpSpPr>
                <p:nvPr/>
              </p:nvGrpSpPr>
              <p:grpSpPr bwMode="auto">
                <a:xfrm>
                  <a:off x="4416" y="983"/>
                  <a:ext cx="1008" cy="649"/>
                  <a:chOff x="4560" y="935"/>
                  <a:chExt cx="1008" cy="649"/>
                </a:xfrm>
              </p:grpSpPr>
              <p:sp>
                <p:nvSpPr>
                  <p:cNvPr id="29777" name="AutoShape 32"/>
                  <p:cNvSpPr>
                    <a:spLocks noChangeArrowheads="1"/>
                  </p:cNvSpPr>
                  <p:nvPr/>
                </p:nvSpPr>
                <p:spPr bwMode="auto">
                  <a:xfrm>
                    <a:off x="4560" y="935"/>
                    <a:ext cx="1008" cy="649"/>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CIS WS API Interface</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778" name="AutoShape 97"/>
                  <p:cNvSpPr>
                    <a:spLocks noChangeArrowheads="1"/>
                  </p:cNvSpPr>
                  <p:nvPr/>
                </p:nvSpPr>
                <p:spPr bwMode="auto">
                  <a:xfrm>
                    <a:off x="4619" y="1172"/>
                    <a:ext cx="918"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{Module}DAO</a:t>
                    </a:r>
                  </a:p>
                </p:txBody>
              </p:sp>
              <p:sp>
                <p:nvSpPr>
                  <p:cNvPr id="29779" name="AutoShape 98"/>
                  <p:cNvSpPr>
                    <a:spLocks noChangeArrowheads="1"/>
                  </p:cNvSpPr>
                  <p:nvPr/>
                </p:nvSpPr>
                <p:spPr bwMode="auto">
                  <a:xfrm>
                    <a:off x="4625" y="1364"/>
                    <a:ext cx="907"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{Module}WSDAOImpl</a:t>
                    </a:r>
                  </a:p>
                </p:txBody>
              </p:sp>
            </p:grpSp>
            <p:pic>
              <p:nvPicPr>
                <p:cNvPr id="29776" name="Picture 256"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 y="1416"/>
                  <a:ext cx="15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1" name="Group 274"/>
              <p:cNvGrpSpPr>
                <a:grpSpLocks/>
              </p:cNvGrpSpPr>
              <p:nvPr/>
            </p:nvGrpSpPr>
            <p:grpSpPr bwMode="auto">
              <a:xfrm>
                <a:off x="7042150" y="2646363"/>
                <a:ext cx="1644650" cy="1030288"/>
                <a:chOff x="4436" y="1667"/>
                <a:chExt cx="1036" cy="649"/>
              </a:xfrm>
            </p:grpSpPr>
            <p:grpSp>
              <p:nvGrpSpPr>
                <p:cNvPr id="29770" name="Group 193"/>
                <p:cNvGrpSpPr>
                  <a:grpSpLocks/>
                </p:cNvGrpSpPr>
                <p:nvPr/>
              </p:nvGrpSpPr>
              <p:grpSpPr bwMode="auto">
                <a:xfrm>
                  <a:off x="4436" y="1667"/>
                  <a:ext cx="988" cy="649"/>
                  <a:chOff x="4608" y="1655"/>
                  <a:chExt cx="988" cy="649"/>
                </a:xfrm>
              </p:grpSpPr>
              <p:sp>
                <p:nvSpPr>
                  <p:cNvPr id="29772" name="AutoShape 101"/>
                  <p:cNvSpPr>
                    <a:spLocks noChangeArrowheads="1"/>
                  </p:cNvSpPr>
                  <p:nvPr/>
                </p:nvSpPr>
                <p:spPr bwMode="auto">
                  <a:xfrm>
                    <a:off x="4608" y="1655"/>
                    <a:ext cx="988" cy="649"/>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CIS JDBC Interface</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773" name="AutoShape 102"/>
                  <p:cNvSpPr>
                    <a:spLocks noChangeArrowheads="1"/>
                  </p:cNvSpPr>
                  <p:nvPr/>
                </p:nvSpPr>
                <p:spPr bwMode="auto">
                  <a:xfrm>
                    <a:off x="4647" y="1892"/>
                    <a:ext cx="918"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JdbcDAO</a:t>
                    </a:r>
                  </a:p>
                </p:txBody>
              </p:sp>
              <p:sp>
                <p:nvSpPr>
                  <p:cNvPr id="29774" name="AutoShape 103"/>
                  <p:cNvSpPr>
                    <a:spLocks noChangeArrowheads="1"/>
                  </p:cNvSpPr>
                  <p:nvPr/>
                </p:nvSpPr>
                <p:spPr bwMode="auto">
                  <a:xfrm>
                    <a:off x="4653" y="2084"/>
                    <a:ext cx="907"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JdbcDAOImpl</a:t>
                    </a:r>
                  </a:p>
                </p:txBody>
              </p:sp>
            </p:grpSp>
            <p:pic>
              <p:nvPicPr>
                <p:cNvPr id="29771" name="Picture 257"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 y="2082"/>
                  <a:ext cx="15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52" name="Line 265"/>
              <p:cNvSpPr>
                <a:spLocks noChangeShapeType="1"/>
              </p:cNvSpPr>
              <p:nvPr/>
            </p:nvSpPr>
            <p:spPr bwMode="auto">
              <a:xfrm>
                <a:off x="6581775" y="23241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53" name="Group 269"/>
              <p:cNvGrpSpPr>
                <a:grpSpLocks/>
              </p:cNvGrpSpPr>
              <p:nvPr/>
            </p:nvGrpSpPr>
            <p:grpSpPr bwMode="auto">
              <a:xfrm flipH="1">
                <a:off x="4552950" y="2371725"/>
                <a:ext cx="228600" cy="228600"/>
                <a:chOff x="1824" y="1440"/>
                <a:chExt cx="144" cy="144"/>
              </a:xfrm>
            </p:grpSpPr>
            <p:sp>
              <p:nvSpPr>
                <p:cNvPr id="29767" name="Line 266"/>
                <p:cNvSpPr>
                  <a:spLocks noChangeShapeType="1"/>
                </p:cNvSpPr>
                <p:nvPr/>
              </p:nvSpPr>
              <p:spPr bwMode="auto">
                <a:xfrm>
                  <a:off x="1824" y="14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8" name="Line 267"/>
                <p:cNvSpPr>
                  <a:spLocks noChangeShapeType="1"/>
                </p:cNvSpPr>
                <p:nvPr/>
              </p:nvSpPr>
              <p:spPr bwMode="auto">
                <a:xfrm flipH="1">
                  <a:off x="1824" y="15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9" name="Line 268"/>
                <p:cNvSpPr>
                  <a:spLocks noChangeShapeType="1"/>
                </p:cNvSpPr>
                <p:nvPr/>
              </p:nvSpPr>
              <p:spPr bwMode="auto">
                <a:xfrm flipV="1">
                  <a:off x="1824" y="14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54" name="Group 273"/>
              <p:cNvGrpSpPr>
                <a:grpSpLocks/>
              </p:cNvGrpSpPr>
              <p:nvPr/>
            </p:nvGrpSpPr>
            <p:grpSpPr bwMode="auto">
              <a:xfrm>
                <a:off x="6553200" y="2362200"/>
                <a:ext cx="571500" cy="1066800"/>
                <a:chOff x="4128" y="1488"/>
                <a:chExt cx="360" cy="672"/>
              </a:xfrm>
            </p:grpSpPr>
            <p:sp>
              <p:nvSpPr>
                <p:cNvPr id="29764" name="Line 270"/>
                <p:cNvSpPr>
                  <a:spLocks noChangeShapeType="1"/>
                </p:cNvSpPr>
                <p:nvPr/>
              </p:nvSpPr>
              <p:spPr bwMode="auto">
                <a:xfrm>
                  <a:off x="4272" y="2160"/>
                  <a:ext cx="2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5" name="Line 271"/>
                <p:cNvSpPr>
                  <a:spLocks noChangeShapeType="1"/>
                </p:cNvSpPr>
                <p:nvPr/>
              </p:nvSpPr>
              <p:spPr bwMode="auto">
                <a:xfrm flipH="1" flipV="1">
                  <a:off x="4272" y="148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6" name="Line 272"/>
                <p:cNvSpPr>
                  <a:spLocks noChangeShapeType="1"/>
                </p:cNvSpPr>
                <p:nvPr/>
              </p:nvSpPr>
              <p:spPr bwMode="auto">
                <a:xfrm flipH="1">
                  <a:off x="4128" y="148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55" name="Group 260"/>
              <p:cNvGrpSpPr>
                <a:grpSpLocks/>
              </p:cNvGrpSpPr>
              <p:nvPr/>
            </p:nvGrpSpPr>
            <p:grpSpPr bwMode="auto">
              <a:xfrm>
                <a:off x="5062538" y="1560513"/>
                <a:ext cx="1643063" cy="1030288"/>
                <a:chOff x="3189" y="983"/>
                <a:chExt cx="1035" cy="649"/>
              </a:xfrm>
            </p:grpSpPr>
            <p:grpSp>
              <p:nvGrpSpPr>
                <p:cNvPr id="29759" name="Group 195"/>
                <p:cNvGrpSpPr>
                  <a:grpSpLocks/>
                </p:cNvGrpSpPr>
                <p:nvPr/>
              </p:nvGrpSpPr>
              <p:grpSpPr bwMode="auto">
                <a:xfrm>
                  <a:off x="3189" y="983"/>
                  <a:ext cx="987" cy="649"/>
                  <a:chOff x="3093" y="956"/>
                  <a:chExt cx="1014" cy="649"/>
                </a:xfrm>
              </p:grpSpPr>
              <p:sp>
                <p:nvSpPr>
                  <p:cNvPr id="29761" name="AutoShape 2"/>
                  <p:cNvSpPr>
                    <a:spLocks noChangeArrowheads="1"/>
                  </p:cNvSpPr>
                  <p:nvPr/>
                </p:nvSpPr>
                <p:spPr bwMode="auto">
                  <a:xfrm>
                    <a:off x="3093" y="956"/>
                    <a:ext cx="1014" cy="649"/>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 Manager</a:t>
                    </a:r>
                  </a:p>
                  <a:p>
                    <a:pPr algn="ctr">
                      <a:spcBef>
                        <a:spcPct val="50000"/>
                      </a:spcBef>
                    </a:pPr>
                    <a:endParaRPr lang="en-US" sz="1000">
                      <a:solidFill>
                        <a:schemeClr val="tx1"/>
                      </a:solidFill>
                    </a:endParaRPr>
                  </a:p>
                  <a:p>
                    <a:pPr algn="ctr">
                      <a:spcBef>
                        <a:spcPct val="50000"/>
                      </a:spcBef>
                    </a:pPr>
                    <a:endParaRPr lang="en-US" sz="1000">
                      <a:solidFill>
                        <a:schemeClr val="tx1"/>
                      </a:solidFill>
                    </a:endParaRPr>
                  </a:p>
                  <a:p>
                    <a:pPr algn="ctr">
                      <a:spcBef>
                        <a:spcPct val="50000"/>
                      </a:spcBef>
                    </a:pPr>
                    <a:endParaRPr lang="en-US" sz="1000">
                      <a:solidFill>
                        <a:schemeClr val="tx1"/>
                      </a:solidFill>
                    </a:endParaRPr>
                  </a:p>
                </p:txBody>
              </p:sp>
              <p:sp>
                <p:nvSpPr>
                  <p:cNvPr id="29762" name="AutoShape 109"/>
                  <p:cNvSpPr>
                    <a:spLocks noChangeArrowheads="1"/>
                  </p:cNvSpPr>
                  <p:nvPr/>
                </p:nvSpPr>
                <p:spPr bwMode="auto">
                  <a:xfrm>
                    <a:off x="3140" y="1344"/>
                    <a:ext cx="949"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{Module}ManagerImpl</a:t>
                    </a:r>
                  </a:p>
                </p:txBody>
              </p:sp>
              <p:sp>
                <p:nvSpPr>
                  <p:cNvPr id="29763" name="AutoShape 141"/>
                  <p:cNvSpPr>
                    <a:spLocks noChangeArrowheads="1"/>
                  </p:cNvSpPr>
                  <p:nvPr/>
                </p:nvSpPr>
                <p:spPr bwMode="auto">
                  <a:xfrm>
                    <a:off x="3140" y="1152"/>
                    <a:ext cx="949" cy="170"/>
                  </a:xfrm>
                  <a:prstGeom prst="roundRect">
                    <a:avLst>
                      <a:gd name="adj" fmla="val 16667"/>
                    </a:avLst>
                  </a:prstGeom>
                  <a:solidFill>
                    <a:srgbClr val="EAEAEA"/>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{Module}Manager</a:t>
                    </a:r>
                  </a:p>
                </p:txBody>
              </p:sp>
            </p:grpSp>
            <p:pic>
              <p:nvPicPr>
                <p:cNvPr id="29760" name="Picture 255"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4" y="1392"/>
                  <a:ext cx="15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56" name="Picture 252" descr="ico_Spring60x6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2486025"/>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57" name="Line 264"/>
              <p:cNvSpPr>
                <a:spLocks noChangeShapeType="1"/>
              </p:cNvSpPr>
              <p:nvPr/>
            </p:nvSpPr>
            <p:spPr bwMode="auto">
              <a:xfrm>
                <a:off x="4572000" y="227647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9758" name="Picture 251"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6275" y="2124075"/>
                <a:ext cx="238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5" name="Group 14"/>
          <p:cNvGrpSpPr>
            <a:grpSpLocks/>
          </p:cNvGrpSpPr>
          <p:nvPr/>
        </p:nvGrpSpPr>
        <p:grpSpPr bwMode="auto">
          <a:xfrm>
            <a:off x="2133600" y="2667000"/>
            <a:ext cx="990600" cy="3021013"/>
            <a:chOff x="2133600" y="2667000"/>
            <a:chExt cx="990600" cy="3020895"/>
          </a:xfrm>
        </p:grpSpPr>
        <p:sp>
          <p:nvSpPr>
            <p:cNvPr id="29733" name="Line 165"/>
            <p:cNvSpPr>
              <a:spLocks noChangeShapeType="1"/>
            </p:cNvSpPr>
            <p:nvPr/>
          </p:nvSpPr>
          <p:spPr bwMode="auto">
            <a:xfrm flipH="1">
              <a:off x="2806700" y="2667000"/>
              <a:ext cx="3175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34" name="Group 8"/>
            <p:cNvGrpSpPr>
              <a:grpSpLocks/>
            </p:cNvGrpSpPr>
            <p:nvPr/>
          </p:nvGrpSpPr>
          <p:grpSpPr bwMode="auto">
            <a:xfrm>
              <a:off x="2133600" y="2667000"/>
              <a:ext cx="666750" cy="3020895"/>
              <a:chOff x="2133600" y="2667000"/>
              <a:chExt cx="666750" cy="3020895"/>
            </a:xfrm>
          </p:grpSpPr>
          <p:sp>
            <p:nvSpPr>
              <p:cNvPr id="29735" name="Line 166"/>
              <p:cNvSpPr>
                <a:spLocks noChangeShapeType="1"/>
              </p:cNvSpPr>
              <p:nvPr/>
            </p:nvSpPr>
            <p:spPr bwMode="auto">
              <a:xfrm>
                <a:off x="2800350" y="2667000"/>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6" name="Line 167"/>
              <p:cNvSpPr>
                <a:spLocks noChangeShapeType="1"/>
              </p:cNvSpPr>
              <p:nvPr/>
            </p:nvSpPr>
            <p:spPr bwMode="auto">
              <a:xfrm flipH="1">
                <a:off x="2135743" y="4572000"/>
                <a:ext cx="6646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7" name="Line 167"/>
              <p:cNvSpPr>
                <a:spLocks noChangeShapeType="1"/>
              </p:cNvSpPr>
              <p:nvPr/>
            </p:nvSpPr>
            <p:spPr bwMode="auto">
              <a:xfrm flipH="1">
                <a:off x="2133600" y="4572000"/>
                <a:ext cx="2143" cy="11158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6" name="Group 15"/>
          <p:cNvGrpSpPr>
            <a:grpSpLocks/>
          </p:cNvGrpSpPr>
          <p:nvPr/>
        </p:nvGrpSpPr>
        <p:grpSpPr bwMode="auto">
          <a:xfrm>
            <a:off x="228600" y="4953000"/>
            <a:ext cx="3352800" cy="1501775"/>
            <a:chOff x="228600" y="4953000"/>
            <a:chExt cx="3352800" cy="1500983"/>
          </a:xfrm>
        </p:grpSpPr>
        <p:cxnSp>
          <p:nvCxnSpPr>
            <p:cNvPr id="29717" name="Straight Connector 4"/>
            <p:cNvCxnSpPr>
              <a:cxnSpLocks noChangeShapeType="1"/>
            </p:cNvCxnSpPr>
            <p:nvPr/>
          </p:nvCxnSpPr>
          <p:spPr bwMode="auto">
            <a:xfrm>
              <a:off x="2338736" y="5269802"/>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grpSp>
          <p:nvGrpSpPr>
            <p:cNvPr id="29718" name="Group 181"/>
            <p:cNvGrpSpPr>
              <a:grpSpLocks/>
            </p:cNvGrpSpPr>
            <p:nvPr/>
          </p:nvGrpSpPr>
          <p:grpSpPr bwMode="auto">
            <a:xfrm>
              <a:off x="2637851" y="5187950"/>
              <a:ext cx="762000" cy="609600"/>
              <a:chOff x="54" y="743"/>
              <a:chExt cx="426" cy="313"/>
            </a:xfrm>
          </p:grpSpPr>
          <p:grpSp>
            <p:nvGrpSpPr>
              <p:cNvPr id="29729" name="Group 58"/>
              <p:cNvGrpSpPr>
                <a:grpSpLocks/>
              </p:cNvGrpSpPr>
              <p:nvPr/>
            </p:nvGrpSpPr>
            <p:grpSpPr bwMode="auto">
              <a:xfrm>
                <a:off x="54" y="743"/>
                <a:ext cx="390" cy="292"/>
                <a:chOff x="4848" y="3072"/>
                <a:chExt cx="390" cy="292"/>
              </a:xfrm>
            </p:grpSpPr>
            <p:pic>
              <p:nvPicPr>
                <p:cNvPr id="29731" name="Picture 48" descr="gears.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2" name="Text Box 60"/>
                <p:cNvSpPr txBox="1">
                  <a:spLocks noChangeArrowheads="1"/>
                </p:cNvSpPr>
                <p:nvPr/>
              </p:nvSpPr>
              <p:spPr bwMode="auto">
                <a:xfrm>
                  <a:off x="4848" y="3072"/>
                  <a:ext cx="320"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9730" name="Rectangle 61"/>
              <p:cNvSpPr>
                <a:spLocks noChangeArrowheads="1"/>
              </p:cNvSpPr>
              <p:nvPr/>
            </p:nvSpPr>
            <p:spPr bwMode="auto">
              <a:xfrm>
                <a:off x="96" y="768"/>
                <a:ext cx="384"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19" name="AutoShape 159"/>
            <p:cNvSpPr>
              <a:spLocks noChangeArrowheads="1"/>
            </p:cNvSpPr>
            <p:nvPr/>
          </p:nvSpPr>
          <p:spPr bwMode="auto">
            <a:xfrm>
              <a:off x="2632364" y="6027737"/>
              <a:ext cx="872836" cy="373063"/>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CisDeployTool.properties</a:t>
              </a:r>
            </a:p>
          </p:txBody>
        </p:sp>
        <p:sp>
          <p:nvSpPr>
            <p:cNvPr id="29720" name="AutoShape 174"/>
            <p:cNvSpPr>
              <a:spLocks noChangeArrowheads="1"/>
            </p:cNvSpPr>
            <p:nvPr/>
          </p:nvSpPr>
          <p:spPr bwMode="auto">
            <a:xfrm>
              <a:off x="1071914" y="5349874"/>
              <a:ext cx="623455" cy="238125"/>
            </a:xfrm>
            <a:prstGeom prst="foldedCorner">
              <a:avLst>
                <a:gd name="adj" fmla="val 12500"/>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tx1"/>
                  </a:solidFill>
                </a:rPr>
                <a:t>build.xml</a:t>
              </a:r>
            </a:p>
          </p:txBody>
        </p:sp>
        <p:sp>
          <p:nvSpPr>
            <p:cNvPr id="29721" name="AutoShape 190"/>
            <p:cNvSpPr>
              <a:spLocks noChangeArrowheads="1"/>
            </p:cNvSpPr>
            <p:nvPr/>
          </p:nvSpPr>
          <p:spPr bwMode="auto">
            <a:xfrm>
              <a:off x="228600" y="4960077"/>
              <a:ext cx="3352800" cy="1493906"/>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20"/>
            <p:cNvSpPr txBox="1">
              <a:spLocks noChangeArrowheads="1"/>
            </p:cNvSpPr>
            <p:nvPr/>
          </p:nvSpPr>
          <p:spPr bwMode="auto">
            <a:xfrm>
              <a:off x="838200" y="4953000"/>
              <a:ext cx="137295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200" b="1">
                  <a:solidFill>
                    <a:srgbClr val="FF0000"/>
                  </a:solidFill>
                </a:rPr>
                <a:t>Deploy Scripts</a:t>
              </a:r>
            </a:p>
          </p:txBody>
        </p:sp>
        <p:sp>
          <p:nvSpPr>
            <p:cNvPr id="29723" name="AutoShape 148"/>
            <p:cNvSpPr>
              <a:spLocks noChangeArrowheads="1"/>
            </p:cNvSpPr>
            <p:nvPr/>
          </p:nvSpPr>
          <p:spPr bwMode="auto">
            <a:xfrm>
              <a:off x="328264" y="6010712"/>
              <a:ext cx="2033936" cy="27241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ExecuteCisDeployTool.bat /.sh</a:t>
              </a:r>
            </a:p>
          </p:txBody>
        </p:sp>
        <p:sp>
          <p:nvSpPr>
            <p:cNvPr id="29724" name="AutoShape 170"/>
            <p:cNvSpPr>
              <a:spLocks noChangeArrowheads="1"/>
            </p:cNvSpPr>
            <p:nvPr/>
          </p:nvSpPr>
          <p:spPr bwMode="auto">
            <a:xfrm>
              <a:off x="328264" y="5676505"/>
              <a:ext cx="530225" cy="26987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JDK6</a:t>
              </a:r>
            </a:p>
          </p:txBody>
        </p:sp>
        <p:sp>
          <p:nvSpPr>
            <p:cNvPr id="29725" name="AutoShape 171"/>
            <p:cNvSpPr>
              <a:spLocks noChangeArrowheads="1"/>
            </p:cNvSpPr>
            <p:nvPr/>
          </p:nvSpPr>
          <p:spPr bwMode="auto">
            <a:xfrm>
              <a:off x="1831975" y="5682013"/>
              <a:ext cx="530225" cy="26987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JRE6</a:t>
              </a:r>
            </a:p>
          </p:txBody>
        </p:sp>
        <p:sp>
          <p:nvSpPr>
            <p:cNvPr id="29726" name="Line 161"/>
            <p:cNvSpPr>
              <a:spLocks noChangeShapeType="1"/>
            </p:cNvSpPr>
            <p:nvPr/>
          </p:nvSpPr>
          <p:spPr bwMode="auto">
            <a:xfrm flipH="1">
              <a:off x="795453" y="5468937"/>
              <a:ext cx="276461"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7" name="AutoShape 169"/>
            <p:cNvSpPr>
              <a:spLocks noChangeArrowheads="1"/>
            </p:cNvSpPr>
            <p:nvPr/>
          </p:nvSpPr>
          <p:spPr bwMode="auto">
            <a:xfrm>
              <a:off x="375094" y="5334000"/>
              <a:ext cx="436563" cy="26987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00">
                  <a:solidFill>
                    <a:schemeClr val="tx1"/>
                  </a:solidFill>
                </a:rPr>
                <a:t>ant</a:t>
              </a:r>
            </a:p>
          </p:txBody>
        </p:sp>
        <p:sp>
          <p:nvSpPr>
            <p:cNvPr id="29728" name="Line 161"/>
            <p:cNvSpPr>
              <a:spLocks noChangeShapeType="1"/>
            </p:cNvSpPr>
            <p:nvPr/>
          </p:nvSpPr>
          <p:spPr bwMode="auto">
            <a:xfrm flipH="1">
              <a:off x="2363552" y="6170259"/>
              <a:ext cx="276461"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9"/>
          <p:cNvGrpSpPr>
            <a:grpSpLocks/>
          </p:cNvGrpSpPr>
          <p:nvPr/>
        </p:nvGrpSpPr>
        <p:grpSpPr bwMode="auto">
          <a:xfrm>
            <a:off x="2638425" y="1989138"/>
            <a:ext cx="485775" cy="601662"/>
            <a:chOff x="2637851" y="1989137"/>
            <a:chExt cx="486349" cy="601663"/>
          </a:xfrm>
        </p:grpSpPr>
        <p:sp>
          <p:nvSpPr>
            <p:cNvPr id="29714" name="Line 140"/>
            <p:cNvSpPr>
              <a:spLocks noChangeShapeType="1"/>
            </p:cNvSpPr>
            <p:nvPr/>
          </p:nvSpPr>
          <p:spPr bwMode="auto">
            <a:xfrm>
              <a:off x="2806700" y="2590800"/>
              <a:ext cx="317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166"/>
            <p:cNvSpPr>
              <a:spLocks noChangeShapeType="1"/>
            </p:cNvSpPr>
            <p:nvPr/>
          </p:nvSpPr>
          <p:spPr bwMode="auto">
            <a:xfrm flipH="1">
              <a:off x="2806700" y="1998662"/>
              <a:ext cx="0" cy="592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167"/>
            <p:cNvSpPr>
              <a:spLocks noChangeShapeType="1"/>
            </p:cNvSpPr>
            <p:nvPr/>
          </p:nvSpPr>
          <p:spPr bwMode="auto">
            <a:xfrm flipH="1">
              <a:off x="2637851" y="1989137"/>
              <a:ext cx="168849"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4324" name="Group 180"/>
          <p:cNvGrpSpPr>
            <a:grpSpLocks/>
          </p:cNvGrpSpPr>
          <p:nvPr/>
        </p:nvGrpSpPr>
        <p:grpSpPr bwMode="auto">
          <a:xfrm>
            <a:off x="593725" y="1989138"/>
            <a:ext cx="606425" cy="3344862"/>
            <a:chOff x="336" y="1536"/>
            <a:chExt cx="240" cy="624"/>
          </a:xfrm>
        </p:grpSpPr>
        <p:sp>
          <p:nvSpPr>
            <p:cNvPr id="29712" name="Line 178"/>
            <p:cNvSpPr>
              <a:spLocks noChangeShapeType="1"/>
            </p:cNvSpPr>
            <p:nvPr/>
          </p:nvSpPr>
          <p:spPr bwMode="auto">
            <a:xfrm flipV="1">
              <a:off x="336" y="1536"/>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9"/>
            <p:cNvSpPr>
              <a:spLocks noChangeShapeType="1"/>
            </p:cNvSpPr>
            <p:nvPr/>
          </p:nvSpPr>
          <p:spPr bwMode="auto">
            <a:xfrm>
              <a:off x="336" y="1536"/>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4421" name="Group 277"/>
          <p:cNvGrpSpPr>
            <a:grpSpLocks/>
          </p:cNvGrpSpPr>
          <p:nvPr/>
        </p:nvGrpSpPr>
        <p:grpSpPr bwMode="auto">
          <a:xfrm>
            <a:off x="4495800" y="3733800"/>
            <a:ext cx="2286000" cy="1676400"/>
            <a:chOff x="2832" y="2352"/>
            <a:chExt cx="1440" cy="1056"/>
          </a:xfrm>
        </p:grpSpPr>
        <p:grpSp>
          <p:nvGrpSpPr>
            <p:cNvPr id="29708" name="Group 212"/>
            <p:cNvGrpSpPr>
              <a:grpSpLocks/>
            </p:cNvGrpSpPr>
            <p:nvPr/>
          </p:nvGrpSpPr>
          <p:grpSpPr bwMode="auto">
            <a:xfrm flipH="1">
              <a:off x="2832" y="2352"/>
              <a:ext cx="192" cy="1056"/>
              <a:chOff x="1872" y="2304"/>
              <a:chExt cx="192" cy="864"/>
            </a:xfrm>
          </p:grpSpPr>
          <p:sp>
            <p:nvSpPr>
              <p:cNvPr id="29710" name="Line 210"/>
              <p:cNvSpPr>
                <a:spLocks noChangeShapeType="1"/>
              </p:cNvSpPr>
              <p:nvPr/>
            </p:nvSpPr>
            <p:spPr bwMode="auto">
              <a:xfrm flipV="1">
                <a:off x="1872" y="23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211"/>
              <p:cNvSpPr>
                <a:spLocks noChangeShapeType="1"/>
              </p:cNvSpPr>
              <p:nvPr/>
            </p:nvSpPr>
            <p:spPr bwMode="auto">
              <a:xfrm>
                <a:off x="1872" y="230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09" name="Line 276"/>
            <p:cNvSpPr>
              <a:spLocks noChangeShapeType="1"/>
            </p:cNvSpPr>
            <p:nvPr/>
          </p:nvSpPr>
          <p:spPr bwMode="auto">
            <a:xfrm flipH="1">
              <a:off x="3024" y="3408"/>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92987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4431"/>
                                        </p:tgtEl>
                                        <p:attrNameLst>
                                          <p:attrName>style.visibility</p:attrName>
                                        </p:attrNameLst>
                                      </p:cBhvr>
                                      <p:to>
                                        <p:strVal val="visible"/>
                                      </p:to>
                                    </p:set>
                                    <p:animEffect transition="in" filter="dissolve">
                                      <p:cBhvr>
                                        <p:cTn id="12" dur="500"/>
                                        <p:tgtEl>
                                          <p:spTgt spid="134431"/>
                                        </p:tgtEl>
                                      </p:cBhvr>
                                    </p:animEffect>
                                  </p:childTnLst>
                                </p:cTn>
                              </p:par>
                            </p:childTnLst>
                          </p:cTn>
                        </p:par>
                        <p:par>
                          <p:cTn id="13" fill="hold" nodeType="afterGroup">
                            <p:stCondLst>
                              <p:cond delay="500"/>
                            </p:stCondLst>
                            <p:childTnLst>
                              <p:par>
                                <p:cTn id="14" presetID="22" presetClass="entr" presetSubtype="2" fill="hold" nodeType="afterEffect">
                                  <p:stCondLst>
                                    <p:cond delay="0"/>
                                  </p:stCondLst>
                                  <p:childTnLst>
                                    <p:set>
                                      <p:cBhvr>
                                        <p:cTn id="15" dur="1" fill="hold">
                                          <p:stCondLst>
                                            <p:cond delay="0"/>
                                          </p:stCondLst>
                                        </p:cTn>
                                        <p:tgtEl>
                                          <p:spTgt spid="134421"/>
                                        </p:tgtEl>
                                        <p:attrNameLst>
                                          <p:attrName>style.visibility</p:attrName>
                                        </p:attrNameLst>
                                      </p:cBhvr>
                                      <p:to>
                                        <p:strVal val="visible"/>
                                      </p:to>
                                    </p:set>
                                    <p:animEffect transition="in" filter="wipe(right)">
                                      <p:cBhvr>
                                        <p:cTn id="16" dur="1000"/>
                                        <p:tgtEl>
                                          <p:spTgt spid="1344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134324"/>
                                        </p:tgtEl>
                                        <p:attrNameLst>
                                          <p:attrName>style.visibility</p:attrName>
                                        </p:attrNameLst>
                                      </p:cBhvr>
                                      <p:to>
                                        <p:strVal val="visible"/>
                                      </p:to>
                                    </p:set>
                                    <p:animEffect transition="in" filter="wipe(down)">
                                      <p:cBhvr>
                                        <p:cTn id="25" dur="500"/>
                                        <p:tgtEl>
                                          <p:spTgt spid="134324"/>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nodeType="afterGroup">
                            <p:stCondLst>
                              <p:cond delay="1500"/>
                            </p:stCondLst>
                            <p:childTnLst>
                              <p:par>
                                <p:cTn id="31" presetID="2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smtClean="0">
                <a:ea typeface="ＭＳ Ｐゴシック" pitchFamily="34" charset="-128"/>
              </a:rPr>
              <a:t>PD Tool Development - Interfaces</a:t>
            </a:r>
          </a:p>
        </p:txBody>
      </p:sp>
      <p:sp>
        <p:nvSpPr>
          <p:cNvPr id="30723" name="Rectangle 3"/>
          <p:cNvSpPr>
            <a:spLocks noGrp="1"/>
          </p:cNvSpPr>
          <p:nvPr>
            <p:ph type="body" idx="4294967295"/>
          </p:nvPr>
        </p:nvSpPr>
        <p:spPr>
          <a:xfrm>
            <a:off x="457200" y="1066800"/>
            <a:ext cx="8534400" cy="5059363"/>
          </a:xfrm>
        </p:spPr>
        <p:txBody>
          <a:bodyPr/>
          <a:lstStyle/>
          <a:p>
            <a:pPr marL="609600" indent="-609600">
              <a:lnSpc>
                <a:spcPct val="90000"/>
              </a:lnSpc>
            </a:pPr>
            <a:r>
              <a:rPr lang="en-US" sz="2800" b="1" i="1" smtClean="0">
                <a:ea typeface="ＭＳ Ｐゴシック" pitchFamily="34" charset="-128"/>
              </a:rPr>
              <a:t>CIS Web Service Interface</a:t>
            </a:r>
          </a:p>
          <a:p>
            <a:pPr marL="990600" lvl="1" indent="-533400">
              <a:lnSpc>
                <a:spcPct val="90000"/>
              </a:lnSpc>
            </a:pPr>
            <a:r>
              <a:rPr lang="en-US" sz="2400" smtClean="0">
                <a:ea typeface="ＭＳ Ｐゴシック" pitchFamily="34" charset="-128"/>
              </a:rPr>
              <a:t>Smallest amount of code possible required to interface with CIS 5.1/5.2/6.0 web service API generated classes.</a:t>
            </a:r>
          </a:p>
          <a:p>
            <a:pPr marL="990600" lvl="1" indent="-533400">
              <a:lnSpc>
                <a:spcPct val="90000"/>
              </a:lnSpc>
            </a:pPr>
            <a:r>
              <a:rPr lang="en-US" sz="2400" smtClean="0">
                <a:ea typeface="ＭＳ Ｐゴシック" pitchFamily="34" charset="-128"/>
              </a:rPr>
              <a:t>This should be a very thin layer on top of our WS API.  All parameters are pass-through.  No logic lives here.</a:t>
            </a:r>
          </a:p>
          <a:p>
            <a:pPr marL="990600" lvl="1" indent="-533400">
              <a:lnSpc>
                <a:spcPct val="90000"/>
              </a:lnSpc>
            </a:pPr>
            <a:r>
              <a:rPr lang="en-US" sz="2400" smtClean="0">
                <a:ea typeface="ＭＳ Ｐゴシック" pitchFamily="34" charset="-128"/>
              </a:rPr>
              <a:t>Handles exceptions from CIS</a:t>
            </a:r>
          </a:p>
          <a:p>
            <a:pPr marL="990600" lvl="1" indent="-533400">
              <a:lnSpc>
                <a:spcPct val="90000"/>
              </a:lnSpc>
            </a:pPr>
            <a:r>
              <a:rPr lang="en-US" sz="2400" smtClean="0">
                <a:ea typeface="ＭＳ Ｐゴシック" pitchFamily="34" charset="-128"/>
              </a:rPr>
              <a:t>Handles output standardization and exceptions</a:t>
            </a:r>
          </a:p>
          <a:p>
            <a:pPr marL="990600" lvl="1" indent="-533400">
              <a:lnSpc>
                <a:spcPct val="90000"/>
              </a:lnSpc>
            </a:pPr>
            <a:endParaRPr lang="en-US" sz="2400" smtClean="0">
              <a:ea typeface="ＭＳ Ｐゴシック" pitchFamily="34" charset="-128"/>
            </a:endParaRPr>
          </a:p>
          <a:p>
            <a:pPr marL="609600" indent="-609600">
              <a:lnSpc>
                <a:spcPct val="90000"/>
              </a:lnSpc>
            </a:pPr>
            <a:r>
              <a:rPr lang="en-US" sz="2800" b="1" i="1" smtClean="0">
                <a:ea typeface="ＭＳ Ｐゴシック" pitchFamily="34" charset="-128"/>
              </a:rPr>
              <a:t>CIS Published Procedures</a:t>
            </a:r>
          </a:p>
          <a:p>
            <a:pPr marL="990600" lvl="1" indent="-533400">
              <a:lnSpc>
                <a:spcPct val="90000"/>
              </a:lnSpc>
            </a:pPr>
            <a:r>
              <a:rPr lang="en-US" sz="2400" smtClean="0">
                <a:ea typeface="ＭＳ Ｐゴシック" pitchFamily="34" charset="-128"/>
              </a:rPr>
              <a:t>Generically invoke published procedures using the executeProcedure() Web Service API.</a:t>
            </a:r>
            <a:endParaRPr lang="en-US" sz="2000" smtClean="0">
              <a:ea typeface="ＭＳ Ｐゴシック" pitchFamily="34" charset="-128"/>
            </a:endParaRPr>
          </a:p>
        </p:txBody>
      </p:sp>
    </p:spTree>
    <p:extLst>
      <p:ext uri="{BB962C8B-B14F-4D97-AF65-F5344CB8AC3E}">
        <p14:creationId xmlns:p14="http://schemas.microsoft.com/office/powerpoint/2010/main" val="3147616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title" idx="4294967295"/>
          </p:nvPr>
        </p:nvSpPr>
        <p:spPr/>
        <p:txBody>
          <a:bodyPr/>
          <a:lstStyle/>
          <a:p>
            <a:r>
              <a:rPr lang="en-US" smtClean="0">
                <a:ea typeface="ＭＳ Ｐゴシック" pitchFamily="34" charset="-128"/>
              </a:rPr>
              <a:t>PD Tool Development – Module Manager</a:t>
            </a:r>
          </a:p>
        </p:txBody>
      </p:sp>
      <p:sp>
        <p:nvSpPr>
          <p:cNvPr id="31747" name="Rectangle 4"/>
          <p:cNvSpPr>
            <a:spLocks noGrp="1"/>
          </p:cNvSpPr>
          <p:nvPr>
            <p:ph type="body" idx="4294967295"/>
          </p:nvPr>
        </p:nvSpPr>
        <p:spPr>
          <a:xfrm>
            <a:off x="457200" y="1066800"/>
            <a:ext cx="7696200" cy="381000"/>
          </a:xfrm>
        </p:spPr>
        <p:txBody>
          <a:bodyPr/>
          <a:lstStyle/>
          <a:p>
            <a:r>
              <a:rPr lang="en-US" sz="1800" smtClean="0">
                <a:ea typeface="ＭＳ Ｐゴシック" pitchFamily="34" charset="-128"/>
              </a:rPr>
              <a:t>Module Manager and Web Service API Conventions</a:t>
            </a:r>
          </a:p>
        </p:txBody>
      </p:sp>
      <p:sp>
        <p:nvSpPr>
          <p:cNvPr id="31748" name="AutoShape 97"/>
          <p:cNvSpPr>
            <a:spLocks noChangeArrowheads="1"/>
          </p:cNvSpPr>
          <p:nvPr/>
        </p:nvSpPr>
        <p:spPr bwMode="auto">
          <a:xfrm>
            <a:off x="274638" y="1544638"/>
            <a:ext cx="3687762" cy="3829050"/>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u="sng">
                <a:solidFill>
                  <a:schemeClr val="tx1"/>
                </a:solidFill>
              </a:rPr>
              <a:t>Module Manager</a:t>
            </a:r>
          </a:p>
          <a:p>
            <a:pPr>
              <a:spcBef>
                <a:spcPct val="50000"/>
              </a:spcBef>
            </a:pPr>
            <a:r>
              <a:rPr lang="en-US" sz="1200">
                <a:solidFill>
                  <a:schemeClr val="tx1"/>
                </a:solidFill>
              </a:rPr>
              <a:t>Package: com.compositesw.ps.deploytool.services</a:t>
            </a:r>
          </a:p>
          <a:p>
            <a:pPr>
              <a:spcBef>
                <a:spcPct val="50000"/>
              </a:spcBef>
            </a:pPr>
            <a:r>
              <a:rPr lang="en-US" sz="1200" u="sng">
                <a:solidFill>
                  <a:schemeClr val="tx1"/>
                </a:solidFill>
              </a:rPr>
              <a:t>Resource APIs</a:t>
            </a:r>
          </a:p>
          <a:p>
            <a:pPr>
              <a:spcBef>
                <a:spcPct val="50000"/>
              </a:spcBef>
            </a:pPr>
            <a:r>
              <a:rPr lang="en-US" sz="1200">
                <a:solidFill>
                  <a:schemeClr val="tx1"/>
                </a:solidFill>
              </a:rPr>
              <a:t> TriggerMananger.updateTriggerSchedule</a:t>
            </a:r>
          </a:p>
          <a:p>
            <a:pPr>
              <a:spcBef>
                <a:spcPct val="50000"/>
              </a:spcBef>
            </a:pPr>
            <a:r>
              <a:rPr lang="en-US" sz="1200">
                <a:solidFill>
                  <a:schemeClr val="tx1"/>
                </a:solidFill>
              </a:rPr>
              <a:t> DataSourceManager.updateDataSources</a:t>
            </a:r>
          </a:p>
          <a:p>
            <a:pPr>
              <a:spcBef>
                <a:spcPct val="50000"/>
              </a:spcBef>
            </a:pPr>
            <a:r>
              <a:rPr lang="en-US" sz="1200" u="sng">
                <a:solidFill>
                  <a:schemeClr val="tx1"/>
                </a:solidFill>
              </a:rPr>
              <a:t>User APIs</a:t>
            </a:r>
          </a:p>
          <a:p>
            <a:pPr>
              <a:spcBef>
                <a:spcPct val="50000"/>
              </a:spcBef>
            </a:pPr>
            <a:r>
              <a:rPr lang="en-US" sz="1200">
                <a:solidFill>
                  <a:schemeClr val="tx1"/>
                </a:solidFill>
              </a:rPr>
              <a:t> UserManager.createOrUpdateUsers</a:t>
            </a:r>
          </a:p>
          <a:p>
            <a:pPr>
              <a:spcBef>
                <a:spcPct val="50000"/>
              </a:spcBef>
            </a:pPr>
            <a:r>
              <a:rPr lang="en-US" sz="1200">
                <a:solidFill>
                  <a:schemeClr val="tx1"/>
                </a:solidFill>
              </a:rPr>
              <a:t>  </a:t>
            </a:r>
          </a:p>
          <a:p>
            <a:pPr>
              <a:spcBef>
                <a:spcPct val="50000"/>
              </a:spcBef>
            </a:pPr>
            <a:r>
              <a:rPr lang="en-US" sz="1200">
                <a:solidFill>
                  <a:schemeClr val="tx1"/>
                </a:solidFill>
              </a:rPr>
              <a:t> </a:t>
            </a:r>
          </a:p>
          <a:p>
            <a:pPr>
              <a:spcBef>
                <a:spcPct val="50000"/>
              </a:spcBef>
            </a:pPr>
            <a:r>
              <a:rPr lang="en-US" sz="1200">
                <a:solidFill>
                  <a:schemeClr val="tx1"/>
                </a:solidFill>
              </a:rPr>
              <a:t>  </a:t>
            </a:r>
          </a:p>
          <a:p>
            <a:pPr>
              <a:spcBef>
                <a:spcPct val="50000"/>
              </a:spcBef>
            </a:pPr>
            <a:r>
              <a:rPr lang="en-US" sz="1200" u="sng">
                <a:solidFill>
                  <a:schemeClr val="tx1"/>
                </a:solidFill>
              </a:rPr>
              <a:t>Server APIs</a:t>
            </a:r>
          </a:p>
          <a:p>
            <a:pPr>
              <a:spcBef>
                <a:spcPct val="50000"/>
              </a:spcBef>
            </a:pPr>
            <a:r>
              <a:rPr lang="en-US" sz="1200">
                <a:solidFill>
                  <a:schemeClr val="tx1"/>
                </a:solidFill>
              </a:rPr>
              <a:t> ServerAttrManager.updateServerAttributes</a:t>
            </a:r>
          </a:p>
        </p:txBody>
      </p:sp>
      <p:sp>
        <p:nvSpPr>
          <p:cNvPr id="31749" name="AutoShape 98"/>
          <p:cNvSpPr>
            <a:spLocks noChangeArrowheads="1"/>
          </p:cNvSpPr>
          <p:nvPr/>
        </p:nvSpPr>
        <p:spPr bwMode="auto">
          <a:xfrm>
            <a:off x="4876800" y="1512888"/>
            <a:ext cx="4038600" cy="4137025"/>
          </a:xfrm>
          <a:prstGeom prst="roundRect">
            <a:avLst>
              <a:gd name="adj" fmla="val 16667"/>
            </a:avLst>
          </a:prstGeom>
          <a:solidFill>
            <a:srgbClr val="DDDDD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u="sng">
                <a:solidFill>
                  <a:schemeClr val="tx1"/>
                </a:solidFill>
              </a:rPr>
              <a:t>CIS WS API Interface</a:t>
            </a:r>
          </a:p>
          <a:p>
            <a:pPr>
              <a:spcBef>
                <a:spcPct val="50000"/>
              </a:spcBef>
            </a:pPr>
            <a:r>
              <a:rPr lang="en-US" sz="1200">
                <a:solidFill>
                  <a:schemeClr val="tx1"/>
                </a:solidFill>
              </a:rPr>
              <a:t>Package for CIS Web Service API: com.compositesw.ps.deploytool.dao &amp; .wsapi</a:t>
            </a:r>
          </a:p>
          <a:p>
            <a:pPr>
              <a:spcBef>
                <a:spcPct val="50000"/>
              </a:spcBef>
            </a:pPr>
            <a:r>
              <a:rPr lang="en-US" sz="1200" u="sng">
                <a:solidFill>
                  <a:schemeClr val="tx1"/>
                </a:solidFill>
              </a:rPr>
              <a:t>Resource APIs</a:t>
            </a:r>
            <a:endParaRPr lang="en-US" sz="1200">
              <a:solidFill>
                <a:schemeClr val="tx1"/>
              </a:solidFill>
            </a:endParaRPr>
          </a:p>
          <a:p>
            <a:pPr>
              <a:spcBef>
                <a:spcPct val="50000"/>
              </a:spcBef>
            </a:pPr>
            <a:r>
              <a:rPr lang="en-US" sz="1200">
                <a:solidFill>
                  <a:schemeClr val="tx1"/>
                </a:solidFill>
              </a:rPr>
              <a:t> TriggerDAO </a:t>
            </a:r>
            <a:r>
              <a:rPr lang="en-US" sz="1200">
                <a:solidFill>
                  <a:schemeClr val="tx1"/>
                </a:solidFill>
                <a:sym typeface="Wingdings" pitchFamily="2" charset="2"/>
              </a:rPr>
              <a:t> TriggerWSDAOImpl</a:t>
            </a:r>
            <a:endParaRPr lang="en-US" sz="1200">
              <a:solidFill>
                <a:schemeClr val="tx1"/>
              </a:solidFill>
            </a:endParaRPr>
          </a:p>
          <a:p>
            <a:pPr>
              <a:spcBef>
                <a:spcPct val="50000"/>
              </a:spcBef>
            </a:pPr>
            <a:r>
              <a:rPr lang="en-US" sz="1200">
                <a:solidFill>
                  <a:schemeClr val="tx1"/>
                </a:solidFill>
              </a:rPr>
              <a:t> DataSourceDAO </a:t>
            </a:r>
            <a:r>
              <a:rPr lang="en-US" sz="1200">
                <a:solidFill>
                  <a:schemeClr val="tx1"/>
                </a:solidFill>
                <a:sym typeface="Wingdings" pitchFamily="2" charset="2"/>
              </a:rPr>
              <a:t> DataSourceWSDAOImpl</a:t>
            </a:r>
            <a:endParaRPr lang="en-US" sz="1200">
              <a:solidFill>
                <a:schemeClr val="tx1"/>
              </a:solidFill>
            </a:endParaRPr>
          </a:p>
          <a:p>
            <a:pPr>
              <a:spcBef>
                <a:spcPct val="50000"/>
              </a:spcBef>
            </a:pPr>
            <a:r>
              <a:rPr lang="en-US" sz="1200" u="sng">
                <a:solidFill>
                  <a:schemeClr val="tx1"/>
                </a:solidFill>
              </a:rPr>
              <a:t>User APIs</a:t>
            </a:r>
            <a:endParaRPr lang="en-US" sz="1200">
              <a:solidFill>
                <a:schemeClr val="tx1"/>
              </a:solidFill>
            </a:endParaRPr>
          </a:p>
          <a:p>
            <a:pPr>
              <a:spcBef>
                <a:spcPct val="50000"/>
              </a:spcBef>
            </a:pPr>
            <a:r>
              <a:rPr lang="en-US" sz="1200">
                <a:solidFill>
                  <a:schemeClr val="tx1"/>
                </a:solidFill>
              </a:rPr>
              <a:t> UserDAO  </a:t>
            </a:r>
            <a:r>
              <a:rPr lang="en-US" sz="1200">
                <a:solidFill>
                  <a:schemeClr val="tx1"/>
                </a:solidFill>
                <a:sym typeface="Wingdings" pitchFamily="2" charset="2"/>
              </a:rPr>
              <a:t> UserWSDAOImpl</a:t>
            </a:r>
            <a:endParaRPr lang="en-US" sz="1200">
              <a:solidFill>
                <a:schemeClr val="tx1"/>
              </a:solidFill>
            </a:endParaRPr>
          </a:p>
          <a:p>
            <a:pPr lvl="1">
              <a:spcBef>
                <a:spcPct val="50000"/>
              </a:spcBef>
              <a:buFontTx/>
              <a:buChar char="•"/>
            </a:pPr>
            <a:r>
              <a:rPr lang="en-US" sz="1200">
                <a:solidFill>
                  <a:schemeClr val="tx1"/>
                </a:solidFill>
              </a:rPr>
              <a:t> .createUser</a:t>
            </a:r>
          </a:p>
          <a:p>
            <a:pPr lvl="1">
              <a:spcBef>
                <a:spcPct val="50000"/>
              </a:spcBef>
              <a:buFontTx/>
              <a:buChar char="•"/>
            </a:pPr>
            <a:r>
              <a:rPr lang="en-US" sz="1200">
                <a:solidFill>
                  <a:schemeClr val="tx1"/>
                </a:solidFill>
              </a:rPr>
              <a:t> .UpdateUser</a:t>
            </a:r>
          </a:p>
          <a:p>
            <a:pPr lvl="1">
              <a:spcBef>
                <a:spcPct val="50000"/>
              </a:spcBef>
              <a:buFontTx/>
              <a:buChar char="•"/>
            </a:pPr>
            <a:r>
              <a:rPr lang="en-US" sz="1200">
                <a:solidFill>
                  <a:schemeClr val="tx1"/>
                </a:solidFill>
              </a:rPr>
              <a:t> .getUser</a:t>
            </a:r>
          </a:p>
          <a:p>
            <a:pPr>
              <a:spcBef>
                <a:spcPct val="50000"/>
              </a:spcBef>
            </a:pPr>
            <a:r>
              <a:rPr lang="en-US" sz="1200" u="sng">
                <a:solidFill>
                  <a:schemeClr val="tx1"/>
                </a:solidFill>
              </a:rPr>
              <a:t>Server APIs</a:t>
            </a:r>
            <a:endParaRPr lang="en-US" sz="1200">
              <a:solidFill>
                <a:schemeClr val="tx1"/>
              </a:solidFill>
            </a:endParaRPr>
          </a:p>
          <a:p>
            <a:pPr>
              <a:spcBef>
                <a:spcPct val="50000"/>
              </a:spcBef>
            </a:pPr>
            <a:r>
              <a:rPr lang="en-US" sz="1200">
                <a:solidFill>
                  <a:schemeClr val="tx1"/>
                </a:solidFill>
              </a:rPr>
              <a:t> ServerAttrDAO  </a:t>
            </a:r>
            <a:r>
              <a:rPr lang="en-US" sz="1200">
                <a:solidFill>
                  <a:schemeClr val="tx1"/>
                </a:solidFill>
                <a:sym typeface="Wingdings" pitchFamily="2" charset="2"/>
              </a:rPr>
              <a:t> ServerAttrWSDAOImpl</a:t>
            </a:r>
            <a:endParaRPr lang="en-US" sz="1200">
              <a:solidFill>
                <a:schemeClr val="tx1"/>
              </a:solidFill>
            </a:endParaRPr>
          </a:p>
          <a:p>
            <a:pPr lvl="1">
              <a:spcBef>
                <a:spcPct val="50000"/>
              </a:spcBef>
              <a:buFontTx/>
              <a:buChar char="•"/>
            </a:pPr>
            <a:r>
              <a:rPr lang="en-US" sz="1200">
                <a:solidFill>
                  <a:schemeClr val="tx1"/>
                </a:solidFill>
              </a:rPr>
              <a:t> .updateServerAttributes</a:t>
            </a:r>
          </a:p>
        </p:txBody>
      </p:sp>
      <p:sp>
        <p:nvSpPr>
          <p:cNvPr id="31750" name="Line 101"/>
          <p:cNvSpPr>
            <a:spLocks noChangeShapeType="1"/>
          </p:cNvSpPr>
          <p:nvPr/>
        </p:nvSpPr>
        <p:spPr bwMode="auto">
          <a:xfrm>
            <a:off x="3124200" y="3657600"/>
            <a:ext cx="2133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102"/>
          <p:cNvSpPr>
            <a:spLocks noChangeShapeType="1"/>
          </p:cNvSpPr>
          <p:nvPr/>
        </p:nvSpPr>
        <p:spPr bwMode="auto">
          <a:xfrm>
            <a:off x="3124200" y="3657600"/>
            <a:ext cx="2133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103"/>
          <p:cNvSpPr>
            <a:spLocks noChangeShapeType="1"/>
          </p:cNvSpPr>
          <p:nvPr/>
        </p:nvSpPr>
        <p:spPr bwMode="auto">
          <a:xfrm>
            <a:off x="3124200" y="3657600"/>
            <a:ext cx="2133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Line 105"/>
          <p:cNvSpPr>
            <a:spLocks noChangeShapeType="1"/>
          </p:cNvSpPr>
          <p:nvPr/>
        </p:nvSpPr>
        <p:spPr bwMode="auto">
          <a:xfrm>
            <a:off x="3429000" y="28575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Line 106"/>
          <p:cNvSpPr>
            <a:spLocks noChangeShapeType="1"/>
          </p:cNvSpPr>
          <p:nvPr/>
        </p:nvSpPr>
        <p:spPr bwMode="auto">
          <a:xfrm>
            <a:off x="3429000" y="31242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07"/>
          <p:cNvSpPr>
            <a:spLocks noChangeShapeType="1"/>
          </p:cNvSpPr>
          <p:nvPr/>
        </p:nvSpPr>
        <p:spPr bwMode="auto">
          <a:xfrm>
            <a:off x="3581400" y="50292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Text Box 111"/>
          <p:cNvSpPr txBox="1">
            <a:spLocks noChangeArrowheads="1"/>
          </p:cNvSpPr>
          <p:nvPr/>
        </p:nvSpPr>
        <p:spPr bwMode="auto">
          <a:xfrm>
            <a:off x="533400" y="5537200"/>
            <a:ext cx="6858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u="sng">
                <a:solidFill>
                  <a:schemeClr val="tx1"/>
                </a:solidFill>
              </a:rPr>
              <a:t>Module Manager Notes</a:t>
            </a:r>
          </a:p>
          <a:p>
            <a:pPr eaLnBrk="1" hangingPunct="1">
              <a:spcBef>
                <a:spcPct val="50000"/>
              </a:spcBef>
              <a:buFontTx/>
              <a:buChar char="•"/>
            </a:pPr>
            <a:r>
              <a:rPr lang="en-US" sz="1200">
                <a:solidFill>
                  <a:schemeClr val="tx1"/>
                </a:solidFill>
              </a:rPr>
              <a:t> Will contain Public interfaces for ANT and Command line. </a:t>
            </a:r>
          </a:p>
          <a:p>
            <a:pPr eaLnBrk="1" hangingPunct="1">
              <a:spcBef>
                <a:spcPct val="50000"/>
              </a:spcBef>
              <a:buFontTx/>
              <a:buChar char="•"/>
            </a:pPr>
            <a:r>
              <a:rPr lang="en-US" sz="1200">
                <a:solidFill>
                  <a:schemeClr val="tx1"/>
                </a:solidFill>
              </a:rPr>
              <a:t> May contain interfaces with business logic that invoke more than one CIS WS API</a:t>
            </a:r>
          </a:p>
          <a:p>
            <a:pPr eaLnBrk="1" hangingPunct="1">
              <a:spcBef>
                <a:spcPct val="50000"/>
              </a:spcBef>
              <a:buFontTx/>
              <a:buChar char="•"/>
            </a:pPr>
            <a:r>
              <a:rPr lang="en-US" sz="1200">
                <a:solidFill>
                  <a:schemeClr val="tx1"/>
                </a:solidFill>
              </a:rPr>
              <a:t> Will contain a one for one interface to the CIS WS API</a:t>
            </a:r>
          </a:p>
        </p:txBody>
      </p:sp>
    </p:spTree>
    <p:extLst>
      <p:ext uri="{BB962C8B-B14F-4D97-AF65-F5344CB8AC3E}">
        <p14:creationId xmlns:p14="http://schemas.microsoft.com/office/powerpoint/2010/main" val="1542112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ea typeface="ＭＳ Ｐゴシック" pitchFamily="34" charset="-128"/>
              </a:rPr>
              <a:t>Agenda</a:t>
            </a:r>
          </a:p>
        </p:txBody>
      </p:sp>
      <p:sp>
        <p:nvSpPr>
          <p:cNvPr id="14339" name="Rectangle 3"/>
          <p:cNvSpPr>
            <a:spLocks noGrp="1"/>
          </p:cNvSpPr>
          <p:nvPr>
            <p:ph type="body" idx="4294967295"/>
          </p:nvPr>
        </p:nvSpPr>
        <p:spPr/>
        <p:txBody>
          <a:bodyPr>
            <a:normAutofit fontScale="92500" lnSpcReduction="10000"/>
          </a:bodyPr>
          <a:lstStyle/>
          <a:p>
            <a:r>
              <a:rPr lang="en-US" sz="2800" smtClean="0">
                <a:ea typeface="ＭＳ Ｐゴシック" pitchFamily="34" charset="-128"/>
              </a:rPr>
              <a:t>Core Team</a:t>
            </a:r>
          </a:p>
          <a:p>
            <a:r>
              <a:rPr lang="en-US" sz="2800" smtClean="0">
                <a:ea typeface="ＭＳ Ｐゴシック" pitchFamily="34" charset="-128"/>
              </a:rPr>
              <a:t>Problem Definition</a:t>
            </a:r>
          </a:p>
          <a:p>
            <a:r>
              <a:rPr lang="en-US" sz="2800" smtClean="0">
                <a:ea typeface="ＭＳ Ｐゴシック" pitchFamily="34" charset="-128"/>
              </a:rPr>
              <a:t>Goals</a:t>
            </a:r>
          </a:p>
          <a:p>
            <a:r>
              <a:rPr lang="en-US" sz="2800" smtClean="0">
                <a:ea typeface="ＭＳ Ｐゴシック" pitchFamily="34" charset="-128"/>
              </a:rPr>
              <a:t>Design Philosophy</a:t>
            </a:r>
          </a:p>
          <a:p>
            <a:r>
              <a:rPr lang="en-US" sz="2800" smtClean="0">
                <a:ea typeface="ＭＳ Ｐゴシック" pitchFamily="34" charset="-128"/>
              </a:rPr>
              <a:t>Promotion and Deployment Tool Development </a:t>
            </a:r>
          </a:p>
          <a:p>
            <a:pPr lvl="1"/>
            <a:r>
              <a:rPr lang="en-US" sz="2400" smtClean="0">
                <a:ea typeface="ＭＳ Ｐゴシック" pitchFamily="34" charset="-128"/>
              </a:rPr>
              <a:t>Architecture</a:t>
            </a:r>
          </a:p>
          <a:p>
            <a:pPr lvl="1"/>
            <a:r>
              <a:rPr lang="en-US" sz="2400" smtClean="0">
                <a:ea typeface="ＭＳ Ｐゴシック" pitchFamily="34" charset="-128"/>
              </a:rPr>
              <a:t>Distribution</a:t>
            </a:r>
          </a:p>
          <a:p>
            <a:pPr lvl="1"/>
            <a:r>
              <a:rPr lang="en-US" sz="2400" smtClean="0">
                <a:ea typeface="ＭＳ Ｐゴシック" pitchFamily="34" charset="-128"/>
              </a:rPr>
              <a:t>Execution</a:t>
            </a:r>
          </a:p>
          <a:p>
            <a:pPr lvl="1"/>
            <a:r>
              <a:rPr lang="en-US" sz="2400" smtClean="0">
                <a:ea typeface="ＭＳ Ｐゴシック" pitchFamily="34" charset="-128"/>
              </a:rPr>
              <a:t>Development</a:t>
            </a:r>
          </a:p>
          <a:p>
            <a:r>
              <a:rPr lang="en-US" sz="2800" smtClean="0">
                <a:ea typeface="ＭＳ Ｐゴシック" pitchFamily="34" charset="-128"/>
              </a:rPr>
              <a:t>Conclusion</a:t>
            </a:r>
          </a:p>
        </p:txBody>
      </p:sp>
    </p:spTree>
    <p:extLst>
      <p:ext uri="{BB962C8B-B14F-4D97-AF65-F5344CB8AC3E}">
        <p14:creationId xmlns:p14="http://schemas.microsoft.com/office/powerpoint/2010/main" val="2110033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smtClean="0">
                <a:ea typeface="ＭＳ Ｐゴシック" pitchFamily="34" charset="-128"/>
              </a:rPr>
              <a:t>PD Tool Development – Module Manager</a:t>
            </a:r>
          </a:p>
        </p:txBody>
      </p:sp>
      <p:sp>
        <p:nvSpPr>
          <p:cNvPr id="32771" name="Rectangle 3"/>
          <p:cNvSpPr>
            <a:spLocks noGrp="1"/>
          </p:cNvSpPr>
          <p:nvPr>
            <p:ph type="body" idx="4294967295"/>
          </p:nvPr>
        </p:nvSpPr>
        <p:spPr>
          <a:xfrm>
            <a:off x="228600" y="1066800"/>
            <a:ext cx="8458200" cy="5562600"/>
          </a:xfrm>
        </p:spPr>
        <p:txBody>
          <a:bodyPr/>
          <a:lstStyle/>
          <a:p>
            <a:pPr marL="609600" indent="-609600">
              <a:lnSpc>
                <a:spcPct val="80000"/>
              </a:lnSpc>
            </a:pPr>
            <a:r>
              <a:rPr lang="en-US" sz="2800" b="1" i="1" smtClean="0">
                <a:ea typeface="ＭＳ Ｐゴシック" pitchFamily="34" charset="-128"/>
              </a:rPr>
              <a:t>Module Manager</a:t>
            </a:r>
            <a:r>
              <a:rPr lang="en-US" sz="2800" smtClean="0">
                <a:ea typeface="ＭＳ Ｐゴシック" pitchFamily="34" charset="-128"/>
              </a:rPr>
              <a:t>  {Module}ManagerImpl</a:t>
            </a:r>
          </a:p>
          <a:p>
            <a:pPr marL="990600" lvl="1" indent="-533400">
              <a:lnSpc>
                <a:spcPct val="80000"/>
              </a:lnSpc>
            </a:pPr>
            <a:r>
              <a:rPr lang="en-US" sz="2400" smtClean="0">
                <a:ea typeface="ＭＳ Ｐゴシック" pitchFamily="34" charset="-128"/>
              </a:rPr>
              <a:t>Implements a common pattern within a module:</a:t>
            </a:r>
          </a:p>
          <a:p>
            <a:pPr marL="990600" lvl="1" indent="-533400">
              <a:lnSpc>
                <a:spcPct val="80000"/>
              </a:lnSpc>
            </a:pPr>
            <a:r>
              <a:rPr lang="en-US" sz="2400" smtClean="0">
                <a:ea typeface="ＭＳ Ｐゴシック" pitchFamily="34" charset="-128"/>
              </a:rPr>
              <a:t>Common interface for Ant or command line</a:t>
            </a:r>
          </a:p>
          <a:p>
            <a:pPr marL="990600" lvl="1" indent="-533400">
              <a:lnSpc>
                <a:spcPct val="80000"/>
              </a:lnSpc>
            </a:pPr>
            <a:r>
              <a:rPr lang="en-US" sz="2400" smtClean="0">
                <a:ea typeface="ＭＳ Ｐゴシック" pitchFamily="34" charset="-128"/>
              </a:rPr>
              <a:t>Common XML property file (modules.xml) parsing</a:t>
            </a:r>
          </a:p>
          <a:p>
            <a:pPr marL="1371600" lvl="2" indent="-457200">
              <a:lnSpc>
                <a:spcPct val="80000"/>
              </a:lnSpc>
            </a:pPr>
            <a:r>
              <a:rPr lang="en-US" sz="2000" smtClean="0">
                <a:ea typeface="ＭＳ Ｐゴシック" pitchFamily="34" charset="-128"/>
              </a:rPr>
              <a:t>Iterate over lists of properties with invocation to the CIS Web service or JDBC interface for each instance.</a:t>
            </a:r>
          </a:p>
          <a:p>
            <a:pPr marL="990600" lvl="1" indent="-533400">
              <a:lnSpc>
                <a:spcPct val="80000"/>
              </a:lnSpc>
            </a:pPr>
            <a:r>
              <a:rPr lang="en-US" sz="2400" smtClean="0">
                <a:ea typeface="ＭＳ Ｐゴシック" pitchFamily="34" charset="-128"/>
              </a:rPr>
              <a:t>Common logging</a:t>
            </a:r>
          </a:p>
          <a:p>
            <a:pPr marL="990600" lvl="1" indent="-533400">
              <a:lnSpc>
                <a:spcPct val="80000"/>
              </a:lnSpc>
            </a:pPr>
            <a:r>
              <a:rPr lang="en-US" sz="2400" smtClean="0">
                <a:ea typeface="ＭＳ Ｐゴシック" pitchFamily="34" charset="-128"/>
              </a:rPr>
              <a:t>Common exception handling</a:t>
            </a:r>
          </a:p>
          <a:p>
            <a:pPr marL="990600" lvl="1" indent="-533400">
              <a:lnSpc>
                <a:spcPct val="80000"/>
              </a:lnSpc>
            </a:pPr>
            <a:r>
              <a:rPr lang="en-US" sz="2400" smtClean="0">
                <a:ea typeface="ＭＳ Ｐゴシック" pitchFamily="34" charset="-128"/>
              </a:rPr>
              <a:t>Common pattern for invoking the Web Service or JDBC API </a:t>
            </a:r>
          </a:p>
          <a:p>
            <a:pPr marL="990600" lvl="1" indent="-533400">
              <a:lnSpc>
                <a:spcPct val="80000"/>
              </a:lnSpc>
            </a:pPr>
            <a:r>
              <a:rPr lang="en-US" sz="2400" smtClean="0">
                <a:ea typeface="ＭＳ Ｐゴシック" pitchFamily="34" charset="-128"/>
              </a:rPr>
              <a:t>Common parameter formulation and construction is done in this module.  </a:t>
            </a:r>
          </a:p>
          <a:p>
            <a:pPr marL="1371600" lvl="2" indent="-457200">
              <a:lnSpc>
                <a:spcPct val="80000"/>
              </a:lnSpc>
            </a:pPr>
            <a:r>
              <a:rPr lang="en-US" sz="2000" smtClean="0">
                <a:ea typeface="ＭＳ Ｐゴシック" pitchFamily="34" charset="-128"/>
              </a:rPr>
              <a:t>This way, the interface can invoke either JDBC or Web Services API.</a:t>
            </a:r>
          </a:p>
        </p:txBody>
      </p:sp>
    </p:spTree>
    <p:extLst>
      <p:ext uri="{BB962C8B-B14F-4D97-AF65-F5344CB8AC3E}">
        <p14:creationId xmlns:p14="http://schemas.microsoft.com/office/powerpoint/2010/main" val="1200999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smtClean="0">
                <a:ea typeface="ＭＳ Ｐゴシック" pitchFamily="34" charset="-128"/>
              </a:rPr>
              <a:t>PD Tool Development – Common Framework</a:t>
            </a:r>
          </a:p>
        </p:txBody>
      </p:sp>
      <p:sp>
        <p:nvSpPr>
          <p:cNvPr id="33795" name="Rectangle 3"/>
          <p:cNvSpPr>
            <a:spLocks noGrp="1"/>
          </p:cNvSpPr>
          <p:nvPr>
            <p:ph type="body" idx="4294967295"/>
          </p:nvPr>
        </p:nvSpPr>
        <p:spPr/>
        <p:txBody>
          <a:bodyPr/>
          <a:lstStyle/>
          <a:p>
            <a:r>
              <a:rPr lang="en-US" sz="2800" b="1" i="1" smtClean="0">
                <a:ea typeface="ＭＳ Ｐゴシック" pitchFamily="34" charset="-128"/>
              </a:rPr>
              <a:t>Common Framework</a:t>
            </a:r>
          </a:p>
          <a:p>
            <a:pPr lvl="1"/>
            <a:r>
              <a:rPr lang="en-US" sz="2400" smtClean="0">
                <a:ea typeface="ＭＳ Ｐゴシック" pitchFamily="34" charset="-128"/>
              </a:rPr>
              <a:t>Logging</a:t>
            </a:r>
          </a:p>
          <a:p>
            <a:pPr lvl="1"/>
            <a:r>
              <a:rPr lang="en-US" sz="2400" smtClean="0">
                <a:ea typeface="ＭＳ Ｐゴシック" pitchFamily="34" charset="-128"/>
              </a:rPr>
              <a:t>XML Utilities for XML Property file parsing</a:t>
            </a:r>
          </a:p>
          <a:p>
            <a:pPr lvl="1"/>
            <a:r>
              <a:rPr lang="en-US" sz="2400" smtClean="0">
                <a:ea typeface="ＭＳ Ｐゴシック" pitchFamily="34" charset="-128"/>
              </a:rPr>
              <a:t>Password encryption/decryption</a:t>
            </a:r>
          </a:p>
          <a:p>
            <a:pPr lvl="1"/>
            <a:r>
              <a:rPr lang="en-US" sz="2400" smtClean="0">
                <a:ea typeface="ＭＳ Ｐゴシック" pitchFamily="34" charset="-128"/>
              </a:rPr>
              <a:t>Common Utilities</a:t>
            </a:r>
          </a:p>
          <a:p>
            <a:pPr lvl="1"/>
            <a:r>
              <a:rPr lang="en-US" sz="2400" smtClean="0">
                <a:ea typeface="ＭＳ Ｐゴシック" pitchFamily="34" charset="-128"/>
              </a:rPr>
              <a:t>Error handling</a:t>
            </a:r>
          </a:p>
          <a:p>
            <a:pPr lvl="1"/>
            <a:r>
              <a:rPr lang="en-US" sz="2400" smtClean="0">
                <a:ea typeface="ＭＳ Ｐゴシック" pitchFamily="34" charset="-128"/>
              </a:rPr>
              <a:t>CIS 5.1 / 5.2 / 6.0 web service API generated jar for JAXB classes</a:t>
            </a:r>
          </a:p>
        </p:txBody>
      </p:sp>
    </p:spTree>
    <p:extLst>
      <p:ext uri="{BB962C8B-B14F-4D97-AF65-F5344CB8AC3E}">
        <p14:creationId xmlns:p14="http://schemas.microsoft.com/office/powerpoint/2010/main" val="4212702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ea typeface="ＭＳ Ｐゴシック" pitchFamily="34" charset="-128"/>
              </a:rPr>
              <a:t>PD Tool Development – Ant</a:t>
            </a:r>
          </a:p>
        </p:txBody>
      </p:sp>
      <p:sp>
        <p:nvSpPr>
          <p:cNvPr id="34819" name="Rectangle 3"/>
          <p:cNvSpPr>
            <a:spLocks noGrp="1"/>
          </p:cNvSpPr>
          <p:nvPr>
            <p:ph type="body" idx="4294967295"/>
          </p:nvPr>
        </p:nvSpPr>
        <p:spPr>
          <a:xfrm>
            <a:off x="381000" y="1066800"/>
            <a:ext cx="8534400" cy="5334000"/>
          </a:xfrm>
        </p:spPr>
        <p:txBody>
          <a:bodyPr/>
          <a:lstStyle/>
          <a:p>
            <a:pPr>
              <a:lnSpc>
                <a:spcPct val="90000"/>
              </a:lnSpc>
            </a:pPr>
            <a:r>
              <a:rPr lang="en-US" sz="2800" b="1" i="1" smtClean="0">
                <a:ea typeface="ＭＳ Ｐゴシック" pitchFamily="34" charset="-128"/>
              </a:rPr>
              <a:t>ANT</a:t>
            </a:r>
            <a:endParaRPr lang="en-US" sz="2800" smtClean="0">
              <a:ea typeface="ＭＳ Ｐゴシック" pitchFamily="34" charset="-128"/>
            </a:endParaRPr>
          </a:p>
          <a:p>
            <a:pPr lvl="1">
              <a:lnSpc>
                <a:spcPct val="90000"/>
              </a:lnSpc>
            </a:pPr>
            <a:r>
              <a:rPr lang="en-US" sz="2400" smtClean="0">
                <a:ea typeface="ＭＳ Ｐゴシック" pitchFamily="34" charset="-128"/>
              </a:rPr>
              <a:t>Main objective is for orchestrating target tasks based on build.xml</a:t>
            </a:r>
          </a:p>
          <a:p>
            <a:pPr lvl="1">
              <a:lnSpc>
                <a:spcPct val="90000"/>
              </a:lnSpc>
            </a:pPr>
            <a:r>
              <a:rPr lang="en-US" sz="2400" smtClean="0">
                <a:ea typeface="ＭＳ Ｐゴシック" pitchFamily="34" charset="-128"/>
              </a:rPr>
              <a:t>Code is separate from Framework code – invokes common code</a:t>
            </a:r>
          </a:p>
          <a:p>
            <a:pPr lvl="1">
              <a:lnSpc>
                <a:spcPct val="90000"/>
              </a:lnSpc>
            </a:pPr>
            <a:r>
              <a:rPr lang="en-US" sz="2400" smtClean="0">
                <a:ea typeface="ＭＳ Ｐゴシック" pitchFamily="34" charset="-128"/>
              </a:rPr>
              <a:t>Invoked with a script to set environment variables</a:t>
            </a:r>
          </a:p>
          <a:p>
            <a:pPr lvl="1">
              <a:lnSpc>
                <a:spcPct val="90000"/>
              </a:lnSpc>
            </a:pPr>
            <a:r>
              <a:rPr lang="en-US" sz="2400" smtClean="0">
                <a:ea typeface="ＭＳ Ｐゴシック" pitchFamily="34" charset="-128"/>
              </a:rPr>
              <a:t>There is no development required for Ant integration.</a:t>
            </a:r>
          </a:p>
        </p:txBody>
      </p:sp>
    </p:spTree>
    <p:extLst>
      <p:ext uri="{BB962C8B-B14F-4D97-AF65-F5344CB8AC3E}">
        <p14:creationId xmlns:p14="http://schemas.microsoft.com/office/powerpoint/2010/main" val="2252922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p:txBody>
          <a:bodyPr/>
          <a:lstStyle/>
          <a:p>
            <a:r>
              <a:rPr lang="en-US" smtClean="0">
                <a:ea typeface="ＭＳ Ｐゴシック" pitchFamily="34" charset="-128"/>
              </a:rPr>
              <a:t>Conclusion – Customer Perspective</a:t>
            </a:r>
          </a:p>
        </p:txBody>
      </p:sp>
      <p:sp>
        <p:nvSpPr>
          <p:cNvPr id="35843" name="Rectangle 3"/>
          <p:cNvSpPr>
            <a:spLocks noGrp="1"/>
          </p:cNvSpPr>
          <p:nvPr>
            <p:ph type="body" idx="4294967295"/>
          </p:nvPr>
        </p:nvSpPr>
        <p:spPr/>
        <p:txBody>
          <a:bodyPr/>
          <a:lstStyle/>
          <a:p>
            <a:r>
              <a:rPr lang="en-US" smtClean="0">
                <a:ea typeface="ＭＳ Ｐゴシック" pitchFamily="34" charset="-128"/>
              </a:rPr>
              <a:t>Pre-built; very easy to deploy; turn-key</a:t>
            </a:r>
          </a:p>
          <a:p>
            <a:r>
              <a:rPr lang="en-US" smtClean="0">
                <a:ea typeface="ＭＳ Ｐゴシック" pitchFamily="34" charset="-128"/>
              </a:rPr>
              <a:t>Only requires Unix sysadmin skills to operate and support</a:t>
            </a:r>
          </a:p>
          <a:p>
            <a:r>
              <a:rPr lang="en-US" smtClean="0">
                <a:ea typeface="ＭＳ Ｐゴシック" pitchFamily="34" charset="-128"/>
              </a:rPr>
              <a:t>Code is transparent to ops engineers (better supportability)</a:t>
            </a:r>
          </a:p>
          <a:p>
            <a:r>
              <a:rPr lang="en-US" smtClean="0">
                <a:ea typeface="ＭＳ Ｐゴシック" pitchFamily="34" charset="-128"/>
              </a:rPr>
              <a:t>Easy to swap in modules of your choice, that suit your environment</a:t>
            </a:r>
          </a:p>
        </p:txBody>
      </p:sp>
    </p:spTree>
    <p:extLst>
      <p:ext uri="{BB962C8B-B14F-4D97-AF65-F5344CB8AC3E}">
        <p14:creationId xmlns:p14="http://schemas.microsoft.com/office/powerpoint/2010/main" val="103087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subTitle" idx="1"/>
          </p:nvPr>
        </p:nvSpPr>
        <p:spPr>
          <a:xfrm>
            <a:off x="4876800" y="3200400"/>
            <a:ext cx="3357563" cy="877888"/>
          </a:xfrm>
        </p:spPr>
        <p:txBody>
          <a:bodyPr/>
          <a:lstStyle/>
          <a:p>
            <a:pPr>
              <a:buFont typeface="Wingdings" pitchFamily="2" charset="2"/>
              <a:buNone/>
            </a:pPr>
            <a:r>
              <a:rPr lang="en-US" sz="2300" smtClean="0">
                <a:ea typeface="ＭＳ Ｐゴシック" pitchFamily="34" charset="-128"/>
              </a:rPr>
              <a:t>www.compositesw.com</a:t>
            </a: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p:txBody>
      </p:sp>
    </p:spTree>
    <p:extLst>
      <p:ext uri="{BB962C8B-B14F-4D97-AF65-F5344CB8AC3E}">
        <p14:creationId xmlns:p14="http://schemas.microsoft.com/office/powerpoint/2010/main" val="37005331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ea typeface="ＭＳ Ｐゴシック" pitchFamily="34" charset="-128"/>
              </a:rPr>
              <a:t>Core Team</a:t>
            </a:r>
          </a:p>
        </p:txBody>
      </p:sp>
      <p:sp>
        <p:nvSpPr>
          <p:cNvPr id="15363" name="Rectangle 3"/>
          <p:cNvSpPr>
            <a:spLocks noGrp="1"/>
          </p:cNvSpPr>
          <p:nvPr>
            <p:ph type="body" idx="4294967295"/>
          </p:nvPr>
        </p:nvSpPr>
        <p:spPr>
          <a:xfrm>
            <a:off x="457200" y="1066800"/>
            <a:ext cx="8458200" cy="5059363"/>
          </a:xfrm>
        </p:spPr>
        <p:txBody>
          <a:bodyPr/>
          <a:lstStyle/>
          <a:p>
            <a:r>
              <a:rPr lang="en-US" sz="2400" smtClean="0">
                <a:ea typeface="ＭＳ Ｐゴシック" pitchFamily="34" charset="-128"/>
              </a:rPr>
              <a:t>Core Team</a:t>
            </a:r>
          </a:p>
          <a:p>
            <a:pPr lvl="1"/>
            <a:r>
              <a:rPr lang="en-US" sz="2000" smtClean="0">
                <a:ea typeface="ＭＳ Ｐゴシック" pitchFamily="34" charset="-128"/>
              </a:rPr>
              <a:t>Gordon Rose – PS Business Development Manager</a:t>
            </a:r>
          </a:p>
          <a:p>
            <a:pPr lvl="1"/>
            <a:r>
              <a:rPr lang="en-US" sz="2000" smtClean="0">
                <a:ea typeface="ＭＳ Ｐゴシック" pitchFamily="34" charset="-128"/>
              </a:rPr>
              <a:t>Mike Tinius – Project Manager and Framework Architect</a:t>
            </a:r>
          </a:p>
          <a:p>
            <a:pPr lvl="1"/>
            <a:r>
              <a:rPr lang="en-US" sz="2000" smtClean="0">
                <a:ea typeface="ＭＳ Ｐゴシック" pitchFamily="34" charset="-128"/>
              </a:rPr>
              <a:t>Ravi Thummalapenta – Development Lead and Java Architecture</a:t>
            </a:r>
          </a:p>
          <a:p>
            <a:pPr lvl="1"/>
            <a:r>
              <a:rPr lang="en-US" sz="2000" smtClean="0">
                <a:ea typeface="ＭＳ Ｐゴシック" pitchFamily="34" charset="-128"/>
              </a:rPr>
              <a:t>Mike Shen –Development Lead and Version Control Architect</a:t>
            </a:r>
          </a:p>
          <a:p>
            <a:pPr lvl="1"/>
            <a:r>
              <a:rPr lang="en-US" sz="2000" smtClean="0">
                <a:ea typeface="ＭＳ Ｐゴシック" pitchFamily="34" charset="-128"/>
              </a:rPr>
              <a:t>Mike DeAngelo – Technical Advisor</a:t>
            </a:r>
          </a:p>
          <a:p>
            <a:pPr lvl="1"/>
            <a:r>
              <a:rPr lang="en-US" sz="2000" smtClean="0">
                <a:ea typeface="ＭＳ Ｐゴシック" pitchFamily="34" charset="-128"/>
              </a:rPr>
              <a:t>Rob Johnson – Technical Advisor</a:t>
            </a:r>
          </a:p>
          <a:p>
            <a:pPr lvl="1"/>
            <a:r>
              <a:rPr lang="en-US" sz="2000" smtClean="0">
                <a:ea typeface="ＭＳ Ｐゴシック" pitchFamily="34" charset="-128"/>
              </a:rPr>
              <a:t>Mike Gardner – Technical Advisor</a:t>
            </a:r>
          </a:p>
          <a:p>
            <a:pPr lvl="1"/>
            <a:r>
              <a:rPr lang="en-US" sz="2000" smtClean="0">
                <a:ea typeface="ＭＳ Ｐゴシック" pitchFamily="34" charset="-128"/>
              </a:rPr>
              <a:t>Dale Taylor – Overseer and Omnipresent Director </a:t>
            </a:r>
          </a:p>
          <a:p>
            <a:pPr lvl="2"/>
            <a:r>
              <a:rPr lang="en-US" sz="1800" smtClean="0">
                <a:ea typeface="ＭＳ Ｐゴシック" pitchFamily="34" charset="-128"/>
              </a:rPr>
              <a:t>Or the guy behind the curtain who lets us do things like this.</a:t>
            </a:r>
          </a:p>
          <a:p>
            <a:r>
              <a:rPr lang="en-US" sz="2400" smtClean="0">
                <a:ea typeface="ＭＳ Ｐゴシック" pitchFamily="34" charset="-128"/>
              </a:rPr>
              <a:t>Extended Team</a:t>
            </a:r>
          </a:p>
          <a:p>
            <a:pPr lvl="1"/>
            <a:r>
              <a:rPr lang="en-US" sz="2000" smtClean="0">
                <a:ea typeface="ＭＳ Ｐゴシック" pitchFamily="34" charset="-128"/>
              </a:rPr>
              <a:t>All of PS will be commissioned to build modules</a:t>
            </a:r>
          </a:p>
          <a:p>
            <a:pPr lvl="1"/>
            <a:endParaRPr lang="en-US" sz="2000" smtClean="0">
              <a:ea typeface="ＭＳ Ｐゴシック" pitchFamily="34" charset="-128"/>
            </a:endParaRPr>
          </a:p>
        </p:txBody>
      </p:sp>
    </p:spTree>
    <p:extLst>
      <p:ext uri="{BB962C8B-B14F-4D97-AF65-F5344CB8AC3E}">
        <p14:creationId xmlns:p14="http://schemas.microsoft.com/office/powerpoint/2010/main" val="314348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ea typeface="ＭＳ Ｐゴシック" pitchFamily="34" charset="-128"/>
              </a:rPr>
              <a:t>Problem Definition</a:t>
            </a:r>
          </a:p>
        </p:txBody>
      </p:sp>
      <p:sp>
        <p:nvSpPr>
          <p:cNvPr id="16387" name="Rectangle 3"/>
          <p:cNvSpPr>
            <a:spLocks noGrp="1"/>
          </p:cNvSpPr>
          <p:nvPr>
            <p:ph type="body" idx="4294967295"/>
          </p:nvPr>
        </p:nvSpPr>
        <p:spPr>
          <a:xfrm>
            <a:off x="304800" y="1066800"/>
            <a:ext cx="8686800" cy="5334000"/>
          </a:xfrm>
        </p:spPr>
        <p:txBody>
          <a:bodyPr/>
          <a:lstStyle/>
          <a:p>
            <a:pPr>
              <a:lnSpc>
                <a:spcPct val="90000"/>
              </a:lnSpc>
            </a:pPr>
            <a:r>
              <a:rPr lang="en-US" sz="2800" smtClean="0">
                <a:ea typeface="ＭＳ Ｐゴシック" pitchFamily="34" charset="-128"/>
              </a:rPr>
              <a:t>Every CIS project must promote resources</a:t>
            </a:r>
          </a:p>
          <a:p>
            <a:pPr lvl="1">
              <a:lnSpc>
                <a:spcPct val="90000"/>
              </a:lnSpc>
            </a:pPr>
            <a:r>
              <a:rPr lang="en-US" sz="2400" smtClean="0">
                <a:ea typeface="ＭＳ Ｐゴシック" pitchFamily="34" charset="-128"/>
              </a:rPr>
              <a:t>Referred to as the deployment process.</a:t>
            </a:r>
          </a:p>
          <a:p>
            <a:pPr>
              <a:lnSpc>
                <a:spcPct val="90000"/>
              </a:lnSpc>
            </a:pPr>
            <a:r>
              <a:rPr lang="en-US" sz="2800" smtClean="0">
                <a:ea typeface="ＭＳ Ｐゴシック" pitchFamily="34" charset="-128"/>
              </a:rPr>
              <a:t>Requirements</a:t>
            </a:r>
          </a:p>
          <a:p>
            <a:pPr lvl="1">
              <a:lnSpc>
                <a:spcPct val="90000"/>
              </a:lnSpc>
            </a:pPr>
            <a:r>
              <a:rPr lang="en-US" sz="2400" smtClean="0">
                <a:ea typeface="ＭＳ Ｐゴシック" pitchFamily="34" charset="-128"/>
              </a:rPr>
              <a:t>Some customers have rigorous deployment requirements</a:t>
            </a:r>
          </a:p>
          <a:p>
            <a:pPr lvl="1">
              <a:lnSpc>
                <a:spcPct val="90000"/>
              </a:lnSpc>
            </a:pPr>
            <a:r>
              <a:rPr lang="en-US" sz="2400" smtClean="0">
                <a:ea typeface="ＭＳ Ｐゴシック" pitchFamily="34" charset="-128"/>
              </a:rPr>
              <a:t>Some have none.</a:t>
            </a:r>
          </a:p>
          <a:p>
            <a:pPr>
              <a:lnSpc>
                <a:spcPct val="90000"/>
              </a:lnSpc>
            </a:pPr>
            <a:r>
              <a:rPr lang="en-US" sz="2800" smtClean="0">
                <a:ea typeface="ＭＳ Ｐゴシック" pitchFamily="34" charset="-128"/>
              </a:rPr>
              <a:t>Variety of environments</a:t>
            </a:r>
          </a:p>
          <a:p>
            <a:pPr lvl="1">
              <a:lnSpc>
                <a:spcPct val="90000"/>
              </a:lnSpc>
            </a:pPr>
            <a:r>
              <a:rPr lang="en-US" sz="2400" smtClean="0">
                <a:ea typeface="ＭＳ Ｐゴシック" pitchFamily="34" charset="-128"/>
              </a:rPr>
              <a:t>Unix based CIS (Linux, Solaris)</a:t>
            </a:r>
          </a:p>
          <a:p>
            <a:pPr lvl="1">
              <a:lnSpc>
                <a:spcPct val="90000"/>
              </a:lnSpc>
            </a:pPr>
            <a:r>
              <a:rPr lang="en-US" sz="2400" smtClean="0">
                <a:ea typeface="ＭＳ Ｐゴシック" pitchFamily="34" charset="-128"/>
              </a:rPr>
              <a:t>Windows XP, Windows 7 (32 and 64-bit).</a:t>
            </a:r>
          </a:p>
          <a:p>
            <a:pPr>
              <a:lnSpc>
                <a:spcPct val="90000"/>
              </a:lnSpc>
            </a:pPr>
            <a:r>
              <a:rPr lang="en-US" sz="2800" smtClean="0">
                <a:ea typeface="ＭＳ Ｐゴシック" pitchFamily="34" charset="-128"/>
              </a:rPr>
              <a:t>Paradigm</a:t>
            </a:r>
          </a:p>
          <a:p>
            <a:pPr lvl="1">
              <a:lnSpc>
                <a:spcPct val="90000"/>
              </a:lnSpc>
            </a:pPr>
            <a:r>
              <a:rPr lang="en-US" sz="2400" smtClean="0">
                <a:ea typeface="ＭＳ Ｐゴシック" pitchFamily="34" charset="-128"/>
              </a:rPr>
              <a:t>May use Version control</a:t>
            </a:r>
          </a:p>
          <a:p>
            <a:pPr lvl="1">
              <a:lnSpc>
                <a:spcPct val="90000"/>
              </a:lnSpc>
            </a:pPr>
            <a:r>
              <a:rPr lang="en-US" sz="2400" smtClean="0">
                <a:ea typeface="ＭＳ Ｐゴシック" pitchFamily="34" charset="-128"/>
              </a:rPr>
              <a:t>May choose CAR file import/export</a:t>
            </a:r>
          </a:p>
        </p:txBody>
      </p:sp>
    </p:spTree>
    <p:extLst>
      <p:ext uri="{BB962C8B-B14F-4D97-AF65-F5344CB8AC3E}">
        <p14:creationId xmlns:p14="http://schemas.microsoft.com/office/powerpoint/2010/main" val="2765484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ea typeface="ＭＳ Ｐゴシック" pitchFamily="34" charset="-128"/>
              </a:rPr>
              <a:t>Goals</a:t>
            </a:r>
          </a:p>
        </p:txBody>
      </p:sp>
      <p:sp>
        <p:nvSpPr>
          <p:cNvPr id="17411" name="Rectangle 3"/>
          <p:cNvSpPr>
            <a:spLocks noGrp="1"/>
          </p:cNvSpPr>
          <p:nvPr>
            <p:ph type="body" idx="4294967295"/>
          </p:nvPr>
        </p:nvSpPr>
        <p:spPr/>
        <p:txBody>
          <a:bodyPr/>
          <a:lstStyle/>
          <a:p>
            <a:pPr>
              <a:lnSpc>
                <a:spcPct val="90000"/>
              </a:lnSpc>
            </a:pPr>
            <a:r>
              <a:rPr lang="en-US" sz="2800" smtClean="0">
                <a:ea typeface="ＭＳ Ｐゴシック" pitchFamily="34" charset="-128"/>
              </a:rPr>
              <a:t>Provide a Promotion/Deployment Tool that addresses 90% of customer base with an out-of-the-box solution.</a:t>
            </a:r>
          </a:p>
          <a:p>
            <a:pPr>
              <a:lnSpc>
                <a:spcPct val="90000"/>
              </a:lnSpc>
            </a:pPr>
            <a:r>
              <a:rPr lang="en-US" sz="2800" smtClean="0">
                <a:ea typeface="ＭＳ Ｐゴシック" pitchFamily="34" charset="-128"/>
              </a:rPr>
              <a:t>Provide an Extendable Framework </a:t>
            </a:r>
          </a:p>
          <a:p>
            <a:pPr lvl="1">
              <a:lnSpc>
                <a:spcPct val="90000"/>
              </a:lnSpc>
            </a:pPr>
            <a:r>
              <a:rPr lang="en-US" sz="2400" smtClean="0">
                <a:ea typeface="ＭＳ Ｐゴシック" pitchFamily="34" charset="-128"/>
              </a:rPr>
              <a:t>For the 10% most demanding customers that have more specific deployment requirements.</a:t>
            </a:r>
          </a:p>
          <a:p>
            <a:pPr>
              <a:lnSpc>
                <a:spcPct val="90000"/>
              </a:lnSpc>
            </a:pPr>
            <a:r>
              <a:rPr lang="en-US" sz="2800" smtClean="0">
                <a:ea typeface="ＭＳ Ｐゴシック" pitchFamily="34" charset="-128"/>
              </a:rPr>
              <a:t>Provide Documentation</a:t>
            </a:r>
          </a:p>
          <a:p>
            <a:pPr marL="742950" lvl="2" indent="-342900">
              <a:lnSpc>
                <a:spcPct val="90000"/>
              </a:lnSpc>
              <a:buClr>
                <a:srgbClr val="C82228"/>
              </a:buClr>
              <a:buFontTx/>
              <a:buBlip>
                <a:blip r:embed="rId3"/>
              </a:buBlip>
            </a:pPr>
            <a:r>
              <a:rPr lang="en-US" sz="2000" smtClean="0">
                <a:ea typeface="ＭＳ Ｐゴシック" pitchFamily="34" charset="-128"/>
              </a:rPr>
              <a:t>Developer Guide - How to build a custom module.</a:t>
            </a:r>
          </a:p>
          <a:p>
            <a:pPr>
              <a:lnSpc>
                <a:spcPct val="90000"/>
              </a:lnSpc>
            </a:pPr>
            <a:r>
              <a:rPr lang="en-US" sz="2800" smtClean="0">
                <a:ea typeface="ＭＳ Ｐゴシック" pitchFamily="34" charset="-128"/>
              </a:rPr>
              <a:t>Provide Training</a:t>
            </a:r>
          </a:p>
          <a:p>
            <a:pPr>
              <a:lnSpc>
                <a:spcPct val="90000"/>
              </a:lnSpc>
            </a:pPr>
            <a:r>
              <a:rPr lang="en-US" sz="2800" smtClean="0">
                <a:ea typeface="ＭＳ Ｐゴシック" pitchFamily="34" charset="-128"/>
              </a:rPr>
              <a:t>Provide Examples</a:t>
            </a:r>
          </a:p>
        </p:txBody>
      </p:sp>
    </p:spTree>
    <p:extLst>
      <p:ext uri="{BB962C8B-B14F-4D97-AF65-F5344CB8AC3E}">
        <p14:creationId xmlns:p14="http://schemas.microsoft.com/office/powerpoint/2010/main" val="1500022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ea typeface="ＭＳ Ｐゴシック" pitchFamily="34" charset="-128"/>
              </a:rPr>
              <a:t>Packages</a:t>
            </a:r>
          </a:p>
        </p:txBody>
      </p:sp>
      <p:sp>
        <p:nvSpPr>
          <p:cNvPr id="18435"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PS Promotion and Deployment Tool </a:t>
            </a:r>
          </a:p>
          <a:p>
            <a:pPr lvl="1"/>
            <a:r>
              <a:rPr lang="en-US" smtClean="0">
                <a:ea typeface="ＭＳ Ｐゴシック" pitchFamily="34" charset="-128"/>
              </a:rPr>
              <a:t>a.k.a. PD Tool</a:t>
            </a:r>
          </a:p>
          <a:p>
            <a:pPr lvl="1"/>
            <a:r>
              <a:rPr lang="en-US" smtClean="0">
                <a:ea typeface="ＭＳ Ｐゴシック" pitchFamily="34" charset="-128"/>
              </a:rPr>
              <a:t>Automated Command-line or Ant deployment</a:t>
            </a:r>
          </a:p>
          <a:p>
            <a:pPr lvl="1"/>
            <a:endParaRPr lang="en-US" smtClean="0">
              <a:ea typeface="ＭＳ Ｐゴシック" pitchFamily="34" charset="-128"/>
            </a:endParaRPr>
          </a:p>
          <a:p>
            <a:r>
              <a:rPr lang="en-US" smtClean="0">
                <a:ea typeface="ＭＳ Ｐゴシック" pitchFamily="34" charset="-128"/>
              </a:rPr>
              <a:t>PS Promotion and Deployment Tool Studio</a:t>
            </a:r>
          </a:p>
          <a:p>
            <a:pPr lvl="1"/>
            <a:r>
              <a:rPr lang="en-US" smtClean="0">
                <a:ea typeface="ＭＳ Ｐゴシック" pitchFamily="34" charset="-128"/>
              </a:rPr>
              <a:t>a.k.a. PD Tool Studio</a:t>
            </a:r>
          </a:p>
          <a:p>
            <a:pPr lvl="1"/>
            <a:r>
              <a:rPr lang="en-US" smtClean="0">
                <a:ea typeface="ＭＳ Ｐゴシック" pitchFamily="34" charset="-128"/>
              </a:rPr>
              <a:t>Studio Integration with VCS</a:t>
            </a:r>
          </a:p>
        </p:txBody>
      </p:sp>
    </p:spTree>
    <p:extLst>
      <p:ext uri="{BB962C8B-B14F-4D97-AF65-F5344CB8AC3E}">
        <p14:creationId xmlns:p14="http://schemas.microsoft.com/office/powerpoint/2010/main" val="1386001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362200"/>
          </a:xfrm>
        </p:spPr>
        <p:txBody>
          <a:bodyPr/>
          <a:lstStyle/>
          <a:p>
            <a:pPr>
              <a:defRPr/>
            </a:pPr>
            <a:r>
              <a:rPr lang="en-US" sz="1800" dirty="0" smtClean="0">
                <a:solidFill>
                  <a:srgbClr val="4D4D4D"/>
                </a:solidFill>
              </a:rPr>
              <a:t> </a:t>
            </a:r>
            <a:r>
              <a:rPr lang="en-US" sz="1800" dirty="0">
                <a:solidFill>
                  <a:srgbClr val="4D4D4D"/>
                </a:solidFill>
              </a:rPr>
              <a:t>PD Tool </a:t>
            </a:r>
            <a:r>
              <a:rPr lang="en-US" sz="1800" b="0" i="1" dirty="0">
                <a:solidFill>
                  <a:srgbClr val="4D4D4D"/>
                </a:solidFill>
              </a:rPr>
              <a:t>– PD Tool provides an out-of-the-box, automated, configurable, promotion </a:t>
            </a:r>
            <a:r>
              <a:rPr lang="en-US" sz="1800" b="0" i="1" dirty="0" smtClean="0">
                <a:solidFill>
                  <a:srgbClr val="4D4D4D"/>
                </a:solidFill>
              </a:rPr>
              <a:t>and deployment </a:t>
            </a:r>
            <a:r>
              <a:rPr lang="en-US" sz="1800" b="0" i="1" dirty="0">
                <a:solidFill>
                  <a:srgbClr val="4D4D4D"/>
                </a:solidFill>
              </a:rPr>
              <a:t>tool-kit to allow customers to promote CIS resources to target CIS </a:t>
            </a:r>
            <a:r>
              <a:rPr lang="en-US" sz="1800" b="0" i="1" dirty="0" smtClean="0">
                <a:solidFill>
                  <a:srgbClr val="4D4D4D"/>
                </a:solidFill>
              </a:rPr>
              <a:t>servers such </a:t>
            </a:r>
            <a:r>
              <a:rPr lang="en-US" sz="1800" b="0" i="1" dirty="0">
                <a:solidFill>
                  <a:srgbClr val="4D4D4D"/>
                </a:solidFill>
              </a:rPr>
              <a:t>as test and production. This capability seeks to satisfy 90% of </a:t>
            </a:r>
            <a:r>
              <a:rPr lang="en-US" sz="1800" b="0" i="1" dirty="0" smtClean="0">
                <a:solidFill>
                  <a:srgbClr val="4D4D4D"/>
                </a:solidFill>
              </a:rPr>
              <a:t>customer’s requirements </a:t>
            </a:r>
            <a:r>
              <a:rPr lang="en-US" sz="1800" b="0" i="1" dirty="0">
                <a:solidFill>
                  <a:srgbClr val="4D4D4D"/>
                </a:solidFill>
              </a:rPr>
              <a:t>for promoting CIS resources from one environment to another without </a:t>
            </a:r>
            <a:r>
              <a:rPr lang="en-US" sz="1800" b="0" i="1" dirty="0" smtClean="0">
                <a:solidFill>
                  <a:srgbClr val="4D4D4D"/>
                </a:solidFill>
              </a:rPr>
              <a:t>the customer </a:t>
            </a:r>
            <a:r>
              <a:rPr lang="en-US" sz="1800" b="0" i="1" dirty="0">
                <a:solidFill>
                  <a:srgbClr val="4D4D4D"/>
                </a:solidFill>
              </a:rPr>
              <a:t>having to write any custom scripts.</a:t>
            </a:r>
            <a:endParaRPr lang="en-US" sz="1800" dirty="0">
              <a:solidFill>
                <a:srgbClr val="4D4D4D"/>
              </a:solidFill>
            </a:endParaRPr>
          </a:p>
        </p:txBody>
      </p:sp>
      <p:sp>
        <p:nvSpPr>
          <p:cNvPr id="19459" name="Text Placeholder 2"/>
          <p:cNvSpPr>
            <a:spLocks noGrp="1"/>
          </p:cNvSpPr>
          <p:nvPr>
            <p:ph type="body" idx="1"/>
          </p:nvPr>
        </p:nvSpPr>
        <p:spPr>
          <a:xfrm>
            <a:off x="722313" y="21336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a:t>
            </a:r>
          </a:p>
          <a:p>
            <a:endParaRPr lang="en-US" sz="2800" smtClean="0">
              <a:ea typeface="ＭＳ Ｐゴシック" pitchFamily="34" charset="-128"/>
            </a:endParaRPr>
          </a:p>
        </p:txBody>
      </p:sp>
      <p:sp>
        <p:nvSpPr>
          <p:cNvPr id="194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1060524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0483"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Support Command-line and Ant deployment.</a:t>
            </a:r>
          </a:p>
          <a:p>
            <a:r>
              <a:rPr lang="en-US" smtClean="0">
                <a:ea typeface="ＭＳ Ｐゴシック" pitchFamily="34" charset="-128"/>
              </a:rPr>
              <a:t>Support for Java API</a:t>
            </a:r>
          </a:p>
          <a:p>
            <a:r>
              <a:rPr lang="en-US" smtClean="0">
                <a:ea typeface="ＭＳ Ｐゴシック" pitchFamily="34" charset="-128"/>
              </a:rPr>
              <a:t>Command-line and Ant invokes the </a:t>
            </a:r>
            <a:r>
              <a:rPr lang="en-US" u="sng" smtClean="0">
                <a:ea typeface="ＭＳ Ｐゴシック" pitchFamily="34" charset="-128"/>
              </a:rPr>
              <a:t>same set of modules</a:t>
            </a:r>
            <a:r>
              <a:rPr lang="en-US" smtClean="0">
                <a:ea typeface="ＭＳ Ｐゴシック" pitchFamily="34" charset="-128"/>
              </a:rPr>
              <a:t> to avoid duplication of code.</a:t>
            </a:r>
          </a:p>
          <a:p>
            <a:r>
              <a:rPr lang="en-US" smtClean="0">
                <a:ea typeface="ＭＳ Ｐゴシック" pitchFamily="34" charset="-128"/>
              </a:rPr>
              <a:t>Support both VCS and traditional CAR file based deployments.</a:t>
            </a:r>
          </a:p>
          <a:p>
            <a:r>
              <a:rPr lang="en-US" smtClean="0">
                <a:ea typeface="ＭＳ Ｐゴシック" pitchFamily="34" charset="-128"/>
              </a:rPr>
              <a:t>Support both local and remote deployment</a:t>
            </a:r>
          </a:p>
          <a:p>
            <a:r>
              <a:rPr lang="en-US" smtClean="0">
                <a:ea typeface="ＭＳ Ｐゴシック" pitchFamily="34" charset="-128"/>
              </a:rPr>
              <a:t>Produce a comprehensive set of log files</a:t>
            </a:r>
          </a:p>
          <a:p>
            <a:r>
              <a:rPr lang="en-US" smtClean="0">
                <a:ea typeface="ＭＳ Ｐゴシック" pitchFamily="34" charset="-128"/>
              </a:rPr>
              <a:t>Invokes CIS Web Service API</a:t>
            </a:r>
          </a:p>
        </p:txBody>
      </p:sp>
    </p:spTree>
    <p:extLst>
      <p:ext uri="{BB962C8B-B14F-4D97-AF65-F5344CB8AC3E}">
        <p14:creationId xmlns:p14="http://schemas.microsoft.com/office/powerpoint/2010/main" val="487499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1507"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Modular Approach</a:t>
            </a:r>
          </a:p>
          <a:p>
            <a:pPr lvl="1"/>
            <a:r>
              <a:rPr lang="en-US" smtClean="0">
                <a:ea typeface="ＭＳ Ｐゴシック" pitchFamily="34" charset="-128"/>
              </a:rPr>
              <a:t>A module is a functional grouping of actions</a:t>
            </a:r>
          </a:p>
          <a:p>
            <a:pPr lvl="2"/>
            <a:r>
              <a:rPr lang="en-US" smtClean="0">
                <a:ea typeface="ＭＳ Ｐゴシック" pitchFamily="34" charset="-128"/>
              </a:rPr>
              <a:t>Generate, Create, Update, Delete</a:t>
            </a:r>
          </a:p>
          <a:p>
            <a:pPr lvl="1"/>
            <a:r>
              <a:rPr lang="en-US" smtClean="0">
                <a:ea typeface="ＭＳ Ｐゴシック" pitchFamily="34" charset="-128"/>
              </a:rPr>
              <a:t>Invoked via command line, shell script or Java program and accepts input arguments.</a:t>
            </a:r>
          </a:p>
          <a:p>
            <a:pPr lvl="1"/>
            <a:r>
              <a:rPr lang="en-US" smtClean="0">
                <a:ea typeface="ＭＳ Ｐゴシック" pitchFamily="34" charset="-128"/>
              </a:rPr>
              <a:t>Driven by XML-based configuration files containing an iteration of CIS resources.</a:t>
            </a:r>
          </a:p>
          <a:p>
            <a:pPr lvl="1"/>
            <a:r>
              <a:rPr lang="en-US" smtClean="0">
                <a:ea typeface="ＭＳ Ｐゴシック" pitchFamily="34" charset="-128"/>
              </a:rPr>
              <a:t>Swap in module(s) of customer’s choice using Spring for Java Modules or SQL invocations for CIS SQL Script Procedures.</a:t>
            </a:r>
          </a:p>
          <a:p>
            <a:pPr lvl="1"/>
            <a:endParaRPr lang="en-US" smtClean="0">
              <a:ea typeface="ＭＳ Ｐゴシック" pitchFamily="34" charset="-128"/>
            </a:endParaRPr>
          </a:p>
        </p:txBody>
      </p:sp>
    </p:spTree>
    <p:extLst>
      <p:ext uri="{BB962C8B-B14F-4D97-AF65-F5344CB8AC3E}">
        <p14:creationId xmlns:p14="http://schemas.microsoft.com/office/powerpoint/2010/main" val="35956419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2730</TotalTime>
  <Words>4122</Words>
  <Application>Microsoft Office PowerPoint</Application>
  <PresentationFormat>On-screen Show (4:3)</PresentationFormat>
  <Paragraphs>562</Paragraphs>
  <Slides>25</Slides>
  <Notes>21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Composite Software  PS Promotion and Deployment Tool Development</vt:lpstr>
      <vt:lpstr>Agenda</vt:lpstr>
      <vt:lpstr>Core Team</vt:lpstr>
      <vt:lpstr>Problem Definition</vt:lpstr>
      <vt:lpstr>Goals</vt:lpstr>
      <vt:lpstr>Packages</vt:lpstr>
      <vt:lpstr> PD Tool – PD Tool provides an out-of-the-box, automated, configurable, promotion and deployment tool-kit to allow customers to promote CIS resources to target CIS servers such as test and production. This capability seeks to satisfy 90% of customer’s requirements for promoting CIS resources from one environment to another without the customer having to write any custom scripts.</vt:lpstr>
      <vt:lpstr>Design Philosophy</vt:lpstr>
      <vt:lpstr>Design Philosophy</vt:lpstr>
      <vt:lpstr>PD Tool Distribution</vt:lpstr>
      <vt:lpstr>PD Tool Command Line Execution</vt:lpstr>
      <vt:lpstr>PD Tool Ant Execution</vt:lpstr>
      <vt:lpstr>Functional Modules</vt:lpstr>
      <vt:lpstr>Functional Modules cont.</vt:lpstr>
      <vt:lpstr>PD Tool Scenarios</vt:lpstr>
      <vt:lpstr>PD Tool Architecture</vt:lpstr>
      <vt:lpstr>PD Tool Internal Architecture</vt:lpstr>
      <vt:lpstr>PD Tool Development - Interfaces</vt:lpstr>
      <vt:lpstr>PD Tool Development – Module Manager</vt:lpstr>
      <vt:lpstr>PD Tool Development – Module Manager</vt:lpstr>
      <vt:lpstr>PD Tool Development – Common Framework</vt:lpstr>
      <vt:lpstr>PD Tool Development – Ant</vt:lpstr>
      <vt:lpstr>Conclusion – Customer Perspective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165</cp:revision>
  <dcterms:created xsi:type="dcterms:W3CDTF">2012-12-16T21:02:03Z</dcterms:created>
  <dcterms:modified xsi:type="dcterms:W3CDTF">2013-09-03T22:16:32Z</dcterms:modified>
</cp:coreProperties>
</file>