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69" r:id="rId2"/>
    <p:sldId id="285" r:id="rId3"/>
    <p:sldId id="289" r:id="rId4"/>
    <p:sldId id="290" r:id="rId5"/>
    <p:sldId id="29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AE82D"/>
    <a:srgbClr val="E7E7ED"/>
    <a:srgbClr val="C1C1D1"/>
    <a:srgbClr val="443E62"/>
    <a:srgbClr val="FAF094"/>
    <a:srgbClr val="FCD692"/>
    <a:srgbClr val="293134"/>
    <a:srgbClr val="A2A2BA"/>
    <a:srgbClr val="8E8EAC"/>
    <a:srgbClr val="DCDC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990" autoAdjust="0"/>
    <p:restoredTop sz="96274" autoAdjust="0"/>
  </p:normalViewPr>
  <p:slideViewPr>
    <p:cSldViewPr snapToGrid="0">
      <p:cViewPr varScale="1">
        <p:scale>
          <a:sx n="124" d="100"/>
          <a:sy n="124" d="100"/>
        </p:scale>
        <p:origin x="38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4A3F17-6902-4FEE-977D-73F85C3340A9}" type="datetimeFigureOut">
              <a:rPr lang="en-US" smtClean="0"/>
              <a:t>11/22/17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B0F253-7471-4E3D-AEF0-351C66D659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6228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B0F253-7471-4E3D-AEF0-351C66D6591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209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B0F253-7471-4E3D-AEF0-351C66D6591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164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754AF-6855-4FBF-9F06-D96142EEC6BA}" type="datetimeFigureOut">
              <a:rPr lang="en-US" smtClean="0"/>
              <a:t>11/22/17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1CE0C-51BF-448D-BF3B-36A33D4C4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410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754AF-6855-4FBF-9F06-D96142EEC6BA}" type="datetimeFigureOut">
              <a:rPr lang="en-US" smtClean="0"/>
              <a:t>11/22/17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1CE0C-51BF-448D-BF3B-36A33D4C4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165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754AF-6855-4FBF-9F06-D96142EEC6BA}" type="datetimeFigureOut">
              <a:rPr lang="en-US" smtClean="0"/>
              <a:t>11/22/17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1CE0C-51BF-448D-BF3B-36A33D4C4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024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754AF-6855-4FBF-9F06-D96142EEC6BA}" type="datetimeFigureOut">
              <a:rPr lang="en-US" smtClean="0"/>
              <a:t>11/22/17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1CE0C-51BF-448D-BF3B-36A33D4C4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291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754AF-6855-4FBF-9F06-D96142EEC6BA}" type="datetimeFigureOut">
              <a:rPr lang="en-US" smtClean="0"/>
              <a:t>11/22/17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1CE0C-51BF-448D-BF3B-36A33D4C4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124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754AF-6855-4FBF-9F06-D96142EEC6BA}" type="datetimeFigureOut">
              <a:rPr lang="en-US" smtClean="0"/>
              <a:t>11/22/17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1CE0C-51BF-448D-BF3B-36A33D4C4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113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754AF-6855-4FBF-9F06-D96142EEC6BA}" type="datetimeFigureOut">
              <a:rPr lang="en-US" smtClean="0"/>
              <a:t>11/22/17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1CE0C-51BF-448D-BF3B-36A33D4C4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852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754AF-6855-4FBF-9F06-D96142EEC6BA}" type="datetimeFigureOut">
              <a:rPr lang="en-US" smtClean="0"/>
              <a:t>11/22/17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1CE0C-51BF-448D-BF3B-36A33D4C4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087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754AF-6855-4FBF-9F06-D96142EEC6BA}" type="datetimeFigureOut">
              <a:rPr lang="en-US" smtClean="0"/>
              <a:t>11/22/17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1CE0C-51BF-448D-BF3B-36A33D4C4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541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754AF-6855-4FBF-9F06-D96142EEC6BA}" type="datetimeFigureOut">
              <a:rPr lang="en-US" smtClean="0"/>
              <a:t>11/22/17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1CE0C-51BF-448D-BF3B-36A33D4C4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005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754AF-6855-4FBF-9F06-D96142EEC6BA}" type="datetimeFigureOut">
              <a:rPr lang="en-US" smtClean="0"/>
              <a:t>11/22/17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1CE0C-51BF-448D-BF3B-36A33D4C4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71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6754AF-6855-4FBF-9F06-D96142EEC6BA}" type="datetimeFigureOut">
              <a:rPr lang="en-US" smtClean="0"/>
              <a:t>11/22/17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71CE0C-51BF-448D-BF3B-36A33D4C4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177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Background"/>
          <p:cNvGrpSpPr/>
          <p:nvPr/>
        </p:nvGrpSpPr>
        <p:grpSpPr>
          <a:xfrm>
            <a:off x="-3263" y="0"/>
            <a:ext cx="12195263" cy="6858000"/>
            <a:chOff x="0" y="0"/>
            <a:chExt cx="12195263" cy="6858000"/>
          </a:xfrm>
        </p:grpSpPr>
        <p:pic>
          <p:nvPicPr>
            <p:cNvPr id="10" name="Image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  <a:noFill/>
          </p:spPr>
        </p:pic>
        <p:sp>
          <p:nvSpPr>
            <p:cNvPr id="11" name="Overlay"/>
            <p:cNvSpPr/>
            <p:nvPr/>
          </p:nvSpPr>
          <p:spPr>
            <a:xfrm>
              <a:off x="0" y="0"/>
              <a:ext cx="12195263" cy="6858000"/>
            </a:xfrm>
            <a:prstGeom prst="rect">
              <a:avLst/>
            </a:prstGeom>
            <a:solidFill>
              <a:srgbClr val="443E62">
                <a:alpha val="8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422998"/>
            <a:ext cx="9144000" cy="23876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sz="8000" i="1" dirty="0" smtClean="0">
                <a:ln w="6350">
                  <a:solidFill>
                    <a:srgbClr val="88873C"/>
                  </a:solidFill>
                </a:ln>
                <a:solidFill>
                  <a:srgbClr val="FAF094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dvcoders</a:t>
            </a:r>
            <a:endParaRPr lang="en-US" sz="8000" i="1" dirty="0">
              <a:ln w="6350">
                <a:solidFill>
                  <a:srgbClr val="88873C"/>
                </a:solidFill>
              </a:ln>
              <a:solidFill>
                <a:srgbClr val="FAF094"/>
              </a:solidFill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925069"/>
            <a:ext cx="9144000" cy="165576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200" dirty="0" smtClean="0">
                <a:solidFill>
                  <a:schemeClr val="bg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Week </a:t>
            </a:r>
            <a:r>
              <a:rPr lang="en-US" sz="3200" dirty="0">
                <a:solidFill>
                  <a:schemeClr val="bg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8</a:t>
            </a:r>
            <a:r>
              <a:rPr lang="en-US" sz="3200" dirty="0" smtClean="0">
                <a:solidFill>
                  <a:schemeClr val="bg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: </a:t>
            </a:r>
            <a:r>
              <a:rPr lang="en-US" sz="3200" dirty="0" smtClean="0">
                <a:solidFill>
                  <a:schemeClr val="bg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Express</a:t>
            </a:r>
            <a:endParaRPr lang="en-US" sz="3200" dirty="0" smtClean="0">
              <a:solidFill>
                <a:schemeClr val="bg1"/>
              </a:solidFill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 smtClean="0">
                <a:solidFill>
                  <a:srgbClr val="E7E7ED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Web Application Project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 smtClean="0">
                <a:solidFill>
                  <a:srgbClr val="E7E7ED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Nov </a:t>
            </a:r>
            <a:r>
              <a:rPr lang="en-US" sz="2000" dirty="0" smtClean="0">
                <a:solidFill>
                  <a:srgbClr val="E7E7ED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22</a:t>
            </a:r>
            <a:endParaRPr lang="en-US" sz="2000" dirty="0" smtClean="0">
              <a:solidFill>
                <a:srgbClr val="E7E7ED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4902708" y="930282"/>
            <a:ext cx="2386584" cy="2402658"/>
            <a:chOff x="4902708" y="1235825"/>
            <a:chExt cx="2386584" cy="240265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2" name="Rounded Rectangle 11"/>
            <p:cNvSpPr/>
            <p:nvPr/>
          </p:nvSpPr>
          <p:spPr>
            <a:xfrm>
              <a:off x="4953000" y="1235825"/>
              <a:ext cx="2286000" cy="2286000"/>
            </a:xfrm>
            <a:prstGeom prst="roundRect">
              <a:avLst>
                <a:gd name="adj" fmla="val 10935"/>
              </a:avLst>
            </a:prstGeom>
            <a:solidFill>
              <a:srgbClr val="B4B4C8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colorTemperature colorTemp="6600"/>
                      </a14:imgEffect>
                      <a14:imgEffect>
                        <a14:saturation sat="1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02708" y="1251899"/>
              <a:ext cx="2386584" cy="2386584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4275021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i="1" dirty="0" smtClean="0">
                <a:solidFill>
                  <a:srgbClr val="FAF094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Modules</a:t>
            </a:r>
            <a:endParaRPr lang="en-US" i="1" dirty="0">
              <a:solidFill>
                <a:srgbClr val="FAF094"/>
              </a:solidFill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530627"/>
            <a:ext cx="10515600" cy="171600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marL="457200" indent="-339725">
              <a:lnSpc>
                <a:spcPct val="120000"/>
              </a:lnSpc>
              <a:spcBef>
                <a:spcPts val="0"/>
              </a:spcBef>
            </a:pPr>
            <a:r>
              <a:rPr lang="en-US" dirty="0" smtClean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Prewritten code you can import into your project</a:t>
            </a:r>
          </a:p>
          <a:p>
            <a:pPr marL="457200" indent="-339725">
              <a:lnSpc>
                <a:spcPct val="120000"/>
              </a:lnSpc>
              <a:spcBef>
                <a:spcPts val="0"/>
              </a:spcBef>
            </a:pPr>
            <a:r>
              <a:rPr lang="en-US" dirty="0" smtClean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Adds functionality for your server</a:t>
            </a:r>
          </a:p>
          <a:p>
            <a:pPr marL="457200" indent="-339725">
              <a:lnSpc>
                <a:spcPct val="120000"/>
              </a:lnSpc>
              <a:spcBef>
                <a:spcPts val="0"/>
              </a:spcBef>
            </a:pPr>
            <a:r>
              <a:rPr lang="en-US" dirty="0" smtClean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Similar to including libraries in C++</a:t>
            </a:r>
            <a:endParaRPr lang="en-US" dirty="0" smtClean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38200" y="3024419"/>
            <a:ext cx="10515600" cy="132556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i="1" smtClean="0">
                <a:solidFill>
                  <a:srgbClr val="FAF094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Express</a:t>
            </a:r>
            <a:endParaRPr lang="en-US" i="1" dirty="0">
              <a:solidFill>
                <a:srgbClr val="FAF094"/>
              </a:solidFill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38200" y="4189920"/>
            <a:ext cx="10515600" cy="149379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339725">
              <a:lnSpc>
                <a:spcPct val="120000"/>
              </a:lnSpc>
              <a:spcBef>
                <a:spcPts val="0"/>
              </a:spcBef>
            </a:pPr>
            <a:r>
              <a:rPr lang="en-US" dirty="0" smtClean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Module which allows you to quickly set up a server</a:t>
            </a:r>
          </a:p>
          <a:p>
            <a:pPr marL="457200" indent="-339725">
              <a:lnSpc>
                <a:spcPct val="120000"/>
              </a:lnSpc>
              <a:spcBef>
                <a:spcPts val="0"/>
              </a:spcBef>
            </a:pPr>
            <a:r>
              <a:rPr lang="en-US" dirty="0" smtClean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Widely used in industry</a:t>
            </a:r>
            <a:endParaRPr lang="en-US" dirty="0" smtClean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9925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i="1" dirty="0" smtClean="0">
                <a:solidFill>
                  <a:srgbClr val="FAF094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Installing </a:t>
            </a:r>
            <a:r>
              <a:rPr lang="en-US" i="1" dirty="0" smtClean="0">
                <a:solidFill>
                  <a:srgbClr val="FAF094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Express</a:t>
            </a:r>
            <a:endParaRPr lang="en-US" i="1" dirty="0">
              <a:solidFill>
                <a:srgbClr val="FAF094"/>
              </a:solidFill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51115"/>
            <a:ext cx="10515600" cy="4313583"/>
          </a:xfrm>
        </p:spPr>
        <p:txBody>
          <a:bodyPr>
            <a:normAutofit/>
          </a:bodyPr>
          <a:lstStyle/>
          <a:p>
            <a:pPr marL="631825" indent="-51435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 command line, </a:t>
            </a:r>
            <a:r>
              <a:rPr lang="en-US" dirty="0">
                <a:solidFill>
                  <a:srgbClr val="A6E22E"/>
                </a:solidFill>
                <a:latin typeface="SF Mono" panose="020B0009000002000000" pitchFamily="49" charset="0"/>
              </a:rPr>
              <a:t>cd</a:t>
            </a:r>
            <a:r>
              <a:rPr lang="en-US" dirty="0" smtClean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to your </a:t>
            </a:r>
            <a:r>
              <a:rPr lang="en-US" dirty="0" err="1" smtClean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Node.js</a:t>
            </a:r>
            <a:r>
              <a:rPr lang="en-US" dirty="0" smtClean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project directory</a:t>
            </a:r>
          </a:p>
          <a:p>
            <a:pPr marL="631825" indent="-51435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Run the following:</a:t>
            </a:r>
          </a:p>
          <a:p>
            <a:pPr marL="1089025" lvl="1" indent="-514350">
              <a:lnSpc>
                <a:spcPct val="120000"/>
              </a:lnSpc>
              <a:spcBef>
                <a:spcPts val="0"/>
              </a:spcBef>
            </a:pPr>
            <a:endParaRPr lang="en-US" dirty="0" smtClean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1089025" lvl="1" indent="-514350">
              <a:lnSpc>
                <a:spcPct val="120000"/>
              </a:lnSpc>
              <a:spcBef>
                <a:spcPts val="0"/>
              </a:spcBef>
            </a:pPr>
            <a:endParaRPr lang="en-US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920750" lvl="1" indent="-346075">
              <a:lnSpc>
                <a:spcPct val="120000"/>
              </a:lnSpc>
              <a:spcBef>
                <a:spcPts val="0"/>
              </a:spcBef>
            </a:pPr>
            <a:r>
              <a:rPr lang="en-US" dirty="0" smtClean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</a:t>
            </a:r>
            <a:r>
              <a:rPr lang="en-US" dirty="0" smtClean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ownloads the Express package</a:t>
            </a:r>
          </a:p>
          <a:p>
            <a:pPr marL="920750" lvl="1" indent="-346075">
              <a:lnSpc>
                <a:spcPct val="120000"/>
              </a:lnSpc>
              <a:spcBef>
                <a:spcPts val="0"/>
              </a:spcBef>
            </a:pPr>
            <a:r>
              <a:rPr lang="en-US" dirty="0" smtClean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 </a:t>
            </a:r>
            <a:r>
              <a:rPr lang="en-US" dirty="0">
                <a:solidFill>
                  <a:srgbClr val="A6E22E"/>
                </a:solidFill>
                <a:latin typeface="SF Mono" panose="020B0009000002000000" pitchFamily="49" charset="0"/>
              </a:rPr>
              <a:t>--save</a:t>
            </a:r>
            <a:r>
              <a:rPr lang="en-US" dirty="0" smtClean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option lists Express as a dependency in </a:t>
            </a:r>
            <a:r>
              <a:rPr lang="en-US" dirty="0" err="1" smtClean="0">
                <a:solidFill>
                  <a:srgbClr val="678CB1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package.json</a:t>
            </a:r>
            <a:endParaRPr lang="en-US" dirty="0" smtClean="0">
              <a:solidFill>
                <a:srgbClr val="678CB1"/>
              </a:solidFill>
              <a:highlight>
                <a:srgbClr val="293134"/>
              </a:highlight>
              <a:latin typeface="SF Mono" panose="020B0009000002000000" pitchFamily="49" charset="0"/>
            </a:endParaRPr>
          </a:p>
          <a:p>
            <a:pPr marL="920750" lvl="1" indent="-346075">
              <a:lnSpc>
                <a:spcPct val="120000"/>
              </a:lnSpc>
              <a:spcBef>
                <a:spcPts val="0"/>
              </a:spcBef>
            </a:pPr>
            <a:r>
              <a:rPr lang="en-US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</a:t>
            </a:r>
            <a:r>
              <a:rPr lang="en-US" dirty="0" smtClean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 someone downloads your program and runs </a:t>
            </a:r>
            <a:r>
              <a:rPr lang="en-US" dirty="0" err="1">
                <a:solidFill>
                  <a:srgbClr val="A6E22E"/>
                </a:solidFill>
                <a:latin typeface="SF Mono" panose="020B0009000002000000" pitchFamily="49" charset="0"/>
              </a:rPr>
              <a:t>npm</a:t>
            </a:r>
            <a:r>
              <a:rPr lang="en-US" dirty="0">
                <a:solidFill>
                  <a:srgbClr val="A6E22E"/>
                </a:solidFill>
                <a:latin typeface="SF Mono" panose="020B0009000002000000" pitchFamily="49" charset="0"/>
              </a:rPr>
              <a:t> install</a:t>
            </a:r>
            <a:r>
              <a:rPr lang="en-US" dirty="0" smtClean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 Express will be installed too</a:t>
            </a:r>
            <a:endParaRPr lang="en-US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631825" indent="-51435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Open up </a:t>
            </a:r>
            <a:r>
              <a:rPr lang="en-US" dirty="0" err="1">
                <a:solidFill>
                  <a:srgbClr val="678CB1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package.json</a:t>
            </a:r>
            <a:r>
              <a:rPr lang="en-US" dirty="0" smtClean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to check Express is there</a:t>
            </a:r>
            <a:endParaRPr lang="en-US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838200" y="2694484"/>
            <a:ext cx="10515600" cy="523220"/>
          </a:xfrm>
          <a:prstGeom prst="roundRect">
            <a:avLst>
              <a:gd name="adj" fmla="val 556"/>
            </a:avLst>
          </a:prstGeom>
          <a:solidFill>
            <a:srgbClr val="293134"/>
          </a:solidFill>
          <a:ln w="190500">
            <a:solidFill>
              <a:srgbClr val="293134"/>
            </a:solidFill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spAutoFit/>
          </a:bodyPr>
          <a:lstStyle/>
          <a:p>
            <a:r>
              <a:rPr lang="en-US" sz="2800" dirty="0" err="1">
                <a:solidFill>
                  <a:srgbClr val="A6E22E"/>
                </a:solidFill>
                <a:latin typeface="SF Mono" panose="020B0009000002000000" pitchFamily="49" charset="0"/>
              </a:rPr>
              <a:t>n</a:t>
            </a:r>
            <a:r>
              <a:rPr lang="en-US" sz="2800" dirty="0" err="1" smtClean="0">
                <a:solidFill>
                  <a:srgbClr val="A6E22E"/>
                </a:solidFill>
                <a:latin typeface="SF Mono" panose="020B0009000002000000" pitchFamily="49" charset="0"/>
              </a:rPr>
              <a:t>pm</a:t>
            </a:r>
            <a:r>
              <a:rPr lang="en-US" sz="2800" dirty="0" smtClean="0">
                <a:solidFill>
                  <a:srgbClr val="A6E22E"/>
                </a:solidFill>
                <a:latin typeface="SF Mono" panose="020B0009000002000000" pitchFamily="49" charset="0"/>
              </a:rPr>
              <a:t> install express --save</a:t>
            </a:r>
            <a:endParaRPr lang="en-US" sz="2800" dirty="0">
              <a:solidFill>
                <a:srgbClr val="A6E22E"/>
              </a:solidFill>
              <a:latin typeface="SF Mono" panose="020B0009000002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2444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i="1" dirty="0" smtClean="0">
                <a:solidFill>
                  <a:srgbClr val="FAF094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Running the server!</a:t>
            </a:r>
            <a:endParaRPr lang="en-US" i="1" dirty="0">
              <a:solidFill>
                <a:srgbClr val="FAF094"/>
              </a:solidFill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51115"/>
            <a:ext cx="10515600" cy="4313583"/>
          </a:xfrm>
        </p:spPr>
        <p:txBody>
          <a:bodyPr/>
          <a:lstStyle/>
          <a:p>
            <a:pPr marL="460375" indent="-287338">
              <a:lnSpc>
                <a:spcPct val="120000"/>
              </a:lnSpc>
              <a:spcBef>
                <a:spcPts val="0"/>
              </a:spcBef>
            </a:pPr>
            <a:r>
              <a:rPr lang="en-US" dirty="0" smtClean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 the interest of time, we’ll download an example</a:t>
            </a:r>
            <a:endParaRPr lang="en-US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1089025" lvl="1" indent="-51435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Navigate to </a:t>
            </a:r>
            <a:r>
              <a:rPr lang="en-US" dirty="0" err="1">
                <a:solidFill>
                  <a:srgbClr val="678CB1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github.com</a:t>
            </a:r>
            <a:r>
              <a:rPr lang="en-US" dirty="0">
                <a:solidFill>
                  <a:srgbClr val="678CB1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/</a:t>
            </a:r>
            <a:r>
              <a:rPr lang="en-US" dirty="0" err="1">
                <a:solidFill>
                  <a:srgbClr val="678CB1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dvcoders</a:t>
            </a:r>
            <a:r>
              <a:rPr lang="en-US" dirty="0">
                <a:solidFill>
                  <a:srgbClr val="678CB1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/17fa-nodejs-project</a:t>
            </a:r>
          </a:p>
          <a:p>
            <a:pPr marL="1089025" lvl="1" indent="-51435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Press </a:t>
            </a:r>
            <a:r>
              <a:rPr lang="en-US" dirty="0" smtClean="0">
                <a:solidFill>
                  <a:srgbClr val="678CB1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Clone </a:t>
            </a:r>
            <a:r>
              <a:rPr lang="en-US" dirty="0">
                <a:solidFill>
                  <a:srgbClr val="678CB1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or Download</a:t>
            </a:r>
            <a:r>
              <a:rPr lang="en-US" dirty="0" smtClean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&gt; </a:t>
            </a:r>
            <a:r>
              <a:rPr lang="en-US" dirty="0">
                <a:solidFill>
                  <a:srgbClr val="678CB1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Download ZIP</a:t>
            </a:r>
          </a:p>
          <a:p>
            <a:pPr marL="1089025" lvl="1" indent="-51435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Extract that folder</a:t>
            </a:r>
          </a:p>
          <a:p>
            <a:pPr marL="1089025" lvl="1" indent="-51435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Navigate to that folder in command line</a:t>
            </a:r>
          </a:p>
          <a:p>
            <a:pPr marL="1089025" lvl="1" indent="-51435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Run </a:t>
            </a:r>
            <a:r>
              <a:rPr lang="en-US" dirty="0" err="1">
                <a:solidFill>
                  <a:srgbClr val="A6E22E"/>
                </a:solidFill>
                <a:latin typeface="SF Mono" panose="020B0009000002000000" pitchFamily="49" charset="0"/>
              </a:rPr>
              <a:t>npm</a:t>
            </a:r>
            <a:r>
              <a:rPr lang="en-US" dirty="0">
                <a:solidFill>
                  <a:srgbClr val="A6E22E"/>
                </a:solidFill>
                <a:latin typeface="SF Mono" panose="020B0009000002000000" pitchFamily="49" charset="0"/>
              </a:rPr>
              <a:t> install</a:t>
            </a:r>
          </a:p>
          <a:p>
            <a:pPr marL="1089025" lvl="1" indent="-51435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Run </a:t>
            </a:r>
            <a:r>
              <a:rPr lang="en-US" dirty="0">
                <a:solidFill>
                  <a:srgbClr val="A6E22E"/>
                </a:solidFill>
                <a:latin typeface="SF Mono" panose="020B0009000002000000" pitchFamily="49" charset="0"/>
              </a:rPr>
              <a:t>node app</a:t>
            </a:r>
          </a:p>
          <a:p>
            <a:pPr marL="1089025" lvl="1" indent="-51435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Navigate to </a:t>
            </a:r>
            <a:r>
              <a:rPr lang="en-US" dirty="0" smtClean="0">
                <a:solidFill>
                  <a:srgbClr val="678CB1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localhost:3000</a:t>
            </a:r>
          </a:p>
          <a:p>
            <a:pPr marL="501650" lvl="1" indent="-328613">
              <a:lnSpc>
                <a:spcPct val="120000"/>
              </a:lnSpc>
              <a:spcBef>
                <a:spcPts val="0"/>
              </a:spcBef>
            </a:pPr>
            <a:r>
              <a:rPr lang="en-US" sz="28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Should show a page from our website project</a:t>
            </a:r>
          </a:p>
          <a:p>
            <a:pPr marL="574675" lvl="1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 smtClean="0">
              <a:solidFill>
                <a:srgbClr val="678CB1"/>
              </a:solidFill>
              <a:highlight>
                <a:srgbClr val="293134"/>
              </a:highlight>
              <a:latin typeface="SF Mono" panose="020B0009000002000000" pitchFamily="49" charset="0"/>
            </a:endParaRPr>
          </a:p>
          <a:p>
            <a:pPr marL="1089025" lvl="1" indent="-51435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endParaRPr lang="en-US" dirty="0" smtClean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1089025" lvl="1" indent="-51435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endParaRPr lang="en-US" dirty="0" smtClean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1327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Background"/>
          <p:cNvGrpSpPr/>
          <p:nvPr/>
        </p:nvGrpSpPr>
        <p:grpSpPr>
          <a:xfrm>
            <a:off x="-3263" y="0"/>
            <a:ext cx="12195263" cy="6858000"/>
            <a:chOff x="0" y="0"/>
            <a:chExt cx="12195263" cy="6858000"/>
          </a:xfrm>
        </p:grpSpPr>
        <p:pic>
          <p:nvPicPr>
            <p:cNvPr id="10" name="Image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  <a:noFill/>
          </p:spPr>
        </p:pic>
        <p:sp>
          <p:nvSpPr>
            <p:cNvPr id="11" name="Overlay"/>
            <p:cNvSpPr/>
            <p:nvPr/>
          </p:nvSpPr>
          <p:spPr>
            <a:xfrm>
              <a:off x="0" y="0"/>
              <a:ext cx="12195263" cy="6858000"/>
            </a:xfrm>
            <a:prstGeom prst="rect">
              <a:avLst/>
            </a:prstGeom>
            <a:solidFill>
              <a:srgbClr val="443E62">
                <a:alpha val="8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422998"/>
            <a:ext cx="9144000" cy="23876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sz="8000" i="1" dirty="0" smtClean="0">
                <a:ln w="6350">
                  <a:solidFill>
                    <a:srgbClr val="88873C"/>
                  </a:solidFill>
                </a:ln>
                <a:solidFill>
                  <a:srgbClr val="FAF094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dvcoders</a:t>
            </a:r>
            <a:endParaRPr lang="en-US" sz="8000" i="1" dirty="0">
              <a:ln w="6350">
                <a:solidFill>
                  <a:srgbClr val="88873C"/>
                </a:solidFill>
              </a:ln>
              <a:solidFill>
                <a:srgbClr val="FAF094"/>
              </a:solidFill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925069"/>
            <a:ext cx="9144000" cy="165576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200" dirty="0" smtClean="0">
                <a:solidFill>
                  <a:schemeClr val="bg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Week </a:t>
            </a:r>
            <a:r>
              <a:rPr lang="en-US" sz="3200" dirty="0">
                <a:solidFill>
                  <a:schemeClr val="bg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8</a:t>
            </a:r>
            <a:r>
              <a:rPr lang="en-US" sz="3200" dirty="0" smtClean="0">
                <a:solidFill>
                  <a:schemeClr val="bg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: </a:t>
            </a:r>
            <a:r>
              <a:rPr lang="en-US" sz="3200" dirty="0" smtClean="0">
                <a:solidFill>
                  <a:schemeClr val="bg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Express</a:t>
            </a:r>
            <a:endParaRPr lang="en-US" sz="3200" dirty="0" smtClean="0">
              <a:solidFill>
                <a:schemeClr val="bg1"/>
              </a:solidFill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 smtClean="0">
                <a:solidFill>
                  <a:srgbClr val="E7E7ED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Web Application Project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smtClean="0">
                <a:solidFill>
                  <a:srgbClr val="E7E7ED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Nov </a:t>
            </a:r>
            <a:r>
              <a:rPr lang="en-US" sz="2000" smtClean="0">
                <a:solidFill>
                  <a:srgbClr val="E7E7ED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22</a:t>
            </a:r>
            <a:endParaRPr lang="en-US" sz="2000" dirty="0" smtClean="0">
              <a:solidFill>
                <a:srgbClr val="E7E7ED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4902708" y="930282"/>
            <a:ext cx="2386584" cy="2402658"/>
            <a:chOff x="4902708" y="1235825"/>
            <a:chExt cx="2386584" cy="240265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2" name="Rounded Rectangle 11"/>
            <p:cNvSpPr/>
            <p:nvPr/>
          </p:nvSpPr>
          <p:spPr>
            <a:xfrm>
              <a:off x="4953000" y="1235825"/>
              <a:ext cx="2286000" cy="2286000"/>
            </a:xfrm>
            <a:prstGeom prst="roundRect">
              <a:avLst>
                <a:gd name="adj" fmla="val 10935"/>
              </a:avLst>
            </a:prstGeom>
            <a:solidFill>
              <a:srgbClr val="B4B4C8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colorTemperature colorTemp="6600"/>
                      </a14:imgEffect>
                      <a14:imgEffect>
                        <a14:saturation sat="1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02708" y="1251899"/>
              <a:ext cx="2386584" cy="2386584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12074011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2060</TotalTime>
  <Words>168</Words>
  <Application>Microsoft Macintosh PowerPoint</Application>
  <PresentationFormat>Widescreen</PresentationFormat>
  <Paragraphs>38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Calibri</vt:lpstr>
      <vt:lpstr>Calibri Light</vt:lpstr>
      <vt:lpstr>Lato</vt:lpstr>
      <vt:lpstr>Lato Black</vt:lpstr>
      <vt:lpstr>SF Mono</vt:lpstr>
      <vt:lpstr>Arial</vt:lpstr>
      <vt:lpstr>Office Theme</vt:lpstr>
      <vt:lpstr>dvcoders</vt:lpstr>
      <vt:lpstr>Modules</vt:lpstr>
      <vt:lpstr>Installing Express</vt:lpstr>
      <vt:lpstr>Running the server!</vt:lpstr>
      <vt:lpstr>dvcoders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dvcoders</dc:title>
  <cp:lastModifiedBy>Microsoft Office User</cp:lastModifiedBy>
  <cp:revision>14</cp:revision>
  <dcterms:created xsi:type="dcterms:W3CDTF">2017-09-09T22:33:06Z</dcterms:created>
  <dcterms:modified xsi:type="dcterms:W3CDTF">2017-11-22T19:48:52Z</dcterms:modified>
</cp:coreProperties>
</file>