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80" r:id="rId3"/>
    <p:sldId id="272" r:id="rId4"/>
    <p:sldId id="284" r:id="rId5"/>
    <p:sldId id="285" r:id="rId6"/>
    <p:sldId id="286" r:id="rId7"/>
    <p:sldId id="287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92"/>
    <a:srgbClr val="E7E7ED"/>
    <a:srgbClr val="F92672"/>
    <a:srgbClr val="443E62"/>
    <a:srgbClr val="AAE82D"/>
    <a:srgbClr val="A6E22E"/>
    <a:srgbClr val="A2A2BA"/>
    <a:srgbClr val="C1C1D1"/>
    <a:srgbClr val="FAF094"/>
    <a:srgbClr val="29313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2" autoAdjust="0"/>
    <p:restoredTop sz="96437" autoAdjust="0"/>
  </p:normalViewPr>
  <p:slideViewPr>
    <p:cSldViewPr snapToGrid="0">
      <p:cViewPr varScale="1">
        <p:scale>
          <a:sx n="78" d="100"/>
          <a:sy n="78" d="100"/>
        </p:scale>
        <p:origin x="63" y="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7: Introduction to Bootstrap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1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What is Bootstrap?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66129"/>
          </a:xfrm>
        </p:spPr>
        <p:txBody>
          <a:bodyPr>
            <a:normAutofit lnSpcReduction="10000"/>
          </a:bodyPr>
          <a:lstStyle/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getbootstrap.com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2607324"/>
            <a:ext cx="10515600" cy="954107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 </a:t>
            </a:r>
            <a:r>
              <a:rPr lang="en-US" sz="2800" dirty="0">
                <a:solidFill>
                  <a:srgbClr val="F0F0F0"/>
                </a:solidFill>
                <a:highlight>
                  <a:srgbClr val="29313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responsive, mobile-first projects on the web with the world's most popular front-end component library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800" dirty="0">
              <a:solidFill>
                <a:srgbClr val="678CB1"/>
              </a:solidFill>
              <a:highlight>
                <a:srgbClr val="293134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86201"/>
            <a:ext cx="10515600" cy="2290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“Responsive” means webpages adapt to screen size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“front-end” is what the user sees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ibrary that quickly styles pages and adapts them to screen size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Extremely popular in industry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Installing Bootstrap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5033"/>
            <a:ext cx="10515600" cy="22834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new </a:t>
            </a:r>
            <a:r>
              <a:rPr lang="en-US" dirty="0">
                <a:solidFill>
                  <a:srgbClr val="F92672"/>
                </a:solidFill>
                <a:latin typeface="SF Mono" panose="020B0009000002000000" pitchFamily="49" charset="0"/>
              </a:rPr>
              <a:t>&lt;link&gt;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one new </a:t>
            </a:r>
            <a:r>
              <a:rPr lang="en-US" dirty="0">
                <a:solidFill>
                  <a:srgbClr val="F92672"/>
                </a:solidFill>
                <a:latin typeface="SF Mono" panose="020B0009000002000000" pitchFamily="49" charset="0"/>
              </a:rPr>
              <a:t>&lt;script&gt;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elements in </a:t>
            </a:r>
            <a:r>
              <a:rPr lang="en-US" sz="3000" dirty="0">
                <a:solidFill>
                  <a:srgbClr val="F92672"/>
                </a:solidFill>
                <a:latin typeface="SF Mono" panose="020B0009000002000000" pitchFamily="49" charset="0"/>
              </a:rPr>
              <a:t>&lt;head&gt;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 that </a:t>
            </a:r>
            <a:r>
              <a:rPr lang="en-US" sz="3000" dirty="0" err="1">
                <a:solidFill>
                  <a:srgbClr val="A6E22E"/>
                </a:solidFill>
                <a:latin typeface="SF Mono" panose="020B0009000002000000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3000" dirty="0" err="1">
                <a:solidFill>
                  <a:srgbClr val="A6E22E"/>
                </a:solidFill>
                <a:latin typeface="SF Mono" panose="020B0009000002000000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elements can be downloaded too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downloads CSS files Bootstrap already made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a JavaScript file implementing them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246769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&lt;link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rel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"stylesheet"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</a:t>
            </a:r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href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"...bootstrap.min.css"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&lt;link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rel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"stylesheet"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</a:t>
            </a:r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href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"...bootstrap-theme.min.css"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&lt;script </a:t>
            </a:r>
            <a:r>
              <a:rPr lang="en-US" sz="2800" dirty="0" err="1">
                <a:solidFill>
                  <a:srgbClr val="A6E22E"/>
                </a:solidFill>
                <a:latin typeface="SF Mono" panose="020B0009000002000000" pitchFamily="49" charset="0"/>
              </a:rPr>
              <a:t>src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"...bootstrap.min.js"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&gt;&lt;/script&gt;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Bootstrap’s table system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2677656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"container"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"row"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"col-md-6"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Column 1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"col-md-6"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Column 2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682691"/>
            <a:ext cx="10515600" cy="18857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table system with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.container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 each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.col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inside a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.row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Specify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.col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 with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–md-6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7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Bootstrap’s table system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588169"/>
            <a:ext cx="10515600" cy="42303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.row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 12 columns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pecify how many of the 12 columns a </a:t>
            </a:r>
            <a:r>
              <a:rPr lang="en-US" sz="2600" dirty="0">
                <a:solidFill>
                  <a:srgbClr val="F92672"/>
                </a:solidFill>
                <a:latin typeface="SF Mono" panose="020B0009000002000000" pitchFamily="49" charset="0"/>
              </a:rPr>
              <a:t>&lt;div&gt;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takes up</a:t>
            </a:r>
          </a:p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79406"/>
              </p:ext>
            </p:extLst>
          </p:nvPr>
        </p:nvGraphicFramePr>
        <p:xfrm>
          <a:off x="838200" y="2982541"/>
          <a:ext cx="10515600" cy="283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5473045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07803922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66583636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624432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497629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823586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2558874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8891944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060127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849920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8957798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62538975"/>
                    </a:ext>
                  </a:extLst>
                </a:gridCol>
              </a:tblGrid>
              <a:tr h="945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8240"/>
                  </a:ext>
                </a:extLst>
              </a:tr>
              <a:tr h="945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E82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E82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E82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E82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D">
                        <a:alpha val="6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37150"/>
                  </a:ext>
                </a:extLst>
              </a:tr>
              <a:tr h="945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A2BA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2672">
                        <a:alpha val="6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135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50578" y="3180100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.col-md-6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76395" y="3180100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.col-md-6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0826" y="4138896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.col-md-4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768" y="4138896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.col-md-4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00710" y="4138896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.col-md-4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2026" y="5069704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.col-md-9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79678" y="5097692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CD6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F Mono" panose="020B0009000002000000" pitchFamily="49" charset="0"/>
                <a:ea typeface="Lato" panose="020F0502020204030203" pitchFamily="34" charset="0"/>
                <a:cs typeface="Lato" panose="020F0502020204030203" pitchFamily="34" charset="0"/>
              </a:rPr>
              <a:t>.col-md-3</a:t>
            </a:r>
            <a:endParaRPr lang="en-US" dirty="0">
              <a:solidFill>
                <a:srgbClr val="FCD6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.</a:t>
            </a:r>
            <a:r>
              <a:rPr lang="en-US" i="1" dirty="0" err="1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jumbotron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3108543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</a:t>
            </a:r>
            <a:r>
              <a:rPr lang="en-US" sz="2800" dirty="0" err="1">
                <a:solidFill>
                  <a:srgbClr val="E6DB74"/>
                </a:solidFill>
                <a:latin typeface="SF Mono" panose="020B0009000002000000" pitchFamily="49" charset="0"/>
              </a:rPr>
              <a:t>jumbotron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"row"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&lt;div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"col-md-12"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      </a:t>
            </a:r>
            <a:r>
              <a:rPr lang="en-US" sz="2800" dirty="0">
                <a:solidFill>
                  <a:srgbClr val="75715E"/>
                </a:solidFill>
                <a:latin typeface="SF Mono" panose="020B0009000002000000" pitchFamily="49" charset="0"/>
              </a:rPr>
              <a:t>&lt;!-- Text in background --&gt;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   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&lt;/div&gt;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5099774"/>
            <a:ext cx="10515600" cy="14686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 smtClean="0">
                <a:solidFill>
                  <a:srgbClr val="E6DB74"/>
                </a:solidFill>
                <a:latin typeface="SF Mono" panose="020B0009000002000000" pitchFamily="49" charset="0"/>
              </a:rPr>
              <a:t>.</a:t>
            </a:r>
            <a:r>
              <a:rPr lang="en-US" dirty="0" err="1" smtClean="0">
                <a:solidFill>
                  <a:srgbClr val="E6DB74"/>
                </a:solidFill>
                <a:latin typeface="SF Mono" panose="020B0009000002000000" pitchFamily="49" charset="0"/>
              </a:rPr>
              <a:t>jumbotron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to a </a:t>
            </a:r>
            <a:r>
              <a:rPr lang="en-US" dirty="0">
                <a:solidFill>
                  <a:srgbClr val="F92672"/>
                </a:solidFill>
                <a:latin typeface="SF Mono" panose="020B0009000002000000" pitchFamily="49" charset="0"/>
              </a:rPr>
              <a:t>&lt;div&gt;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a gray background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Mainly used for page titles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.display-3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650116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&lt;h1</a:t>
            </a:r>
            <a:r>
              <a:rPr lang="en-US" sz="2800" dirty="0">
                <a:solidFill>
                  <a:srgbClr val="F8F8F2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class =</a:t>
            </a:r>
            <a:r>
              <a:rPr lang="en-US" sz="2800" dirty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"display-3</a:t>
            </a:r>
            <a:r>
              <a:rPr lang="en-US" sz="2800" dirty="0" smtClean="0">
                <a:solidFill>
                  <a:srgbClr val="E6DB74"/>
                </a:solidFill>
                <a:latin typeface="SF Mono" panose="020B0009000002000000" pitchFamily="49" charset="0"/>
              </a:rPr>
              <a:t>"</a:t>
            </a:r>
            <a:r>
              <a:rPr lang="en-US" sz="2800" dirty="0" smtClean="0">
                <a:solidFill>
                  <a:srgbClr val="F92672"/>
                </a:solidFill>
                <a:latin typeface="SF Mono" panose="020B0009000002000000" pitchFamily="49" charset="0"/>
              </a:rPr>
              <a:t>&gt;</a:t>
            </a:r>
            <a:r>
              <a:rPr lang="en-US" sz="2800" dirty="0" smtClean="0">
                <a:solidFill>
                  <a:srgbClr val="F8F8F2"/>
                </a:solidFill>
                <a:latin typeface="SF Mono" panose="020B0009000002000000" pitchFamily="49" charset="0"/>
              </a:rPr>
              <a:t>Title</a:t>
            </a:r>
            <a:r>
              <a:rPr lang="en-US" sz="2800" dirty="0" smtClean="0">
                <a:solidFill>
                  <a:srgbClr val="F92672"/>
                </a:solidFill>
                <a:latin typeface="SF Mono" panose="020B0009000002000000" pitchFamily="49" charset="0"/>
              </a:rPr>
              <a:t>&lt;/</a:t>
            </a:r>
            <a:r>
              <a:rPr lang="en-US" sz="2800" dirty="0">
                <a:solidFill>
                  <a:srgbClr val="F92672"/>
                </a:solidFill>
                <a:latin typeface="SF Mono" panose="020B0009000002000000" pitchFamily="49" charset="0"/>
              </a:rPr>
              <a:t>h2&gt;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2712515"/>
            <a:ext cx="10515600" cy="29886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>
                <a:solidFill>
                  <a:srgbClr val="E6DB74"/>
                </a:solidFill>
                <a:latin typeface="SF Mono" panose="020B0009000002000000" pitchFamily="49" charset="0"/>
              </a:rPr>
              <a:t>.display-3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a very large font size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Usually used as the page title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0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7: Introduction to Bootstrap</a:t>
            </a:r>
            <a:endParaRPr lang="en-US" sz="3200" dirty="0" smtClean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1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113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353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SF Mono</vt:lpstr>
      <vt:lpstr>Office Theme</vt:lpstr>
      <vt:lpstr>dvcoders</vt:lpstr>
      <vt:lpstr>What is Bootstrap?</vt:lpstr>
      <vt:lpstr>Installing Bootstrap</vt:lpstr>
      <vt:lpstr>Bootstrap’s table system</vt:lpstr>
      <vt:lpstr>Bootstrap’s table system</vt:lpstr>
      <vt:lpstr>.jumbotron</vt:lpstr>
      <vt:lpstr>.display-3</vt:lpstr>
      <vt:lpstr>dvcoders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Oscar Shaw</cp:lastModifiedBy>
  <cp:revision>9</cp:revision>
  <dcterms:created xsi:type="dcterms:W3CDTF">2017-09-09T22:33:06Z</dcterms:created>
  <dcterms:modified xsi:type="dcterms:W3CDTF">2017-10-22T17:43:28Z</dcterms:modified>
</cp:coreProperties>
</file>