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9" r:id="rId2"/>
    <p:sldId id="274" r:id="rId3"/>
    <p:sldId id="258" r:id="rId4"/>
    <p:sldId id="275" r:id="rId5"/>
    <p:sldId id="272" r:id="rId6"/>
    <p:sldId id="276" r:id="rId7"/>
    <p:sldId id="27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7ED"/>
    <a:srgbClr val="C1C1D1"/>
    <a:srgbClr val="443E62"/>
    <a:srgbClr val="FAF094"/>
    <a:srgbClr val="FCD692"/>
    <a:srgbClr val="293134"/>
    <a:srgbClr val="A2A2BA"/>
    <a:srgbClr val="8E8EAC"/>
    <a:srgbClr val="DCDCE5"/>
    <a:srgbClr val="444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12" autoAdjust="0"/>
    <p:restoredTop sz="96437" autoAdjust="0"/>
  </p:normalViewPr>
  <p:slideViewPr>
    <p:cSldViewPr snapToGrid="0">
      <p:cViewPr varScale="1">
        <p:scale>
          <a:sx n="82" d="100"/>
          <a:sy n="82" d="100"/>
        </p:scale>
        <p:origin x="75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4A3F17-6902-4FEE-977D-73F85C3340A9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B0F253-7471-4E3D-AEF0-351C66D65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622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0F253-7471-4E3D-AEF0-351C66D659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0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0F253-7471-4E3D-AEF0-351C66D6591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27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10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6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024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91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24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13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52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87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541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05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71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754AF-6855-4FBF-9F06-D96142EEC6BA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77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Background"/>
          <p:cNvGrpSpPr/>
          <p:nvPr/>
        </p:nvGrpSpPr>
        <p:grpSpPr>
          <a:xfrm>
            <a:off x="0" y="0"/>
            <a:ext cx="12195263" cy="6858000"/>
            <a:chOff x="0" y="0"/>
            <a:chExt cx="12195263" cy="6858000"/>
          </a:xfrm>
        </p:grpSpPr>
        <p:pic>
          <p:nvPicPr>
            <p:cNvPr id="10" name="Image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  <a:noFill/>
          </p:spPr>
        </p:pic>
        <p:sp>
          <p:nvSpPr>
            <p:cNvPr id="11" name="Overlay"/>
            <p:cNvSpPr/>
            <p:nvPr/>
          </p:nvSpPr>
          <p:spPr>
            <a:xfrm>
              <a:off x="0" y="0"/>
              <a:ext cx="12195263" cy="6858000"/>
            </a:xfrm>
            <a:prstGeom prst="rect">
              <a:avLst/>
            </a:prstGeom>
            <a:solidFill>
              <a:srgbClr val="443E62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22998"/>
            <a:ext cx="9144000" cy="2387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8000" i="1" dirty="0" smtClean="0">
                <a:ln w="6350">
                  <a:solidFill>
                    <a:srgbClr val="88873C"/>
                  </a:solidFill>
                </a:ln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dvcoders</a:t>
            </a:r>
            <a:endParaRPr lang="en-US" sz="8000" i="1" dirty="0">
              <a:ln w="6350">
                <a:solidFill>
                  <a:srgbClr val="88873C"/>
                </a:solidFill>
              </a:ln>
              <a:solidFill>
                <a:srgbClr val="FAF094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25069"/>
            <a:ext cx="9144000" cy="16557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Week 2: Practical HTML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>
                <a:solidFill>
                  <a:srgbClr val="E7E7E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Website Project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>
                <a:solidFill>
                  <a:srgbClr val="E7E7E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Sep 27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902708" y="930282"/>
            <a:ext cx="2386584" cy="2402658"/>
            <a:chOff x="4902708" y="1235825"/>
            <a:chExt cx="2386584" cy="240265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ounded Rectangle 11"/>
            <p:cNvSpPr/>
            <p:nvPr/>
          </p:nvSpPr>
          <p:spPr>
            <a:xfrm>
              <a:off x="4953000" y="1235825"/>
              <a:ext cx="2286000" cy="2286000"/>
            </a:xfrm>
            <a:prstGeom prst="roundRect">
              <a:avLst>
                <a:gd name="adj" fmla="val 10935"/>
              </a:avLst>
            </a:prstGeom>
            <a:solidFill>
              <a:srgbClr val="B4B4C8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6600"/>
                      </a14:imgEffect>
                      <a14:imgEffect>
                        <a14:saturation sat="1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2708" y="1251899"/>
              <a:ext cx="2386584" cy="238658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427502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i="1" dirty="0" smtClean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Other types of tags</a:t>
            </a:r>
            <a:endParaRPr lang="en-US" i="1" dirty="0">
              <a:solidFill>
                <a:srgbClr val="FAF094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457200" indent="-339725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Each tag is an object</a:t>
            </a:r>
          </a:p>
          <a:p>
            <a:pPr marL="457200" indent="-339725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ags like  </a:t>
            </a:r>
            <a:r>
              <a:rPr lang="en-US" dirty="0" smtClean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</a:t>
            </a:r>
            <a:r>
              <a:rPr lang="en-US" dirty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p&gt;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have text in between</a:t>
            </a:r>
          </a:p>
          <a:p>
            <a:pPr marL="457200" indent="-339725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But others have no text</a:t>
            </a:r>
          </a:p>
          <a:p>
            <a:pPr marL="457200" indent="-339725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Just having the tag there shows something on the page</a:t>
            </a: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121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i="1" dirty="0" smtClean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Images: &lt;img&gt;</a:t>
            </a:r>
            <a:endParaRPr lang="en-US" i="1" dirty="0">
              <a:solidFill>
                <a:srgbClr val="FAF094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28610"/>
            <a:ext cx="10515600" cy="3463592"/>
          </a:xfrm>
        </p:spPr>
        <p:txBody>
          <a:bodyPr/>
          <a:lstStyle/>
          <a:p>
            <a:pPr marL="457200" indent="-339725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need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for a </a:t>
            </a:r>
            <a:r>
              <a:rPr lang="en-US" dirty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&lt;/img&gt;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behind - </a:t>
            </a: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 text contained inside</a:t>
            </a:r>
          </a:p>
          <a:p>
            <a:pPr marL="457200" indent="-339725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Instead, has </a:t>
            </a:r>
            <a:r>
              <a:rPr lang="en-US" dirty="0" err="1">
                <a:solidFill>
                  <a:srgbClr val="91E22A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src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property specifying which image to show</a:t>
            </a:r>
          </a:p>
          <a:p>
            <a:pPr marL="457200" indent="-339725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Think of </a:t>
            </a:r>
            <a:r>
              <a:rPr lang="en-US" dirty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&lt;/img&gt;</a:t>
            </a: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as a picture fame, and </a:t>
            </a:r>
            <a:r>
              <a:rPr lang="en-US" dirty="0" err="1">
                <a:solidFill>
                  <a:srgbClr val="91E22A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src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is the picture you show inside</a:t>
            </a:r>
          </a:p>
          <a:p>
            <a:pPr marL="457200" indent="-339725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Enter URL or file path of image between </a:t>
            </a:r>
            <a:r>
              <a:rPr lang="en-US" dirty="0">
                <a:solidFill>
                  <a:srgbClr val="E1E2CF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" "</a:t>
            </a: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38200" y="1828800"/>
            <a:ext cx="10515600" cy="523220"/>
          </a:xfrm>
          <a:prstGeom prst="roundRect">
            <a:avLst>
              <a:gd name="adj" fmla="val 556"/>
            </a:avLst>
          </a:prstGeom>
          <a:solidFill>
            <a:srgbClr val="293134"/>
          </a:solidFill>
          <a:ln w="190500">
            <a:solidFill>
              <a:srgbClr val="293134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en-US" sz="2800" dirty="0" smtClean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&lt;img </a:t>
            </a:r>
            <a:r>
              <a:rPr lang="en-US" sz="2800" dirty="0" err="1" smtClean="0">
                <a:solidFill>
                  <a:srgbClr val="91E22A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src</a:t>
            </a:r>
            <a:r>
              <a:rPr lang="en-US" sz="2800" dirty="0" smtClean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 </a:t>
            </a:r>
            <a:r>
              <a:rPr lang="en-US" sz="2800" dirty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= </a:t>
            </a:r>
            <a:r>
              <a:rPr lang="en-US" sz="2800" dirty="0" smtClean="0">
                <a:solidFill>
                  <a:srgbClr val="E1E2CF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" "</a:t>
            </a:r>
            <a:r>
              <a:rPr lang="en-US" sz="2800" dirty="0" smtClean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&gt;</a:t>
            </a:r>
            <a:endParaRPr lang="en-US" sz="2800" dirty="0">
              <a:solidFill>
                <a:srgbClr val="E0E2E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highlight>
                <a:srgbClr val="293134"/>
              </a:highlight>
              <a:latin typeface="SF Mono" panose="020B0009000002000000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99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i="1" dirty="0" smtClean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Links: &lt;a&gt;</a:t>
            </a:r>
            <a:endParaRPr lang="en-US" i="1" dirty="0">
              <a:solidFill>
                <a:srgbClr val="FAF094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28610"/>
            <a:ext cx="10515600" cy="3463592"/>
          </a:xfrm>
        </p:spPr>
        <p:txBody>
          <a:bodyPr/>
          <a:lstStyle/>
          <a:p>
            <a:pPr marL="457200" indent="-339725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Hyperlink – users click to go to another page</a:t>
            </a:r>
          </a:p>
          <a:p>
            <a:pPr marL="457200" indent="-339725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as </a:t>
            </a:r>
            <a:r>
              <a:rPr lang="en-US" dirty="0" err="1" smtClean="0">
                <a:solidFill>
                  <a:srgbClr val="91E22A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href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property specifying which page to go to</a:t>
            </a:r>
          </a:p>
          <a:p>
            <a:pPr marL="457200" indent="-339725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Text between </a:t>
            </a:r>
            <a:r>
              <a:rPr lang="en-US" dirty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&gt;&lt;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is the text users can 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click, has closing </a:t>
            </a:r>
            <a:r>
              <a:rPr lang="en-US" dirty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&lt;/a&gt;</a:t>
            </a: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38200" y="1828800"/>
            <a:ext cx="10515600" cy="523220"/>
          </a:xfrm>
          <a:prstGeom prst="roundRect">
            <a:avLst>
              <a:gd name="adj" fmla="val 556"/>
            </a:avLst>
          </a:prstGeom>
          <a:solidFill>
            <a:srgbClr val="293134"/>
          </a:solidFill>
          <a:ln w="190500">
            <a:solidFill>
              <a:srgbClr val="293134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en-US" sz="2800" dirty="0" smtClean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&lt;a </a:t>
            </a:r>
            <a:r>
              <a:rPr lang="en-US" sz="2800" dirty="0" err="1" smtClean="0">
                <a:solidFill>
                  <a:srgbClr val="91E22A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href</a:t>
            </a:r>
            <a:r>
              <a:rPr lang="en-US" sz="2800" dirty="0" smtClean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 </a:t>
            </a:r>
            <a:r>
              <a:rPr lang="en-US" sz="2800" dirty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= </a:t>
            </a:r>
            <a:r>
              <a:rPr lang="en-US" sz="2800" dirty="0" smtClean="0">
                <a:solidFill>
                  <a:srgbClr val="E1E2CF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" </a:t>
            </a:r>
            <a:r>
              <a:rPr lang="en-US" sz="2800" dirty="0" smtClean="0">
                <a:solidFill>
                  <a:srgbClr val="E1E2CF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"</a:t>
            </a:r>
            <a:r>
              <a:rPr lang="en-US" sz="2800" dirty="0" smtClean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&gt;&lt;/a</a:t>
            </a:r>
            <a:r>
              <a:rPr lang="en-US" sz="2800" dirty="0" smtClean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&gt;</a:t>
            </a:r>
            <a:endParaRPr lang="en-US" sz="2800" dirty="0">
              <a:solidFill>
                <a:srgbClr val="E0E2E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highlight>
                <a:srgbClr val="293134"/>
              </a:highlight>
              <a:latin typeface="SF Mono" panose="020B0009000002000000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55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i="1" dirty="0" smtClean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Lists: &lt;ul&gt;, &lt;</a:t>
            </a:r>
            <a:r>
              <a:rPr lang="en-US" i="1" dirty="0" err="1" smtClean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ol</a:t>
            </a:r>
            <a:r>
              <a:rPr lang="en-US" i="1" dirty="0" smtClean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&gt;, &lt;li&gt;</a:t>
            </a:r>
            <a:endParaRPr lang="en-US" i="1" dirty="0">
              <a:solidFill>
                <a:srgbClr val="FAF094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85033"/>
            <a:ext cx="10515600" cy="189192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457200" indent="-339725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</a:t>
            </a:r>
            <a:r>
              <a:rPr lang="en-US" dirty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&lt;li&gt;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tags go in inside </a:t>
            </a:r>
            <a:r>
              <a:rPr lang="en-US" dirty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&lt;ul&gt;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tag</a:t>
            </a:r>
          </a:p>
          <a:p>
            <a:pPr marL="457200" indent="-339725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Use </a:t>
            </a:r>
            <a:r>
              <a:rPr lang="en-US" dirty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</a:t>
            </a:r>
            <a:r>
              <a:rPr lang="en-US" dirty="0" err="1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ol</a:t>
            </a:r>
            <a:r>
              <a:rPr lang="en-US" dirty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&gt;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instead of </a:t>
            </a:r>
            <a:r>
              <a:rPr lang="en-US" dirty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&lt;ul&gt;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for numbers instead of bullet points</a:t>
            </a: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38200" y="1650116"/>
            <a:ext cx="10515600" cy="2246769"/>
          </a:xfrm>
          <a:prstGeom prst="roundRect">
            <a:avLst>
              <a:gd name="adj" fmla="val 556"/>
            </a:avLst>
          </a:prstGeom>
          <a:solidFill>
            <a:srgbClr val="293134"/>
          </a:solidFill>
          <a:ln w="190500">
            <a:solidFill>
              <a:srgbClr val="293134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en-US" sz="2800" dirty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&lt;ul&gt;</a:t>
            </a:r>
            <a:endParaRPr lang="en-US" sz="2800" dirty="0">
              <a:solidFill>
                <a:srgbClr val="E0E2E4"/>
              </a:solidFill>
              <a:highlight>
                <a:srgbClr val="293134"/>
              </a:highlight>
              <a:latin typeface="SF Mono" panose="020B0009000002000000" pitchFamily="49" charset="0"/>
            </a:endParaRPr>
          </a:p>
          <a:p>
            <a:r>
              <a:rPr lang="en-US" sz="2800" dirty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	</a:t>
            </a:r>
            <a:r>
              <a:rPr lang="en-US" sz="2800" dirty="0" smtClean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</a:t>
            </a:r>
            <a:r>
              <a:rPr lang="en-US" sz="2800" dirty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li&gt;</a:t>
            </a:r>
            <a:r>
              <a:rPr lang="en-US" sz="2800" dirty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Bullet </a:t>
            </a:r>
            <a:r>
              <a:rPr lang="en-US" sz="2800" dirty="0" smtClean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point one</a:t>
            </a:r>
            <a:r>
              <a:rPr lang="en-US" sz="2800" dirty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&lt;/li&gt;</a:t>
            </a:r>
            <a:endParaRPr lang="en-US" sz="2800" dirty="0">
              <a:solidFill>
                <a:srgbClr val="E0E2E4"/>
              </a:solidFill>
              <a:highlight>
                <a:srgbClr val="293134"/>
              </a:highlight>
              <a:latin typeface="SF Mono" panose="020B0009000002000000" pitchFamily="49" charset="0"/>
            </a:endParaRPr>
          </a:p>
          <a:p>
            <a:r>
              <a:rPr lang="en-US" sz="2800" dirty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	</a:t>
            </a:r>
            <a:r>
              <a:rPr lang="en-US" sz="2800" dirty="0" smtClean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</a:t>
            </a:r>
            <a:r>
              <a:rPr lang="en-US" sz="2800" dirty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li&gt;</a:t>
            </a:r>
            <a:r>
              <a:rPr lang="en-US" sz="2800" dirty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Bullet point </a:t>
            </a:r>
            <a:r>
              <a:rPr lang="en-US" sz="2800" dirty="0" smtClean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two</a:t>
            </a:r>
            <a:r>
              <a:rPr lang="en-US" sz="2800" dirty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&lt;/li&gt;</a:t>
            </a:r>
            <a:endParaRPr lang="en-US" sz="2800" dirty="0">
              <a:solidFill>
                <a:srgbClr val="E0E2E4"/>
              </a:solidFill>
              <a:highlight>
                <a:srgbClr val="293134"/>
              </a:highlight>
              <a:latin typeface="SF Mono" panose="020B0009000002000000" pitchFamily="49" charset="0"/>
            </a:endParaRPr>
          </a:p>
          <a:p>
            <a:r>
              <a:rPr lang="en-US" sz="2800" dirty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	</a:t>
            </a:r>
            <a:r>
              <a:rPr lang="en-US" sz="2800" dirty="0" smtClean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</a:t>
            </a:r>
            <a:r>
              <a:rPr lang="en-US" sz="2800" dirty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li&gt;</a:t>
            </a:r>
            <a:r>
              <a:rPr lang="en-US" sz="2800" dirty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Bullet point </a:t>
            </a:r>
            <a:r>
              <a:rPr lang="en-US" sz="2800" dirty="0" smtClean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three</a:t>
            </a:r>
            <a:r>
              <a:rPr lang="en-US" sz="2800" dirty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&lt;/li&gt;</a:t>
            </a:r>
            <a:endParaRPr lang="en-US" sz="2800" dirty="0">
              <a:solidFill>
                <a:srgbClr val="E0E2E4"/>
              </a:solidFill>
              <a:highlight>
                <a:srgbClr val="293134"/>
              </a:highlight>
              <a:latin typeface="SF Mono" panose="020B0009000002000000" pitchFamily="49" charset="0"/>
            </a:endParaRPr>
          </a:p>
          <a:p>
            <a:r>
              <a:rPr lang="en-US" sz="2800" dirty="0" smtClean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&lt;/</a:t>
            </a:r>
            <a:r>
              <a:rPr lang="en-US" sz="2800" dirty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ul&gt;</a:t>
            </a:r>
            <a:endParaRPr lang="en-US" sz="2800" dirty="0">
              <a:solidFill>
                <a:srgbClr val="E0E2E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highlight>
                <a:srgbClr val="293134"/>
              </a:highlight>
              <a:latin typeface="SF Mono" panose="020B0009000002000000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741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i="1" dirty="0" smtClean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Tables: &lt;table&gt;, &lt;</a:t>
            </a:r>
            <a:r>
              <a:rPr lang="en-US" i="1" dirty="0" err="1" smtClean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tr</a:t>
            </a:r>
            <a:r>
              <a:rPr lang="en-US" i="1" dirty="0" smtClean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&gt;, &lt;td&gt;</a:t>
            </a:r>
            <a:endParaRPr lang="en-US" i="1" dirty="0">
              <a:solidFill>
                <a:srgbClr val="FAF094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38200" y="1650116"/>
            <a:ext cx="10515600" cy="4401205"/>
          </a:xfrm>
          <a:prstGeom prst="roundRect">
            <a:avLst>
              <a:gd name="adj" fmla="val 556"/>
            </a:avLst>
          </a:prstGeom>
          <a:solidFill>
            <a:srgbClr val="293134"/>
          </a:solidFill>
          <a:ln w="190500">
            <a:solidFill>
              <a:srgbClr val="293134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en-US" sz="2800" dirty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&lt;table&gt;</a:t>
            </a:r>
            <a:endParaRPr lang="en-US" sz="2800" dirty="0">
              <a:solidFill>
                <a:srgbClr val="E0E2E4"/>
              </a:solidFill>
              <a:highlight>
                <a:srgbClr val="293134"/>
              </a:highlight>
              <a:latin typeface="SF Mono" panose="020B0009000002000000" pitchFamily="49" charset="0"/>
            </a:endParaRPr>
          </a:p>
          <a:p>
            <a:r>
              <a:rPr lang="en-US" sz="2800" dirty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	</a:t>
            </a:r>
            <a:r>
              <a:rPr lang="en-US" sz="2800" dirty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</a:t>
            </a:r>
            <a:r>
              <a:rPr lang="en-US" sz="2800" dirty="0" err="1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tr</a:t>
            </a:r>
            <a:r>
              <a:rPr lang="en-US" sz="2800" dirty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&gt;</a:t>
            </a:r>
            <a:r>
              <a:rPr lang="en-US" sz="2800" dirty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 </a:t>
            </a:r>
            <a:r>
              <a:rPr lang="en-US" sz="2800" dirty="0">
                <a:solidFill>
                  <a:srgbClr val="66747B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&lt;!-- Row 1 --&gt;</a:t>
            </a:r>
            <a:endParaRPr lang="en-US" sz="2800" dirty="0">
              <a:solidFill>
                <a:srgbClr val="E0E2E4"/>
              </a:solidFill>
              <a:highlight>
                <a:srgbClr val="293134"/>
              </a:highlight>
              <a:latin typeface="SF Mono" panose="020B0009000002000000" pitchFamily="49" charset="0"/>
            </a:endParaRPr>
          </a:p>
          <a:p>
            <a:r>
              <a:rPr lang="en-US" sz="2800" dirty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		</a:t>
            </a:r>
            <a:r>
              <a:rPr lang="en-US" sz="2800" dirty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&lt;td&gt;</a:t>
            </a:r>
            <a:r>
              <a:rPr lang="en-US" sz="2800" dirty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Cell 1</a:t>
            </a:r>
            <a:r>
              <a:rPr lang="en-US" sz="2800" dirty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&lt;/td&gt;</a:t>
            </a:r>
            <a:endParaRPr lang="en-US" sz="2800" dirty="0">
              <a:solidFill>
                <a:srgbClr val="E0E2E4"/>
              </a:solidFill>
              <a:highlight>
                <a:srgbClr val="293134"/>
              </a:highlight>
              <a:latin typeface="SF Mono" panose="020B0009000002000000" pitchFamily="49" charset="0"/>
            </a:endParaRPr>
          </a:p>
          <a:p>
            <a:r>
              <a:rPr lang="en-US" sz="2800" dirty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		</a:t>
            </a:r>
            <a:r>
              <a:rPr lang="en-US" sz="2800" dirty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&lt;td&gt;</a:t>
            </a:r>
            <a:r>
              <a:rPr lang="en-US" sz="2800" dirty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Cell 2</a:t>
            </a:r>
            <a:r>
              <a:rPr lang="en-US" sz="2800" dirty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&lt;/td</a:t>
            </a:r>
            <a:r>
              <a:rPr lang="en-US" sz="2800" dirty="0" smtClean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&gt;</a:t>
            </a:r>
          </a:p>
          <a:p>
            <a:r>
              <a:rPr lang="en-US" sz="2800" dirty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	</a:t>
            </a:r>
            <a:r>
              <a:rPr lang="en-US" sz="2800" dirty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&lt;/</a:t>
            </a:r>
            <a:r>
              <a:rPr lang="en-US" sz="2800" dirty="0" err="1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tr</a:t>
            </a:r>
            <a:r>
              <a:rPr lang="en-US" sz="2800" dirty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&gt;</a:t>
            </a:r>
            <a:endParaRPr lang="en-US" sz="2800" dirty="0">
              <a:solidFill>
                <a:srgbClr val="E0E2E4"/>
              </a:solidFill>
              <a:highlight>
                <a:srgbClr val="293134"/>
              </a:highlight>
              <a:latin typeface="SF Mono" panose="020B0009000002000000" pitchFamily="49" charset="0"/>
            </a:endParaRPr>
          </a:p>
          <a:p>
            <a:r>
              <a:rPr lang="en-US" sz="2800" dirty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	</a:t>
            </a:r>
            <a:r>
              <a:rPr lang="en-US" sz="2800" dirty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</a:t>
            </a:r>
            <a:r>
              <a:rPr lang="en-US" sz="2800" dirty="0" err="1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tr</a:t>
            </a:r>
            <a:r>
              <a:rPr lang="en-US" sz="2800" dirty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&gt;</a:t>
            </a:r>
            <a:r>
              <a:rPr lang="en-US" sz="2800" dirty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 </a:t>
            </a:r>
            <a:r>
              <a:rPr lang="en-US" sz="2800" dirty="0">
                <a:solidFill>
                  <a:srgbClr val="66747B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&lt;!-- Row 2 --&gt;</a:t>
            </a:r>
            <a:endParaRPr lang="en-US" sz="2800" dirty="0">
              <a:solidFill>
                <a:srgbClr val="E0E2E4"/>
              </a:solidFill>
              <a:highlight>
                <a:srgbClr val="293134"/>
              </a:highlight>
              <a:latin typeface="SF Mono" panose="020B0009000002000000" pitchFamily="49" charset="0"/>
            </a:endParaRPr>
          </a:p>
          <a:p>
            <a:r>
              <a:rPr lang="en-US" sz="2800" dirty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		</a:t>
            </a:r>
            <a:r>
              <a:rPr lang="en-US" sz="2800" dirty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&lt;td&gt;</a:t>
            </a:r>
            <a:r>
              <a:rPr lang="en-US" sz="2800" dirty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Cell 1</a:t>
            </a:r>
            <a:r>
              <a:rPr lang="en-US" sz="2800" dirty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&lt;/td</a:t>
            </a:r>
            <a:r>
              <a:rPr lang="en-US" sz="2800" dirty="0" smtClean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&gt;</a:t>
            </a:r>
            <a:endParaRPr lang="en-US" sz="2800" dirty="0" smtClean="0">
              <a:solidFill>
                <a:srgbClr val="E0E2E4"/>
              </a:solidFill>
              <a:highlight>
                <a:srgbClr val="293134"/>
              </a:highlight>
              <a:latin typeface="SF Mono" panose="020B0009000002000000" pitchFamily="49" charset="0"/>
            </a:endParaRPr>
          </a:p>
          <a:p>
            <a:r>
              <a:rPr lang="en-US" sz="2800" dirty="0" smtClean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		</a:t>
            </a:r>
            <a:r>
              <a:rPr lang="en-US" sz="2800" dirty="0" smtClean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&lt;td&gt;</a:t>
            </a:r>
            <a:r>
              <a:rPr lang="en-US" sz="2800" dirty="0" smtClean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Cell 2</a:t>
            </a:r>
            <a:r>
              <a:rPr lang="en-US" sz="2800" dirty="0" smtClean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&lt;/td&gt;</a:t>
            </a:r>
          </a:p>
          <a:p>
            <a:r>
              <a:rPr lang="en-US" sz="2800" dirty="0" smtClean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	</a:t>
            </a:r>
            <a:r>
              <a:rPr lang="en-US" sz="2800" dirty="0" smtClean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&lt;/</a:t>
            </a:r>
            <a:r>
              <a:rPr lang="en-US" sz="2800" dirty="0" err="1" smtClean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tr</a:t>
            </a:r>
            <a:r>
              <a:rPr lang="en-US" sz="2800" dirty="0" smtClean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&gt;</a:t>
            </a:r>
            <a:endParaRPr lang="en-US" sz="2800" dirty="0" smtClean="0">
              <a:solidFill>
                <a:srgbClr val="E0E2E4"/>
              </a:solidFill>
              <a:highlight>
                <a:srgbClr val="293134"/>
              </a:highlight>
              <a:latin typeface="SF Mono" panose="020B0009000002000000" pitchFamily="49" charset="0"/>
            </a:endParaRPr>
          </a:p>
          <a:p>
            <a:r>
              <a:rPr lang="en-US" sz="2800" dirty="0" smtClean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&lt;/</a:t>
            </a:r>
            <a:r>
              <a:rPr lang="en-US" sz="2800" dirty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table&gt;</a:t>
            </a:r>
            <a:endParaRPr lang="en-US" sz="2800" dirty="0">
              <a:solidFill>
                <a:srgbClr val="E0E2E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highlight>
                <a:srgbClr val="293134"/>
              </a:highlight>
              <a:latin typeface="SF Mono" panose="020B0009000002000000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93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Background"/>
          <p:cNvGrpSpPr/>
          <p:nvPr/>
        </p:nvGrpSpPr>
        <p:grpSpPr>
          <a:xfrm>
            <a:off x="0" y="0"/>
            <a:ext cx="12195263" cy="6858000"/>
            <a:chOff x="0" y="0"/>
            <a:chExt cx="12195263" cy="6858000"/>
          </a:xfrm>
        </p:grpSpPr>
        <p:pic>
          <p:nvPicPr>
            <p:cNvPr id="10" name="Image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  <a:noFill/>
          </p:spPr>
        </p:pic>
        <p:sp>
          <p:nvSpPr>
            <p:cNvPr id="11" name="Overlay"/>
            <p:cNvSpPr/>
            <p:nvPr/>
          </p:nvSpPr>
          <p:spPr>
            <a:xfrm>
              <a:off x="0" y="0"/>
              <a:ext cx="12195263" cy="6858000"/>
            </a:xfrm>
            <a:prstGeom prst="rect">
              <a:avLst/>
            </a:prstGeom>
            <a:solidFill>
              <a:srgbClr val="443E62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22998"/>
            <a:ext cx="9144000" cy="2387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8000" i="1" dirty="0" smtClean="0">
                <a:ln w="6350">
                  <a:solidFill>
                    <a:srgbClr val="88873C"/>
                  </a:solidFill>
                </a:ln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dvcoders</a:t>
            </a:r>
            <a:endParaRPr lang="en-US" sz="8000" i="1" dirty="0">
              <a:ln w="6350">
                <a:solidFill>
                  <a:srgbClr val="88873C"/>
                </a:solidFill>
              </a:ln>
              <a:solidFill>
                <a:srgbClr val="FAF094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25069"/>
            <a:ext cx="9144000" cy="16557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Week 2: Practical HTML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>
                <a:solidFill>
                  <a:srgbClr val="E7E7E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Website Project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>
                <a:solidFill>
                  <a:srgbClr val="E7E7E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Sep 27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902708" y="930282"/>
            <a:ext cx="2386584" cy="2402658"/>
            <a:chOff x="4902708" y="1235825"/>
            <a:chExt cx="2386584" cy="240265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ounded Rectangle 11"/>
            <p:cNvSpPr/>
            <p:nvPr/>
          </p:nvSpPr>
          <p:spPr>
            <a:xfrm>
              <a:off x="4953000" y="1235825"/>
              <a:ext cx="2286000" cy="2286000"/>
            </a:xfrm>
            <a:prstGeom prst="roundRect">
              <a:avLst>
                <a:gd name="adj" fmla="val 10935"/>
              </a:avLst>
            </a:prstGeom>
            <a:solidFill>
              <a:srgbClr val="B4B4C8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6600"/>
                      </a14:imgEffect>
                      <a14:imgEffect>
                        <a14:saturation sat="1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2708" y="1251899"/>
              <a:ext cx="2386584" cy="238658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48971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</TotalTime>
  <Words>218</Words>
  <Application>Microsoft Office PowerPoint</Application>
  <PresentationFormat>Widescreen</PresentationFormat>
  <Paragraphs>45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Lato</vt:lpstr>
      <vt:lpstr>Lato Black</vt:lpstr>
      <vt:lpstr>SF Mono</vt:lpstr>
      <vt:lpstr>Office Theme</vt:lpstr>
      <vt:lpstr>dvcoders</vt:lpstr>
      <vt:lpstr>Other types of tags</vt:lpstr>
      <vt:lpstr>Images: &lt;img&gt;</vt:lpstr>
      <vt:lpstr>Links: &lt;a&gt;</vt:lpstr>
      <vt:lpstr>Lists: &lt;ul&gt;, &lt;ol&gt;, &lt;li&gt;</vt:lpstr>
      <vt:lpstr>Tables: &lt;table&gt;, &lt;tr&gt;, &lt;td&gt;</vt:lpstr>
      <vt:lpstr>dvcoders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dvcoders</dc:title>
  <dc:creator>Oscar</dc:creator>
  <cp:lastModifiedBy>Oscar Shaw</cp:lastModifiedBy>
  <cp:revision>17</cp:revision>
  <dcterms:created xsi:type="dcterms:W3CDTF">2017-09-09T22:33:06Z</dcterms:created>
  <dcterms:modified xsi:type="dcterms:W3CDTF">2017-09-26T22:23:03Z</dcterms:modified>
</cp:coreProperties>
</file>