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8" r:id="rId3"/>
    <p:sldId id="272" r:id="rId4"/>
    <p:sldId id="288" r:id="rId5"/>
    <p:sldId id="291" r:id="rId6"/>
    <p:sldId id="290" r:id="rId7"/>
    <p:sldId id="289" r:id="rId8"/>
    <p:sldId id="292" r:id="rId9"/>
    <p:sldId id="29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82D"/>
    <a:srgbClr val="E7E7ED"/>
    <a:srgbClr val="C1C1D1"/>
    <a:srgbClr val="443E62"/>
    <a:srgbClr val="FAF094"/>
    <a:srgbClr val="FCD692"/>
    <a:srgbClr val="293134"/>
    <a:srgbClr val="A2A2BA"/>
    <a:srgbClr val="8E8EAC"/>
    <a:srgbClr val="DC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 autoAdjust="0"/>
    <p:restoredTop sz="95867" autoAdjust="0"/>
  </p:normalViewPr>
  <p:slideViewPr>
    <p:cSldViewPr snapToGrid="0">
      <p:cViewPr>
        <p:scale>
          <a:sx n="113" d="100"/>
          <a:sy n="113" d="100"/>
        </p:scale>
        <p:origin x="8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3F17-6902-4FEE-977D-73F85C3340A9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0F253-7471-4E3D-AEF0-351C66D65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0F253-7471-4E3D-AEF0-351C66D659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1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54AF-6855-4FBF-9F06-D96142EEC6BA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E0C-51BF-448D-BF3B-36A33D4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-3263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10: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Night Mode Script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</a:t>
            </a: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50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"/>
          <p:cNvGrpSpPr/>
          <p:nvPr/>
        </p:nvGrpSpPr>
        <p:grpSpPr>
          <a:xfrm>
            <a:off x="-3263" y="0"/>
            <a:ext cx="12195263" cy="6858000"/>
            <a:chOff x="0" y="0"/>
            <a:chExt cx="12195263" cy="6858000"/>
          </a:xfrm>
        </p:grpSpPr>
        <p:pic>
          <p:nvPicPr>
            <p:cNvPr id="10" name="Image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</p:spPr>
        </p:pic>
        <p:sp>
          <p:nvSpPr>
            <p:cNvPr id="11" name="Overlay"/>
            <p:cNvSpPr/>
            <p:nvPr/>
          </p:nvSpPr>
          <p:spPr>
            <a:xfrm>
              <a:off x="0" y="0"/>
              <a:ext cx="12195263" cy="6858000"/>
            </a:xfrm>
            <a:prstGeom prst="rect">
              <a:avLst/>
            </a:prstGeom>
            <a:solidFill>
              <a:srgbClr val="443E62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22998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i="1" dirty="0" smtClean="0">
                <a:ln w="6350">
                  <a:solidFill>
                    <a:srgbClr val="88873C"/>
                  </a:solidFill>
                </a:ln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dvcoders</a:t>
            </a:r>
            <a:endParaRPr lang="en-US" sz="8000" i="1" dirty="0">
              <a:ln w="6350">
                <a:solidFill>
                  <a:srgbClr val="88873C"/>
                </a:solidFill>
              </a:ln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5069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Week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10: </a:t>
            </a:r>
            <a:r>
              <a:rPr lang="en-US" sz="3200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Night Mode Script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Nov </a:t>
            </a:r>
            <a:r>
              <a:rPr lang="en-US" sz="2000" dirty="0" smtClean="0">
                <a:solidFill>
                  <a:srgbClr val="E7E7E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  <a:endParaRPr lang="en-US" sz="2000" dirty="0" smtClean="0">
              <a:solidFill>
                <a:srgbClr val="E7E7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02708" y="930282"/>
            <a:ext cx="2386584" cy="2402658"/>
            <a:chOff x="4902708" y="1235825"/>
            <a:chExt cx="2386584" cy="24026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11"/>
            <p:cNvSpPr/>
            <p:nvPr/>
          </p:nvSpPr>
          <p:spPr>
            <a:xfrm>
              <a:off x="4953000" y="1235825"/>
              <a:ext cx="2286000" cy="2286000"/>
            </a:xfrm>
            <a:prstGeom prst="roundRect">
              <a:avLst>
                <a:gd name="adj" fmla="val 10935"/>
              </a:avLst>
            </a:prstGeom>
            <a:solidFill>
              <a:srgbClr val="B4B4C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00"/>
                      </a14:imgEffect>
                      <a14:imgEffect>
                        <a14:saturation sat="1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708" y="1251899"/>
              <a:ext cx="2386584" cy="23865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622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Webpage scripting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50095"/>
            <a:ext cx="10515600" cy="2168842"/>
          </a:xfrm>
        </p:spPr>
        <p:txBody>
          <a:bodyPr/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Attaching functionality to your webpage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to link a JavaScript file to your webpage</a:t>
            </a:r>
            <a:endParaRPr lang="en-US" dirty="0">
              <a:solidFill>
                <a:srgbClr val="F92672"/>
              </a:solidFill>
              <a:latin typeface="SF Mono" panose="020B0009000002000000" pitchFamily="49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>
                <a:solidFill>
                  <a:srgbClr val="F92672"/>
                </a:solidFill>
                <a:latin typeface="SF Mono" panose="020B0009000002000000" pitchFamily="49" charset="0"/>
              </a:rPr>
              <a:t>&lt;script&gt;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tag should be at the end of the </a:t>
            </a:r>
            <a:r>
              <a:rPr lang="en-US" dirty="0">
                <a:solidFill>
                  <a:srgbClr val="F92672"/>
                </a:solidFill>
                <a:latin typeface="SF Mono" panose="020B0009000002000000" pitchFamily="49" charset="0"/>
              </a:rPr>
              <a:t>&lt;body&gt;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to wait before whole page loads to run the script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655535"/>
            <a:ext cx="10515600" cy="1815882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smtClean="0">
                <a:solidFill>
                  <a:srgbClr val="F92672"/>
                </a:solidFill>
                <a:latin typeface="SF Mono" panose="020B0009000002000000" pitchFamily="49" charset="0"/>
              </a:rPr>
              <a:t>&lt;script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  <a:p>
            <a:r>
              <a:rPr lang="en-US" sz="2800" dirty="0" smtClean="0">
                <a:solidFill>
                  <a:srgbClr val="F8F8F2"/>
                </a:solidFill>
                <a:latin typeface="SF Mono" panose="020B0009000002000000" pitchFamily="49" charset="0"/>
              </a:rPr>
              <a:t>    </a:t>
            </a:r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type =</a:t>
            </a:r>
            <a:r>
              <a:rPr lang="en-US" sz="2800" dirty="0" smtClean="0">
                <a:solidFill>
                  <a:srgbClr val="960050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 smtClean="0">
                <a:solidFill>
                  <a:srgbClr val="E6DB74"/>
                </a:solidFill>
                <a:latin typeface="SF Mono" panose="020B0009000002000000" pitchFamily="49" charset="0"/>
              </a:rPr>
              <a:t>”text/</a:t>
            </a:r>
            <a:r>
              <a:rPr lang="en-US" sz="2800" dirty="0" err="1" smtClean="0">
                <a:solidFill>
                  <a:srgbClr val="E6DB74"/>
                </a:solidFill>
                <a:latin typeface="SF Mono" panose="020B0009000002000000" pitchFamily="49" charset="0"/>
              </a:rPr>
              <a:t>javascript</a:t>
            </a:r>
            <a:r>
              <a:rPr lang="en-US" sz="2800" dirty="0" smtClean="0">
                <a:solidFill>
                  <a:srgbClr val="E6DB74"/>
                </a:solidFill>
                <a:latin typeface="SF Mono" panose="020B0009000002000000" pitchFamily="49" charset="0"/>
              </a:rPr>
              <a:t>”</a:t>
            </a:r>
          </a:p>
          <a:p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    </a:t>
            </a:r>
            <a:r>
              <a:rPr lang="en-US" sz="2800" dirty="0" err="1" smtClean="0">
                <a:solidFill>
                  <a:srgbClr val="A6E22E"/>
                </a:solidFill>
                <a:latin typeface="SF Mono" panose="020B0009000002000000" pitchFamily="49" charset="0"/>
              </a:rPr>
              <a:t>src</a:t>
            </a:r>
            <a:r>
              <a:rPr lang="en-US" sz="2800" dirty="0" smtClean="0">
                <a:solidFill>
                  <a:srgbClr val="A6E22E"/>
                </a:solidFill>
                <a:latin typeface="SF Mono" panose="020B0009000002000000" pitchFamily="49" charset="0"/>
              </a:rPr>
              <a:t> </a:t>
            </a:r>
            <a:r>
              <a:rPr lang="en-US" sz="2800" dirty="0">
                <a:solidFill>
                  <a:srgbClr val="A6E22E"/>
                </a:solidFill>
                <a:latin typeface="SF Mono" panose="020B0009000002000000" pitchFamily="49" charset="0"/>
              </a:rPr>
              <a:t>=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“</a:t>
            </a:r>
            <a:r>
              <a:rPr lang="en-US" sz="2800" dirty="0" err="1">
                <a:solidFill>
                  <a:srgbClr val="E6DB74"/>
                </a:solidFill>
                <a:latin typeface="SF Mono" panose="020B0009000002000000" pitchFamily="49" charset="0"/>
              </a:rPr>
              <a:t>main.js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”</a:t>
            </a:r>
          </a:p>
          <a:p>
            <a:r>
              <a:rPr lang="en-US" sz="2800" dirty="0" smtClean="0">
                <a:solidFill>
                  <a:srgbClr val="F92672"/>
                </a:solidFill>
                <a:latin typeface="SF Mono" panose="020B0009000002000000" pitchFamily="49" charset="0"/>
              </a:rPr>
              <a:t>&lt;/script&gt;</a:t>
            </a:r>
            <a:endParaRPr lang="en-US" sz="2800" dirty="0">
              <a:solidFill>
                <a:srgbClr val="F8F8F2"/>
              </a:solidFill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Testing your JavaScript file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new </a:t>
            </a:r>
            <a:r>
              <a:rPr lang="en-US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main.js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file in the same folder as your HTML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it is working by typing in: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 up your webpage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Right click on your webpage, click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I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n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spect Element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press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F12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</a:t>
            </a:r>
            <a:r>
              <a:rPr lang="en-US" dirty="0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Console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tab, you should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SF Mono" panose="020B0009000002000000" pitchFamily="49" charset="0"/>
              </a:rPr>
              <a:t>Hello world!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printed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2982418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console</a:t>
            </a:r>
            <a:r>
              <a:rPr lang="en-US" sz="2800" dirty="0" err="1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.</a:t>
            </a:r>
            <a:r>
              <a:rPr lang="en-US" sz="2800" dirty="0" err="1">
                <a:solidFill>
                  <a:srgbClr val="678CB1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log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(</a:t>
            </a:r>
            <a:r>
              <a:rPr lang="en-US" sz="2800" dirty="0" smtClean="0">
                <a:solidFill>
                  <a:srgbClr val="E6DB74"/>
                </a:solidFill>
                <a:latin typeface="SF Mono" panose="020B0009000002000000" pitchFamily="49" charset="0"/>
              </a:rPr>
              <a:t>”Hello </a:t>
            </a:r>
            <a:r>
              <a:rPr lang="en-US" sz="2800" dirty="0">
                <a:solidFill>
                  <a:srgbClr val="E6DB74"/>
                </a:solidFill>
                <a:latin typeface="SF Mono" panose="020B0009000002000000" pitchFamily="49" charset="0"/>
              </a:rPr>
              <a:t>world</a:t>
            </a:r>
            <a:r>
              <a:rPr lang="en-US" sz="2800" dirty="0" smtClean="0">
                <a:solidFill>
                  <a:srgbClr val="E6DB74"/>
                </a:solidFill>
                <a:latin typeface="SF Mono" panose="020B0009000002000000" pitchFamily="49" charset="0"/>
              </a:rPr>
              <a:t>!”</a:t>
            </a:r>
            <a:r>
              <a:rPr lang="en-US" sz="2800" dirty="0" smtClean="0">
                <a:solidFill>
                  <a:srgbClr val="F0F0F0"/>
                </a:solidFill>
                <a:highlight>
                  <a:srgbClr val="293134"/>
                </a:highlight>
                <a:latin typeface="SF Mono" panose="020B0009000002000000" pitchFamily="49" charset="0"/>
              </a:rPr>
              <a:t>);</a:t>
            </a:r>
            <a:endParaRPr lang="en-US" sz="2800" dirty="0">
              <a:solidFill>
                <a:srgbClr val="F0F0F0"/>
              </a:solidFill>
              <a:highlight>
                <a:srgbClr val="293134"/>
              </a:highlight>
              <a:latin typeface="SF Mono" panose="020B0009000002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74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Accessing document elements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one of the following: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F8F8F2"/>
                </a:solidFill>
                <a:latin typeface="SF Mono" charset="0"/>
              </a:rPr>
              <a:t>document.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getElementsById</a:t>
            </a:r>
            <a:r>
              <a:rPr lang="en-US" dirty="0">
                <a:solidFill>
                  <a:srgbClr val="F8F8F2"/>
                </a:solidFill>
                <a:latin typeface="SF Mon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SF Mono" charset="0"/>
              </a:rPr>
              <a:t>”</a:t>
            </a:r>
            <a:r>
              <a:rPr lang="en-US" dirty="0" err="1">
                <a:solidFill>
                  <a:srgbClr val="E6DB74"/>
                </a:solidFill>
                <a:latin typeface="SF Mono" charset="0"/>
              </a:rPr>
              <a:t>idName</a:t>
            </a:r>
            <a:r>
              <a:rPr lang="en-US" dirty="0">
                <a:solidFill>
                  <a:srgbClr val="E6DB74"/>
                </a:solidFill>
                <a:latin typeface="SF Mono" charset="0"/>
              </a:rPr>
              <a:t>”</a:t>
            </a:r>
            <a:r>
              <a:rPr lang="en-US" dirty="0">
                <a:solidFill>
                  <a:srgbClr val="F8F8F2"/>
                </a:solidFill>
                <a:latin typeface="SF Mono" charset="0"/>
              </a:rPr>
              <a:t>);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F8F8F2"/>
                </a:solidFill>
                <a:latin typeface="SF Mono" charset="0"/>
              </a:rPr>
              <a:t>document.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getElementsByClassName</a:t>
            </a:r>
            <a:r>
              <a:rPr lang="en-US" dirty="0">
                <a:solidFill>
                  <a:srgbClr val="F8F8F2"/>
                </a:solidFill>
                <a:latin typeface="SF Mon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SF Mono" charset="0"/>
              </a:rPr>
              <a:t>”</a:t>
            </a:r>
            <a:r>
              <a:rPr lang="en-US" dirty="0" err="1">
                <a:solidFill>
                  <a:srgbClr val="E6DB74"/>
                </a:solidFill>
                <a:latin typeface="SF Mono" charset="0"/>
              </a:rPr>
              <a:t>className</a:t>
            </a:r>
            <a:r>
              <a:rPr lang="en-US" dirty="0">
                <a:solidFill>
                  <a:srgbClr val="E6DB74"/>
                </a:solidFill>
                <a:latin typeface="SF Mono" charset="0"/>
              </a:rPr>
              <a:t>”</a:t>
            </a:r>
            <a:r>
              <a:rPr lang="en-US" dirty="0">
                <a:solidFill>
                  <a:srgbClr val="F8F8F2"/>
                </a:solidFill>
                <a:latin typeface="SF Mono" charset="0"/>
              </a:rPr>
              <a:t>);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F8F8F2"/>
                </a:solidFill>
                <a:latin typeface="SF Mono" charset="0"/>
              </a:rPr>
              <a:t>document.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getElementsByTagName</a:t>
            </a:r>
            <a:r>
              <a:rPr lang="en-US" dirty="0">
                <a:solidFill>
                  <a:srgbClr val="F8F8F2"/>
                </a:solidFill>
                <a:latin typeface="SF Mono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SF Mono" charset="0"/>
              </a:rPr>
              <a:t>”</a:t>
            </a:r>
            <a:r>
              <a:rPr lang="en-US" dirty="0" err="1">
                <a:solidFill>
                  <a:srgbClr val="E6DB74"/>
                </a:solidFill>
                <a:latin typeface="SF Mono" charset="0"/>
              </a:rPr>
              <a:t>tagName</a:t>
            </a:r>
            <a:r>
              <a:rPr lang="en-US" dirty="0" smtClean="0">
                <a:solidFill>
                  <a:srgbClr val="E6DB74"/>
                </a:solidFill>
                <a:latin typeface="SF Mono" charset="0"/>
              </a:rPr>
              <a:t>”</a:t>
            </a:r>
            <a:r>
              <a:rPr lang="en-US" dirty="0" smtClean="0">
                <a:solidFill>
                  <a:srgbClr val="F8F8F2"/>
                </a:solidFill>
                <a:latin typeface="SF Mono" charset="0"/>
              </a:rPr>
              <a:t>);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Getting elements by class or tag returns array of all matches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save reference to element with following: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38200" y="4854249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66D9EF"/>
                </a:solidFill>
                <a:latin typeface="SF Mono" charset="0"/>
              </a:rPr>
              <a:t>var</a:t>
            </a:r>
            <a:r>
              <a:rPr lang="en-US" sz="2800" dirty="0">
                <a:solidFill>
                  <a:srgbClr val="F8F8F2"/>
                </a:solidFill>
                <a:latin typeface="SF Mono" charset="0"/>
              </a:rPr>
              <a:t> </a:t>
            </a:r>
            <a:r>
              <a:rPr lang="en-US" sz="2800" dirty="0" err="1" smtClean="0">
                <a:solidFill>
                  <a:srgbClr val="A6E22E"/>
                </a:solidFill>
                <a:latin typeface="SF Mono" charset="0"/>
              </a:rPr>
              <a:t>myElem</a:t>
            </a:r>
            <a:r>
              <a:rPr lang="en-US" sz="2800" dirty="0" smtClean="0">
                <a:solidFill>
                  <a:srgbClr val="F8F8F2"/>
                </a:solidFill>
                <a:latin typeface="SF Mono" charset="0"/>
              </a:rPr>
              <a:t> </a:t>
            </a:r>
            <a:r>
              <a:rPr lang="en-US" sz="2800" dirty="0">
                <a:solidFill>
                  <a:srgbClr val="F92672"/>
                </a:solidFill>
                <a:latin typeface="SF Mono" charset="0"/>
              </a:rPr>
              <a:t>=</a:t>
            </a:r>
            <a:r>
              <a:rPr lang="en-US" sz="2800" dirty="0">
                <a:solidFill>
                  <a:srgbClr val="F8F8F2"/>
                </a:solidFill>
                <a:latin typeface="SF Mono" charset="0"/>
              </a:rPr>
              <a:t> </a:t>
            </a:r>
            <a:r>
              <a:rPr lang="en-US" sz="2800" dirty="0" err="1" smtClean="0">
                <a:solidFill>
                  <a:srgbClr val="F8F8F2"/>
                </a:solidFill>
                <a:latin typeface="SF Mono" charset="0"/>
              </a:rPr>
              <a:t>document.</a:t>
            </a:r>
            <a:r>
              <a:rPr lang="en-US" sz="2800" dirty="0" err="1" smtClean="0">
                <a:solidFill>
                  <a:srgbClr val="A6E22E"/>
                </a:solidFill>
                <a:latin typeface="SF Mono" charset="0"/>
              </a:rPr>
              <a:t>getElementsById</a:t>
            </a:r>
            <a:r>
              <a:rPr lang="en-US" sz="2800" dirty="0" smtClean="0">
                <a:solidFill>
                  <a:srgbClr val="F8F8F2"/>
                </a:solidFill>
                <a:latin typeface="SF Mono" charset="0"/>
              </a:rPr>
              <a:t>(</a:t>
            </a:r>
            <a:r>
              <a:rPr lang="en-US" sz="2800" dirty="0">
                <a:solidFill>
                  <a:srgbClr val="E6DB74"/>
                </a:solidFill>
                <a:latin typeface="SF Mono" charset="0"/>
              </a:rPr>
              <a:t>"</a:t>
            </a:r>
            <a:r>
              <a:rPr lang="en-US" sz="2800" dirty="0" err="1" smtClean="0">
                <a:solidFill>
                  <a:srgbClr val="E6DB74"/>
                </a:solidFill>
                <a:latin typeface="SF Mono" charset="0"/>
              </a:rPr>
              <a:t>myId</a:t>
            </a:r>
            <a:r>
              <a:rPr lang="en-US" sz="2800" dirty="0">
                <a:solidFill>
                  <a:srgbClr val="E6DB74"/>
                </a:solidFill>
                <a:latin typeface="SF Mono" charset="0"/>
              </a:rPr>
              <a:t>"</a:t>
            </a:r>
            <a:r>
              <a:rPr lang="en-US" sz="2800" dirty="0" smtClean="0">
                <a:solidFill>
                  <a:srgbClr val="F8F8F2"/>
                </a:solidFill>
                <a:latin typeface="SF Mono" charset="0"/>
              </a:rPr>
              <a:t>);</a:t>
            </a:r>
            <a:endParaRPr lang="en-US" sz="2800" dirty="0">
              <a:solidFill>
                <a:srgbClr val="F8F8F2"/>
              </a:solidFill>
              <a:latin typeface="SF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Modifying element text and CSS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 text with </a:t>
            </a:r>
            <a:r>
              <a:rPr lang="en-US" dirty="0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SF Mono" charset="0"/>
              </a:rPr>
              <a:t>innerText</a:t>
            </a:r>
            <a:endParaRPr lang="en-US" dirty="0" smtClean="0">
              <a:solidFill>
                <a:srgbClr val="A6E22E"/>
              </a:solidFill>
              <a:latin typeface="SF Mono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A6E22E"/>
              </a:solidFill>
              <a:latin typeface="SF Mono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A6E22E"/>
              </a:solidFill>
              <a:latin typeface="SF Mono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 CSS with </a:t>
            </a:r>
            <a:r>
              <a:rPr lang="en-US" dirty="0" smtClean="0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SF Mono" charset="0"/>
              </a:rPr>
              <a:t>style</a:t>
            </a:r>
            <a:r>
              <a:rPr lang="en-US" dirty="0" err="1" smtClean="0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SF Mono" charset="0"/>
              </a:rPr>
              <a:t>backgroundColor</a:t>
            </a:r>
            <a:endParaRPr lang="en-US" dirty="0">
              <a:solidFill>
                <a:srgbClr val="F8F8F2"/>
              </a:solidFill>
              <a:latin typeface="SF Mono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38200" y="2509081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 smtClean="0">
                <a:solidFill>
                  <a:srgbClr val="A6E22E"/>
                </a:solidFill>
                <a:latin typeface="SF Mono" charset="0"/>
              </a:rPr>
              <a:t>myElem</a:t>
            </a:r>
            <a:r>
              <a:rPr lang="en-US" sz="2800" dirty="0" err="1" smtClean="0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sz="2800" dirty="0" err="1" smtClean="0">
                <a:solidFill>
                  <a:srgbClr val="A6E22E"/>
                </a:solidFill>
                <a:latin typeface="SF Mono" charset="0"/>
              </a:rPr>
              <a:t>innerText</a:t>
            </a:r>
            <a:r>
              <a:rPr lang="en-US" sz="2800" dirty="0" smtClean="0">
                <a:solidFill>
                  <a:srgbClr val="F8F8F2"/>
                </a:solidFill>
                <a:latin typeface="SF Mono" charset="0"/>
              </a:rPr>
              <a:t> </a:t>
            </a:r>
            <a:r>
              <a:rPr lang="en-US" sz="2800" dirty="0">
                <a:solidFill>
                  <a:srgbClr val="F92672"/>
                </a:solidFill>
                <a:latin typeface="SF Mono" charset="0"/>
              </a:rPr>
              <a:t>=</a:t>
            </a:r>
            <a:r>
              <a:rPr lang="en-US" sz="2800" dirty="0">
                <a:solidFill>
                  <a:srgbClr val="F8F8F2"/>
                </a:solidFill>
                <a:latin typeface="SF Mono" charset="0"/>
              </a:rPr>
              <a:t> </a:t>
            </a:r>
            <a:r>
              <a:rPr lang="en-US" sz="2800" dirty="0">
                <a:solidFill>
                  <a:srgbClr val="E6DB74"/>
                </a:solidFill>
                <a:latin typeface="SF Mono" charset="0"/>
              </a:rPr>
              <a:t>"</a:t>
            </a:r>
            <a:r>
              <a:rPr lang="en-US" sz="2800" dirty="0" smtClean="0">
                <a:solidFill>
                  <a:srgbClr val="E6DB74"/>
                </a:solidFill>
                <a:latin typeface="SF Mono" charset="0"/>
              </a:rPr>
              <a:t>Hello World!"</a:t>
            </a:r>
            <a:r>
              <a:rPr lang="en-US" sz="2800" dirty="0" smtClean="0">
                <a:solidFill>
                  <a:srgbClr val="F8F8F2"/>
                </a:solidFill>
                <a:latin typeface="SF Mono" charset="0"/>
              </a:rPr>
              <a:t>;</a:t>
            </a:r>
            <a:endParaRPr lang="en-US" sz="2800" dirty="0">
              <a:solidFill>
                <a:srgbClr val="F8F8F2"/>
              </a:solidFill>
              <a:latin typeface="SF Mon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3987616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 smtClean="0">
                <a:solidFill>
                  <a:srgbClr val="A6E22E"/>
                </a:solidFill>
                <a:latin typeface="SF Mono" charset="0"/>
              </a:rPr>
              <a:t>myElem</a:t>
            </a:r>
            <a:r>
              <a:rPr lang="en-US" sz="2800" dirty="0" err="1" smtClean="0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sz="2800" dirty="0" err="1" smtClean="0">
                <a:solidFill>
                  <a:srgbClr val="A6E22E"/>
                </a:solidFill>
                <a:latin typeface="SF Mono" charset="0"/>
              </a:rPr>
              <a:t>style</a:t>
            </a:r>
            <a:r>
              <a:rPr lang="en-US" sz="2800" dirty="0" err="1" smtClean="0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sz="2800" dirty="0" err="1" smtClean="0">
                <a:solidFill>
                  <a:srgbClr val="A6E22E"/>
                </a:solidFill>
                <a:latin typeface="SF Mono" charset="0"/>
              </a:rPr>
              <a:t>backgroundColor</a:t>
            </a:r>
            <a:r>
              <a:rPr lang="en-US" sz="2800" dirty="0" smtClean="0">
                <a:solidFill>
                  <a:srgbClr val="F8F8F2"/>
                </a:solidFill>
                <a:latin typeface="SF Mono" charset="0"/>
              </a:rPr>
              <a:t> </a:t>
            </a:r>
            <a:r>
              <a:rPr lang="en-US" sz="2800" dirty="0" smtClean="0">
                <a:solidFill>
                  <a:srgbClr val="F92672"/>
                </a:solidFill>
                <a:latin typeface="SF Mono" charset="0"/>
              </a:rPr>
              <a:t>= </a:t>
            </a:r>
            <a:r>
              <a:rPr lang="en-US" sz="2800" dirty="0">
                <a:solidFill>
                  <a:srgbClr val="E6DB74"/>
                </a:solidFill>
                <a:latin typeface="SF Mono" charset="0"/>
              </a:rPr>
              <a:t>"</a:t>
            </a:r>
            <a:r>
              <a:rPr lang="en-US" sz="2800" dirty="0" smtClean="0">
                <a:solidFill>
                  <a:srgbClr val="E6DB74"/>
                </a:solidFill>
                <a:latin typeface="SF Mono" charset="0"/>
              </a:rPr>
              <a:t>Red"</a:t>
            </a:r>
            <a:r>
              <a:rPr lang="en-US" sz="2800" dirty="0" smtClean="0">
                <a:solidFill>
                  <a:srgbClr val="F8F8F2"/>
                </a:solidFill>
                <a:latin typeface="SF Mono" charset="0"/>
              </a:rPr>
              <a:t>;</a:t>
            </a:r>
            <a:endParaRPr lang="en-US" sz="2800" dirty="0">
              <a:solidFill>
                <a:srgbClr val="F8F8F2"/>
              </a:solidFill>
              <a:latin typeface="SF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Night Mode script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"/>
          <a:stretch/>
        </p:blipFill>
        <p:spPr>
          <a:xfrm>
            <a:off x="5026743" y="1831859"/>
            <a:ext cx="6473814" cy="3744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5"/>
          <a:stretch/>
        </p:blipFill>
        <p:spPr>
          <a:xfrm>
            <a:off x="8257598" y="1831858"/>
            <a:ext cx="3242959" cy="3744858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51075" y="1690688"/>
            <a:ext cx="4128911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03225" indent="-28575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Toggles night mode</a:t>
            </a:r>
          </a:p>
          <a:p>
            <a:pPr marL="403225" indent="-28575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Button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inverts colors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3225" indent="-285750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Button text changes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Setup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Variables already given to you</a:t>
            </a:r>
          </a:p>
          <a:p>
            <a:pPr lvl="1"/>
            <a:r>
              <a:rPr lang="en-US" dirty="0" err="1" smtClean="0">
                <a:solidFill>
                  <a:srgbClr val="A6E22E"/>
                </a:solidFill>
                <a:latin typeface="SF Mono" charset="0"/>
              </a:rPr>
              <a:t>nightModeOn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Boolean to track if night mode on</a:t>
            </a:r>
          </a:p>
          <a:p>
            <a:pPr lvl="1"/>
            <a:r>
              <a:rPr lang="en-US" dirty="0" err="1" smtClean="0">
                <a:solidFill>
                  <a:srgbClr val="A6E22E"/>
                </a:solidFill>
                <a:latin typeface="SF Mono" charset="0"/>
              </a:rPr>
              <a:t>dayColors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A key-value pair of colors to use when night mode off</a:t>
            </a:r>
          </a:p>
          <a:p>
            <a:pPr lvl="1"/>
            <a:r>
              <a:rPr lang="en-US" dirty="0" err="1" smtClean="0">
                <a:solidFill>
                  <a:srgbClr val="A6E22E"/>
                </a:solidFill>
                <a:latin typeface="SF Mono" charset="0"/>
              </a:rPr>
              <a:t>nightColors</a:t>
            </a:r>
            <a:endParaRPr lang="en-US" dirty="0" smtClean="0">
              <a:solidFill>
                <a:srgbClr val="A6E22E"/>
              </a:solidFill>
              <a:latin typeface="SF Mono" charset="0"/>
            </a:endParaRPr>
          </a:p>
          <a:p>
            <a:pPr lvl="1"/>
            <a:r>
              <a:rPr lang="en-US" dirty="0">
                <a:solidFill>
                  <a:srgbClr val="A6E22E"/>
                </a:solidFill>
                <a:latin typeface="SF Mono" charset="0"/>
              </a:rPr>
              <a:t>h</a:t>
            </a:r>
            <a:r>
              <a:rPr lang="en-US" dirty="0" smtClean="0">
                <a:solidFill>
                  <a:srgbClr val="A6E22E"/>
                </a:solidFill>
                <a:latin typeface="SF Mono" charset="0"/>
              </a:rPr>
              <a:t>eaders, paragraphs</a:t>
            </a:r>
            <a:r>
              <a:rPr lang="en-US" dirty="0" smtClean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Array of all headers and basic text elements</a:t>
            </a:r>
          </a:p>
          <a:p>
            <a:pPr lvl="1"/>
            <a:r>
              <a:rPr lang="en-US" dirty="0" smtClean="0">
                <a:solidFill>
                  <a:srgbClr val="A6E22E"/>
                </a:solidFill>
                <a:latin typeface="SF Mono" charset="0"/>
              </a:rPr>
              <a:t>body, </a:t>
            </a:r>
            <a:r>
              <a:rPr lang="en-US" dirty="0" err="1" smtClean="0">
                <a:solidFill>
                  <a:srgbClr val="A6E22E"/>
                </a:solidFill>
                <a:latin typeface="SF Mono" charset="0"/>
              </a:rPr>
              <a:t>jumbotron</a:t>
            </a:r>
            <a:r>
              <a:rPr lang="en-US" dirty="0" smtClean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Body element and array of all </a:t>
            </a:r>
            <a:r>
              <a:rPr lang="en-US" dirty="0" err="1" smtClean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jumbotron</a:t>
            </a:r>
            <a:r>
              <a:rPr lang="en-US" dirty="0" smtClean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elements</a:t>
            </a:r>
          </a:p>
          <a:p>
            <a:pPr lvl="1"/>
            <a:r>
              <a:rPr lang="en-US" dirty="0" smtClean="0">
                <a:solidFill>
                  <a:srgbClr val="A6E22E"/>
                </a:solidFill>
                <a:latin typeface="SF Mono" charset="0"/>
              </a:rPr>
              <a:t>button</a:t>
            </a:r>
            <a:r>
              <a:rPr lang="en-US" dirty="0" smtClean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Button element to click</a:t>
            </a:r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 smtClean="0">
              <a:solidFill>
                <a:srgbClr val="A6E22E"/>
              </a:solidFill>
              <a:latin typeface="Lato" charset="0"/>
              <a:ea typeface="Lato" charset="0"/>
              <a:cs typeface="Lato" charset="0"/>
            </a:endParaRPr>
          </a:p>
          <a:p>
            <a:pPr marL="117475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Event listeners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need to listen for events which trigger our program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“event listeners” which run code when something happens</a:t>
            </a: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Following already provided</a:t>
            </a:r>
          </a:p>
          <a:p>
            <a:pPr marL="914400" lvl="1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users </a:t>
            </a:r>
            <a:r>
              <a:rPr lang="en-US" dirty="0">
                <a:solidFill>
                  <a:srgbClr val="E6DB74"/>
                </a:solidFill>
                <a:latin typeface="SF Mono" charset="0"/>
              </a:rPr>
              <a:t>“click”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dirty="0">
                <a:solidFill>
                  <a:srgbClr val="A6E22E"/>
                </a:solidFill>
                <a:latin typeface="SF Mono" charset="0"/>
              </a:rPr>
              <a:t>button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call the </a:t>
            </a:r>
            <a:r>
              <a:rPr lang="en-US" dirty="0">
                <a:solidFill>
                  <a:srgbClr val="A6E22E"/>
                </a:solidFill>
                <a:latin typeface="SF Mono" charset="0"/>
              </a:rPr>
              <a:t>toggle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function</a:t>
            </a:r>
            <a:endParaRPr lang="en-US" dirty="0" smtClean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 smtClean="0">
              <a:solidFill>
                <a:srgbClr val="A6E22E"/>
              </a:solidFill>
              <a:latin typeface="Lato" charset="0"/>
              <a:ea typeface="Lato" charset="0"/>
              <a:cs typeface="Lato" charset="0"/>
            </a:endParaRPr>
          </a:p>
          <a:p>
            <a:pPr marL="117475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4022172"/>
            <a:ext cx="10515600" cy="523220"/>
          </a:xfrm>
          <a:prstGeom prst="roundRect">
            <a:avLst>
              <a:gd name="adj" fmla="val 556"/>
            </a:avLst>
          </a:prstGeom>
          <a:solidFill>
            <a:srgbClr val="293134"/>
          </a:solidFill>
          <a:ln w="190500">
            <a:solidFill>
              <a:srgbClr val="293134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spAutoFit/>
          </a:bodyPr>
          <a:lstStyle/>
          <a:p>
            <a:r>
              <a:rPr lang="en-US" sz="2800" dirty="0" err="1">
                <a:solidFill>
                  <a:srgbClr val="A6E22E"/>
                </a:solidFill>
                <a:latin typeface="SF Mono" charset="0"/>
              </a:rPr>
              <a:t>button</a:t>
            </a:r>
            <a:r>
              <a:rPr lang="en-US" sz="2800" dirty="0" err="1">
                <a:solidFill>
                  <a:srgbClr val="F8F8F2"/>
                </a:solidFill>
                <a:latin typeface="SF Mono" charset="0"/>
              </a:rPr>
              <a:t>.</a:t>
            </a:r>
            <a:r>
              <a:rPr lang="en-US" sz="2800" dirty="0" err="1">
                <a:solidFill>
                  <a:srgbClr val="A6E22E"/>
                </a:solidFill>
                <a:latin typeface="SF Mono" charset="0"/>
              </a:rPr>
              <a:t>addEventListener</a:t>
            </a:r>
            <a:r>
              <a:rPr lang="en-US" sz="2800" dirty="0">
                <a:solidFill>
                  <a:srgbClr val="F8F8F2"/>
                </a:solidFill>
                <a:latin typeface="SF Mono" charset="0"/>
              </a:rPr>
              <a:t>(</a:t>
            </a:r>
            <a:r>
              <a:rPr lang="en-US" sz="2800" dirty="0">
                <a:solidFill>
                  <a:srgbClr val="E6DB74"/>
                </a:solidFill>
                <a:latin typeface="SF Mono" charset="0"/>
              </a:rPr>
              <a:t>"click"</a:t>
            </a:r>
            <a:r>
              <a:rPr lang="en-US" sz="2800" dirty="0">
                <a:solidFill>
                  <a:srgbClr val="F8F8F2"/>
                </a:solidFill>
                <a:latin typeface="SF Mono" charset="0"/>
              </a:rPr>
              <a:t>, </a:t>
            </a:r>
            <a:r>
              <a:rPr lang="en-US" sz="2800" dirty="0">
                <a:solidFill>
                  <a:srgbClr val="A6E22E"/>
                </a:solidFill>
                <a:latin typeface="SF Mono" charset="0"/>
              </a:rPr>
              <a:t>toggle</a:t>
            </a:r>
            <a:r>
              <a:rPr lang="en-US" sz="2800" dirty="0">
                <a:solidFill>
                  <a:srgbClr val="F8F8F2"/>
                </a:solidFill>
                <a:latin typeface="SF Mono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658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AF094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Challenge: write the Night Mode script</a:t>
            </a:r>
            <a:endParaRPr lang="en-US" i="1" dirty="0">
              <a:solidFill>
                <a:srgbClr val="FAF094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Write code in </a:t>
            </a:r>
            <a:r>
              <a:rPr lang="en-US" dirty="0">
                <a:solidFill>
                  <a:srgbClr val="A6E22E"/>
                </a:solidFill>
                <a:latin typeface="SF Mono" charset="0"/>
              </a:rPr>
              <a:t>toggle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nightMode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dayMode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functions</a:t>
            </a:r>
          </a:p>
          <a:p>
            <a:pPr marL="917575" lvl="1" indent="-3937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In </a:t>
            </a:r>
            <a:r>
              <a:rPr lang="en-US" dirty="0">
                <a:solidFill>
                  <a:srgbClr val="A6E22E"/>
                </a:solidFill>
                <a:latin typeface="SF Mono" charset="0"/>
              </a:rPr>
              <a:t>toggle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, call 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nightMode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or 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dayMode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depending on the 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nightModeOn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bool</a:t>
            </a:r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marL="917575" lvl="1" indent="-3937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In 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nightMode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, change </a:t>
            </a:r>
            <a:r>
              <a:rPr lang="en-US" dirty="0">
                <a:solidFill>
                  <a:srgbClr val="A6E22E"/>
                </a:solidFill>
                <a:latin typeface="SF Mono" charset="0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text to </a:t>
            </a:r>
            <a:r>
              <a:rPr lang="en-US" dirty="0">
                <a:solidFill>
                  <a:srgbClr val="E6DB74"/>
                </a:solidFill>
                <a:latin typeface="SF Mono" charset="0"/>
              </a:rPr>
              <a:t>“Day Mode”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and change all colors to those in 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nightColors</a:t>
            </a:r>
            <a:endParaRPr lang="en-US" dirty="0">
              <a:solidFill>
                <a:srgbClr val="A6E22E"/>
              </a:solidFill>
              <a:latin typeface="SF Mono" charset="0"/>
            </a:endParaRPr>
          </a:p>
          <a:p>
            <a:pPr marL="917575" lvl="1" indent="-3937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In </a:t>
            </a:r>
            <a:r>
              <a:rPr lang="en-US" dirty="0" err="1">
                <a:solidFill>
                  <a:srgbClr val="A6E22E"/>
                </a:solidFill>
                <a:latin typeface="SF Mono" charset="0"/>
              </a:rPr>
              <a:t>dayMode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, change </a:t>
            </a:r>
            <a:r>
              <a:rPr lang="en-US" dirty="0">
                <a:solidFill>
                  <a:srgbClr val="A6E22E"/>
                </a:solidFill>
                <a:latin typeface="SF Mono" charset="0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text to </a:t>
            </a:r>
            <a:r>
              <a:rPr lang="en-US" dirty="0">
                <a:solidFill>
                  <a:srgbClr val="E6DB74"/>
                </a:solidFill>
                <a:latin typeface="SF Mono" charset="0"/>
              </a:rPr>
              <a:t>“Night Mode”</a:t>
            </a:r>
            <a:r>
              <a:rPr lang="en-US" dirty="0">
                <a:solidFill>
                  <a:srgbClr val="F8F8F2"/>
                </a:solidFill>
                <a:latin typeface="Lato" charset="0"/>
                <a:ea typeface="Lato" charset="0"/>
                <a:cs typeface="Lato" charset="0"/>
              </a:rPr>
              <a:t> and change all colors to those in </a:t>
            </a:r>
            <a:r>
              <a:rPr lang="en-US" dirty="0" err="1" smtClean="0">
                <a:solidFill>
                  <a:srgbClr val="A6E22E"/>
                </a:solidFill>
                <a:latin typeface="SF Mono" charset="0"/>
              </a:rPr>
              <a:t>dayColors</a:t>
            </a: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Hint: Use a for loop to change </a:t>
            </a:r>
            <a:r>
              <a:rPr lang="en-US" dirty="0">
                <a:solidFill>
                  <a:srgbClr val="A6E22E"/>
                </a:solidFill>
                <a:latin typeface="SF Mono" charset="0"/>
              </a:rPr>
              <a:t>paragraph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dirty="0">
                <a:solidFill>
                  <a:srgbClr val="A6E22E"/>
                </a:solidFill>
                <a:latin typeface="SF Mono" charset="0"/>
              </a:rPr>
              <a:t>header</a:t>
            </a:r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colors</a:t>
            </a: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>
              <a:solidFill>
                <a:srgbClr val="F8F8F2"/>
              </a:solidFill>
              <a:latin typeface="Lato" charset="0"/>
              <a:ea typeface="Lato" charset="0"/>
              <a:cs typeface="Lato" charset="0"/>
            </a:endParaRPr>
          </a:p>
          <a:p>
            <a:pPr lvl="1"/>
            <a:endParaRPr lang="en-US" dirty="0" smtClean="0">
              <a:solidFill>
                <a:srgbClr val="A6E22E"/>
              </a:solidFill>
              <a:latin typeface="Lato" charset="0"/>
              <a:ea typeface="Lato" charset="0"/>
              <a:cs typeface="Lato" charset="0"/>
            </a:endParaRPr>
          </a:p>
          <a:p>
            <a:pPr marL="117475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339725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401</Words>
  <Application>Microsoft Macintosh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Lato</vt:lpstr>
      <vt:lpstr>Lato Black</vt:lpstr>
      <vt:lpstr>SF Mono</vt:lpstr>
      <vt:lpstr>Arial</vt:lpstr>
      <vt:lpstr>Office Theme</vt:lpstr>
      <vt:lpstr>dvcoders</vt:lpstr>
      <vt:lpstr>Webpage scripting</vt:lpstr>
      <vt:lpstr>Testing your JavaScript file</vt:lpstr>
      <vt:lpstr>Accessing document elements</vt:lpstr>
      <vt:lpstr>Modifying element text and CSS</vt:lpstr>
      <vt:lpstr>Night Mode script</vt:lpstr>
      <vt:lpstr>Setup</vt:lpstr>
      <vt:lpstr>Event listeners</vt:lpstr>
      <vt:lpstr>Challenge: write the Night Mode script</vt:lpstr>
      <vt:lpstr>dvcoders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dvcoders</dc:title>
  <cp:lastModifiedBy>Microsoft Office User</cp:lastModifiedBy>
  <cp:revision>13</cp:revision>
  <dcterms:created xsi:type="dcterms:W3CDTF">2017-09-09T22:33:06Z</dcterms:created>
  <dcterms:modified xsi:type="dcterms:W3CDTF">2017-11-22T18:57:53Z</dcterms:modified>
</cp:coreProperties>
</file>