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ＭＳ Ｐゴシック" charset="-128"/>
        <a:cs typeface="+mn-cs"/>
      </a:defRPr>
    </a:lvl1pPr>
    <a:lvl2pPr marL="457200" algn="l" rtl="0" fontAlgn="base">
      <a:spcBef>
        <a:spcPct val="0"/>
      </a:spcBef>
      <a:spcAft>
        <a:spcPct val="0"/>
      </a:spcAft>
      <a:defRPr sz="3200" kern="1200">
        <a:solidFill>
          <a:schemeClr val="tx1"/>
        </a:solidFill>
        <a:latin typeface="Helvetica" charset="0"/>
        <a:ea typeface="ＭＳ Ｐゴシック" charset="-128"/>
        <a:cs typeface="+mn-cs"/>
      </a:defRPr>
    </a:lvl2pPr>
    <a:lvl3pPr marL="914400" algn="l" rtl="0" fontAlgn="base">
      <a:spcBef>
        <a:spcPct val="0"/>
      </a:spcBef>
      <a:spcAft>
        <a:spcPct val="0"/>
      </a:spcAft>
      <a:defRPr sz="3200" kern="1200">
        <a:solidFill>
          <a:schemeClr val="tx1"/>
        </a:solidFill>
        <a:latin typeface="Helvetica" charset="0"/>
        <a:ea typeface="ＭＳ Ｐゴシック" charset="-128"/>
        <a:cs typeface="+mn-cs"/>
      </a:defRPr>
    </a:lvl3pPr>
    <a:lvl4pPr marL="1371600" algn="l" rtl="0" fontAlgn="base">
      <a:spcBef>
        <a:spcPct val="0"/>
      </a:spcBef>
      <a:spcAft>
        <a:spcPct val="0"/>
      </a:spcAft>
      <a:defRPr sz="3200" kern="1200">
        <a:solidFill>
          <a:schemeClr val="tx1"/>
        </a:solidFill>
        <a:latin typeface="Helvetica" charset="0"/>
        <a:ea typeface="ＭＳ Ｐゴシック" charset="-128"/>
        <a:cs typeface="+mn-cs"/>
      </a:defRPr>
    </a:lvl4pPr>
    <a:lvl5pPr marL="1828800" algn="l" rtl="0" fontAlgn="base">
      <a:spcBef>
        <a:spcPct val="0"/>
      </a:spcBef>
      <a:spcAft>
        <a:spcPct val="0"/>
      </a:spcAft>
      <a:defRPr sz="3200" kern="1200">
        <a:solidFill>
          <a:schemeClr val="tx1"/>
        </a:solidFill>
        <a:latin typeface="Helvetica" charset="0"/>
        <a:ea typeface="ＭＳ Ｐゴシック" charset="-128"/>
        <a:cs typeface="+mn-cs"/>
      </a:defRPr>
    </a:lvl5pPr>
    <a:lvl6pPr marL="2286000" algn="l" defTabSz="914400" rtl="0" eaLnBrk="1" latinLnBrk="0" hangingPunct="1">
      <a:defRPr sz="3200" kern="1200">
        <a:solidFill>
          <a:schemeClr val="tx1"/>
        </a:solidFill>
        <a:latin typeface="Helvetica" charset="0"/>
        <a:ea typeface="ＭＳ Ｐゴシック" charset="-128"/>
        <a:cs typeface="+mn-cs"/>
      </a:defRPr>
    </a:lvl6pPr>
    <a:lvl7pPr marL="2743200" algn="l" defTabSz="914400" rtl="0" eaLnBrk="1" latinLnBrk="0" hangingPunct="1">
      <a:defRPr sz="3200" kern="1200">
        <a:solidFill>
          <a:schemeClr val="tx1"/>
        </a:solidFill>
        <a:latin typeface="Helvetica" charset="0"/>
        <a:ea typeface="ＭＳ Ｐゴシック" charset="-128"/>
        <a:cs typeface="+mn-cs"/>
      </a:defRPr>
    </a:lvl7pPr>
    <a:lvl8pPr marL="3200400" algn="l" defTabSz="914400" rtl="0" eaLnBrk="1" latinLnBrk="0" hangingPunct="1">
      <a:defRPr sz="3200" kern="1200">
        <a:solidFill>
          <a:schemeClr val="tx1"/>
        </a:solidFill>
        <a:latin typeface="Helvetica" charset="0"/>
        <a:ea typeface="ＭＳ Ｐゴシック" charset="-128"/>
        <a:cs typeface="+mn-cs"/>
      </a:defRPr>
    </a:lvl8pPr>
    <a:lvl9pPr marL="3657600" algn="l" defTabSz="914400" rtl="0" eaLnBrk="1" latinLnBrk="0" hangingPunct="1">
      <a:defRPr sz="3200" kern="1200">
        <a:solidFill>
          <a:schemeClr val="tx1"/>
        </a:solidFill>
        <a:latin typeface="Helvetic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7F6FF"/>
    <a:srgbClr val="FFFFE1"/>
    <a:srgbClr val="FFF3F3"/>
    <a:srgbClr val="800040"/>
    <a:srgbClr val="004080"/>
    <a:srgbClr val="FF6FCF"/>
    <a:srgbClr val="0000FF"/>
    <a:srgbClr val="FF8000"/>
    <a:srgbClr val="FDFFA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806" autoAdjust="0"/>
  </p:normalViewPr>
  <p:slideViewPr>
    <p:cSldViewPr snapToGrid="0">
      <p:cViewPr>
        <p:scale>
          <a:sx n="25" d="100"/>
          <a:sy n="25" d="100"/>
        </p:scale>
        <p:origin x="-666" y="-402"/>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latin typeface="Helvetica" pitchFamily="-111" charset="0"/>
                <a:ea typeface="+mn-ea"/>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54609F7-C71C-4875-BAAB-A5DA8B6E60F7}" type="datetime1">
              <a:rPr lang="en-US"/>
              <a:pPr/>
              <a:t>5/17/2011</a:t>
            </a:fld>
            <a:endParaRPr 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lIns="91440" tIns="45720" rIns="91440" bIns="45720" rtlCol="0" anchor="b"/>
          <a:lstStyle>
            <a:lvl1pPr algn="l">
              <a:defRPr sz="1200">
                <a:latin typeface="Helvetica" pitchFamily="-111" charset="0"/>
                <a:ea typeface="+mn-ea"/>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E42DD9-890D-4277-B194-40C9C63DACCD}"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charset="-128"/>
              </a:rPr>
              <a:t>This poster template is from http://www.swarthmore.edu/NatSci/cpurrin1/posteradvice.htm.  It is free, free, free for non-commercial use.  But if you really like it, I’m always thrilled to get postcards from wherever you happen to be presenting your poster. Have fun.  Sincerely, Colin </a:t>
            </a:r>
            <a:r>
              <a:rPr lang="en-US" dirty="0" err="1" smtClean="0">
                <a:ea typeface="ＭＳ Ｐゴシック" charset="-128"/>
              </a:rPr>
              <a:t>Purrington</a:t>
            </a:r>
            <a:r>
              <a:rPr lang="en-US" dirty="0" smtClean="0">
                <a:ea typeface="ＭＳ Ｐゴシック" charset="-128"/>
              </a:rPr>
              <a:t>, Department of Biology, Swarthmore College, Swarthmore, PA 19081, USA.  Email: cpurrin1@swarthmore.edu</a:t>
            </a:r>
          </a:p>
        </p:txBody>
      </p:sp>
      <p:sp>
        <p:nvSpPr>
          <p:cNvPr id="15364" name="Slide Number Placeholder 3"/>
          <p:cNvSpPr>
            <a:spLocks noGrp="1"/>
          </p:cNvSpPr>
          <p:nvPr>
            <p:ph type="sldNum" sz="quarter" idx="5"/>
          </p:nvPr>
        </p:nvSpPr>
        <p:spPr bwMode="auto">
          <a:noFill/>
          <a:ln>
            <a:miter lim="800000"/>
            <a:headEnd/>
            <a:tailEnd/>
          </a:ln>
        </p:spPr>
        <p:txBody>
          <a:bodyPr/>
          <a:lstStyle/>
          <a:p>
            <a:fld id="{65B5473C-B124-411A-AEAA-C244D56AEB8E}"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07B2CB-622F-4688-AB09-A9C85E5E517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32C35F-3311-4472-A9A5-E78CA9FEDDE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CF02D61-A9BA-4869-8277-5258483DDF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67745C-3E90-43EF-8129-269D5D6BCC7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839A8DF-09D1-4428-BEFD-074C74B488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10713"/>
            <a:ext cx="2168683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10713"/>
            <a:ext cx="2168683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86BE1C-469B-402F-B9AA-A8BCA06891C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9C2452B-3B4E-483C-BECF-49B7B99FAA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CDBC749-D46E-4AEB-A1A6-39431CCD18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B45C03B-6CDC-44ED-AD24-79A2A07B150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F12FBAF-859A-4681-A656-35CAD195A5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77B360-91BA-4A2A-997A-69D118A9BAC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10713"/>
            <a:ext cx="43526075" cy="19750087"/>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pitchFamily="-11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pitchFamily="-11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charset="0"/>
              </a:defRPr>
            </a:lvl1pPr>
          </a:lstStyle>
          <a:p>
            <a:fld id="{DA774B58-3C24-458D-9ABB-6276812D0A6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7.xml"/><Relationship Id="rId16" Type="http://schemas.openxmlformats.org/officeDocument/2006/relationships/image" Target="../media/image13.png"/><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8"/>
          <p:cNvSpPr>
            <a:spLocks noChangeArrowheads="1"/>
          </p:cNvSpPr>
          <p:nvPr/>
        </p:nvSpPr>
        <p:spPr bwMode="auto">
          <a:xfrm>
            <a:off x="832376" y="866773"/>
            <a:ext cx="49528412" cy="3136741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339" name="Text Box 7"/>
          <p:cNvSpPr txBox="1">
            <a:spLocks noChangeArrowheads="1"/>
          </p:cNvSpPr>
          <p:nvPr/>
        </p:nvSpPr>
        <p:spPr bwMode="auto">
          <a:xfrm>
            <a:off x="2092325" y="7050757"/>
            <a:ext cx="10512425" cy="7160543"/>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0063" algn="l"/>
              </a:tabLst>
            </a:pPr>
            <a:r>
              <a:rPr lang="en-US" sz="4400" b="1" dirty="0" smtClean="0">
                <a:solidFill>
                  <a:srgbClr val="FF8000"/>
                </a:solidFill>
              </a:rPr>
              <a:t>Introduction</a:t>
            </a:r>
          </a:p>
          <a:p>
            <a:r>
              <a:rPr lang="en-US" sz="2400" dirty="0" smtClean="0"/>
              <a:t>Most computer science majors and software developers have used Java </a:t>
            </a:r>
            <a:r>
              <a:rPr lang="en-US" sz="2400" dirty="0" smtClean="0"/>
              <a:t>and C</a:t>
            </a:r>
            <a:r>
              <a:rPr lang="en-US" sz="2400" dirty="0" smtClean="0"/>
              <a:t>. </a:t>
            </a:r>
            <a:r>
              <a:rPr lang="en-US" sz="2400" dirty="0" smtClean="0"/>
              <a:t>These two </a:t>
            </a:r>
            <a:r>
              <a:rPr lang="en-US" sz="2400" dirty="0" smtClean="0"/>
              <a:t>languages have </a:t>
            </a:r>
            <a:r>
              <a:rPr lang="en-US" sz="2400" dirty="0" smtClean="0"/>
              <a:t>consistently been </a:t>
            </a:r>
            <a:r>
              <a:rPr lang="en-US" sz="2400" dirty="0" smtClean="0"/>
              <a:t>among the most popular for general use. They are </a:t>
            </a:r>
            <a:r>
              <a:rPr lang="en-US" sz="2400" dirty="0" smtClean="0"/>
              <a:t>both established</a:t>
            </a:r>
            <a:r>
              <a:rPr lang="en-US" sz="2400" dirty="0" smtClean="0"/>
              <a:t>, </a:t>
            </a:r>
            <a:r>
              <a:rPr lang="en-US" sz="2400" dirty="0" smtClean="0"/>
              <a:t>well understood</a:t>
            </a:r>
            <a:r>
              <a:rPr lang="en-US" sz="2400" dirty="0" smtClean="0"/>
              <a:t>, and use the object-oriented or imperative paradigm.</a:t>
            </a:r>
          </a:p>
          <a:p>
            <a:r>
              <a:rPr lang="en-US" sz="2400" dirty="0" smtClean="0"/>
              <a:t>	Most </a:t>
            </a:r>
            <a:r>
              <a:rPr lang="en-US" sz="2400" dirty="0" smtClean="0"/>
              <a:t>of the other top languages are similar to Java and C. </a:t>
            </a:r>
            <a:r>
              <a:rPr lang="en-US" sz="2400" dirty="0" smtClean="0"/>
              <a:t>Languages like C</a:t>
            </a:r>
            <a:r>
              <a:rPr lang="en-US" sz="2400" dirty="0" smtClean="0"/>
              <a:t>#, PHP, Python, Perl, and Objective-C all use some combination of the </a:t>
            </a:r>
            <a:r>
              <a:rPr lang="en-US" sz="2400" dirty="0" smtClean="0"/>
              <a:t>procedural </a:t>
            </a:r>
            <a:r>
              <a:rPr lang="en-US" sz="2400" dirty="0" smtClean="0"/>
              <a:t>and object-oriented paradigms. But are procedural and object </a:t>
            </a:r>
            <a:r>
              <a:rPr lang="en-US" sz="2400" dirty="0" smtClean="0"/>
              <a:t>oriented languages </a:t>
            </a:r>
            <a:r>
              <a:rPr lang="en-US" sz="2400" dirty="0" smtClean="0"/>
              <a:t>the best computer science has to </a:t>
            </a:r>
            <a:r>
              <a:rPr lang="en-US" sz="2400" dirty="0" smtClean="0"/>
              <a:t>offer </a:t>
            </a:r>
            <a:r>
              <a:rPr lang="en-US" sz="2400" dirty="0" smtClean="0"/>
              <a:t>for creating reliable, high </a:t>
            </a:r>
            <a:r>
              <a:rPr lang="en-US" sz="2400" dirty="0" smtClean="0"/>
              <a:t>performing </a:t>
            </a:r>
            <a:r>
              <a:rPr lang="en-US" sz="2400" dirty="0" smtClean="0"/>
              <a:t>software on a budget?</a:t>
            </a:r>
          </a:p>
          <a:p>
            <a:r>
              <a:rPr lang="en-US" sz="2400" dirty="0" smtClean="0"/>
              <a:t>	A </a:t>
            </a:r>
            <a:r>
              <a:rPr lang="en-US" sz="2400" dirty="0" smtClean="0"/>
              <a:t>number of lesser-known languages, many </a:t>
            </a:r>
            <a:r>
              <a:rPr lang="en-US" sz="2400" dirty="0" smtClean="0"/>
              <a:t>influenced </a:t>
            </a:r>
            <a:r>
              <a:rPr lang="en-US" sz="2400" dirty="0" smtClean="0"/>
              <a:t>by the </a:t>
            </a:r>
            <a:r>
              <a:rPr lang="en-US" sz="2400" dirty="0" smtClean="0"/>
              <a:t>functional paradigm</a:t>
            </a:r>
            <a:r>
              <a:rPr lang="en-US" sz="2400" dirty="0" smtClean="0"/>
              <a:t>, claim increased programmer productivity, fewer bugs, and </a:t>
            </a:r>
            <a:r>
              <a:rPr lang="en-US" sz="2400" dirty="0" smtClean="0"/>
              <a:t>shorter programs.</a:t>
            </a:r>
          </a:p>
        </p:txBody>
      </p:sp>
      <p:sp>
        <p:nvSpPr>
          <p:cNvPr id="14340" name="Text Box 11"/>
          <p:cNvSpPr txBox="1">
            <a:spLocks noChangeArrowheads="1"/>
          </p:cNvSpPr>
          <p:nvPr/>
        </p:nvSpPr>
        <p:spPr bwMode="auto">
          <a:xfrm>
            <a:off x="2092325" y="23631525"/>
            <a:ext cx="10512425" cy="7718424"/>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8000" algn="l"/>
              </a:tabLst>
            </a:pPr>
            <a:r>
              <a:rPr lang="en-US" sz="4400" b="1" dirty="0" smtClean="0">
                <a:solidFill>
                  <a:srgbClr val="FF8000"/>
                </a:solidFill>
              </a:rPr>
              <a:t>Methods</a:t>
            </a:r>
            <a:endParaRPr lang="en-US" sz="4400" b="1" dirty="0" smtClean="0">
              <a:solidFill>
                <a:srgbClr val="FF8000"/>
              </a:solidFill>
            </a:endParaRPr>
          </a:p>
          <a:p>
            <a:r>
              <a:rPr lang="en-US" sz="2400" dirty="0" smtClean="0"/>
              <a:t>After studying them to be able to produce as idiomatic code as </a:t>
            </a:r>
            <a:r>
              <a:rPr lang="en-US" sz="2400" dirty="0" smtClean="0"/>
              <a:t>possible</a:t>
            </a:r>
            <a:r>
              <a:rPr lang="en-US" sz="2400" dirty="0" smtClean="0"/>
              <a:t>, I </a:t>
            </a:r>
            <a:r>
              <a:rPr lang="en-US" sz="2400" dirty="0" smtClean="0"/>
              <a:t>wrote </a:t>
            </a:r>
            <a:r>
              <a:rPr lang="en-US" sz="2400" dirty="0" smtClean="0"/>
              <a:t>a simulator of the dice game </a:t>
            </a:r>
            <a:r>
              <a:rPr lang="en-US" sz="2400" dirty="0" err="1" smtClean="0"/>
              <a:t>Farkle</a:t>
            </a:r>
            <a:r>
              <a:rPr lang="en-US" sz="2400" dirty="0" smtClean="0"/>
              <a:t> in each language. I </a:t>
            </a:r>
            <a:r>
              <a:rPr lang="en-US" sz="2400" dirty="0" smtClean="0"/>
              <a:t>also compared </a:t>
            </a:r>
            <a:r>
              <a:rPr lang="en-US" sz="2400" dirty="0" smtClean="0"/>
              <a:t>the languages </a:t>
            </a:r>
            <a:r>
              <a:rPr lang="en-US" sz="2400" dirty="0" smtClean="0"/>
              <a:t>feature-by-feature.</a:t>
            </a:r>
          </a:p>
          <a:p>
            <a:r>
              <a:rPr lang="en-US" sz="2400" dirty="0" smtClean="0"/>
              <a:t>	I first </a:t>
            </a:r>
            <a:r>
              <a:rPr lang="en-US" sz="2400" dirty="0" smtClean="0"/>
              <a:t>implemented the </a:t>
            </a:r>
            <a:r>
              <a:rPr lang="en-US" sz="2400" dirty="0" err="1" smtClean="0"/>
              <a:t>Farkle</a:t>
            </a:r>
            <a:r>
              <a:rPr lang="en-US" sz="2400" dirty="0" smtClean="0"/>
              <a:t> system in Python, the language I know best, </a:t>
            </a:r>
            <a:r>
              <a:rPr lang="en-US" sz="2400" dirty="0" smtClean="0"/>
              <a:t>to serve </a:t>
            </a:r>
            <a:r>
              <a:rPr lang="en-US" sz="2400" dirty="0" smtClean="0"/>
              <a:t>as a basis for comparison. I then rewrote the system in </a:t>
            </a:r>
            <a:r>
              <a:rPr lang="en-US" sz="2400" dirty="0" err="1" smtClean="0"/>
              <a:t>Clojure</a:t>
            </a:r>
            <a:r>
              <a:rPr lang="en-US" sz="2400" dirty="0" smtClean="0"/>
              <a:t>. </a:t>
            </a:r>
            <a:r>
              <a:rPr lang="en-US" sz="2400" dirty="0" err="1" smtClean="0"/>
              <a:t>Clojure</a:t>
            </a:r>
            <a:r>
              <a:rPr lang="en-US" sz="2400" dirty="0" smtClean="0"/>
              <a:t> is </a:t>
            </a:r>
            <a:r>
              <a:rPr lang="en-US" sz="2400" dirty="0" smtClean="0"/>
              <a:t>a language I have not had experience with, although I have used other </a:t>
            </a:r>
            <a:r>
              <a:rPr lang="en-US" sz="2400" dirty="0" smtClean="0"/>
              <a:t>Lisp dialects</a:t>
            </a:r>
            <a:r>
              <a:rPr lang="en-US" sz="2400" dirty="0" smtClean="0"/>
              <a:t>. Next, I wrote the system in Haskell, a purely functional language. </a:t>
            </a:r>
            <a:r>
              <a:rPr lang="en-US" sz="2400" dirty="0" smtClean="0"/>
              <a:t>I then </a:t>
            </a:r>
            <a:r>
              <a:rPr lang="en-US" sz="2400" dirty="0" smtClean="0"/>
              <a:t>took a respite and wrote the system in C, another language I know well</a:t>
            </a:r>
            <a:r>
              <a:rPr lang="en-US" sz="2400" dirty="0" smtClean="0"/>
              <a:t>, to </a:t>
            </a:r>
            <a:r>
              <a:rPr lang="en-US" sz="2400" dirty="0" smtClean="0"/>
              <a:t>give another standard of comparison. I </a:t>
            </a:r>
            <a:r>
              <a:rPr lang="en-US" sz="2400" dirty="0" smtClean="0"/>
              <a:t>finished </a:t>
            </a:r>
            <a:r>
              <a:rPr lang="en-US" sz="2400" dirty="0" smtClean="0"/>
              <a:t>out with an </a:t>
            </a:r>
            <a:r>
              <a:rPr lang="en-US" sz="2400" dirty="0" smtClean="0"/>
              <a:t>implementation in </a:t>
            </a:r>
            <a:r>
              <a:rPr lang="en-US" sz="2400" dirty="0" smtClean="0"/>
              <a:t>Factor, a relatively unknown stack-based </a:t>
            </a:r>
            <a:r>
              <a:rPr lang="en-US" sz="2400" dirty="0" smtClean="0"/>
              <a:t>language.</a:t>
            </a:r>
          </a:p>
          <a:p>
            <a:r>
              <a:rPr lang="en-US" sz="2400" dirty="0" smtClean="0"/>
              <a:t>	</a:t>
            </a:r>
            <a:r>
              <a:rPr lang="en-US" sz="2400" dirty="0" smtClean="0"/>
              <a:t>Having </a:t>
            </a:r>
            <a:r>
              <a:rPr lang="en-US" sz="2400" dirty="0" smtClean="0"/>
              <a:t>completed the system in all </a:t>
            </a:r>
            <a:r>
              <a:rPr lang="en-US" sz="2400" dirty="0" smtClean="0"/>
              <a:t>five </a:t>
            </a:r>
            <a:r>
              <a:rPr lang="en-US" sz="2400" dirty="0" smtClean="0"/>
              <a:t>of these languages, I ran </a:t>
            </a:r>
            <a:r>
              <a:rPr lang="en-US" sz="2400" dirty="0" smtClean="0"/>
              <a:t>performance tests </a:t>
            </a:r>
            <a:r>
              <a:rPr lang="en-US" sz="2400" dirty="0" smtClean="0"/>
              <a:t>by timing how long each language takes to have four simplistic AI </a:t>
            </a:r>
            <a:r>
              <a:rPr lang="en-US" sz="2400" dirty="0" smtClean="0"/>
              <a:t>players compete </a:t>
            </a:r>
            <a:r>
              <a:rPr lang="en-US" sz="2400" dirty="0" smtClean="0"/>
              <a:t>in 10,000 games</a:t>
            </a:r>
            <a:r>
              <a:rPr lang="en-US" sz="2400" dirty="0" smtClean="0"/>
              <a:t>.</a:t>
            </a:r>
            <a:endParaRPr lang="en-US" sz="2400" dirty="0" smtClean="0"/>
          </a:p>
        </p:txBody>
      </p:sp>
      <p:sp>
        <p:nvSpPr>
          <p:cNvPr id="14341" name="Text Box 16"/>
          <p:cNvSpPr txBox="1">
            <a:spLocks noChangeArrowheads="1"/>
          </p:cNvSpPr>
          <p:nvPr/>
        </p:nvSpPr>
        <p:spPr bwMode="auto">
          <a:xfrm>
            <a:off x="38433375" y="27489150"/>
            <a:ext cx="10512425" cy="3847824"/>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pPr>
            <a:r>
              <a:rPr lang="en-US" sz="4400" b="1" dirty="0">
                <a:solidFill>
                  <a:srgbClr val="FF8000"/>
                </a:solidFill>
              </a:rPr>
              <a:t>Acknowledgments</a:t>
            </a:r>
            <a:endParaRPr lang="en-US" sz="4400" b="1" dirty="0"/>
          </a:p>
          <a:p>
            <a:pPr>
              <a:spcBef>
                <a:spcPct val="10000"/>
              </a:spcBef>
            </a:pPr>
            <a:r>
              <a:rPr lang="en-US" sz="2400" dirty="0" smtClean="0">
                <a:latin typeface="Helvetica" pitchFamily="34" charset="0"/>
                <a:cs typeface="Helvetica" pitchFamily="34" charset="0"/>
              </a:rPr>
              <a:t>I thank the amazing computer scientists who invented these languages, Dr. </a:t>
            </a:r>
            <a:r>
              <a:rPr lang="en-US" sz="2400" dirty="0" err="1" smtClean="0">
                <a:latin typeface="Helvetica" pitchFamily="34" charset="0"/>
                <a:cs typeface="Helvetica" pitchFamily="34" charset="0"/>
              </a:rPr>
              <a:t>Nurkkala</a:t>
            </a:r>
            <a:r>
              <a:rPr lang="en-US" sz="2400" dirty="0" smtClean="0">
                <a:latin typeface="Helvetica" pitchFamily="34" charset="0"/>
                <a:cs typeface="Helvetica" pitchFamily="34" charset="0"/>
              </a:rPr>
              <a:t> for advising me and doing a thorough job of paper proofreading, and my parents for birthing and raising me.  Without any of these people, this project would not have been possible.</a:t>
            </a:r>
            <a:endParaRPr lang="en-US" sz="2400" dirty="0">
              <a:latin typeface="Helvetica" pitchFamily="34" charset="0"/>
              <a:cs typeface="Helvetica" pitchFamily="34" charset="0"/>
            </a:endParaRPr>
          </a:p>
        </p:txBody>
      </p:sp>
      <p:sp>
        <p:nvSpPr>
          <p:cNvPr id="14342" name="Text Box 12"/>
          <p:cNvSpPr txBox="1">
            <a:spLocks noChangeArrowheads="1"/>
          </p:cNvSpPr>
          <p:nvPr/>
        </p:nvSpPr>
        <p:spPr bwMode="auto">
          <a:xfrm>
            <a:off x="14262100" y="7015833"/>
            <a:ext cx="10512425" cy="24378567"/>
          </a:xfrm>
          <a:prstGeom prst="rect">
            <a:avLst/>
          </a:prstGeom>
          <a:noFill/>
          <a:ln w="12700">
            <a:solidFill>
              <a:schemeClr val="hlink"/>
            </a:solidFill>
            <a:miter lim="800000"/>
            <a:headEnd/>
            <a:tailEnd/>
          </a:ln>
        </p:spPr>
        <p:txBody>
          <a:bodyPr lIns="914400" tIns="457200" rIns="914400" bIns="914400"/>
          <a:lstStyle/>
          <a:p>
            <a:pPr algn="just">
              <a:tabLst>
                <a:tab pos="500063" algn="l"/>
              </a:tabLst>
            </a:pPr>
            <a:r>
              <a:rPr lang="en-US" sz="4400" b="1" dirty="0" smtClean="0">
                <a:solidFill>
                  <a:srgbClr val="FF8000"/>
                </a:solidFill>
                <a:latin typeface="Helvetica" pitchFamily="34" charset="0"/>
                <a:cs typeface="Helvetica" pitchFamily="34" charset="0"/>
              </a:rPr>
              <a:t>A Survey of the Languages</a:t>
            </a:r>
            <a:endParaRPr lang="en-US" sz="2400" b="1" dirty="0">
              <a:latin typeface="Helvetica" pitchFamily="34" charset="0"/>
              <a:cs typeface="Helvetica" pitchFamily="34" charset="0"/>
            </a:endParaRPr>
          </a:p>
          <a:p>
            <a:pPr>
              <a:spcBef>
                <a:spcPct val="10000"/>
              </a:spcBef>
              <a:tabLst>
                <a:tab pos="500063" algn="l"/>
              </a:tabLst>
            </a:pPr>
            <a:r>
              <a:rPr lang="en-US" sz="2400" dirty="0" smtClean="0">
                <a:latin typeface="Helvetica" pitchFamily="34" charset="0"/>
                <a:cs typeface="Helvetica" pitchFamily="34" charset="0"/>
              </a:rPr>
              <a:t>As a demonstration of the syntax of the five languages, I wrote a simple function in each to find the average of a list of integers.</a:t>
            </a:r>
            <a:endParaRPr lang="en-US" sz="2400" dirty="0">
              <a:latin typeface="Helvetica" pitchFamily="34" charset="0"/>
              <a:cs typeface="Helvetica" pitchFamily="34" charset="0"/>
            </a:endParaRPr>
          </a:p>
        </p:txBody>
      </p:sp>
      <p:sp>
        <p:nvSpPr>
          <p:cNvPr id="14343" name="Text Box 13"/>
          <p:cNvSpPr txBox="1">
            <a:spLocks noChangeArrowheads="1"/>
          </p:cNvSpPr>
          <p:nvPr/>
        </p:nvSpPr>
        <p:spPr bwMode="auto">
          <a:xfrm>
            <a:off x="38433375" y="7015832"/>
            <a:ext cx="10512425" cy="10986418"/>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tabLst>
                <a:tab pos="635000" algn="l"/>
              </a:tabLst>
            </a:pPr>
            <a:r>
              <a:rPr lang="en-US" sz="4400" b="1" dirty="0">
                <a:solidFill>
                  <a:srgbClr val="FF8000"/>
                </a:solidFill>
                <a:latin typeface="Helvetica" pitchFamily="34" charset="0"/>
                <a:cs typeface="Helvetica" pitchFamily="34" charset="0"/>
              </a:rPr>
              <a:t>Conclusions</a:t>
            </a:r>
            <a:endParaRPr lang="en-US" sz="4400" b="1" dirty="0">
              <a:latin typeface="Helvetica" pitchFamily="34" charset="0"/>
              <a:cs typeface="Helvetica" pitchFamily="34" charset="0"/>
            </a:endParaRPr>
          </a:p>
          <a:p>
            <a:pPr>
              <a:spcBef>
                <a:spcPct val="10000"/>
              </a:spcBef>
              <a:tabLst>
                <a:tab pos="635000" algn="l"/>
              </a:tabLst>
            </a:pPr>
            <a:r>
              <a:rPr lang="en-US" sz="2400" dirty="0" smtClean="0"/>
              <a:t>This survey supports the theory that functional languages such as </a:t>
            </a:r>
            <a:r>
              <a:rPr lang="en-US" sz="2400" dirty="0" err="1" smtClean="0"/>
              <a:t>Clojure</a:t>
            </a:r>
            <a:r>
              <a:rPr lang="en-US" sz="2400" dirty="0" smtClean="0"/>
              <a:t>, Haskell, and </a:t>
            </a:r>
            <a:r>
              <a:rPr lang="en-US" sz="2400" dirty="0" smtClean="0"/>
              <a:t>Factor </a:t>
            </a:r>
            <a:r>
              <a:rPr lang="en-US" sz="2400" dirty="0" smtClean="0"/>
              <a:t>offer compelling reasons for </a:t>
            </a:r>
            <a:r>
              <a:rPr lang="en-US" sz="2400" dirty="0" smtClean="0"/>
              <a:t>using them over imperative and object-oriented languages like </a:t>
            </a:r>
            <a:r>
              <a:rPr lang="en-US" sz="2400" dirty="0" smtClean="0"/>
              <a:t>C and Python. </a:t>
            </a:r>
            <a:r>
              <a:rPr lang="en-US" sz="2400" dirty="0" smtClean="0"/>
              <a:t> </a:t>
            </a:r>
            <a:r>
              <a:rPr lang="en-US" sz="2400" dirty="0" smtClean="0">
                <a:latin typeface="Helvetica" pitchFamily="34" charset="0"/>
                <a:cs typeface="Helvetica" pitchFamily="34" charset="0"/>
              </a:rPr>
              <a:t>Functional languages have many powerful constructs to reduce code size and prevent bugs, including lack of mutable state, laziness, macros, strong type systems, and more.</a:t>
            </a:r>
          </a:p>
          <a:p>
            <a:pPr>
              <a:spcBef>
                <a:spcPct val="10000"/>
              </a:spcBef>
              <a:tabLst>
                <a:tab pos="635000" algn="l"/>
              </a:tabLst>
            </a:pPr>
            <a:r>
              <a:rPr lang="en-US" sz="2400" dirty="0" smtClean="0">
                <a:latin typeface="Helvetica" pitchFamily="34" charset="0"/>
                <a:cs typeface="Helvetica" pitchFamily="34" charset="0"/>
              </a:rPr>
              <a:t>	</a:t>
            </a:r>
            <a:r>
              <a:rPr lang="en-US" sz="2400" dirty="0" smtClean="0">
                <a:latin typeface="Helvetica" pitchFamily="34" charset="0"/>
                <a:cs typeface="Helvetica" pitchFamily="34" charset="0"/>
              </a:rPr>
              <a:t>The program comparisons demonstrate that functional languages can reduce code size, sometimes in dramatic fashion.  The </a:t>
            </a:r>
            <a:r>
              <a:rPr lang="en-US" sz="2400" dirty="0" err="1" smtClean="0">
                <a:latin typeface="Helvetica" pitchFamily="34" charset="0"/>
                <a:cs typeface="Helvetica" pitchFamily="34" charset="0"/>
              </a:rPr>
              <a:t>Clojure</a:t>
            </a:r>
            <a:r>
              <a:rPr lang="en-US" sz="2400" dirty="0" smtClean="0">
                <a:latin typeface="Helvetica" pitchFamily="34" charset="0"/>
                <a:cs typeface="Helvetica" pitchFamily="34" charset="0"/>
              </a:rPr>
              <a:t> code is half the size of the C code, and less code means fewer places for bugs to hide.  The tradeoff is in performance, seeing that C performs several orders of magnitude faster than all the other languages.</a:t>
            </a:r>
          </a:p>
          <a:p>
            <a:pPr>
              <a:spcBef>
                <a:spcPct val="10000"/>
              </a:spcBef>
              <a:tabLst>
                <a:tab pos="635000" algn="l"/>
              </a:tabLst>
            </a:pPr>
            <a:r>
              <a:rPr lang="en-US" sz="2400" dirty="0" smtClean="0">
                <a:latin typeface="Helvetica" pitchFamily="34" charset="0"/>
                <a:cs typeface="Helvetica" pitchFamily="34" charset="0"/>
              </a:rPr>
              <a:t>	I have found that learning new languages in paradigms I already know is easy.  Learning new languages in paradigms I do not know is hard.  Therefore when starting a new programming project, I recommend choosing the most powerful language available in a paradigm you know.  If you only know imperative languages, use Python over C.</a:t>
            </a:r>
          </a:p>
          <a:p>
            <a:r>
              <a:rPr lang="en-US" sz="2400" dirty="0" smtClean="0"/>
              <a:t>	If you want to learn a new language, I recommend </a:t>
            </a:r>
            <a:r>
              <a:rPr lang="en-US" sz="2400" dirty="0" err="1" smtClean="0"/>
              <a:t>Clojure</a:t>
            </a:r>
            <a:r>
              <a:rPr lang="en-US" sz="2400" dirty="0" smtClean="0"/>
              <a:t>.  Of </a:t>
            </a:r>
            <a:r>
              <a:rPr lang="en-US" sz="2400" dirty="0" smtClean="0"/>
              <a:t>the languages I surveyed, it has the highest gain in</a:t>
            </a:r>
          </a:p>
          <a:p>
            <a:r>
              <a:rPr lang="en-US" sz="2400" dirty="0" smtClean="0"/>
              <a:t>expressive power for the least amount of new concepts to learn. I was </a:t>
            </a:r>
            <a:r>
              <a:rPr lang="en-US" sz="2400" dirty="0" smtClean="0"/>
              <a:t>very impressed </a:t>
            </a:r>
            <a:r>
              <a:rPr lang="en-US" sz="2400" dirty="0" smtClean="0"/>
              <a:t>by </a:t>
            </a:r>
            <a:r>
              <a:rPr lang="en-US" sz="2400" dirty="0" err="1" smtClean="0"/>
              <a:t>Clojure's</a:t>
            </a:r>
            <a:r>
              <a:rPr lang="en-US" sz="2400" dirty="0" smtClean="0"/>
              <a:t> low total token count. It is concise, but not so </a:t>
            </a:r>
            <a:r>
              <a:rPr lang="en-US" sz="2400" dirty="0" smtClean="0"/>
              <a:t>concise that </a:t>
            </a:r>
            <a:r>
              <a:rPr lang="en-US" sz="2400" dirty="0" smtClean="0"/>
              <a:t>it is unreadable (like Factor). It also is not so idealistic that it is hard </a:t>
            </a:r>
            <a:r>
              <a:rPr lang="en-US" sz="2400" dirty="0" smtClean="0"/>
              <a:t>to use </a:t>
            </a:r>
            <a:r>
              <a:rPr lang="en-US" sz="2400" dirty="0" smtClean="0"/>
              <a:t>(like Haskell).</a:t>
            </a:r>
            <a:endParaRPr lang="en-US" sz="2400" dirty="0">
              <a:latin typeface="Helvetica" pitchFamily="34" charset="0"/>
              <a:cs typeface="Helvetica" pitchFamily="34" charset="0"/>
            </a:endParaRPr>
          </a:p>
        </p:txBody>
      </p:sp>
      <p:sp>
        <p:nvSpPr>
          <p:cNvPr id="14344" name="Text Box 14"/>
          <p:cNvSpPr txBox="1">
            <a:spLocks noChangeArrowheads="1"/>
          </p:cNvSpPr>
          <p:nvPr/>
        </p:nvSpPr>
        <p:spPr bwMode="auto">
          <a:xfrm>
            <a:off x="1744663" y="3572044"/>
            <a:ext cx="47701200" cy="4247317"/>
          </a:xfrm>
          <a:prstGeom prst="rect">
            <a:avLst/>
          </a:prstGeom>
          <a:noFill/>
          <a:ln w="12700">
            <a:noFill/>
            <a:miter lim="800000"/>
            <a:headEnd/>
            <a:tailEnd/>
          </a:ln>
        </p:spPr>
        <p:txBody>
          <a:bodyPr lIns="274320" tIns="274320" rIns="274320" bIns="274320">
            <a:spAutoFit/>
          </a:bodyPr>
          <a:lstStyle/>
          <a:p>
            <a:pPr algn="ctr">
              <a:spcBef>
                <a:spcPct val="50000"/>
              </a:spcBef>
            </a:pPr>
            <a:r>
              <a:rPr lang="en-US" sz="6000" dirty="0" smtClean="0"/>
              <a:t>David </a:t>
            </a:r>
            <a:r>
              <a:rPr lang="en-US" sz="6000" dirty="0" err="1" smtClean="0"/>
              <a:t>Colgan</a:t>
            </a:r>
            <a:endParaRPr lang="en-US" sz="6000" dirty="0" smtClean="0"/>
          </a:p>
          <a:p>
            <a:pPr algn="ctr">
              <a:spcBef>
                <a:spcPct val="50000"/>
              </a:spcBef>
            </a:pPr>
            <a:r>
              <a:rPr lang="en-US" sz="6000" dirty="0" smtClean="0"/>
              <a:t>May 2011</a:t>
            </a:r>
          </a:p>
          <a:p>
            <a:pPr algn="ctr">
              <a:spcBef>
                <a:spcPct val="50000"/>
              </a:spcBef>
            </a:pPr>
            <a:endParaRPr lang="en-US" sz="6000" dirty="0"/>
          </a:p>
        </p:txBody>
      </p:sp>
      <p:sp>
        <p:nvSpPr>
          <p:cNvPr id="14345" name="Text Box 15"/>
          <p:cNvSpPr txBox="1">
            <a:spLocks noChangeArrowheads="1"/>
          </p:cNvSpPr>
          <p:nvPr/>
        </p:nvSpPr>
        <p:spPr bwMode="auto">
          <a:xfrm>
            <a:off x="38433375" y="19574938"/>
            <a:ext cx="10512425" cy="6244167"/>
          </a:xfrm>
          <a:prstGeom prst="rect">
            <a:avLst/>
          </a:prstGeom>
          <a:solidFill>
            <a:schemeClr val="bg1"/>
          </a:solidFill>
          <a:ln w="12700">
            <a:solidFill>
              <a:schemeClr val="hlink"/>
            </a:solidFill>
            <a:miter lim="800000"/>
            <a:headEnd/>
            <a:tailEnd/>
          </a:ln>
        </p:spPr>
        <p:txBody>
          <a:bodyPr lIns="914400" tIns="457200" rIns="914400" bIns="914400"/>
          <a:lstStyle/>
          <a:p>
            <a:pPr marL="500063" indent="-500063">
              <a:spcBef>
                <a:spcPct val="50000"/>
              </a:spcBef>
            </a:pPr>
            <a:r>
              <a:rPr lang="en-US" sz="4400" b="1" dirty="0" smtClean="0">
                <a:solidFill>
                  <a:srgbClr val="FF8000"/>
                </a:solidFill>
              </a:rPr>
              <a:t>Future Work</a:t>
            </a:r>
            <a:endParaRPr lang="en-US" sz="4400" b="1" dirty="0"/>
          </a:p>
          <a:p>
            <a:r>
              <a:rPr lang="en-US" sz="2400" dirty="0" smtClean="0"/>
              <a:t>If given more time, I would have liked to write the </a:t>
            </a:r>
            <a:r>
              <a:rPr lang="en-US" sz="2400" dirty="0" err="1" smtClean="0"/>
              <a:t>Farkle</a:t>
            </a:r>
            <a:r>
              <a:rPr lang="en-US" sz="2400" dirty="0" smtClean="0"/>
              <a:t> system in Java</a:t>
            </a:r>
            <a:r>
              <a:rPr lang="en-US" sz="2400" dirty="0" smtClean="0"/>
              <a:t>, </a:t>
            </a:r>
            <a:r>
              <a:rPr lang="en-US" sz="2400" dirty="0" err="1" smtClean="0"/>
              <a:t>Erlang</a:t>
            </a:r>
            <a:r>
              <a:rPr lang="en-US" sz="2400" dirty="0" smtClean="0"/>
              <a:t>, and </a:t>
            </a:r>
            <a:r>
              <a:rPr lang="en-US" sz="2400" dirty="0" smtClean="0"/>
              <a:t>J.  Other interesting languages include </a:t>
            </a:r>
            <a:r>
              <a:rPr lang="en-US" sz="2400" dirty="0" err="1" smtClean="0"/>
              <a:t>Scala</a:t>
            </a:r>
            <a:r>
              <a:rPr lang="en-US" sz="2400" dirty="0" smtClean="0"/>
              <a:t>, F#, </a:t>
            </a:r>
            <a:r>
              <a:rPr lang="en-US" sz="2400" dirty="0" err="1" smtClean="0"/>
              <a:t>OCaml</a:t>
            </a:r>
            <a:r>
              <a:rPr lang="en-US" sz="2400" dirty="0" smtClean="0"/>
              <a:t>, </a:t>
            </a:r>
            <a:r>
              <a:rPr lang="en-US" sz="2400" dirty="0" err="1" smtClean="0"/>
              <a:t>Lua</a:t>
            </a:r>
            <a:r>
              <a:rPr lang="en-US" sz="2400" dirty="0" smtClean="0"/>
              <a:t>, and </a:t>
            </a:r>
            <a:r>
              <a:rPr lang="en-US" sz="2400" dirty="0" smtClean="0"/>
              <a:t>Groovy.  The more languages in the comparison, the more useful and informative it will be</a:t>
            </a:r>
            <a:r>
              <a:rPr lang="en-US" sz="2400" dirty="0" smtClean="0"/>
              <a:t>.</a:t>
            </a:r>
          </a:p>
          <a:p>
            <a:r>
              <a:rPr lang="en-US" sz="2400" dirty="0" smtClean="0"/>
              <a:t>	One </a:t>
            </a:r>
            <a:r>
              <a:rPr lang="en-US" sz="2400" dirty="0" smtClean="0"/>
              <a:t>of the greatest </a:t>
            </a:r>
            <a:r>
              <a:rPr lang="en-US" sz="2400" dirty="0" smtClean="0"/>
              <a:t>flaws </a:t>
            </a:r>
            <a:r>
              <a:rPr lang="en-US" sz="2400" dirty="0" smtClean="0"/>
              <a:t>of my project is the fact </a:t>
            </a:r>
            <a:r>
              <a:rPr lang="en-US" sz="2400" dirty="0" smtClean="0"/>
              <a:t>that at </a:t>
            </a:r>
            <a:r>
              <a:rPr lang="en-US" sz="2400" dirty="0" smtClean="0"/>
              <a:t>I was the only </a:t>
            </a:r>
            <a:r>
              <a:rPr lang="en-US" sz="2400" dirty="0" smtClean="0"/>
              <a:t>one writing </a:t>
            </a:r>
            <a:r>
              <a:rPr lang="en-US" sz="2400" dirty="0" smtClean="0"/>
              <a:t>programs for comparison. As such, my sample size is one. I would </a:t>
            </a:r>
            <a:r>
              <a:rPr lang="en-US" sz="2400" dirty="0" smtClean="0"/>
              <a:t>love to </a:t>
            </a:r>
            <a:r>
              <a:rPr lang="en-US" sz="2400" dirty="0" smtClean="0"/>
              <a:t>enlist the skills of prominent community members in each of these </a:t>
            </a:r>
            <a:r>
              <a:rPr lang="en-US" sz="2400" dirty="0" smtClean="0"/>
              <a:t>languages and </a:t>
            </a:r>
            <a:r>
              <a:rPr lang="en-US" sz="2400" dirty="0" smtClean="0"/>
              <a:t>ask them to write the </a:t>
            </a:r>
            <a:r>
              <a:rPr lang="en-US" sz="2400" dirty="0" err="1" smtClean="0"/>
              <a:t>Farkle</a:t>
            </a:r>
            <a:r>
              <a:rPr lang="en-US" sz="2400" dirty="0" smtClean="0"/>
              <a:t> program. Because I was just learning some </a:t>
            </a:r>
            <a:r>
              <a:rPr lang="en-US" sz="2400" dirty="0" smtClean="0"/>
              <a:t>of these </a:t>
            </a:r>
            <a:r>
              <a:rPr lang="en-US" sz="2400" dirty="0" smtClean="0"/>
              <a:t>languages, my implementation may be much slower and longer than </a:t>
            </a:r>
            <a:r>
              <a:rPr lang="en-US" sz="2400" dirty="0" smtClean="0"/>
              <a:t>what a </a:t>
            </a:r>
            <a:r>
              <a:rPr lang="en-US" sz="2400" dirty="0" smtClean="0"/>
              <a:t>master would produce. I know that I did not make use of all the </a:t>
            </a:r>
            <a:r>
              <a:rPr lang="en-US" sz="2400" dirty="0" smtClean="0"/>
              <a:t>advanced features </a:t>
            </a:r>
            <a:r>
              <a:rPr lang="en-US" sz="2400" dirty="0" smtClean="0"/>
              <a:t>of every language</a:t>
            </a:r>
            <a:r>
              <a:rPr lang="en-US" sz="2400" dirty="0" smtClean="0"/>
              <a:t>.</a:t>
            </a:r>
            <a:endParaRPr lang="en-US" sz="2400" dirty="0">
              <a:latin typeface="Times New Roman" charset="0"/>
            </a:endParaRPr>
          </a:p>
        </p:txBody>
      </p:sp>
      <p:sp>
        <p:nvSpPr>
          <p:cNvPr id="14356" name="Text Box 114"/>
          <p:cNvSpPr txBox="1">
            <a:spLocks noChangeArrowheads="1"/>
          </p:cNvSpPr>
          <p:nvPr/>
        </p:nvSpPr>
        <p:spPr bwMode="auto">
          <a:xfrm>
            <a:off x="26347738" y="7019008"/>
            <a:ext cx="10512425" cy="24375392"/>
          </a:xfrm>
          <a:prstGeom prst="rect">
            <a:avLst/>
          </a:prstGeom>
          <a:solidFill>
            <a:schemeClr val="bg1"/>
          </a:solidFill>
          <a:ln w="12700">
            <a:solidFill>
              <a:schemeClr val="hlink"/>
            </a:solidFill>
            <a:miter lim="800000"/>
            <a:headEnd/>
            <a:tailEnd/>
          </a:ln>
        </p:spPr>
        <p:txBody>
          <a:bodyPr lIns="914400" tIns="914400" rIns="914400" bIns="914400"/>
          <a:lstStyle/>
          <a:p>
            <a:pPr algn="just">
              <a:spcBef>
                <a:spcPct val="10000"/>
              </a:spcBef>
              <a:tabLst>
                <a:tab pos="500063" algn="l"/>
              </a:tabLst>
            </a:pPr>
            <a:endParaRPr lang="en-US" sz="2600" dirty="0">
              <a:latin typeface="Times New Roman" charset="0"/>
            </a:endParaRPr>
          </a:p>
          <a:p>
            <a:pPr algn="just">
              <a:spcBef>
                <a:spcPct val="10000"/>
              </a:spcBef>
              <a:tabLst>
                <a:tab pos="500063" algn="l"/>
              </a:tabLst>
            </a:pPr>
            <a:r>
              <a:rPr lang="en-US" sz="2600" dirty="0" smtClean="0">
                <a:latin typeface="Times New Roman" charset="0"/>
              </a:rPr>
              <a:t>	</a:t>
            </a:r>
            <a:endParaRPr lang="en-US" sz="2600" dirty="0">
              <a:latin typeface="Times New Roman" charset="0"/>
            </a:endParaRPr>
          </a:p>
        </p:txBody>
      </p:sp>
      <p:sp>
        <p:nvSpPr>
          <p:cNvPr id="14360" name="Rectangle 67"/>
          <p:cNvSpPr>
            <a:spLocks noChangeArrowheads="1"/>
          </p:cNvSpPr>
          <p:nvPr/>
        </p:nvSpPr>
        <p:spPr bwMode="auto">
          <a:xfrm>
            <a:off x="28656492" y="16440144"/>
            <a:ext cx="6509808" cy="571500"/>
          </a:xfrm>
          <a:prstGeom prst="rect">
            <a:avLst/>
          </a:prstGeom>
          <a:noFill/>
          <a:ln w="9525">
            <a:noFill/>
            <a:miter lim="800000"/>
            <a:headEnd/>
            <a:tailEnd/>
          </a:ln>
        </p:spPr>
        <p:txBody>
          <a:bodyPr tIns="91440" bIns="91440"/>
          <a:lstStyle/>
          <a:p>
            <a:pPr eaLnBrk="0" hangingPunct="0"/>
            <a:r>
              <a:rPr lang="en-US" sz="2000" b="1" dirty="0" smtClean="0"/>
              <a:t>Figure 1. </a:t>
            </a:r>
            <a:r>
              <a:rPr lang="en-US" sz="2000" dirty="0" smtClean="0"/>
              <a:t>Counts exclude blank lines and comments.</a:t>
            </a:r>
            <a:endParaRPr lang="en-US" sz="2000" dirty="0"/>
          </a:p>
        </p:txBody>
      </p:sp>
      <p:sp>
        <p:nvSpPr>
          <p:cNvPr id="14362" name="Text Box 117"/>
          <p:cNvSpPr txBox="1">
            <a:spLocks noChangeArrowheads="1"/>
          </p:cNvSpPr>
          <p:nvPr/>
        </p:nvSpPr>
        <p:spPr bwMode="auto">
          <a:xfrm>
            <a:off x="27120850" y="7460571"/>
            <a:ext cx="9055101" cy="3428631"/>
          </a:xfrm>
          <a:prstGeom prst="rect">
            <a:avLst/>
          </a:prstGeom>
          <a:noFill/>
          <a:ln w="9525">
            <a:noFill/>
            <a:miter lim="800000"/>
            <a:headEnd/>
            <a:tailEnd/>
          </a:ln>
        </p:spPr>
        <p:txBody>
          <a:bodyPr wrap="square">
            <a:spAutoFit/>
          </a:bodyPr>
          <a:lstStyle/>
          <a:p>
            <a:pPr>
              <a:spcBef>
                <a:spcPct val="10000"/>
              </a:spcBef>
            </a:pPr>
            <a:r>
              <a:rPr lang="en-US" sz="4400" b="1" dirty="0" smtClean="0">
                <a:solidFill>
                  <a:srgbClr val="FF8000"/>
                </a:solidFill>
                <a:latin typeface="Helvetica" pitchFamily="34" charset="0"/>
                <a:cs typeface="Helvetica" pitchFamily="34" charset="0"/>
              </a:rPr>
              <a:t>Program Comparisons</a:t>
            </a:r>
            <a:r>
              <a:rPr lang="en-US" sz="2400" dirty="0" smtClean="0">
                <a:latin typeface="Helvetica" pitchFamily="34" charset="0"/>
                <a:cs typeface="Helvetica" pitchFamily="34" charset="0"/>
              </a:rPr>
              <a:t>	</a:t>
            </a:r>
          </a:p>
          <a:p>
            <a:pPr>
              <a:spcBef>
                <a:spcPct val="10000"/>
              </a:spcBef>
            </a:pPr>
            <a:r>
              <a:rPr lang="en-US" sz="2400" dirty="0" smtClean="0">
                <a:latin typeface="Helvetica" pitchFamily="34" charset="0"/>
                <a:cs typeface="Helvetica" pitchFamily="34" charset="0"/>
              </a:rPr>
              <a:t>After writing the </a:t>
            </a:r>
            <a:r>
              <a:rPr lang="en-US" sz="2400" dirty="0" err="1" smtClean="0">
                <a:latin typeface="Helvetica" pitchFamily="34" charset="0"/>
                <a:cs typeface="Helvetica" pitchFamily="34" charset="0"/>
              </a:rPr>
              <a:t>Farkle</a:t>
            </a:r>
            <a:r>
              <a:rPr lang="en-US" sz="2400" dirty="0" smtClean="0">
                <a:latin typeface="Helvetica" pitchFamily="34" charset="0"/>
                <a:cs typeface="Helvetica" pitchFamily="34" charset="0"/>
              </a:rPr>
              <a:t> game in each of the five languages, I compared the programs by generating descriptive statistics on the source files and by running performance benchmarks.  The functional languages have shorter programs but at the cost of performance.  In many programs, trading execution speed for programmer speed is a worthwhile tradeoff.</a:t>
            </a:r>
            <a:endParaRPr lang="en-US" sz="2400" dirty="0" smtClean="0">
              <a:latin typeface="Helvetica" pitchFamily="34" charset="0"/>
              <a:cs typeface="Helvetica" pitchFamily="34" charset="0"/>
            </a:endParaRPr>
          </a:p>
          <a:p>
            <a:pPr>
              <a:spcBef>
                <a:spcPct val="10000"/>
              </a:spcBef>
            </a:pPr>
            <a:r>
              <a:rPr lang="en-US" sz="2400" dirty="0" smtClean="0">
                <a:latin typeface="Helvetica" pitchFamily="34" charset="0"/>
                <a:cs typeface="Helvetica" pitchFamily="34" charset="0"/>
              </a:rPr>
              <a:t>	</a:t>
            </a:r>
            <a:endParaRPr lang="en-US" sz="2400" dirty="0">
              <a:latin typeface="Helvetica" pitchFamily="34" charset="0"/>
              <a:cs typeface="Helvetica" pitchFamily="34" charset="0"/>
            </a:endParaRPr>
          </a:p>
        </p:txBody>
      </p:sp>
      <p:sp>
        <p:nvSpPr>
          <p:cNvPr id="14389" name="Rectangle 180"/>
          <p:cNvSpPr>
            <a:spLocks noChangeArrowheads="1"/>
          </p:cNvSpPr>
          <p:nvPr/>
        </p:nvSpPr>
        <p:spPr bwMode="auto">
          <a:xfrm>
            <a:off x="11021648" y="1938338"/>
            <a:ext cx="29431455" cy="1323439"/>
          </a:xfrm>
          <a:prstGeom prst="rect">
            <a:avLst/>
          </a:prstGeom>
          <a:noFill/>
          <a:ln w="9525">
            <a:noFill/>
            <a:miter lim="800000"/>
            <a:headEnd/>
            <a:tailEnd/>
          </a:ln>
        </p:spPr>
        <p:txBody>
          <a:bodyPr wrap="none">
            <a:spAutoFit/>
          </a:bodyPr>
          <a:lstStyle/>
          <a:p>
            <a:pPr algn="ctr"/>
            <a:r>
              <a:rPr lang="en-US" sz="8000" b="1" dirty="0" smtClean="0"/>
              <a:t>An Investigation of Lesser-Known Programming Languages</a:t>
            </a:r>
            <a:endParaRPr lang="en-US" sz="8000" b="1" dirty="0"/>
          </a:p>
        </p:txBody>
      </p:sp>
      <p:pic>
        <p:nvPicPr>
          <p:cNvPr id="1027" name="Picture 3" descr="X:\.windows_settings\Downloads\FinalDcolganResearch\FinalDcolganResearch\paper\graphs\performance-comparison.png"/>
          <p:cNvPicPr>
            <a:picLocks noChangeAspect="1" noChangeArrowheads="1"/>
          </p:cNvPicPr>
          <p:nvPr/>
        </p:nvPicPr>
        <p:blipFill>
          <a:blip r:embed="rId4"/>
          <a:srcRect/>
          <a:stretch>
            <a:fillRect/>
          </a:stretch>
        </p:blipFill>
        <p:spPr bwMode="auto">
          <a:xfrm>
            <a:off x="27603526" y="25248508"/>
            <a:ext cx="7870133" cy="4459742"/>
          </a:xfrm>
          <a:prstGeom prst="rect">
            <a:avLst/>
          </a:prstGeom>
          <a:noFill/>
        </p:spPr>
      </p:pic>
      <p:pic>
        <p:nvPicPr>
          <p:cNvPr id="1028" name="Picture 4" descr="X:\.windows_settings\Downloads\FinalDcolganResearch\FinalDcolganResearch\paper\graphs\total-lines-of-code.png"/>
          <p:cNvPicPr>
            <a:picLocks noChangeAspect="1" noChangeArrowheads="1"/>
          </p:cNvPicPr>
          <p:nvPr/>
        </p:nvPicPr>
        <p:blipFill>
          <a:blip r:embed="rId5"/>
          <a:srcRect/>
          <a:stretch>
            <a:fillRect/>
          </a:stretch>
        </p:blipFill>
        <p:spPr bwMode="auto">
          <a:xfrm>
            <a:off x="27674651" y="11850079"/>
            <a:ext cx="7879605" cy="4609569"/>
          </a:xfrm>
          <a:prstGeom prst="rect">
            <a:avLst/>
          </a:prstGeom>
          <a:noFill/>
        </p:spPr>
      </p:pic>
      <p:pic>
        <p:nvPicPr>
          <p:cNvPr id="1029" name="Picture 5" descr="X:\.windows_settings\Downloads\FinalDcolganResearch\FinalDcolganResearch\paper\graphs\total-tokens.png"/>
          <p:cNvPicPr>
            <a:picLocks noChangeAspect="1" noChangeArrowheads="1"/>
          </p:cNvPicPr>
          <p:nvPr/>
        </p:nvPicPr>
        <p:blipFill>
          <a:blip r:embed="rId6"/>
          <a:srcRect/>
          <a:stretch>
            <a:fillRect/>
          </a:stretch>
        </p:blipFill>
        <p:spPr bwMode="auto">
          <a:xfrm>
            <a:off x="27674811" y="18305608"/>
            <a:ext cx="7879443" cy="4635739"/>
          </a:xfrm>
          <a:prstGeom prst="rect">
            <a:avLst/>
          </a:prstGeom>
          <a:noFill/>
        </p:spPr>
      </p:pic>
      <p:sp>
        <p:nvSpPr>
          <p:cNvPr id="61" name="Rectangle 67"/>
          <p:cNvSpPr>
            <a:spLocks noChangeArrowheads="1"/>
          </p:cNvSpPr>
          <p:nvPr/>
        </p:nvSpPr>
        <p:spPr bwMode="auto">
          <a:xfrm>
            <a:off x="29389918" y="11095551"/>
            <a:ext cx="4776258" cy="753544"/>
          </a:xfrm>
          <a:prstGeom prst="rect">
            <a:avLst/>
          </a:prstGeom>
          <a:noFill/>
          <a:ln w="9525">
            <a:noFill/>
            <a:miter lim="800000"/>
            <a:headEnd/>
            <a:tailEnd/>
          </a:ln>
        </p:spPr>
        <p:txBody>
          <a:bodyPr tIns="91440" bIns="91440"/>
          <a:lstStyle/>
          <a:p>
            <a:pPr eaLnBrk="0" hangingPunct="0"/>
            <a:r>
              <a:rPr lang="en-US" sz="3600" b="1" dirty="0" smtClean="0"/>
              <a:t>Total Lines of Code</a:t>
            </a:r>
            <a:endParaRPr lang="en-US" sz="3600" dirty="0"/>
          </a:p>
        </p:txBody>
      </p:sp>
      <p:sp>
        <p:nvSpPr>
          <p:cNvPr id="62" name="Rectangle 67"/>
          <p:cNvSpPr>
            <a:spLocks noChangeArrowheads="1"/>
          </p:cNvSpPr>
          <p:nvPr/>
        </p:nvSpPr>
        <p:spPr bwMode="auto">
          <a:xfrm>
            <a:off x="30005408" y="17577532"/>
            <a:ext cx="3150664" cy="758087"/>
          </a:xfrm>
          <a:prstGeom prst="rect">
            <a:avLst/>
          </a:prstGeom>
          <a:noFill/>
          <a:ln w="9525">
            <a:noFill/>
            <a:miter lim="800000"/>
            <a:headEnd/>
            <a:tailEnd/>
          </a:ln>
        </p:spPr>
        <p:txBody>
          <a:bodyPr tIns="91440" bIns="91440"/>
          <a:lstStyle/>
          <a:p>
            <a:pPr eaLnBrk="0" hangingPunct="0"/>
            <a:r>
              <a:rPr lang="en-US" sz="3600" b="1" dirty="0" smtClean="0"/>
              <a:t>Total Tokens</a:t>
            </a:r>
            <a:endParaRPr lang="en-US" sz="3600" dirty="0"/>
          </a:p>
        </p:txBody>
      </p:sp>
      <p:sp>
        <p:nvSpPr>
          <p:cNvPr id="63" name="Rectangle 67"/>
          <p:cNvSpPr>
            <a:spLocks noChangeArrowheads="1"/>
          </p:cNvSpPr>
          <p:nvPr/>
        </p:nvSpPr>
        <p:spPr bwMode="auto">
          <a:xfrm>
            <a:off x="27750406" y="22923948"/>
            <a:ext cx="7895771" cy="571500"/>
          </a:xfrm>
          <a:prstGeom prst="rect">
            <a:avLst/>
          </a:prstGeom>
          <a:noFill/>
          <a:ln w="9525">
            <a:noFill/>
            <a:miter lim="800000"/>
            <a:headEnd/>
            <a:tailEnd/>
          </a:ln>
        </p:spPr>
        <p:txBody>
          <a:bodyPr tIns="91440" bIns="91440"/>
          <a:lstStyle/>
          <a:p>
            <a:pPr eaLnBrk="0" hangingPunct="0"/>
            <a:r>
              <a:rPr lang="en-US" sz="2000" b="1" dirty="0" smtClean="0"/>
              <a:t>Figure 2. </a:t>
            </a:r>
            <a:r>
              <a:rPr lang="en-US" sz="2000" dirty="0" smtClean="0"/>
              <a:t>A token is any whitespace-separated string of characters.</a:t>
            </a:r>
            <a:endParaRPr lang="en-US" sz="2000" dirty="0"/>
          </a:p>
        </p:txBody>
      </p:sp>
      <p:sp>
        <p:nvSpPr>
          <p:cNvPr id="64" name="Rectangle 67"/>
          <p:cNvSpPr>
            <a:spLocks noChangeArrowheads="1"/>
          </p:cNvSpPr>
          <p:nvPr/>
        </p:nvSpPr>
        <p:spPr bwMode="auto">
          <a:xfrm>
            <a:off x="28632150" y="23917275"/>
            <a:ext cx="5857876" cy="1352551"/>
          </a:xfrm>
          <a:prstGeom prst="rect">
            <a:avLst/>
          </a:prstGeom>
          <a:noFill/>
          <a:ln w="9525">
            <a:noFill/>
            <a:miter lim="800000"/>
            <a:headEnd/>
            <a:tailEnd/>
          </a:ln>
        </p:spPr>
        <p:txBody>
          <a:bodyPr tIns="91440" bIns="91440"/>
          <a:lstStyle/>
          <a:p>
            <a:pPr algn="ctr" eaLnBrk="0" hangingPunct="0"/>
            <a:r>
              <a:rPr lang="en-US" sz="3600" b="1" dirty="0" smtClean="0"/>
              <a:t>Execution Time for 10,000 4-Player </a:t>
            </a:r>
            <a:r>
              <a:rPr lang="en-US" sz="3600" b="1" dirty="0" err="1" smtClean="0"/>
              <a:t>Farkle</a:t>
            </a:r>
            <a:r>
              <a:rPr lang="en-US" sz="3600" b="1" dirty="0" smtClean="0"/>
              <a:t> Games</a:t>
            </a:r>
            <a:endParaRPr lang="en-US" sz="3600" dirty="0"/>
          </a:p>
        </p:txBody>
      </p:sp>
      <p:sp>
        <p:nvSpPr>
          <p:cNvPr id="65" name="Rectangle 67"/>
          <p:cNvSpPr>
            <a:spLocks noChangeArrowheads="1"/>
          </p:cNvSpPr>
          <p:nvPr/>
        </p:nvSpPr>
        <p:spPr bwMode="auto">
          <a:xfrm>
            <a:off x="27588481" y="29715279"/>
            <a:ext cx="7895771" cy="1002846"/>
          </a:xfrm>
          <a:prstGeom prst="rect">
            <a:avLst/>
          </a:prstGeom>
          <a:noFill/>
          <a:ln w="9525">
            <a:noFill/>
            <a:miter lim="800000"/>
            <a:headEnd/>
            <a:tailEnd/>
          </a:ln>
        </p:spPr>
        <p:txBody>
          <a:bodyPr tIns="91440" bIns="91440"/>
          <a:lstStyle/>
          <a:p>
            <a:pPr eaLnBrk="0" hangingPunct="0"/>
            <a:r>
              <a:rPr lang="en-US" sz="2000" b="1" dirty="0" smtClean="0"/>
              <a:t>Figure 3. </a:t>
            </a:r>
            <a:r>
              <a:rPr lang="en-US" sz="2000" dirty="0" smtClean="0"/>
              <a:t>Benchmarked on a 1.66 </a:t>
            </a:r>
            <a:r>
              <a:rPr lang="en-US" sz="2000" dirty="0" err="1" smtClean="0"/>
              <a:t>Ghz</a:t>
            </a:r>
            <a:r>
              <a:rPr lang="en-US" sz="2000" dirty="0" smtClean="0"/>
              <a:t> </a:t>
            </a:r>
            <a:r>
              <a:rPr lang="en-US" sz="2000" dirty="0" err="1" smtClean="0"/>
              <a:t>netbook</a:t>
            </a:r>
            <a:r>
              <a:rPr lang="en-US" sz="2000" dirty="0" smtClean="0"/>
              <a:t> with 2 GB of RAM running </a:t>
            </a:r>
            <a:r>
              <a:rPr lang="en-US" sz="2000" dirty="0" err="1" smtClean="0"/>
              <a:t>Ubuntu</a:t>
            </a:r>
            <a:r>
              <a:rPr lang="en-US" sz="2000" dirty="0" smtClean="0"/>
              <a:t> 10.10.</a:t>
            </a:r>
            <a:endParaRPr lang="en-US" sz="2000" dirty="0"/>
          </a:p>
        </p:txBody>
      </p:sp>
      <p:pic>
        <p:nvPicPr>
          <p:cNvPr id="1030" name="Picture 6"/>
          <p:cNvPicPr>
            <a:picLocks noChangeAspect="1" noChangeArrowheads="1"/>
          </p:cNvPicPr>
          <p:nvPr/>
        </p:nvPicPr>
        <p:blipFill>
          <a:blip r:embed="rId7"/>
          <a:srcRect/>
          <a:stretch>
            <a:fillRect/>
          </a:stretch>
        </p:blipFill>
        <p:spPr bwMode="auto">
          <a:xfrm>
            <a:off x="22428555" y="11560926"/>
            <a:ext cx="1901313" cy="2516188"/>
          </a:xfrm>
          <a:prstGeom prst="rect">
            <a:avLst/>
          </a:prstGeom>
          <a:noFill/>
          <a:ln w="9525">
            <a:noFill/>
            <a:miter lim="800000"/>
            <a:headEnd/>
            <a:tailEnd/>
          </a:ln>
        </p:spPr>
      </p:pic>
      <p:pic>
        <p:nvPicPr>
          <p:cNvPr id="1031" name="Picture 7"/>
          <p:cNvPicPr>
            <a:picLocks noChangeAspect="1" noChangeArrowheads="1"/>
          </p:cNvPicPr>
          <p:nvPr/>
        </p:nvPicPr>
        <p:blipFill>
          <a:blip r:embed="rId8"/>
          <a:srcRect/>
          <a:stretch>
            <a:fillRect/>
          </a:stretch>
        </p:blipFill>
        <p:spPr bwMode="auto">
          <a:xfrm>
            <a:off x="20927562" y="17509883"/>
            <a:ext cx="3802968" cy="1284530"/>
          </a:xfrm>
          <a:prstGeom prst="rect">
            <a:avLst/>
          </a:prstGeom>
          <a:noFill/>
          <a:ln w="9525">
            <a:noFill/>
            <a:miter lim="800000"/>
            <a:headEnd/>
            <a:tailEnd/>
          </a:ln>
        </p:spPr>
      </p:pic>
      <p:pic>
        <p:nvPicPr>
          <p:cNvPr id="1032" name="Picture 8"/>
          <p:cNvPicPr>
            <a:picLocks noChangeAspect="1" noChangeArrowheads="1"/>
          </p:cNvPicPr>
          <p:nvPr/>
        </p:nvPicPr>
        <p:blipFill>
          <a:blip r:embed="rId9"/>
          <a:srcRect/>
          <a:stretch>
            <a:fillRect/>
          </a:stretch>
        </p:blipFill>
        <p:spPr bwMode="auto">
          <a:xfrm>
            <a:off x="21248466" y="21367299"/>
            <a:ext cx="3106058" cy="909855"/>
          </a:xfrm>
          <a:prstGeom prst="rect">
            <a:avLst/>
          </a:prstGeom>
          <a:noFill/>
          <a:ln w="9525">
            <a:noFill/>
            <a:miter lim="800000"/>
            <a:headEnd/>
            <a:tailEnd/>
          </a:ln>
        </p:spPr>
      </p:pic>
      <p:pic>
        <p:nvPicPr>
          <p:cNvPr id="1033" name="Picture 9"/>
          <p:cNvPicPr>
            <a:picLocks noChangeAspect="1" noChangeArrowheads="1"/>
          </p:cNvPicPr>
          <p:nvPr/>
        </p:nvPicPr>
        <p:blipFill>
          <a:blip r:embed="rId10"/>
          <a:srcRect/>
          <a:stretch>
            <a:fillRect/>
          </a:stretch>
        </p:blipFill>
        <p:spPr bwMode="auto">
          <a:xfrm>
            <a:off x="22791510" y="24881125"/>
            <a:ext cx="1524000" cy="1066800"/>
          </a:xfrm>
          <a:prstGeom prst="rect">
            <a:avLst/>
          </a:prstGeom>
          <a:noFill/>
          <a:ln w="9525">
            <a:noFill/>
            <a:miter lim="800000"/>
            <a:headEnd/>
            <a:tailEnd/>
          </a:ln>
        </p:spPr>
      </p:pic>
      <p:pic>
        <p:nvPicPr>
          <p:cNvPr id="1034" name="Picture 10"/>
          <p:cNvPicPr>
            <a:picLocks noChangeAspect="1" noChangeArrowheads="1"/>
          </p:cNvPicPr>
          <p:nvPr/>
        </p:nvPicPr>
        <p:blipFill>
          <a:blip r:embed="rId11"/>
          <a:srcRect/>
          <a:stretch>
            <a:fillRect/>
          </a:stretch>
        </p:blipFill>
        <p:spPr bwMode="auto">
          <a:xfrm>
            <a:off x="22148800" y="28887912"/>
            <a:ext cx="2235881" cy="1387004"/>
          </a:xfrm>
          <a:prstGeom prst="rect">
            <a:avLst/>
          </a:prstGeom>
          <a:noFill/>
          <a:ln w="9525">
            <a:noFill/>
            <a:miter lim="800000"/>
            <a:headEnd/>
            <a:tailEnd/>
          </a:ln>
        </p:spPr>
      </p:pic>
      <p:pic>
        <p:nvPicPr>
          <p:cNvPr id="1035" name="Picture 11"/>
          <p:cNvPicPr>
            <a:picLocks noChangeAspect="1" noChangeArrowheads="1"/>
          </p:cNvPicPr>
          <p:nvPr/>
        </p:nvPicPr>
        <p:blipFill>
          <a:blip r:embed="rId12"/>
          <a:srcRect/>
          <a:stretch>
            <a:fillRect/>
          </a:stretch>
        </p:blipFill>
        <p:spPr bwMode="auto">
          <a:xfrm>
            <a:off x="15152688" y="11527326"/>
            <a:ext cx="5569401" cy="2472911"/>
          </a:xfrm>
          <a:prstGeom prst="rect">
            <a:avLst/>
          </a:prstGeom>
          <a:noFill/>
          <a:ln w="9525">
            <a:noFill/>
            <a:miter lim="800000"/>
            <a:headEnd/>
            <a:tailEnd/>
          </a:ln>
        </p:spPr>
      </p:pic>
      <p:sp>
        <p:nvSpPr>
          <p:cNvPr id="73" name="Rectangle 67"/>
          <p:cNvSpPr>
            <a:spLocks noChangeArrowheads="1"/>
          </p:cNvSpPr>
          <p:nvPr/>
        </p:nvSpPr>
        <p:spPr bwMode="auto">
          <a:xfrm>
            <a:off x="15073841" y="9492189"/>
            <a:ext cx="8881534" cy="1590681"/>
          </a:xfrm>
          <a:prstGeom prst="rect">
            <a:avLst/>
          </a:prstGeom>
          <a:noFill/>
          <a:ln w="9525">
            <a:noFill/>
            <a:miter lim="800000"/>
            <a:headEnd/>
            <a:tailEnd/>
          </a:ln>
        </p:spPr>
        <p:txBody>
          <a:bodyPr tIns="91440" bIns="91440"/>
          <a:lstStyle/>
          <a:p>
            <a:pPr eaLnBrk="0" hangingPunct="0"/>
            <a:r>
              <a:rPr lang="en-US" sz="4400" b="1" dirty="0" smtClean="0"/>
              <a:t>C</a:t>
            </a:r>
          </a:p>
          <a:p>
            <a:pPr eaLnBrk="0" hangingPunct="0"/>
            <a:r>
              <a:rPr lang="en-US" sz="2400" dirty="0" smtClean="0"/>
              <a:t>The C code contains type declarations, named parameters, an explicit </a:t>
            </a:r>
            <a:r>
              <a:rPr lang="en-US" sz="2400" dirty="0" smtClean="0">
                <a:latin typeface="Courier New" pitchFamily="49" charset="0"/>
                <a:cs typeface="Courier New" pitchFamily="49" charset="0"/>
              </a:rPr>
              <a:t>for</a:t>
            </a:r>
            <a:r>
              <a:rPr lang="en-US" sz="2400" dirty="0" smtClean="0"/>
              <a:t> loop, curly braces </a:t>
            </a:r>
            <a:r>
              <a:rPr lang="en-US" sz="2400" dirty="0" smtClean="0"/>
              <a:t>to delimit blocks, </a:t>
            </a:r>
            <a:r>
              <a:rPr lang="en-US" sz="2400" dirty="0" smtClean="0"/>
              <a:t>and manual array management.</a:t>
            </a:r>
            <a:endParaRPr lang="en-US" sz="2400" dirty="0"/>
          </a:p>
        </p:txBody>
      </p:sp>
      <p:sp>
        <p:nvSpPr>
          <p:cNvPr id="74" name="Rectangle 67"/>
          <p:cNvSpPr>
            <a:spLocks noChangeArrowheads="1"/>
          </p:cNvSpPr>
          <p:nvPr/>
        </p:nvSpPr>
        <p:spPr bwMode="auto">
          <a:xfrm>
            <a:off x="15054791" y="14620868"/>
            <a:ext cx="9358237" cy="1968961"/>
          </a:xfrm>
          <a:prstGeom prst="rect">
            <a:avLst/>
          </a:prstGeom>
          <a:noFill/>
          <a:ln w="9525">
            <a:noFill/>
            <a:miter lim="800000"/>
            <a:headEnd/>
            <a:tailEnd/>
          </a:ln>
        </p:spPr>
        <p:txBody>
          <a:bodyPr tIns="91440" bIns="91440"/>
          <a:lstStyle/>
          <a:p>
            <a:pPr eaLnBrk="0" hangingPunct="0"/>
            <a:r>
              <a:rPr lang="en-US" sz="4400" b="1" dirty="0" smtClean="0"/>
              <a:t>Python</a:t>
            </a:r>
            <a:endParaRPr lang="en-US" sz="4400" b="1" dirty="0" smtClean="0"/>
          </a:p>
          <a:p>
            <a:pPr eaLnBrk="0" hangingPunct="0"/>
            <a:r>
              <a:rPr lang="en-US" sz="2400" dirty="0" smtClean="0"/>
              <a:t>The Python code is cleaner than the C version thanks to a lack of explicit types and whitespace for indentation.  Its </a:t>
            </a:r>
            <a:r>
              <a:rPr lang="en-US" sz="2400" dirty="0" smtClean="0">
                <a:latin typeface="Courier New" pitchFamily="49" charset="0"/>
                <a:cs typeface="Courier New" pitchFamily="49" charset="0"/>
              </a:rPr>
              <a:t>for/in</a:t>
            </a:r>
            <a:r>
              <a:rPr lang="en-US" sz="2400" dirty="0" smtClean="0"/>
              <a:t> loop abstracts looping over the elements of a list.</a:t>
            </a:r>
            <a:endParaRPr lang="en-US" sz="2400" dirty="0"/>
          </a:p>
        </p:txBody>
      </p:sp>
      <p:sp>
        <p:nvSpPr>
          <p:cNvPr id="75" name="Rectangle 67"/>
          <p:cNvSpPr>
            <a:spLocks noChangeArrowheads="1"/>
          </p:cNvSpPr>
          <p:nvPr/>
        </p:nvSpPr>
        <p:spPr bwMode="auto">
          <a:xfrm>
            <a:off x="15064317" y="23079069"/>
            <a:ext cx="9580940" cy="1566188"/>
          </a:xfrm>
          <a:prstGeom prst="rect">
            <a:avLst/>
          </a:prstGeom>
          <a:noFill/>
          <a:ln w="9525">
            <a:noFill/>
            <a:miter lim="800000"/>
            <a:headEnd/>
            <a:tailEnd/>
          </a:ln>
        </p:spPr>
        <p:txBody>
          <a:bodyPr tIns="91440" bIns="91440"/>
          <a:lstStyle/>
          <a:p>
            <a:pPr eaLnBrk="0" hangingPunct="0"/>
            <a:r>
              <a:rPr lang="en-US" sz="4400" b="1" dirty="0" smtClean="0"/>
              <a:t>Haskell</a:t>
            </a:r>
            <a:endParaRPr lang="en-US" sz="4400" b="1" dirty="0" smtClean="0"/>
          </a:p>
          <a:p>
            <a:pPr eaLnBrk="0" hangingPunct="0"/>
            <a:r>
              <a:rPr lang="en-US" sz="2400" dirty="0" smtClean="0"/>
              <a:t>The Haskell code also uses higher-order functions but also adds explicit type checking for added safety.</a:t>
            </a:r>
            <a:endParaRPr lang="en-US" sz="2400" dirty="0"/>
          </a:p>
        </p:txBody>
      </p:sp>
      <p:sp>
        <p:nvSpPr>
          <p:cNvPr id="76" name="Rectangle 67"/>
          <p:cNvSpPr>
            <a:spLocks noChangeArrowheads="1"/>
          </p:cNvSpPr>
          <p:nvPr/>
        </p:nvSpPr>
        <p:spPr bwMode="auto">
          <a:xfrm>
            <a:off x="15059326" y="19116203"/>
            <a:ext cx="9353701" cy="2790831"/>
          </a:xfrm>
          <a:prstGeom prst="rect">
            <a:avLst/>
          </a:prstGeom>
          <a:noFill/>
          <a:ln w="9525">
            <a:noFill/>
            <a:miter lim="800000"/>
            <a:headEnd/>
            <a:tailEnd/>
          </a:ln>
        </p:spPr>
        <p:txBody>
          <a:bodyPr tIns="91440" bIns="91440"/>
          <a:lstStyle/>
          <a:p>
            <a:pPr eaLnBrk="0" hangingPunct="0"/>
            <a:r>
              <a:rPr lang="en-US" sz="4400" b="1" dirty="0" err="1" smtClean="0"/>
              <a:t>Clojure</a:t>
            </a:r>
            <a:endParaRPr lang="en-US" sz="4400" b="1" dirty="0" smtClean="0"/>
          </a:p>
          <a:p>
            <a:pPr eaLnBrk="0" hangingPunct="0"/>
            <a:r>
              <a:rPr lang="en-US" sz="2400" dirty="0" smtClean="0"/>
              <a:t>The </a:t>
            </a:r>
            <a:r>
              <a:rPr lang="en-US" sz="2400" dirty="0" err="1" smtClean="0"/>
              <a:t>Clojure</a:t>
            </a:r>
            <a:r>
              <a:rPr lang="en-US" sz="2400" dirty="0" smtClean="0"/>
              <a:t> code eliminates the loop altogether by using the higher-order function </a:t>
            </a:r>
            <a:r>
              <a:rPr lang="en-US" sz="2400" dirty="0" smtClean="0">
                <a:latin typeface="Courier New" pitchFamily="49" charset="0"/>
                <a:cs typeface="Courier New" pitchFamily="49" charset="0"/>
              </a:rPr>
              <a:t>reduce</a:t>
            </a:r>
            <a:r>
              <a:rPr lang="en-US" sz="2400" dirty="0" smtClean="0">
                <a:latin typeface="Helvetica" pitchFamily="34" charset="0"/>
                <a:cs typeface="Helvetica" pitchFamily="34" charset="0"/>
              </a:rPr>
              <a:t>, an abstraction of loops that calculate a single value.</a:t>
            </a:r>
            <a:endParaRPr lang="en-US" sz="2400" dirty="0">
              <a:latin typeface="Helvetica" pitchFamily="34" charset="0"/>
              <a:cs typeface="Helvetica" pitchFamily="34" charset="0"/>
            </a:endParaRPr>
          </a:p>
        </p:txBody>
      </p:sp>
      <p:sp>
        <p:nvSpPr>
          <p:cNvPr id="77" name="Rectangle 67"/>
          <p:cNvSpPr>
            <a:spLocks noChangeArrowheads="1"/>
          </p:cNvSpPr>
          <p:nvPr/>
        </p:nvSpPr>
        <p:spPr bwMode="auto">
          <a:xfrm>
            <a:off x="15045266" y="26766299"/>
            <a:ext cx="9324219" cy="2417089"/>
          </a:xfrm>
          <a:prstGeom prst="rect">
            <a:avLst/>
          </a:prstGeom>
          <a:noFill/>
          <a:ln w="9525">
            <a:noFill/>
            <a:miter lim="800000"/>
            <a:headEnd/>
            <a:tailEnd/>
          </a:ln>
        </p:spPr>
        <p:txBody>
          <a:bodyPr tIns="91440" bIns="91440"/>
          <a:lstStyle/>
          <a:p>
            <a:pPr eaLnBrk="0" hangingPunct="0"/>
            <a:r>
              <a:rPr lang="en-US" sz="4400" b="1" dirty="0" smtClean="0"/>
              <a:t>Factor</a:t>
            </a:r>
            <a:endParaRPr lang="en-US" sz="4400" b="1" dirty="0" smtClean="0"/>
          </a:p>
          <a:p>
            <a:pPr eaLnBrk="0" hangingPunct="0"/>
            <a:r>
              <a:rPr lang="en-US" sz="2400" dirty="0" smtClean="0"/>
              <a:t>The Factor code is written in the </a:t>
            </a:r>
            <a:r>
              <a:rPr lang="en-US" sz="2400" dirty="0" smtClean="0"/>
              <a:t>stack-based paradigm, </a:t>
            </a:r>
            <a:r>
              <a:rPr lang="en-US" sz="2400" dirty="0" smtClean="0"/>
              <a:t>eliminating the need for explicit function parameters by manipulating a global data stack.  The Factor code has the fewest lines but is also the least readable.</a:t>
            </a:r>
            <a:endParaRPr lang="en-US" sz="2400" dirty="0"/>
          </a:p>
        </p:txBody>
      </p:sp>
      <p:pic>
        <p:nvPicPr>
          <p:cNvPr id="1036" name="Picture 12"/>
          <p:cNvPicPr>
            <a:picLocks noChangeAspect="1" noChangeArrowheads="1"/>
          </p:cNvPicPr>
          <p:nvPr/>
        </p:nvPicPr>
        <p:blipFill>
          <a:blip r:embed="rId13"/>
          <a:srcRect/>
          <a:stretch>
            <a:fillRect/>
          </a:stretch>
        </p:blipFill>
        <p:spPr bwMode="auto">
          <a:xfrm>
            <a:off x="15136814" y="16647886"/>
            <a:ext cx="4282469" cy="1740127"/>
          </a:xfrm>
          <a:prstGeom prst="rect">
            <a:avLst/>
          </a:prstGeom>
          <a:noFill/>
          <a:ln w="9525">
            <a:noFill/>
            <a:miter lim="800000"/>
            <a:headEnd/>
            <a:tailEnd/>
          </a:ln>
        </p:spPr>
      </p:pic>
      <p:pic>
        <p:nvPicPr>
          <p:cNvPr id="1037" name="Picture 13"/>
          <p:cNvPicPr>
            <a:picLocks noChangeAspect="1" noChangeArrowheads="1"/>
          </p:cNvPicPr>
          <p:nvPr/>
        </p:nvPicPr>
        <p:blipFill>
          <a:blip r:embed="rId14"/>
          <a:srcRect/>
          <a:stretch>
            <a:fillRect/>
          </a:stretch>
        </p:blipFill>
        <p:spPr bwMode="auto">
          <a:xfrm>
            <a:off x="15120939" y="21220322"/>
            <a:ext cx="4405312" cy="1133936"/>
          </a:xfrm>
          <a:prstGeom prst="rect">
            <a:avLst/>
          </a:prstGeom>
          <a:noFill/>
          <a:ln w="9525">
            <a:noFill/>
            <a:miter lim="800000"/>
            <a:headEnd/>
            <a:tailEnd/>
          </a:ln>
        </p:spPr>
      </p:pic>
      <p:pic>
        <p:nvPicPr>
          <p:cNvPr id="1038" name="Picture 14"/>
          <p:cNvPicPr>
            <a:picLocks noChangeAspect="1" noChangeArrowheads="1"/>
          </p:cNvPicPr>
          <p:nvPr/>
        </p:nvPicPr>
        <p:blipFill>
          <a:blip r:embed="rId15"/>
          <a:srcRect/>
          <a:stretch>
            <a:fillRect/>
          </a:stretch>
        </p:blipFill>
        <p:spPr bwMode="auto">
          <a:xfrm>
            <a:off x="15130464" y="24923718"/>
            <a:ext cx="6205536" cy="1055500"/>
          </a:xfrm>
          <a:prstGeom prst="rect">
            <a:avLst/>
          </a:prstGeom>
          <a:noFill/>
          <a:ln w="9525">
            <a:noFill/>
            <a:miter lim="800000"/>
            <a:headEnd/>
            <a:tailEnd/>
          </a:ln>
        </p:spPr>
      </p:pic>
      <p:pic>
        <p:nvPicPr>
          <p:cNvPr id="1039" name="Picture 15"/>
          <p:cNvPicPr>
            <a:picLocks noChangeAspect="1" noChangeArrowheads="1"/>
          </p:cNvPicPr>
          <p:nvPr/>
        </p:nvPicPr>
        <p:blipFill>
          <a:blip r:embed="rId16"/>
          <a:srcRect/>
          <a:stretch>
            <a:fillRect/>
          </a:stretch>
        </p:blipFill>
        <p:spPr bwMode="auto">
          <a:xfrm>
            <a:off x="15128876" y="29486706"/>
            <a:ext cx="6921500" cy="704072"/>
          </a:xfrm>
          <a:prstGeom prst="rect">
            <a:avLst/>
          </a:prstGeom>
          <a:noFill/>
          <a:ln w="9525">
            <a:noFill/>
            <a:miter lim="800000"/>
            <a:headEnd/>
            <a:tailEnd/>
          </a:ln>
        </p:spPr>
      </p:pic>
      <p:sp>
        <p:nvSpPr>
          <p:cNvPr id="83" name="Text Box 11"/>
          <p:cNvSpPr txBox="1">
            <a:spLocks noChangeArrowheads="1"/>
          </p:cNvSpPr>
          <p:nvPr/>
        </p:nvSpPr>
        <p:spPr bwMode="auto">
          <a:xfrm>
            <a:off x="2073275" y="15828435"/>
            <a:ext cx="10512425" cy="5831415"/>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8000" algn="l"/>
              </a:tabLst>
            </a:pPr>
            <a:r>
              <a:rPr lang="en-US" sz="4400" b="1" dirty="0" smtClean="0">
                <a:solidFill>
                  <a:srgbClr val="FF8000"/>
                </a:solidFill>
              </a:rPr>
              <a:t>Research Goals</a:t>
            </a:r>
            <a:endParaRPr lang="en-US" sz="4400" b="1" dirty="0" smtClean="0">
              <a:solidFill>
                <a:srgbClr val="FF8000"/>
              </a:solidFill>
            </a:endParaRPr>
          </a:p>
          <a:p>
            <a:r>
              <a:rPr lang="en-US" sz="2400" dirty="0" smtClean="0"/>
              <a:t>This project investigates languages that have the potential to be </a:t>
            </a:r>
            <a:r>
              <a:rPr lang="en-US" sz="2400" dirty="0" smtClean="0"/>
              <a:t>compelling alternatives </a:t>
            </a:r>
            <a:r>
              <a:rPr lang="en-US" sz="2400" dirty="0" smtClean="0"/>
              <a:t>to the common procedural and </a:t>
            </a:r>
            <a:r>
              <a:rPr lang="en-US" sz="2400" dirty="0" smtClean="0"/>
              <a:t>object-oriented </a:t>
            </a:r>
            <a:r>
              <a:rPr lang="en-US" sz="2400" dirty="0" smtClean="0"/>
              <a:t>languages used </a:t>
            </a:r>
            <a:r>
              <a:rPr lang="en-US" sz="2400" dirty="0" smtClean="0"/>
              <a:t>most often </a:t>
            </a:r>
            <a:r>
              <a:rPr lang="en-US" sz="2400" dirty="0" smtClean="0"/>
              <a:t>in today's commercial environments. I want to know if they live up to </a:t>
            </a:r>
            <a:r>
              <a:rPr lang="en-US" sz="2400" dirty="0" smtClean="0"/>
              <a:t>the hype </a:t>
            </a:r>
            <a:r>
              <a:rPr lang="en-US" sz="2400" dirty="0" smtClean="0"/>
              <a:t>generated by their communities.</a:t>
            </a:r>
          </a:p>
          <a:p>
            <a:r>
              <a:rPr lang="en-US" sz="2400" dirty="0" smtClean="0"/>
              <a:t>	In </a:t>
            </a:r>
            <a:r>
              <a:rPr lang="en-US" sz="2400" dirty="0" smtClean="0"/>
              <a:t>the two semesters of this project I investigated three lesser-known </a:t>
            </a:r>
            <a:r>
              <a:rPr lang="en-US" sz="2400" dirty="0" smtClean="0"/>
              <a:t>languages </a:t>
            </a:r>
            <a:r>
              <a:rPr lang="en-US" sz="2400" dirty="0" smtClean="0"/>
              <a:t>and two common languages as a comparison. The two common </a:t>
            </a:r>
            <a:r>
              <a:rPr lang="en-US" sz="2400" dirty="0" smtClean="0"/>
              <a:t>languages are </a:t>
            </a:r>
            <a:r>
              <a:rPr lang="en-US" sz="2400" dirty="0" smtClean="0"/>
              <a:t>C and Python, and the three lesser-known languages are </a:t>
            </a:r>
            <a:r>
              <a:rPr lang="en-US" sz="2400" dirty="0" err="1" smtClean="0"/>
              <a:t>Clojure</a:t>
            </a:r>
            <a:r>
              <a:rPr lang="en-US" sz="2400" dirty="0" smtClean="0"/>
              <a:t>, Haskell,</a:t>
            </a:r>
          </a:p>
          <a:p>
            <a:r>
              <a:rPr lang="en-US" sz="2400" dirty="0" smtClean="0"/>
              <a:t>and Factor.</a:t>
            </a:r>
            <a:endParaRPr lang="en-US" sz="24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3183</TotalTime>
  <Words>603</Words>
  <Application>Microsoft Office PowerPoint</Application>
  <PresentationFormat>Custom</PresentationFormat>
  <Paragraphs>51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Swarthmore College</Company>
  <LinksUpToDate>false</LinksUpToDate>
  <SharedDoc>false</SharedDoc>
  <HyperlinkBase>http://www.swarthmore.edu/NatSci/cpurrin1/posteradvice.htm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dcolgan</cp:lastModifiedBy>
  <cp:revision>474</cp:revision>
  <cp:lastPrinted>2010-02-25T14:58:49Z</cp:lastPrinted>
  <dcterms:created xsi:type="dcterms:W3CDTF">2010-02-25T14:41:19Z</dcterms:created>
  <dcterms:modified xsi:type="dcterms:W3CDTF">2011-05-17T19:17:46Z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