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.conte11@campus.unimib.it" initials="e" lastIdx="1" clrIdx="0">
    <p:extLst>
      <p:ext uri="{19B8F6BF-5375-455C-9EA6-DF929625EA0E}">
        <p15:presenceInfo xmlns:p15="http://schemas.microsoft.com/office/powerpoint/2012/main" userId="S::e.conte11@campus.unimib.it::79ef4ef0-2b7b-46eb-a35d-bd4e244ff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 snapToObjects="1">
      <p:cViewPr>
        <p:scale>
          <a:sx n="130" d="100"/>
          <a:sy n="130" d="100"/>
        </p:scale>
        <p:origin x="1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156E2-E0BF-4FA7-81F3-988077B3EE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5AC6846-8B21-43DD-B782-4823232823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Questo studio si propone di raccogliere informazioni di carattere finanziario riguardo le maggiori economie mondiali e confrontarne la dinamica con quella del numero di contagiati di Covd-19 nel periodo di osservazione (Gennaio – Giugno).</a:t>
          </a:r>
          <a:endParaRPr lang="en-US" dirty="0"/>
        </a:p>
      </dgm:t>
    </dgm:pt>
    <dgm:pt modelId="{AD74D8F4-5260-4B09-922A-1D703F26A8DC}" type="parTrans" cxnId="{6EA69AEC-5933-4981-A6F6-512E96544B30}">
      <dgm:prSet/>
      <dgm:spPr/>
      <dgm:t>
        <a:bodyPr/>
        <a:lstStyle/>
        <a:p>
          <a:endParaRPr lang="en-US"/>
        </a:p>
      </dgm:t>
    </dgm:pt>
    <dgm:pt modelId="{62815AF7-F600-4C2C-AF08-E8CC21E176E3}" type="sibTrans" cxnId="{6EA69AEC-5933-4981-A6F6-512E96544B30}">
      <dgm:prSet/>
      <dgm:spPr/>
      <dgm:t>
        <a:bodyPr/>
        <a:lstStyle/>
        <a:p>
          <a:endParaRPr lang="en-US"/>
        </a:p>
      </dgm:t>
    </dgm:pt>
    <dgm:pt modelId="{43E56657-FAD6-4FE9-A911-0A621189DB0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Le nostre domande di ricerca sono: </a:t>
          </a:r>
        </a:p>
        <a:p>
          <a:pPr>
            <a:lnSpc>
              <a:spcPct val="100000"/>
            </a:lnSpc>
          </a:pPr>
          <a:r>
            <a:rPr lang="it-IT" dirty="0"/>
            <a:t>1) Esiste una correlazione tra le performance degli indici di borsa e il numero di contagiati? </a:t>
          </a:r>
        </a:p>
        <a:p>
          <a:pPr>
            <a:lnSpc>
              <a:spcPct val="100000"/>
            </a:lnSpc>
          </a:pPr>
          <a:r>
            <a:rPr lang="it-IT" dirty="0"/>
            <a:t>2) Che comportamento hanno avuto i risparmiatori nei confronti delle Commodities? </a:t>
          </a:r>
          <a:endParaRPr lang="en-US" dirty="0"/>
        </a:p>
      </dgm:t>
    </dgm:pt>
    <dgm:pt modelId="{1A3DA912-3FB4-4C6F-B5D1-1D10E54B82B1}" type="parTrans" cxnId="{4E8C15E8-E435-44D8-9B07-F4318F10C18D}">
      <dgm:prSet/>
      <dgm:spPr/>
      <dgm:t>
        <a:bodyPr/>
        <a:lstStyle/>
        <a:p>
          <a:endParaRPr lang="en-US"/>
        </a:p>
      </dgm:t>
    </dgm:pt>
    <dgm:pt modelId="{DA616E41-FBF4-460F-AAD1-BABE585716A4}" type="sibTrans" cxnId="{4E8C15E8-E435-44D8-9B07-F4318F10C18D}">
      <dgm:prSet/>
      <dgm:spPr/>
      <dgm:t>
        <a:bodyPr/>
        <a:lstStyle/>
        <a:p>
          <a:endParaRPr lang="en-US"/>
        </a:p>
      </dgm:t>
    </dgm:pt>
    <dgm:pt modelId="{558D324F-7369-4290-81A5-C41F0CD7F027}" type="pres">
      <dgm:prSet presAssocID="{F1C156E2-E0BF-4FA7-81F3-988077B3EE8C}" presName="root" presStyleCnt="0">
        <dgm:presLayoutVars>
          <dgm:dir/>
          <dgm:resizeHandles val="exact"/>
        </dgm:presLayoutVars>
      </dgm:prSet>
      <dgm:spPr/>
    </dgm:pt>
    <dgm:pt modelId="{05407F1F-8C2A-44FF-B8DC-ABB64B32A725}" type="pres">
      <dgm:prSet presAssocID="{65AC6846-8B21-43DD-B782-4823232823B5}" presName="compNode" presStyleCnt="0"/>
      <dgm:spPr/>
    </dgm:pt>
    <dgm:pt modelId="{6D9C1BC6-8919-4317-BC21-6580B8E49B32}" type="pres">
      <dgm:prSet presAssocID="{65AC6846-8B21-43DD-B782-4823232823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423E51F-EBE6-4156-A956-ADC05F0B4664}" type="pres">
      <dgm:prSet presAssocID="{65AC6846-8B21-43DD-B782-4823232823B5}" presName="spaceRect" presStyleCnt="0"/>
      <dgm:spPr/>
    </dgm:pt>
    <dgm:pt modelId="{C59DF410-9133-441B-9F6B-E88FBE18B7E0}" type="pres">
      <dgm:prSet presAssocID="{65AC6846-8B21-43DD-B782-4823232823B5}" presName="textRect" presStyleLbl="revTx" presStyleIdx="0" presStyleCnt="2">
        <dgm:presLayoutVars>
          <dgm:chMax val="1"/>
          <dgm:chPref val="1"/>
        </dgm:presLayoutVars>
      </dgm:prSet>
      <dgm:spPr/>
    </dgm:pt>
    <dgm:pt modelId="{8BB4E3B4-76AA-4A26-8264-F4E942EB0EB1}" type="pres">
      <dgm:prSet presAssocID="{62815AF7-F600-4C2C-AF08-E8CC21E176E3}" presName="sibTrans" presStyleCnt="0"/>
      <dgm:spPr/>
    </dgm:pt>
    <dgm:pt modelId="{65B1B838-3C01-41E3-94B3-504EF7694DBB}" type="pres">
      <dgm:prSet presAssocID="{43E56657-FAD6-4FE9-A911-0A621189DB0A}" presName="compNode" presStyleCnt="0"/>
      <dgm:spPr/>
    </dgm:pt>
    <dgm:pt modelId="{159267B2-011A-411E-A33D-4EA3D644C74D}" type="pres">
      <dgm:prSet presAssocID="{43E56657-FAD6-4FE9-A911-0A621189DB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BE0A8B-3BAF-45DA-9474-2720771CAEF8}" type="pres">
      <dgm:prSet presAssocID="{43E56657-FAD6-4FE9-A911-0A621189DB0A}" presName="spaceRect" presStyleCnt="0"/>
      <dgm:spPr/>
    </dgm:pt>
    <dgm:pt modelId="{D5B9DE8F-2F1F-4F33-81D7-F1DDC37DEFC3}" type="pres">
      <dgm:prSet presAssocID="{43E56657-FAD6-4FE9-A911-0A621189DB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9F78AF-678D-1643-8C92-40409CCC20B4}" type="presOf" srcId="{F1C156E2-E0BF-4FA7-81F3-988077B3EE8C}" destId="{558D324F-7369-4290-81A5-C41F0CD7F027}" srcOrd="0" destOrd="0" presId="urn:microsoft.com/office/officeart/2018/2/layout/IconLabelList"/>
    <dgm:cxn modelId="{5DEA47B2-874D-C742-9625-D26A19243A9E}" type="presOf" srcId="{65AC6846-8B21-43DD-B782-4823232823B5}" destId="{C59DF410-9133-441B-9F6B-E88FBE18B7E0}" srcOrd="0" destOrd="0" presId="urn:microsoft.com/office/officeart/2018/2/layout/IconLabelList"/>
    <dgm:cxn modelId="{19AA16C0-D1A0-8D4C-9C82-9E5059414359}" type="presOf" srcId="{43E56657-FAD6-4FE9-A911-0A621189DB0A}" destId="{D5B9DE8F-2F1F-4F33-81D7-F1DDC37DEFC3}" srcOrd="0" destOrd="0" presId="urn:microsoft.com/office/officeart/2018/2/layout/IconLabelList"/>
    <dgm:cxn modelId="{4E8C15E8-E435-44D8-9B07-F4318F10C18D}" srcId="{F1C156E2-E0BF-4FA7-81F3-988077B3EE8C}" destId="{43E56657-FAD6-4FE9-A911-0A621189DB0A}" srcOrd="1" destOrd="0" parTransId="{1A3DA912-3FB4-4C6F-B5D1-1D10E54B82B1}" sibTransId="{DA616E41-FBF4-460F-AAD1-BABE585716A4}"/>
    <dgm:cxn modelId="{6EA69AEC-5933-4981-A6F6-512E96544B30}" srcId="{F1C156E2-E0BF-4FA7-81F3-988077B3EE8C}" destId="{65AC6846-8B21-43DD-B782-4823232823B5}" srcOrd="0" destOrd="0" parTransId="{AD74D8F4-5260-4B09-922A-1D703F26A8DC}" sibTransId="{62815AF7-F600-4C2C-AF08-E8CC21E176E3}"/>
    <dgm:cxn modelId="{93419255-E9FF-BB4F-BD50-0FFC07C5E234}" type="presParOf" srcId="{558D324F-7369-4290-81A5-C41F0CD7F027}" destId="{05407F1F-8C2A-44FF-B8DC-ABB64B32A725}" srcOrd="0" destOrd="0" presId="urn:microsoft.com/office/officeart/2018/2/layout/IconLabelList"/>
    <dgm:cxn modelId="{8D048988-06FF-6F4F-B781-4D2A14F70F17}" type="presParOf" srcId="{05407F1F-8C2A-44FF-B8DC-ABB64B32A725}" destId="{6D9C1BC6-8919-4317-BC21-6580B8E49B32}" srcOrd="0" destOrd="0" presId="urn:microsoft.com/office/officeart/2018/2/layout/IconLabelList"/>
    <dgm:cxn modelId="{863EB9C1-03FE-AD43-AF55-25F0D0A58341}" type="presParOf" srcId="{05407F1F-8C2A-44FF-B8DC-ABB64B32A725}" destId="{4423E51F-EBE6-4156-A956-ADC05F0B4664}" srcOrd="1" destOrd="0" presId="urn:microsoft.com/office/officeart/2018/2/layout/IconLabelList"/>
    <dgm:cxn modelId="{79C4E9A3-48D0-8341-B7A1-5CE26C5DDD92}" type="presParOf" srcId="{05407F1F-8C2A-44FF-B8DC-ABB64B32A725}" destId="{C59DF410-9133-441B-9F6B-E88FBE18B7E0}" srcOrd="2" destOrd="0" presId="urn:microsoft.com/office/officeart/2018/2/layout/IconLabelList"/>
    <dgm:cxn modelId="{0BBEBB08-7928-4749-AC6D-2AD06587ED07}" type="presParOf" srcId="{558D324F-7369-4290-81A5-C41F0CD7F027}" destId="{8BB4E3B4-76AA-4A26-8264-F4E942EB0EB1}" srcOrd="1" destOrd="0" presId="urn:microsoft.com/office/officeart/2018/2/layout/IconLabelList"/>
    <dgm:cxn modelId="{D908564A-B276-B84E-BE57-6DC5DB1C56B4}" type="presParOf" srcId="{558D324F-7369-4290-81A5-C41F0CD7F027}" destId="{65B1B838-3C01-41E3-94B3-504EF7694DBB}" srcOrd="2" destOrd="0" presId="urn:microsoft.com/office/officeart/2018/2/layout/IconLabelList"/>
    <dgm:cxn modelId="{077ED324-8FAB-C34E-A8FC-37E17258BE07}" type="presParOf" srcId="{65B1B838-3C01-41E3-94B3-504EF7694DBB}" destId="{159267B2-011A-411E-A33D-4EA3D644C74D}" srcOrd="0" destOrd="0" presId="urn:microsoft.com/office/officeart/2018/2/layout/IconLabelList"/>
    <dgm:cxn modelId="{E24FB55F-852D-794D-8A0D-54DBF68A3A9C}" type="presParOf" srcId="{65B1B838-3C01-41E3-94B3-504EF7694DBB}" destId="{A8BE0A8B-3BAF-45DA-9474-2720771CAEF8}" srcOrd="1" destOrd="0" presId="urn:microsoft.com/office/officeart/2018/2/layout/IconLabelList"/>
    <dgm:cxn modelId="{37AE1743-B775-3548-999C-1887050EAA7F}" type="presParOf" srcId="{65B1B838-3C01-41E3-94B3-504EF7694DBB}" destId="{D5B9DE8F-2F1F-4F33-81D7-F1DDC37DEF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70798-4C02-4945-BE66-42A3522AFD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0CE0D77-CC2D-0642-91EE-96D243A281D4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Avendo a disposizione delle serie storiche, abbiamo optato per un grafico interattivo a linea temporale per due delle tre visualizzazioni realizzate.</a:t>
          </a:r>
        </a:p>
      </dgm:t>
    </dgm:pt>
    <dgm:pt modelId="{118A6256-D442-F844-91D5-B6EEB7FC53FC}" type="parTrans" cxnId="{A3162215-C0E9-694B-9F5B-281264BE3A01}">
      <dgm:prSet/>
      <dgm:spPr/>
      <dgm:t>
        <a:bodyPr/>
        <a:lstStyle/>
        <a:p>
          <a:endParaRPr lang="it-IT"/>
        </a:p>
      </dgm:t>
    </dgm:pt>
    <dgm:pt modelId="{70097028-2233-FE41-828E-A3BD8853200D}" type="sibTrans" cxnId="{A3162215-C0E9-694B-9F5B-281264BE3A01}">
      <dgm:prSet/>
      <dgm:spPr/>
      <dgm:t>
        <a:bodyPr/>
        <a:lstStyle/>
        <a:p>
          <a:endParaRPr lang="it-IT"/>
        </a:p>
      </dgm:t>
    </dgm:pt>
    <dgm:pt modelId="{FA458B06-3510-2D43-955D-F014111DB56F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La terza visualizzazione è una mappa coropletica. L’intensità del colore rappresenta l’intensità dell’indice di correlazione tra performance economica e numero di contagiati in ogni paese.</a:t>
          </a:r>
        </a:p>
      </dgm:t>
    </dgm:pt>
    <dgm:pt modelId="{BA22A370-7E74-0748-A1CC-B961F3A1CE25}" type="parTrans" cxnId="{994A158B-1A28-974A-B9B0-0A01B89A8035}">
      <dgm:prSet/>
      <dgm:spPr/>
      <dgm:t>
        <a:bodyPr/>
        <a:lstStyle/>
        <a:p>
          <a:endParaRPr lang="it-IT"/>
        </a:p>
      </dgm:t>
    </dgm:pt>
    <dgm:pt modelId="{3A50E096-1A31-5F41-BB0D-5AC7FED0BEC7}" type="sibTrans" cxnId="{994A158B-1A28-974A-B9B0-0A01B89A8035}">
      <dgm:prSet/>
      <dgm:spPr/>
      <dgm:t>
        <a:bodyPr/>
        <a:lstStyle/>
        <a:p>
          <a:endParaRPr lang="it-IT"/>
        </a:p>
      </dgm:t>
    </dgm:pt>
    <dgm:pt modelId="{211A0B3F-C200-194A-B382-A0F090AB6922}" type="pres">
      <dgm:prSet presAssocID="{75970798-4C02-4945-BE66-42A3522AFD89}" presName="Name0" presStyleCnt="0">
        <dgm:presLayoutVars>
          <dgm:dir/>
          <dgm:resizeHandles val="exact"/>
        </dgm:presLayoutVars>
      </dgm:prSet>
      <dgm:spPr/>
    </dgm:pt>
    <dgm:pt modelId="{53DE95A4-E5B8-0F40-8450-F140D867D5B8}" type="pres">
      <dgm:prSet presAssocID="{40CE0D77-CC2D-0642-91EE-96D243A281D4}" presName="node" presStyleLbl="node1" presStyleIdx="0" presStyleCnt="2">
        <dgm:presLayoutVars>
          <dgm:bulletEnabled val="1"/>
        </dgm:presLayoutVars>
      </dgm:prSet>
      <dgm:spPr/>
    </dgm:pt>
    <dgm:pt modelId="{ADA71E3B-998D-4742-B4B0-3FD4549038ED}" type="pres">
      <dgm:prSet presAssocID="{70097028-2233-FE41-828E-A3BD8853200D}" presName="sibTrans" presStyleLbl="sibTrans2D1" presStyleIdx="0" presStyleCnt="1"/>
      <dgm:spPr/>
    </dgm:pt>
    <dgm:pt modelId="{9B9362D4-C1F0-0243-8536-D4A12DA7A2C3}" type="pres">
      <dgm:prSet presAssocID="{70097028-2233-FE41-828E-A3BD8853200D}" presName="connectorText" presStyleLbl="sibTrans2D1" presStyleIdx="0" presStyleCnt="1"/>
      <dgm:spPr/>
    </dgm:pt>
    <dgm:pt modelId="{950EBBCC-C39C-A348-A91C-79973E53C93D}" type="pres">
      <dgm:prSet presAssocID="{FA458B06-3510-2D43-955D-F014111DB56F}" presName="node" presStyleLbl="node1" presStyleIdx="1" presStyleCnt="2">
        <dgm:presLayoutVars>
          <dgm:bulletEnabled val="1"/>
        </dgm:presLayoutVars>
      </dgm:prSet>
      <dgm:spPr/>
    </dgm:pt>
  </dgm:ptLst>
  <dgm:cxnLst>
    <dgm:cxn modelId="{77C0D303-D130-9E40-9C6B-A717B749D8A5}" type="presOf" srcId="{70097028-2233-FE41-828E-A3BD8853200D}" destId="{ADA71E3B-998D-4742-B4B0-3FD4549038ED}" srcOrd="0" destOrd="0" presId="urn:microsoft.com/office/officeart/2005/8/layout/process1"/>
    <dgm:cxn modelId="{928FD914-49CA-6B40-A8C6-BA0EAFC3B4E1}" type="presOf" srcId="{70097028-2233-FE41-828E-A3BD8853200D}" destId="{9B9362D4-C1F0-0243-8536-D4A12DA7A2C3}" srcOrd="1" destOrd="0" presId="urn:microsoft.com/office/officeart/2005/8/layout/process1"/>
    <dgm:cxn modelId="{A3162215-C0E9-694B-9F5B-281264BE3A01}" srcId="{75970798-4C02-4945-BE66-42A3522AFD89}" destId="{40CE0D77-CC2D-0642-91EE-96D243A281D4}" srcOrd="0" destOrd="0" parTransId="{118A6256-D442-F844-91D5-B6EEB7FC53FC}" sibTransId="{70097028-2233-FE41-828E-A3BD8853200D}"/>
    <dgm:cxn modelId="{BAB2D52A-445E-9B45-87EE-9D0606F7BC5F}" type="presOf" srcId="{FA458B06-3510-2D43-955D-F014111DB56F}" destId="{950EBBCC-C39C-A348-A91C-79973E53C93D}" srcOrd="0" destOrd="0" presId="urn:microsoft.com/office/officeart/2005/8/layout/process1"/>
    <dgm:cxn modelId="{6E2A6A3A-60F8-DC4E-BFB2-774787492FF3}" type="presOf" srcId="{40CE0D77-CC2D-0642-91EE-96D243A281D4}" destId="{53DE95A4-E5B8-0F40-8450-F140D867D5B8}" srcOrd="0" destOrd="0" presId="urn:microsoft.com/office/officeart/2005/8/layout/process1"/>
    <dgm:cxn modelId="{994A158B-1A28-974A-B9B0-0A01B89A8035}" srcId="{75970798-4C02-4945-BE66-42A3522AFD89}" destId="{FA458B06-3510-2D43-955D-F014111DB56F}" srcOrd="1" destOrd="0" parTransId="{BA22A370-7E74-0748-A1CC-B961F3A1CE25}" sibTransId="{3A50E096-1A31-5F41-BB0D-5AC7FED0BEC7}"/>
    <dgm:cxn modelId="{17E62DA6-FA93-8044-9192-26289DA61FC0}" type="presOf" srcId="{75970798-4C02-4945-BE66-42A3522AFD89}" destId="{211A0B3F-C200-194A-B382-A0F090AB6922}" srcOrd="0" destOrd="0" presId="urn:microsoft.com/office/officeart/2005/8/layout/process1"/>
    <dgm:cxn modelId="{92E385E6-2F5E-084A-BA09-99A5F2950623}" type="presParOf" srcId="{211A0B3F-C200-194A-B382-A0F090AB6922}" destId="{53DE95A4-E5B8-0F40-8450-F140D867D5B8}" srcOrd="0" destOrd="0" presId="urn:microsoft.com/office/officeart/2005/8/layout/process1"/>
    <dgm:cxn modelId="{3950D187-2736-9944-96E8-765F89099640}" type="presParOf" srcId="{211A0B3F-C200-194A-B382-A0F090AB6922}" destId="{ADA71E3B-998D-4742-B4B0-3FD4549038ED}" srcOrd="1" destOrd="0" presId="urn:microsoft.com/office/officeart/2005/8/layout/process1"/>
    <dgm:cxn modelId="{92BBF2E2-F099-D14A-B23E-04476A302C6A}" type="presParOf" srcId="{ADA71E3B-998D-4742-B4B0-3FD4549038ED}" destId="{9B9362D4-C1F0-0243-8536-D4A12DA7A2C3}" srcOrd="0" destOrd="0" presId="urn:microsoft.com/office/officeart/2005/8/layout/process1"/>
    <dgm:cxn modelId="{1F355242-2B03-F942-8353-7981E2AD03A6}" type="presParOf" srcId="{211A0B3F-C200-194A-B382-A0F090AB6922}" destId="{950EBBCC-C39C-A348-A91C-79973E53C93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1BC6-8919-4317-BC21-6580B8E49B32}">
      <dsp:nvSpPr>
        <dsp:cNvPr id="0" name=""/>
        <dsp:cNvSpPr/>
      </dsp:nvSpPr>
      <dsp:spPr>
        <a:xfrm>
          <a:off x="1192176" y="30232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DF410-9133-441B-9F6B-E88FBE18B7E0}">
      <dsp:nvSpPr>
        <dsp:cNvPr id="0" name=""/>
        <dsp:cNvSpPr/>
      </dsp:nvSpPr>
      <dsp:spPr>
        <a:xfrm>
          <a:off x="4176" y="2764111"/>
          <a:ext cx="432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Questo studio si propone di raccogliere informazioni di carattere finanziario riguardo le maggiori economie mondiali e confrontarne la dinamica con quella del numero di contagiati di Covd-19 nel periodo di osservazione (Gennaio – Giugno).</a:t>
          </a:r>
          <a:endParaRPr lang="en-US" sz="1100" kern="1200" dirty="0"/>
        </a:p>
      </dsp:txBody>
      <dsp:txXfrm>
        <a:off x="4176" y="2764111"/>
        <a:ext cx="4320000" cy="990000"/>
      </dsp:txXfrm>
    </dsp:sp>
    <dsp:sp modelId="{159267B2-011A-411E-A33D-4EA3D644C74D}">
      <dsp:nvSpPr>
        <dsp:cNvPr id="0" name=""/>
        <dsp:cNvSpPr/>
      </dsp:nvSpPr>
      <dsp:spPr>
        <a:xfrm>
          <a:off x="6268176" y="30232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DE8F-2F1F-4F33-81D7-F1DDC37DEFC3}">
      <dsp:nvSpPr>
        <dsp:cNvPr id="0" name=""/>
        <dsp:cNvSpPr/>
      </dsp:nvSpPr>
      <dsp:spPr>
        <a:xfrm>
          <a:off x="5080176" y="2764111"/>
          <a:ext cx="432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Le nostre domande di ricerca sono: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1) Esiste una correlazione tra le performance degli indici di borsa e il numero di contagiati?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2) Che comportamento hanno avuto i risparmiatori nei confronti delle Commodities? </a:t>
          </a:r>
          <a:endParaRPr lang="en-US" sz="1100" kern="1200" dirty="0"/>
        </a:p>
      </dsp:txBody>
      <dsp:txXfrm>
        <a:off x="5080176" y="2764111"/>
        <a:ext cx="4320000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E95A4-E5B8-0F40-8450-F140D867D5B8}">
      <dsp:nvSpPr>
        <dsp:cNvPr id="0" name=""/>
        <dsp:cNvSpPr/>
      </dsp:nvSpPr>
      <dsp:spPr>
        <a:xfrm>
          <a:off x="1747" y="1591452"/>
          <a:ext cx="3726269" cy="2235761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Avendo a disposizione delle serie storiche, abbiamo optato per un grafico interattivo a linea temporale per due delle tre visualizzazioni realizzate.</a:t>
          </a:r>
        </a:p>
      </dsp:txBody>
      <dsp:txXfrm>
        <a:off x="67230" y="1656935"/>
        <a:ext cx="3595303" cy="2104795"/>
      </dsp:txXfrm>
    </dsp:sp>
    <dsp:sp modelId="{ADA71E3B-998D-4742-B4B0-3FD4549038ED}">
      <dsp:nvSpPr>
        <dsp:cNvPr id="0" name=""/>
        <dsp:cNvSpPr/>
      </dsp:nvSpPr>
      <dsp:spPr>
        <a:xfrm>
          <a:off x="4100643" y="2247276"/>
          <a:ext cx="789969" cy="924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4100643" y="2432099"/>
        <a:ext cx="552978" cy="554468"/>
      </dsp:txXfrm>
    </dsp:sp>
    <dsp:sp modelId="{950EBBCC-C39C-A348-A91C-79973E53C93D}">
      <dsp:nvSpPr>
        <dsp:cNvPr id="0" name=""/>
        <dsp:cNvSpPr/>
      </dsp:nvSpPr>
      <dsp:spPr>
        <a:xfrm>
          <a:off x="5218524" y="1591452"/>
          <a:ext cx="3726269" cy="2235761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terza visualizzazione è una mappa coropletica. L’intensità del colore rappresenta l’intensità dell’indice di correlazione tra performance economica e numero di contagiati in ogni paese.</a:t>
          </a:r>
        </a:p>
      </dsp:txBody>
      <dsp:txXfrm>
        <a:off x="5284007" y="1656935"/>
        <a:ext cx="3595303" cy="210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enrico.conte#!/vizhome/Progetto_DataViz_1/Indici_Cov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enrico.conte#!/vizhome/Progetto_DataViz_1/Oil_Gol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enrico.conte#!/vizhome/Progetto_DataViz_1/Mappa_Cor_Inf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A1B24-8779-7A4A-9828-200B605E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82" y="955221"/>
            <a:ext cx="10430167" cy="3404507"/>
          </a:xfrm>
        </p:spPr>
        <p:txBody>
          <a:bodyPr/>
          <a:lstStyle/>
          <a:p>
            <a:pPr algn="ctr"/>
            <a:r>
              <a:rPr lang="it-IT" sz="5000" b="1" dirty="0"/>
              <a:t>Analisi degli effetti del Covid-19 sull’economia mondiale</a:t>
            </a:r>
            <a:br>
              <a:rPr lang="it-IT" sz="5000" b="1" dirty="0"/>
            </a:br>
            <a:br>
              <a:rPr lang="it-IT" sz="5000" b="1" dirty="0"/>
            </a:br>
            <a:r>
              <a:rPr lang="it-IT" sz="5000" dirty="0"/>
              <a:t>Data Visualitation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D9AF6-CDE4-3449-BB8E-0181085B6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936" y="4801871"/>
            <a:ext cx="9064578" cy="196632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1400" dirty="0">
                <a:solidFill>
                  <a:schemeClr val="tx1"/>
                </a:solidFill>
              </a:rPr>
              <a:t>Conte Enrico  Doci David  Filip Sara </a:t>
            </a:r>
          </a:p>
          <a:p>
            <a:pPr algn="ctr">
              <a:lnSpc>
                <a:spcPct val="90000"/>
              </a:lnSpc>
            </a:pPr>
            <a:endParaRPr lang="it-IT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it-IT" sz="1400" dirty="0">
                <a:solidFill>
                  <a:schemeClr val="tx1"/>
                </a:solidFill>
              </a:rPr>
              <a:t>                   Matricole: 852679, 799647, 852864	 		</a:t>
            </a:r>
          </a:p>
          <a:p>
            <a:pPr algn="ctr">
              <a:lnSpc>
                <a:spcPct val="90000"/>
              </a:lnSpc>
            </a:pPr>
            <a:r>
              <a:rPr lang="it-IT" sz="1400" dirty="0">
                <a:solidFill>
                  <a:schemeClr val="tx1"/>
                </a:solidFill>
              </a:rPr>
              <a:t>Università di Milano – ‘Bicocca’ </a:t>
            </a:r>
          </a:p>
          <a:p>
            <a:pPr algn="ctr">
              <a:lnSpc>
                <a:spcPct val="90000"/>
              </a:lnSpc>
            </a:pPr>
            <a:r>
              <a:rPr lang="it-IT" sz="1400" dirty="0">
                <a:solidFill>
                  <a:schemeClr val="tx1"/>
                </a:solidFill>
              </a:rPr>
              <a:t>Anno accademico 2019/2020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4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0A6FD5-4AF7-9048-AF5E-1C1C8CC0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it-IT" sz="3900">
                <a:solidFill>
                  <a:schemeClr val="tx1"/>
                </a:solidFill>
              </a:rPr>
              <a:t>Diagnostica Visualizzazioni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B425F50-FC3F-4244-BA8A-F6298170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900" dirty="0"/>
              <a:t>Abbiamo preparato un questionario dove chiediamo agli utenti di valutare le visualizzazioni in termini di: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it-IT" sz="1900" dirty="0"/>
              <a:t> Utilità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it-IT" sz="1900" dirty="0"/>
              <a:t>Chiarezza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it-IT" sz="1900" dirty="0"/>
              <a:t>Capacità Informativa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it-IT" sz="1900" dirty="0"/>
              <a:t>Bellezza</a:t>
            </a:r>
          </a:p>
          <a:p>
            <a:pPr marL="0" indent="0">
              <a:lnSpc>
                <a:spcPct val="90000"/>
              </a:lnSpc>
              <a:buNone/>
            </a:pPr>
            <a:endParaRPr lang="it-IT" sz="1900" dirty="0"/>
          </a:p>
          <a:p>
            <a:pPr marL="0" indent="0">
              <a:lnSpc>
                <a:spcPct val="90000"/>
              </a:lnSpc>
              <a:buNone/>
            </a:pPr>
            <a:r>
              <a:rPr lang="it-IT" sz="1900" dirty="0"/>
              <a:t>La scala adottata è di tipo discreto e va da un valore minimo di 1 (pochissimo) fino ad un massimo di 6 (moltissimo)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900" dirty="0"/>
              <a:t>Infine, adottando la stessa scala, chiediamo un giudizio circa il valore complessivo percepito.</a:t>
            </a:r>
          </a:p>
        </p:txBody>
      </p:sp>
    </p:spTree>
    <p:extLst>
      <p:ext uri="{BB962C8B-B14F-4D97-AF65-F5344CB8AC3E}">
        <p14:creationId xmlns:p14="http://schemas.microsoft.com/office/powerpoint/2010/main" val="354165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195C9-4566-AD4C-A0F0-F156F48F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Diagnostica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C81FA5-97C1-A744-BE8E-357B0F27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Per capire a fondo il feedback ricevuto, abbiamo elaborato, a partire dai dati raccolti attraverso il questionario, per ognuna delle visualizzazioni proposte, i seguenti grafici:</a:t>
            </a:r>
          </a:p>
          <a:p>
            <a:pPr marL="0" indent="0" algn="ctr">
              <a:buNone/>
            </a:pPr>
            <a:endParaRPr lang="it-IT" dirty="0"/>
          </a:p>
          <a:p>
            <a:pPr algn="ctr"/>
            <a:r>
              <a:rPr lang="it-IT" b="1" dirty="0"/>
              <a:t>Correlation</a:t>
            </a:r>
            <a:r>
              <a:rPr lang="it-IT" dirty="0"/>
              <a:t> </a:t>
            </a:r>
            <a:r>
              <a:rPr lang="it-IT" b="1" dirty="0"/>
              <a:t>Plot:</a:t>
            </a:r>
            <a:r>
              <a:rPr lang="it-IT" dirty="0"/>
              <a:t> controlliamo se esistono correlazioni tra le risposte fornite.</a:t>
            </a:r>
          </a:p>
          <a:p>
            <a:pPr algn="ctr"/>
            <a:r>
              <a:rPr lang="it-IT" b="1" dirty="0"/>
              <a:t>Violin</a:t>
            </a:r>
            <a:r>
              <a:rPr lang="it-IT" dirty="0"/>
              <a:t> </a:t>
            </a:r>
            <a:r>
              <a:rPr lang="it-IT" b="1" dirty="0"/>
              <a:t>Plot:</a:t>
            </a:r>
            <a:r>
              <a:rPr lang="it-IT" dirty="0"/>
              <a:t> controlliamo la distribuzione delle singole dimensioni di qualità.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9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FA938D-D798-4843-919C-E2889D5B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it-IT" sz="4700" dirty="0">
                <a:solidFill>
                  <a:srgbClr val="EBEBEB"/>
                </a:solidFill>
              </a:rPr>
              <a:t>Risultati Diagnostica:</a:t>
            </a:r>
            <a:br>
              <a:rPr lang="it-IT" sz="4700" dirty="0">
                <a:solidFill>
                  <a:srgbClr val="EBEBEB"/>
                </a:solidFill>
              </a:rPr>
            </a:br>
            <a:r>
              <a:rPr lang="it-IT" sz="4700" dirty="0">
                <a:solidFill>
                  <a:srgbClr val="EBEBEB"/>
                </a:solidFill>
              </a:rPr>
              <a:t>Prima Visualizzazione</a:t>
            </a:r>
            <a:br>
              <a:rPr lang="it-IT" sz="2000" dirty="0">
                <a:solidFill>
                  <a:srgbClr val="EBEBEB"/>
                </a:solidFill>
              </a:rPr>
            </a:br>
            <a:endParaRPr lang="it-IT" sz="2000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CD77A05-50E5-0E48-8FD1-047C2F9D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" y="2314272"/>
            <a:ext cx="6401218" cy="3991521"/>
          </a:xfrm>
          <a:prstGeom prst="rect">
            <a:avLst/>
          </a:prstGeom>
          <a:effectLst/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B1CAA9B-5C2E-8B42-9C51-F32B8865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61554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FA938D-D798-4843-919C-E2889D5B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dirty="0">
                <a:solidFill>
                  <a:srgbClr val="EBEBEB"/>
                </a:solidFill>
              </a:rPr>
              <a:t>Risultati Diagnostica:</a:t>
            </a:r>
            <a:br>
              <a:rPr lang="it-IT" dirty="0">
                <a:solidFill>
                  <a:srgbClr val="EBEBEB"/>
                </a:solidFill>
              </a:rPr>
            </a:br>
            <a:r>
              <a:rPr lang="it-IT" dirty="0">
                <a:solidFill>
                  <a:srgbClr val="EBEBEB"/>
                </a:solidFill>
              </a:rPr>
              <a:t>Seconda Visualizzazione</a:t>
            </a:r>
            <a:br>
              <a:rPr lang="it-IT" dirty="0">
                <a:solidFill>
                  <a:srgbClr val="EBEBEB"/>
                </a:solidFill>
              </a:rPr>
            </a:br>
            <a:endParaRPr lang="it-IT" dirty="0">
              <a:solidFill>
                <a:srgbClr val="EBEBEB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egnaposto contenuto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F8796216-CEDB-354C-84DD-EDACACAE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" y="2635045"/>
            <a:ext cx="6272022" cy="3910961"/>
          </a:xfrm>
          <a:prstGeom prst="rect">
            <a:avLst/>
          </a:prstGeom>
          <a:effectLst/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0CF87E36-698D-414C-8460-15572DAB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7212" y="2761725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816396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FA938D-D798-4843-919C-E2889D5B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26798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dirty="0">
                <a:solidFill>
                  <a:srgbClr val="EBEBEB"/>
                </a:solidFill>
              </a:rPr>
              <a:t>Risultati Diagnostica:</a:t>
            </a:r>
            <a:br>
              <a:rPr lang="it-IT" dirty="0">
                <a:solidFill>
                  <a:srgbClr val="EBEBEB"/>
                </a:solidFill>
              </a:rPr>
            </a:br>
            <a:r>
              <a:rPr lang="it-IT" dirty="0">
                <a:solidFill>
                  <a:srgbClr val="EBEBEB"/>
                </a:solidFill>
              </a:rPr>
              <a:t>Terza Visualizzazione</a:t>
            </a:r>
            <a:br>
              <a:rPr lang="it-IT" dirty="0">
                <a:solidFill>
                  <a:srgbClr val="EBEBEB"/>
                </a:solidFill>
              </a:rPr>
            </a:br>
            <a:endParaRPr lang="it-IT" dirty="0">
              <a:solidFill>
                <a:srgbClr val="EBEBEB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EB5F56-3441-A343-B226-4CD7AE7A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" y="2544679"/>
            <a:ext cx="6096418" cy="3801462"/>
          </a:xfrm>
          <a:prstGeom prst="rect">
            <a:avLst/>
          </a:prstGeom>
          <a:effectLst/>
        </p:spPr>
      </p:pic>
      <p:pic>
        <p:nvPicPr>
          <p:cNvPr id="11" name="Segnaposto contenuto 10" descr="Immagine che contiene coltello, aquilone&#10;&#10;Descrizione generata automaticamente">
            <a:extLst>
              <a:ext uri="{FF2B5EF4-FFF2-40B4-BE49-F238E27FC236}">
                <a16:creationId xmlns:a16="http://schemas.microsoft.com/office/drawing/2014/main" id="{43780C96-F746-AA47-8D05-C5FE8A883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6739" y="2613130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8627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70474-6B78-344C-9C56-10894A35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7F8E-2AAE-E849-98E7-9A4DBB0E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In definitiva, dalla diagnostica emerge che per tutte e tre le Visualizzazioni esiste una forte correlazione tra Chiarezza e Valore Percepito. Per questo motivo, probabilmente, la Prima Visualizzazione (la performance degli Indici a confronto con la dinamica del contagio) ha avuto le valutazioni più alte.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Come proposito per il futuro, al fine di rendere i dati più comprensibili abbiamo concluso che si potrebbe aumentare l’interattività permettendo di poter visualizzare i valori sia in termini relativi che assoluti. </a:t>
            </a:r>
          </a:p>
        </p:txBody>
      </p:sp>
    </p:spTree>
    <p:extLst>
      <p:ext uri="{BB962C8B-B14F-4D97-AF65-F5344CB8AC3E}">
        <p14:creationId xmlns:p14="http://schemas.microsoft.com/office/powerpoint/2010/main" val="4410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3AB90D-85A5-5C48-964A-968595B2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Domande di ricerca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3E9E4C14-9839-4029-9083-CF22C666E7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7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A2122-6B38-F545-A129-08588E72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Metodologia</a:t>
            </a:r>
          </a:p>
        </p:txBody>
      </p:sp>
      <p:pic>
        <p:nvPicPr>
          <p:cNvPr id="22" name="Graphic 6" descr="Domande">
            <a:extLst>
              <a:ext uri="{FF2B5EF4-FFF2-40B4-BE49-F238E27FC236}">
                <a16:creationId xmlns:a16="http://schemas.microsoft.com/office/drawing/2014/main" id="{C27743BE-41DA-4A11-8CB9-5C2D1A2F24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36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372FAD-C528-5243-9766-82E5FD9B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it-IT" dirty="0"/>
              <a:t>L’obiettivo delle visualizzazioni proposte è rappresentare le relazioni che intercorrono dinamicamente tra i fenomeni studiati e osservare come queste si modifichino nel tempo. 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189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3B27B87-ADDD-424A-8F6C-D8D5AFAB3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430681"/>
              </p:ext>
            </p:extLst>
          </p:nvPr>
        </p:nvGraphicFramePr>
        <p:xfrm>
          <a:off x="1103311" y="318974"/>
          <a:ext cx="89465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07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egnaposto contenuto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5B0A3AA-1637-9349-8B18-A56DC1FFA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7D277B-C389-5C4E-B1D2-63043F77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Prima Visualizzazione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6F9E7DA-0D82-094F-A305-805E8268C83F}"/>
              </a:ext>
            </a:extLst>
          </p:cNvPr>
          <p:cNvSpPr/>
          <p:nvPr/>
        </p:nvSpPr>
        <p:spPr>
          <a:xfrm>
            <a:off x="6374885" y="2286000"/>
            <a:ext cx="4204297" cy="290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La prima visualizzazione interattiva rappresenta, nella parte superiore del grafico il rendimento giornaliero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cumulativo</a:t>
            </a:r>
            <a:r>
              <a:rPr lang="en-US" sz="1500" dirty="0">
                <a:latin typeface="+mj-lt"/>
                <a:ea typeface="+mj-ea"/>
                <a:cs typeface="+mj-cs"/>
              </a:rPr>
              <a:t> normalizzato rispetto al 22 Gennaio del principale indice di borsa  per ogni paese in esame . Nella parte inferiore, invece, viene riportato il numero totale di casi confermati nel paese nell’arco temporale di riferimento.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Sopra al grafico, abbiamo </a:t>
            </a:r>
            <a:r>
              <a:rPr lang="en-US" sz="1500" dirty="0" err="1">
                <a:latin typeface="+mj-lt"/>
                <a:ea typeface="+mj-ea"/>
                <a:cs typeface="+mj-cs"/>
              </a:rPr>
              <a:t>disposto</a:t>
            </a:r>
            <a:r>
              <a:rPr lang="en-US" sz="1500" dirty="0">
                <a:latin typeface="+mj-lt"/>
                <a:ea typeface="+mj-ea"/>
                <a:cs typeface="+mj-cs"/>
              </a:rPr>
              <a:t> delle didascalie con lo </a:t>
            </a:r>
            <a:r>
              <a:rPr lang="en-US" sz="1500" dirty="0" err="1">
                <a:latin typeface="+mj-lt"/>
                <a:ea typeface="+mj-ea"/>
                <a:cs typeface="+mj-cs"/>
              </a:rPr>
              <a:t>scopo</a:t>
            </a:r>
            <a:r>
              <a:rPr lang="en-US" sz="1500" dirty="0">
                <a:latin typeface="+mj-lt"/>
                <a:ea typeface="+mj-ea"/>
                <a:cs typeface="+mj-cs"/>
              </a:rPr>
              <a:t> di </a:t>
            </a:r>
            <a:r>
              <a:rPr lang="en-US" sz="1500" dirty="0" err="1">
                <a:latin typeface="+mj-lt"/>
                <a:ea typeface="+mj-ea"/>
                <a:cs typeface="+mj-cs"/>
              </a:rPr>
              <a:t>aiutare</a:t>
            </a:r>
            <a:r>
              <a:rPr lang="en-US" sz="1500" dirty="0">
                <a:latin typeface="+mj-lt"/>
                <a:ea typeface="+mj-ea"/>
                <a:cs typeface="+mj-cs"/>
              </a:rPr>
              <a:t> nella comprensione della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narrativa</a:t>
            </a:r>
            <a:r>
              <a:rPr lang="en-US" sz="1500" dirty="0">
                <a:latin typeface="+mj-lt"/>
                <a:ea typeface="+mj-ea"/>
                <a:cs typeface="+mj-cs"/>
              </a:rPr>
              <a:t> sottostante ai dati.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5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DB4A616-CC63-B940-8344-A419E55A7874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600" dirty="0">
                <a:solidFill>
                  <a:srgbClr val="FFFFFF"/>
                </a:solidFill>
                <a:hlinkClick r:id="rId4"/>
              </a:rPr>
              <a:t>Clicca qui per visualizzare il grafico interattivo</a:t>
            </a:r>
            <a:endParaRPr lang="it-I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1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59FAAC5-CA3C-2549-B3EB-A3E9120C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4CBBAB-B288-9F4F-BABE-D40ACEEC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it-IT" sz="2800"/>
              <a:t>Seconda Visualizzazione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A03F8-AC66-404B-B03A-06C31F59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La </a:t>
            </a:r>
            <a:r>
              <a:rPr lang="en-US" sz="1700" dirty="0" err="1"/>
              <a:t>seconda</a:t>
            </a:r>
            <a:r>
              <a:rPr lang="en-US" sz="1700" dirty="0"/>
              <a:t> visualizzazione </a:t>
            </a:r>
            <a:r>
              <a:rPr lang="en-US" sz="1700" dirty="0" err="1"/>
              <a:t>presenta</a:t>
            </a:r>
            <a:r>
              <a:rPr lang="en-US" sz="1700" dirty="0"/>
              <a:t> una </a:t>
            </a:r>
            <a:r>
              <a:rPr lang="en-US" sz="1700" dirty="0" err="1"/>
              <a:t>struttura</a:t>
            </a:r>
            <a:r>
              <a:rPr lang="en-US" sz="1700" dirty="0"/>
              <a:t> simile </a:t>
            </a:r>
            <a:r>
              <a:rPr lang="en-US" sz="1700" dirty="0" err="1"/>
              <a:t>alla</a:t>
            </a:r>
            <a:r>
              <a:rPr lang="en-US" sz="1700" dirty="0"/>
              <a:t> prima.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Le </a:t>
            </a:r>
            <a:r>
              <a:rPr lang="en-US" sz="1700" dirty="0" err="1"/>
              <a:t>quantità</a:t>
            </a:r>
            <a:r>
              <a:rPr lang="en-US" sz="1700" dirty="0"/>
              <a:t> </a:t>
            </a:r>
            <a:r>
              <a:rPr lang="en-US" sz="1700" dirty="0" err="1"/>
              <a:t>rappresentate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le performance cumulative delle </a:t>
            </a:r>
            <a:r>
              <a:rPr lang="en-US" sz="1700" dirty="0" err="1"/>
              <a:t>principali</a:t>
            </a:r>
            <a:r>
              <a:rPr lang="en-US" sz="1700" dirty="0"/>
              <a:t> Commodities (Oro, </a:t>
            </a:r>
            <a:r>
              <a:rPr lang="en-US" sz="1700" dirty="0" err="1"/>
              <a:t>Argento</a:t>
            </a:r>
            <a:r>
              <a:rPr lang="en-US" sz="1700" dirty="0"/>
              <a:t>, Brent, WTI) e il numero </a:t>
            </a:r>
            <a:r>
              <a:rPr lang="en-US" sz="1700" dirty="0" err="1"/>
              <a:t>complessivo</a:t>
            </a:r>
            <a:r>
              <a:rPr lang="en-US" sz="1700" dirty="0"/>
              <a:t> di casi Covid-19 confermati </a:t>
            </a:r>
            <a:r>
              <a:rPr lang="en-US" sz="1700" dirty="0" err="1"/>
              <a:t>globalmente</a:t>
            </a:r>
            <a:r>
              <a:rPr lang="en-US" sz="1700" dirty="0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CBEF0B2-1ED0-F340-89AA-4DA086F26DC8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600" dirty="0">
                <a:solidFill>
                  <a:srgbClr val="FFFFFF"/>
                </a:solidFill>
                <a:hlinkClick r:id="rId4"/>
              </a:rPr>
              <a:t>Clicca qui per visualizzare il grafico interattivo</a:t>
            </a:r>
            <a:endParaRPr lang="it-I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3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71E586-CAEB-4D4A-BD61-230E15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le visualizzazioni sopra esposte abbiamo utilizzato lo strumento ‘Storia’ di Tableau. Ovvero, scorrendo le didascalie sopra la grafico, il grafico stesso si aggiorna e cambiano i dati mostrati. Nel primo caso abbiamo diviso i paesi in base all’area geografica. Nel secondo caso abbiamo presentato prima la performance di Oro e Argento e dopo quella di Brent e WTI</a:t>
            </a:r>
          </a:p>
          <a:p>
            <a:r>
              <a:rPr lang="it-IT" dirty="0"/>
              <a:t>Nella prima visualizzazione è possibile, tramite un menù a tendina, selezionare uno dei paesi rappresentati per vederne i dati più nel dettaglio</a:t>
            </a:r>
          </a:p>
          <a:p>
            <a:r>
              <a:rPr lang="it-IT" dirty="0"/>
              <a:t>Nella seconda visualizzazione abbiamo implementato la possibilità di animare la serie storica per apprezzarne l’evoluzione nel tempo.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56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06C02D9-478E-0448-8A73-56DF04985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0"/>
          <a:stretch/>
        </p:blipFill>
        <p:spPr>
          <a:xfrm>
            <a:off x="-42837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4CBBAB-B288-9F4F-BABE-D40ACEEC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it-IT" sz="2800"/>
              <a:t>Terza</a:t>
            </a:r>
            <a:br>
              <a:rPr lang="it-IT" sz="2800"/>
            </a:br>
            <a:r>
              <a:rPr lang="it-IT" sz="2800"/>
              <a:t>Visualizzazione</a:t>
            </a:r>
            <a:endParaRPr lang="it-IT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A03F8-AC66-404B-B03A-06C31F59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La terza visualizzazione </a:t>
            </a:r>
            <a:r>
              <a:rPr lang="en-US" sz="1700" dirty="0" err="1"/>
              <a:t>è</a:t>
            </a:r>
            <a:r>
              <a:rPr lang="en-US" sz="1700" dirty="0"/>
              <a:t> una </a:t>
            </a:r>
            <a:r>
              <a:rPr lang="en-US" sz="1700" dirty="0" err="1"/>
              <a:t>mappa</a:t>
            </a:r>
            <a:r>
              <a:rPr lang="en-US" sz="1700" dirty="0"/>
              <a:t> </a:t>
            </a:r>
            <a:r>
              <a:rPr lang="en-US" sz="1700" dirty="0" err="1"/>
              <a:t>coropletica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 err="1"/>
              <a:t>L’intensità</a:t>
            </a:r>
            <a:r>
              <a:rPr lang="en-US" sz="1700" dirty="0"/>
              <a:t> del </a:t>
            </a:r>
            <a:r>
              <a:rPr lang="en-US" sz="1700" dirty="0" err="1"/>
              <a:t>colore</a:t>
            </a:r>
            <a:r>
              <a:rPr lang="en-US" sz="1700" dirty="0"/>
              <a:t> rappresenta </a:t>
            </a:r>
            <a:r>
              <a:rPr lang="en-US" sz="1700" dirty="0" err="1"/>
              <a:t>l’intensità</a:t>
            </a:r>
            <a:r>
              <a:rPr lang="en-US" sz="1700" dirty="0"/>
              <a:t> della </a:t>
            </a:r>
            <a:r>
              <a:rPr lang="en-US" sz="1700" dirty="0" err="1"/>
              <a:t>correlazione</a:t>
            </a:r>
            <a:r>
              <a:rPr lang="en-US" sz="1700" dirty="0"/>
              <a:t> </a:t>
            </a:r>
            <a:r>
              <a:rPr lang="en-US" sz="1700" dirty="0" err="1"/>
              <a:t>lineare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la performance </a:t>
            </a:r>
            <a:r>
              <a:rPr lang="en-US" sz="1700" dirty="0" err="1"/>
              <a:t>dell’indice</a:t>
            </a:r>
            <a:r>
              <a:rPr lang="en-US" sz="1700" dirty="0"/>
              <a:t> di borsa del paese e il numero di casi confermati </a:t>
            </a:r>
            <a:r>
              <a:rPr lang="en-US" sz="1700" dirty="0" err="1"/>
              <a:t>dello</a:t>
            </a:r>
            <a:r>
              <a:rPr lang="en-US" sz="1700" dirty="0"/>
              <a:t> </a:t>
            </a:r>
            <a:r>
              <a:rPr lang="en-US" sz="1700" dirty="0" err="1"/>
              <a:t>stesso</a:t>
            </a:r>
            <a:r>
              <a:rPr lang="en-US" sz="17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171859-32B8-954C-84A3-6040158883B6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600" dirty="0">
                <a:solidFill>
                  <a:srgbClr val="FFFFFF"/>
                </a:solidFill>
                <a:hlinkClick r:id="rId4"/>
              </a:rPr>
              <a:t>Clicca qui per visualizzare il grafico interrattivo</a:t>
            </a:r>
            <a:endParaRPr lang="it-I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2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288F41-0035-7445-9ABC-7B56D7AA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Diagnostica Visualizzazioni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723E9-F597-4544-A0D9-721F4B06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Per valutare la qualità delle nostre visualizzazioni abbiamo somministrato un test psicometrico </a:t>
            </a:r>
            <a:r>
              <a:rPr lang="it-IT" dirty="0" err="1">
                <a:solidFill>
                  <a:srgbClr val="FFFFFF"/>
                </a:solidFill>
              </a:rPr>
              <a:t>Cabitza-Locoro</a:t>
            </a:r>
            <a:r>
              <a:rPr lang="it-IT" dirty="0">
                <a:solidFill>
                  <a:srgbClr val="FFFFFF"/>
                </a:solidFill>
              </a:rPr>
              <a:t> ad un totale di 25 persone.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FCE48-4F6A-467B-891F-101811BC8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8" r="571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050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725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Ione</vt:lpstr>
      <vt:lpstr>Analisi degli effetti del Covid-19 sull’economia mondiale  Data Visualitation</vt:lpstr>
      <vt:lpstr>Domande di ricerca</vt:lpstr>
      <vt:lpstr>Metodologia</vt:lpstr>
      <vt:lpstr>Presentazione standard di PowerPoint</vt:lpstr>
      <vt:lpstr>Prima Visualizzazione</vt:lpstr>
      <vt:lpstr>Seconda Visualizzazione</vt:lpstr>
      <vt:lpstr>Presentazione standard di PowerPoint</vt:lpstr>
      <vt:lpstr>Terza Visualizzazione</vt:lpstr>
      <vt:lpstr>Diagnostica Visualizzazioni</vt:lpstr>
      <vt:lpstr>Diagnostica Visualizzazioni</vt:lpstr>
      <vt:lpstr>Risultati Diagnostica</vt:lpstr>
      <vt:lpstr>Risultati Diagnostica: Prima Visualizzazione </vt:lpstr>
      <vt:lpstr>Risultati Diagnostica: Seconda Visualizzazione </vt:lpstr>
      <vt:lpstr>Risultati Diagnostica: Terza Visualizzazione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degli effetti del Covid-19 sull’economia mondiale  Data Visualitation</dc:title>
  <dc:creator>e.conte11@campus.unimib.it</dc:creator>
  <cp:lastModifiedBy>e.conte11@campus.unimib.it</cp:lastModifiedBy>
  <cp:revision>12</cp:revision>
  <dcterms:created xsi:type="dcterms:W3CDTF">2020-09-09T16:56:13Z</dcterms:created>
  <dcterms:modified xsi:type="dcterms:W3CDTF">2020-09-09T21:49:51Z</dcterms:modified>
</cp:coreProperties>
</file>