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5" r:id="rId1"/>
  </p:sldMasterIdLst>
  <p:notesMasterIdLst>
    <p:notesMasterId r:id="rId68"/>
  </p:notesMasterIdLst>
  <p:handoutMasterIdLst>
    <p:handoutMasterId r:id="rId69"/>
  </p:handoutMasterIdLst>
  <p:sldIdLst>
    <p:sldId id="256" r:id="rId2"/>
    <p:sldId id="273" r:id="rId3"/>
    <p:sldId id="345" r:id="rId4"/>
    <p:sldId id="347" r:id="rId5"/>
    <p:sldId id="348" r:id="rId6"/>
    <p:sldId id="349" r:id="rId7"/>
    <p:sldId id="350" r:id="rId8"/>
    <p:sldId id="353" r:id="rId9"/>
    <p:sldId id="354" r:id="rId10"/>
    <p:sldId id="355" r:id="rId11"/>
    <p:sldId id="297" r:id="rId12"/>
    <p:sldId id="33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56" r:id="rId24"/>
    <p:sldId id="344" r:id="rId25"/>
    <p:sldId id="332" r:id="rId26"/>
    <p:sldId id="335" r:id="rId27"/>
    <p:sldId id="336" r:id="rId28"/>
    <p:sldId id="337" r:id="rId29"/>
    <p:sldId id="340" r:id="rId30"/>
    <p:sldId id="341" r:id="rId31"/>
    <p:sldId id="342" r:id="rId32"/>
    <p:sldId id="343" r:id="rId33"/>
    <p:sldId id="328" r:id="rId34"/>
    <p:sldId id="329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</p:sldIdLst>
  <p:sldSz cx="9906000" cy="6858000" type="A4"/>
  <p:notesSz cx="6648450" cy="97805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FF9900"/>
    <a:srgbClr val="F09100"/>
    <a:srgbClr val="FF6801"/>
    <a:srgbClr val="D2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2" autoAdjust="0"/>
    <p:restoredTop sz="84752" autoAdjust="0"/>
  </p:normalViewPr>
  <p:slideViewPr>
    <p:cSldViewPr>
      <p:cViewPr varScale="1">
        <p:scale>
          <a:sx n="71" d="100"/>
          <a:sy n="71" d="100"/>
        </p:scale>
        <p:origin x="-1072" y="-1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466" y="-9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27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81193" cy="48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6" tIns="45803" rIns="91606" bIns="45803" numCol="1" anchor="t" anchorCtr="0" compatLnSpc="1">
            <a:prstTxWarp prst="textNoShape">
              <a:avLst/>
            </a:prstTxWarp>
          </a:bodyPr>
          <a:lstStyle>
            <a:lvl1pPr defTabSz="916225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771" y="1"/>
            <a:ext cx="2881193" cy="48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6" tIns="45803" rIns="91606" bIns="45803" numCol="1" anchor="t" anchorCtr="0" compatLnSpc="1">
            <a:prstTxWarp prst="textNoShape">
              <a:avLst/>
            </a:prstTxWarp>
          </a:bodyPr>
          <a:lstStyle>
            <a:lvl1pPr algn="r" defTabSz="916225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735013"/>
            <a:ext cx="52959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548" y="4646803"/>
            <a:ext cx="5319355" cy="439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6" tIns="45803" rIns="91606" bIns="45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90573"/>
            <a:ext cx="2881193" cy="48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6" tIns="45803" rIns="91606" bIns="45803" numCol="1" anchor="b" anchorCtr="0" compatLnSpc="1">
            <a:prstTxWarp prst="textNoShape">
              <a:avLst/>
            </a:prstTxWarp>
          </a:bodyPr>
          <a:lstStyle>
            <a:lvl1pPr defTabSz="916225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771" y="9290573"/>
            <a:ext cx="2881193" cy="48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6" tIns="45803" rIns="91606" bIns="45803" numCol="1" anchor="b" anchorCtr="0" compatLnSpc="1">
            <a:prstTxWarp prst="textNoShape">
              <a:avLst/>
            </a:prstTxWarp>
          </a:bodyPr>
          <a:lstStyle>
            <a:lvl1pPr algn="r" defTabSz="916225">
              <a:defRPr sz="1200"/>
            </a:lvl1pPr>
          </a:lstStyle>
          <a:p>
            <a:fld id="{BE84F1B0-72F5-483D-B5D1-838C51A0F5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8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29175-233D-4F33-8356-3CA0959D656A}" type="slidenum">
              <a:rPr lang="en-US"/>
              <a:pPr/>
              <a:t>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735013"/>
            <a:ext cx="5295900" cy="366712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dirty="0"/>
              <a:t>: Explain what is on the CD, explain what to copy and how to get started. In particular, explain that all exercises are available on disk as well.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121EF-2EDD-4671-9645-72FFC5FB05B1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735013"/>
            <a:ext cx="5294312" cy="366553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We use return in order to not traverse the structure and,</a:t>
            </a:r>
          </a:p>
          <a:p>
            <a:pPr eaLnBrk="1" hangingPunct="1"/>
            <a:r>
              <a:rPr lang="en-US" smtClean="0"/>
              <a:t>If a function occurs in such a structure, it will be treated as a generator!</a:t>
            </a:r>
          </a:p>
          <a:p>
            <a:pPr eaLnBrk="1" hangingPunct="1"/>
            <a:r>
              <a:rPr lang="en-US" smtClean="0"/>
              <a:t>Often, the return function can be left out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E12AF-207F-40AC-A5A6-08B0131B4327}" type="slidenum">
              <a:rPr lang="en-US"/>
              <a:pPr/>
              <a:t>22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735013"/>
            <a:ext cx="5294312" cy="366553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Call it prop_day_of_the_week1() -&gt;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E818F-B0EA-4E7D-9E71-32F235DB7FBA}" type="slidenum">
              <a:rPr lang="en-US"/>
              <a:pPr/>
              <a:t>24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735013"/>
            <a:ext cx="5294312" cy="366553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Use largeint or specify the range of interesting years, e.g., 1586 – 2100</a:t>
            </a:r>
          </a:p>
          <a:p>
            <a:pPr eaLnBrk="1" hangingPunct="1"/>
            <a:r>
              <a:rPr lang="en-US" smtClean="0"/>
              <a:t>Int only tests for small values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480C7-A884-4C98-80E7-97C4EFB81C78}" type="slidenum">
              <a:rPr lang="en-US"/>
              <a:pPr/>
              <a:t>27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735013"/>
            <a:ext cx="5294312" cy="366553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This is prefered style, put in a tuple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72C89-56B3-4F3E-9072-D70458E468A7}" type="slidenum">
              <a:rPr lang="en-US"/>
              <a:pPr/>
              <a:t>31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735013"/>
            <a:ext cx="5292725" cy="366553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548" y="4645286"/>
            <a:ext cx="5319355" cy="4401037"/>
          </a:xfrm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8503B-B7A9-4155-BF04-76C485B4DA62}" type="slidenum">
              <a:rPr lang="en-US"/>
              <a:pPr/>
              <a:t>32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735013"/>
            <a:ext cx="5294312" cy="366553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Possibly return(29)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List comprehension instead of includeif!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FC5E6-8FA0-4261-B0DA-55866D80F99D}" type="slidenum">
              <a:rPr lang="en-US"/>
              <a:pPr/>
              <a:t>33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735013"/>
            <a:ext cx="5294312" cy="3665537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Instead trust the code under test</a:t>
            </a:r>
          </a:p>
          <a:p>
            <a:pPr eaLnBrk="1" hangingPunct="1"/>
            <a:r>
              <a:rPr lang="en-US" smtClean="0"/>
              <a:t>Discuss value of property compared to work producing them</a:t>
            </a:r>
          </a:p>
          <a:p>
            <a:pPr eaLnBrk="1" hangingPunct="1"/>
            <a:r>
              <a:rPr lang="en-US" smtClean="0"/>
              <a:t>Not duplicate the source code in the property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29175-233D-4F33-8356-3CA0959D656A}" type="slidenum">
              <a:rPr lang="en-US"/>
              <a:pPr/>
              <a:t>35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475" y="734265"/>
            <a:ext cx="5191500" cy="3668289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?LAZY here already?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?LAZY here already?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AEC2D-A3D8-481C-96A5-1667BF60C71C}" type="slidenum">
              <a:rPr lang="en-US"/>
              <a:pPr/>
              <a:t>13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735013"/>
            <a:ext cx="5294312" cy="366553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Generators are different from generated values!! Make clear</a:t>
            </a:r>
          </a:p>
          <a:p>
            <a:pPr eaLnBrk="1" hangingPunct="1"/>
            <a:r>
              <a:rPr lang="en-US" smtClean="0"/>
              <a:t>Generators put in tuple is a generator for tuples, etc</a:t>
            </a:r>
          </a:p>
          <a:p>
            <a:pPr eaLnBrk="1" hangingPunct="1"/>
            <a:r>
              <a:rPr lang="en-US" smtClean="0"/>
              <a:t>Record example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728475" y="734265"/>
            <a:ext cx="5191500" cy="3668289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8951C-CA5A-4AFC-B878-F59238D76AFC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7863" y="735013"/>
            <a:ext cx="5294312" cy="36655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Use imported names, appealing properties and generators!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76275" y="735013"/>
            <a:ext cx="5295900" cy="3667125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F1B0-72F5-483D-B5D1-838C51A0F5D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2120" y="1125539"/>
            <a:ext cx="84201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2997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Authors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5225"/>
            <a:ext cx="1496442" cy="476250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da-DK" dirty="0" smtClean="0"/>
              <a:t>© Quviq AB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5167" y="6245225"/>
            <a:ext cx="665533" cy="476250"/>
          </a:xfrm>
        </p:spPr>
        <p:txBody>
          <a:bodyPr/>
          <a:lstStyle>
            <a:lvl1pPr>
              <a:defRPr/>
            </a:lvl1pPr>
          </a:lstStyle>
          <a:p>
            <a:fld id="{B62C8F2C-9735-4B4E-8B3C-6B9B5A2D173F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507340" y="836613"/>
            <a:ext cx="8891323" cy="0"/>
          </a:xfrm>
          <a:prstGeom prst="line">
            <a:avLst/>
          </a:prstGeom>
          <a:noFill/>
          <a:ln w="19050">
            <a:solidFill>
              <a:srgbClr val="F08B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507340" y="6165850"/>
            <a:ext cx="8891323" cy="0"/>
          </a:xfrm>
          <a:prstGeom prst="line">
            <a:avLst/>
          </a:prstGeom>
          <a:noFill/>
          <a:ln w="19050">
            <a:solidFill>
              <a:srgbClr val="F08B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2713" name="Picture 9" descr="Quviq logo 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3244" y="204789"/>
            <a:ext cx="2498858" cy="8477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© Quviq 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7B612-A0CC-4BA2-94D8-CC8C993DFF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3889" y="188913"/>
            <a:ext cx="22288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39" y="188913"/>
            <a:ext cx="6521450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© Quviq 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17179-6740-4978-988B-68DC7221A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da-DK" dirty="0" smtClean="0"/>
              <a:t>© Quviq 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C4DDE-6FC0-4A51-B603-AD5082C32E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© Quviq 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9498F-3CD6-46B0-A09C-0F2279BC2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39" y="981075"/>
            <a:ext cx="437515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7589" y="981075"/>
            <a:ext cx="437515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© Quviq 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CBBBA-8747-4B93-88B6-4759EBA95A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© Quviq 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C360-E111-4D5F-A9B1-85FE1E35DB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© Quviq 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FBAE9-1732-4400-9B9E-9E7DF96AB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© Quviq 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75F6A-E136-413F-8CCA-58C8785C26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© Quviq 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DA371-E730-4589-9F88-7D9E93F46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© Quviq 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9FA3C-EA8C-4667-8D13-5967D03F47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7339" y="188914"/>
            <a:ext cx="67071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339" y="981075"/>
            <a:ext cx="89154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1" y="6245225"/>
            <a:ext cx="171246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algn="l"/>
            <a:r>
              <a:rPr lang="da-DK" dirty="0" smtClean="0"/>
              <a:t>© Quviq AB</a:t>
            </a:r>
            <a:endParaRPr lang="en-US" dirty="0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0385" y="6245225"/>
            <a:ext cx="82031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24BACD-014A-4722-AC5A-A6C65D9001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07340" y="836613"/>
            <a:ext cx="8891323" cy="0"/>
          </a:xfrm>
          <a:prstGeom prst="line">
            <a:avLst/>
          </a:prstGeom>
          <a:noFill/>
          <a:ln w="19050">
            <a:solidFill>
              <a:srgbClr val="F08B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507340" y="6165850"/>
            <a:ext cx="8891323" cy="0"/>
          </a:xfrm>
          <a:prstGeom prst="line">
            <a:avLst/>
          </a:prstGeom>
          <a:noFill/>
          <a:ln w="19050">
            <a:solidFill>
              <a:srgbClr val="F08B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1689" name="Picture 9" descr="Quviq logo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96987" y="115888"/>
            <a:ext cx="1092067" cy="7683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man/calendar.html%23type-daynum" TargetMode="External"/><Relationship Id="rId4" Type="http://schemas.openxmlformats.org/officeDocument/2006/relationships/hyperlink" Target="http://www.erlang.org/doc/man/calendar.html%23type-da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man/calendar.html%23type-month" TargetMode="External"/><Relationship Id="rId4" Type="http://schemas.openxmlformats.org/officeDocument/2006/relationships/hyperlink" Target="http://www.erlang.org/doc/man/calendar.html%23type-da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rlang.org/doc/man/calendar.html%23type-yea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smtClean="0"/>
              <a:t>Properties and Generators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Unit test to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property with positive and negative testing</a:t>
            </a:r>
            <a:endParaRPr lang="en-GB" dirty="0"/>
          </a:p>
          <a:p>
            <a:pPr marL="0" indent="0">
              <a:buNone/>
            </a:pPr>
            <a:endParaRPr lang="en-GB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"/>
                <a:cs typeface="Courier"/>
              </a:rPr>
              <a:t>prop_seq</a:t>
            </a:r>
            <a:r>
              <a:rPr lang="en-GB" sz="2400" dirty="0" smtClean="0">
                <a:latin typeface="Courier"/>
                <a:cs typeface="Courier"/>
              </a:rPr>
              <a:t>() -&gt;</a:t>
            </a:r>
            <a:endParaRPr lang="en-GB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?FORALL({</a:t>
            </a:r>
            <a:r>
              <a:rPr lang="en-US" sz="2400" dirty="0" err="1" smtClean="0">
                <a:latin typeface="Courier"/>
                <a:cs typeface="Courier"/>
              </a:rPr>
              <a:t>From,To</a:t>
            </a:r>
            <a:r>
              <a:rPr lang="en-US" sz="2400" dirty="0" smtClean="0">
                <a:latin typeface="Courier"/>
                <a:cs typeface="Courier"/>
              </a:rPr>
              <a:t>},{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(),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()},</a:t>
            </a: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			try </a:t>
            </a:r>
            <a:r>
              <a:rPr lang="en-US" sz="2400" dirty="0">
                <a:latin typeface="Courier"/>
                <a:cs typeface="Courier"/>
              </a:rPr>
              <a:t>List = </a:t>
            </a:r>
            <a:r>
              <a:rPr lang="en-US" sz="2400" dirty="0" err="1">
                <a:latin typeface="Courier"/>
                <a:cs typeface="Courier"/>
              </a:rPr>
              <a:t>lists:seq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From,To</a:t>
            </a:r>
            <a:r>
              <a:rPr lang="en-US" sz="2400" dirty="0">
                <a:latin typeface="Courier"/>
                <a:cs typeface="Courier"/>
              </a:rPr>
              <a:t>),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      length(List) == To - From + 1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  catch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    error:_ -&gt;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      (To - From + 1) &lt; 0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  end).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a-DK" smtClean="0"/>
              <a:t>© Quviq 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5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81076"/>
            <a:ext cx="8915400" cy="20161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Practical use of QuickCheck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Consider which property should hold (not which test should pass)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Check the property (100 tests)</a:t>
            </a:r>
          </a:p>
        </p:txBody>
      </p:sp>
      <p:sp>
        <p:nvSpPr>
          <p:cNvPr id="100356" name="AutoShape 4"/>
          <p:cNvSpPr>
            <a:spLocks/>
          </p:cNvSpPr>
          <p:nvPr/>
        </p:nvSpPr>
        <p:spPr bwMode="auto">
          <a:xfrm>
            <a:off x="584730" y="3429000"/>
            <a:ext cx="2729310" cy="2592388"/>
          </a:xfrm>
          <a:prstGeom prst="borderCallout1">
            <a:avLst>
              <a:gd name="adj1" fmla="val 4407"/>
              <a:gd name="adj2" fmla="val 103023"/>
              <a:gd name="adj3" fmla="val -19843"/>
              <a:gd name="adj4" fmla="val 140579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en-US"/>
              <a:t>Error in code or property</a:t>
            </a:r>
          </a:p>
          <a:p>
            <a:endParaRPr lang="en-US"/>
          </a:p>
          <a:p>
            <a:r>
              <a:rPr lang="en-US"/>
              <a:t>Find out failure characteristics:</a:t>
            </a:r>
          </a:p>
          <a:p>
            <a:pPr>
              <a:buFontTx/>
              <a:buChar char="-"/>
            </a:pPr>
            <a:r>
              <a:rPr lang="en-US"/>
              <a:t> Running more tests</a:t>
            </a:r>
          </a:p>
          <a:p>
            <a:pPr>
              <a:buFontTx/>
              <a:buChar char="-"/>
            </a:pPr>
            <a:r>
              <a:rPr lang="en-US"/>
              <a:t> Trying another property</a:t>
            </a:r>
          </a:p>
          <a:p>
            <a:pPr>
              <a:buFontTx/>
              <a:buChar char="-"/>
            </a:pPr>
            <a:r>
              <a:rPr lang="en-US"/>
              <a:t> Tracing the code</a:t>
            </a:r>
          </a:p>
        </p:txBody>
      </p:sp>
      <p:sp>
        <p:nvSpPr>
          <p:cNvPr id="100357" name="AutoShape 5"/>
          <p:cNvSpPr>
            <a:spLocks/>
          </p:cNvSpPr>
          <p:nvPr/>
        </p:nvSpPr>
        <p:spPr bwMode="auto">
          <a:xfrm>
            <a:off x="5499894" y="3644901"/>
            <a:ext cx="2806700" cy="1152525"/>
          </a:xfrm>
          <a:prstGeom prst="borderCallout1">
            <a:avLst>
              <a:gd name="adj1" fmla="val 9917"/>
              <a:gd name="adj2" fmla="val -2940"/>
              <a:gd name="adj3" fmla="val -62398"/>
              <a:gd name="adj4" fmla="val -38481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en-US"/>
              <a:t>Check coverage of test data  with collect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236648" y="2924176"/>
            <a:ext cx="66934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719109" y="2924176"/>
            <a:ext cx="579515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Generators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i="1" smtClean="0"/>
              <a:t>Generators</a:t>
            </a:r>
            <a:r>
              <a:rPr lang="en-US" smtClean="0"/>
              <a:t> randomly generate data for the test case and have built-in shrinking behavior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Examples: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int()</a:t>
            </a:r>
            <a:r>
              <a:rPr lang="en-US" smtClean="0"/>
              <a:t>    generates a random integer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bool()</a:t>
            </a:r>
            <a:r>
              <a:rPr lang="en-US" smtClean="0"/>
              <a:t>  randomly generates </a:t>
            </a:r>
            <a:r>
              <a:rPr lang="en-US" smtClean="0">
                <a:latin typeface="Courier New" pitchFamily="49" charset="0"/>
              </a:rPr>
              <a:t>true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false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list(int())</a:t>
            </a:r>
            <a:r>
              <a:rPr lang="en-US" smtClean="0"/>
              <a:t> generates a list of random length with randomly chosen integers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Basic generators are defined in </a:t>
            </a:r>
            <a:r>
              <a:rPr lang="en-US" smtClean="0">
                <a:latin typeface="Courier New" pitchFamily="49" charset="0"/>
              </a:rPr>
              <a:t>eqc_gen</a:t>
            </a:r>
            <a:r>
              <a:rPr lang="en-US" smtClean="0"/>
              <a:t> module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Generators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Test data generators.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Define a </a:t>
            </a:r>
            <a:r>
              <a:rPr lang="en-US" i="1" smtClean="0"/>
              <a:t>set</a:t>
            </a:r>
            <a:r>
              <a:rPr lang="en-US" smtClean="0"/>
              <a:t> of values for test data…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…plus a </a:t>
            </a:r>
            <a:r>
              <a:rPr lang="en-US" i="1" smtClean="0"/>
              <a:t>probability distribution</a:t>
            </a:r>
            <a:r>
              <a:rPr lang="en-US" smtClean="0"/>
              <a:t> over that set.</a:t>
            </a:r>
          </a:p>
          <a:p>
            <a:pPr lvl="1" eaLnBrk="1" hangingPunct="1">
              <a:lnSpc>
                <a:spcPct val="90000"/>
              </a:lnSpc>
            </a:pPr>
            <a:endParaRPr lang="en-US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Test data generators are defined by designers, defined by basic generators with generator constructors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-record(person,{name, gender, age}).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person() -&gt;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#person{name = name(),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gender = oneof([male,female]),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age = choose(0,120)}.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Generators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Test data generators.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Define a </a:t>
            </a:r>
            <a:r>
              <a:rPr lang="en-US" i="1" dirty="0" smtClean="0"/>
              <a:t>set</a:t>
            </a:r>
            <a:r>
              <a:rPr lang="en-US" dirty="0" smtClean="0"/>
              <a:t> of values for test data…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…plus a </a:t>
            </a:r>
            <a:r>
              <a:rPr lang="en-US" i="1" dirty="0" smtClean="0"/>
              <a:t>probability distribution</a:t>
            </a:r>
            <a:r>
              <a:rPr lang="en-US" dirty="0" smtClean="0"/>
              <a:t> over that set.</a:t>
            </a:r>
          </a:p>
          <a:p>
            <a:pPr lvl="1"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Test data generators are defined by designers, defined by basic generators with generator constructors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-record(person,{name, gender, age}).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person() -&gt;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#person{name = name(),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gender = </a:t>
            </a:r>
            <a:r>
              <a:rPr lang="en-US" sz="2000" dirty="0" err="1" smtClean="0">
                <a:latin typeface="Courier New" pitchFamily="49" charset="0"/>
              </a:rPr>
              <a:t>oneof</a:t>
            </a:r>
            <a:r>
              <a:rPr lang="en-US" sz="2000" dirty="0" smtClean="0">
                <a:latin typeface="Courier New" pitchFamily="49" charset="0"/>
              </a:rPr>
              <a:t>([</a:t>
            </a:r>
            <a:r>
              <a:rPr lang="en-US" sz="2000" dirty="0" err="1" smtClean="0">
                <a:latin typeface="Courier New" pitchFamily="49" charset="0"/>
              </a:rPr>
              <a:t>male,female</a:t>
            </a:r>
            <a:r>
              <a:rPr lang="en-US" sz="2000" dirty="0" smtClean="0">
                <a:latin typeface="Courier New" pitchFamily="49" charset="0"/>
              </a:rPr>
              <a:t>]),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age = choose(0,120)}.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7175" name="AutoShape 4"/>
          <p:cNvSpPr>
            <a:spLocks/>
          </p:cNvSpPr>
          <p:nvPr/>
        </p:nvSpPr>
        <p:spPr bwMode="auto">
          <a:xfrm>
            <a:off x="6681192" y="5445224"/>
            <a:ext cx="2651919" cy="609600"/>
          </a:xfrm>
          <a:prstGeom prst="borderCallout1">
            <a:avLst>
              <a:gd name="adj1" fmla="val 18750"/>
              <a:gd name="adj2" fmla="val -3111"/>
              <a:gd name="adj3" fmla="val -37759"/>
              <a:gd name="adj4" fmla="val -42606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Basic generators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oneof</a:t>
            </a:r>
            <a:r>
              <a:rPr lang="en-US" dirty="0"/>
              <a:t> / choose)</a:t>
            </a:r>
          </a:p>
        </p:txBody>
      </p:sp>
      <p:sp>
        <p:nvSpPr>
          <p:cNvPr id="7176" name="AutoShape 5"/>
          <p:cNvSpPr>
            <a:spLocks/>
          </p:cNvSpPr>
          <p:nvPr/>
        </p:nvSpPr>
        <p:spPr bwMode="auto">
          <a:xfrm>
            <a:off x="5529064" y="3933056"/>
            <a:ext cx="2491978" cy="608013"/>
          </a:xfrm>
          <a:prstGeom prst="borderCallout1">
            <a:avLst>
              <a:gd name="adj1" fmla="val 18750"/>
              <a:gd name="adj2" fmla="val -3315"/>
              <a:gd name="adj3" fmla="val 86199"/>
              <a:gd name="adj4" fmla="val -51245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US"/>
              <a:t>User defined generator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Generators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Test data generators.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Define a </a:t>
            </a:r>
            <a:r>
              <a:rPr lang="en-US" i="1" dirty="0" smtClean="0"/>
              <a:t>set</a:t>
            </a:r>
            <a:r>
              <a:rPr lang="en-US" dirty="0" smtClean="0"/>
              <a:t> of values for test data…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…plus a </a:t>
            </a:r>
            <a:r>
              <a:rPr lang="en-US" i="1" dirty="0" smtClean="0"/>
              <a:t>probability distribution</a:t>
            </a:r>
            <a:r>
              <a:rPr lang="en-US" dirty="0" smtClean="0"/>
              <a:t> over that set.</a:t>
            </a:r>
          </a:p>
          <a:p>
            <a:pPr lvl="1"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Test data generators are defined by designers, defined by basic generators and generator constructors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-record(person,{name, gender, age}).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person() -&gt;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#person{name = name(),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gender = </a:t>
            </a:r>
            <a:r>
              <a:rPr lang="en-US" sz="2000" dirty="0" err="1" smtClean="0">
                <a:latin typeface="Courier New" pitchFamily="49" charset="0"/>
              </a:rPr>
              <a:t>oneof</a:t>
            </a:r>
            <a:r>
              <a:rPr lang="en-US" sz="2000" dirty="0" smtClean="0">
                <a:latin typeface="Courier New" pitchFamily="49" charset="0"/>
              </a:rPr>
              <a:t>([</a:t>
            </a:r>
            <a:r>
              <a:rPr lang="en-US" sz="2000" dirty="0" err="1" smtClean="0">
                <a:latin typeface="Courier New" pitchFamily="49" charset="0"/>
              </a:rPr>
              <a:t>male,female</a:t>
            </a:r>
            <a:r>
              <a:rPr lang="en-US" sz="2000" dirty="0" smtClean="0">
                <a:latin typeface="Courier New" pitchFamily="49" charset="0"/>
              </a:rPr>
              <a:t>]),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age = choose(0,120)}.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8199" name="AutoShape 6"/>
          <p:cNvSpPr>
            <a:spLocks/>
          </p:cNvSpPr>
          <p:nvPr/>
        </p:nvSpPr>
        <p:spPr bwMode="auto">
          <a:xfrm>
            <a:off x="6105128" y="3789040"/>
            <a:ext cx="3348434" cy="609600"/>
          </a:xfrm>
          <a:prstGeom prst="borderCallout1">
            <a:avLst>
              <a:gd name="adj1" fmla="val 18750"/>
              <a:gd name="adj2" fmla="val -2468"/>
              <a:gd name="adj3" fmla="val 98440"/>
              <a:gd name="adj4" fmla="val -123111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A record with generators is a generator itself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Generators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Generators are defined in terms of other generators</a:t>
            </a:r>
          </a:p>
          <a:p>
            <a:pPr eaLnBrk="1" hangingPunct="1">
              <a:buFontTx/>
              <a:buNone/>
            </a:pPr>
            <a:endParaRPr lang="en-US" sz="800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For example, positive integers</a:t>
            </a:r>
          </a:p>
          <a:p>
            <a:pPr eaLnBrk="1" hangingPunct="1">
              <a:buFontTx/>
              <a:buNone/>
            </a:pPr>
            <a:endParaRPr lang="en-US" sz="8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Wrong: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nat</a:t>
            </a:r>
            <a:r>
              <a:rPr lang="en-US" dirty="0" smtClean="0">
                <a:latin typeface="Courier New" pitchFamily="49" charset="0"/>
              </a:rPr>
              <a:t>() -&gt;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    N =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(), abs(N).</a:t>
            </a:r>
          </a:p>
        </p:txBody>
      </p:sp>
      <p:sp>
        <p:nvSpPr>
          <p:cNvPr id="9223" name="AutoShape 4"/>
          <p:cNvSpPr>
            <a:spLocks noChangeArrowheads="1"/>
          </p:cNvSpPr>
          <p:nvPr/>
        </p:nvSpPr>
        <p:spPr bwMode="auto">
          <a:xfrm>
            <a:off x="1286405" y="4652963"/>
            <a:ext cx="2418027" cy="1295400"/>
          </a:xfrm>
          <a:prstGeom prst="wedgeRoundRectCallout">
            <a:avLst>
              <a:gd name="adj1" fmla="val 10492"/>
              <a:gd name="adj2" fmla="val -110393"/>
              <a:gd name="adj3" fmla="val 16667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sv-SE" sz="2400">
                <a:latin typeface="Times New Roman" pitchFamily="18" charset="0"/>
              </a:rPr>
              <a:t>Returns a test data generator, not an integer.</a:t>
            </a:r>
          </a:p>
        </p:txBody>
      </p:sp>
      <p:sp>
        <p:nvSpPr>
          <p:cNvPr id="9224" name="AutoShape 5"/>
          <p:cNvSpPr>
            <a:spLocks noChangeArrowheads="1"/>
          </p:cNvSpPr>
          <p:nvPr/>
        </p:nvSpPr>
        <p:spPr bwMode="auto">
          <a:xfrm>
            <a:off x="4251326" y="4724401"/>
            <a:ext cx="2885810" cy="1223963"/>
          </a:xfrm>
          <a:prstGeom prst="wedgeRoundRectCallout">
            <a:avLst>
              <a:gd name="adj1" fmla="val -48669"/>
              <a:gd name="adj2" fmla="val -123418"/>
              <a:gd name="adj3" fmla="val 16667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sv-SE" sz="2400">
                <a:latin typeface="Times New Roman" pitchFamily="18" charset="0"/>
              </a:rPr>
              <a:t>Abs function undefined for generators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Generators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Generators are defined in terms of other generators</a:t>
            </a:r>
          </a:p>
          <a:p>
            <a:pPr eaLnBrk="1" hangingPunct="1">
              <a:buFontTx/>
              <a:buNone/>
            </a:pPr>
            <a:endParaRPr lang="en-US" sz="800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For example, positive integers</a:t>
            </a:r>
          </a:p>
          <a:p>
            <a:pPr eaLnBrk="1" hangingPunct="1">
              <a:buFontTx/>
              <a:buNone/>
            </a:pPr>
            <a:endParaRPr lang="en-US" sz="8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Right: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nat</a:t>
            </a:r>
            <a:r>
              <a:rPr lang="en-US" sz="2000" dirty="0" smtClean="0">
                <a:latin typeface="Courier New" pitchFamily="49" charset="0"/>
              </a:rPr>
              <a:t>() -&gt;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?LET(</a:t>
            </a:r>
            <a:r>
              <a:rPr lang="en-US" sz="2000" dirty="0" err="1" smtClean="0">
                <a:latin typeface="Courier New" pitchFamily="49" charset="0"/>
              </a:rPr>
              <a:t>N,int</a:t>
            </a:r>
            <a:r>
              <a:rPr lang="en-US" sz="2000" dirty="0" smtClean="0">
                <a:latin typeface="Courier New" pitchFamily="49" charset="0"/>
              </a:rPr>
              <a:t>(),abs(N)).</a:t>
            </a:r>
          </a:p>
        </p:txBody>
      </p:sp>
      <p:sp>
        <p:nvSpPr>
          <p:cNvPr id="10247" name="AutoShape 4"/>
          <p:cNvSpPr>
            <a:spLocks noChangeArrowheads="1"/>
          </p:cNvSpPr>
          <p:nvPr/>
        </p:nvSpPr>
        <p:spPr bwMode="auto">
          <a:xfrm>
            <a:off x="1286405" y="4652963"/>
            <a:ext cx="2418027" cy="1295400"/>
          </a:xfrm>
          <a:prstGeom prst="wedgeRoundRectCallout">
            <a:avLst>
              <a:gd name="adj1" fmla="val -13227"/>
              <a:gd name="adj2" fmla="val -102940"/>
              <a:gd name="adj3" fmla="val 16667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sv-SE" sz="2400">
                <a:latin typeface="Times New Roman" pitchFamily="18" charset="0"/>
              </a:rPr>
              <a:t>Bind a </a:t>
            </a:r>
            <a:r>
              <a:rPr lang="sv-SE" sz="2400" b="1">
                <a:latin typeface="Times New Roman" pitchFamily="18" charset="0"/>
              </a:rPr>
              <a:t>name</a:t>
            </a:r>
            <a:r>
              <a:rPr lang="sv-SE" sz="2400">
                <a:latin typeface="Times New Roman" pitchFamily="18" charset="0"/>
              </a:rPr>
              <a:t> to </a:t>
            </a:r>
            <a:r>
              <a:rPr lang="sv-SE" sz="2400" b="1">
                <a:latin typeface="Times New Roman" pitchFamily="18" charset="0"/>
              </a:rPr>
              <a:t>generated value</a:t>
            </a:r>
            <a:r>
              <a:rPr lang="sv-SE" sz="2400">
                <a:latin typeface="Times New Roman" pitchFamily="18" charset="0"/>
              </a:rPr>
              <a:t>.</a:t>
            </a:r>
          </a:p>
        </p:txBody>
      </p:sp>
      <p:sp>
        <p:nvSpPr>
          <p:cNvPr id="10248" name="AutoShape 5"/>
          <p:cNvSpPr>
            <a:spLocks noChangeArrowheads="1"/>
          </p:cNvSpPr>
          <p:nvPr/>
        </p:nvSpPr>
        <p:spPr bwMode="auto">
          <a:xfrm>
            <a:off x="4179089" y="4652963"/>
            <a:ext cx="2885810" cy="1223962"/>
          </a:xfrm>
          <a:prstGeom prst="wedgeRoundRectCallout">
            <a:avLst>
              <a:gd name="adj1" fmla="val -48032"/>
              <a:gd name="adj2" fmla="val -102917"/>
              <a:gd name="adj3" fmla="val 16667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sv-SE" sz="2400" dirty="0">
                <a:latin typeface="Times New Roman" pitchFamily="18" charset="0"/>
              </a:rPr>
              <a:t>Convert </a:t>
            </a:r>
            <a:r>
              <a:rPr lang="sv-SE" sz="2400" b="1" dirty="0">
                <a:latin typeface="Times New Roman" pitchFamily="18" charset="0"/>
              </a:rPr>
              <a:t>value</a:t>
            </a:r>
            <a:r>
              <a:rPr lang="sv-SE" sz="2400" dirty="0">
                <a:latin typeface="Times New Roman" pitchFamily="18" charset="0"/>
              </a:rPr>
              <a:t> to </a:t>
            </a:r>
            <a:r>
              <a:rPr lang="sv-SE" sz="2400" b="1" dirty="0">
                <a:latin typeface="Times New Roman" pitchFamily="18" charset="0"/>
              </a:rPr>
              <a:t>constant generator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generated data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function </a:t>
            </a:r>
            <a:r>
              <a:rPr lang="en-US" smtClean="0">
                <a:latin typeface="Courier New" pitchFamily="49" charset="0"/>
              </a:rPr>
              <a:t>eqc_gen:sample(Generator)</a:t>
            </a:r>
            <a:r>
              <a:rPr lang="en-US" smtClean="0"/>
              <a:t> produces a sample of the given generator</a:t>
            </a:r>
          </a:p>
          <a:p>
            <a:pPr eaLnBrk="1" hangingPunct="1">
              <a:buFontTx/>
              <a:buNone/>
            </a:pPr>
            <a:endParaRPr lang="en-US" sz="800" smtClean="0"/>
          </a:p>
          <a:p>
            <a:pPr eaLnBrk="1" hangingPunct="1">
              <a:buFontTx/>
              <a:buNone/>
            </a:pPr>
            <a:r>
              <a:rPr lang="en-US" smtClean="0"/>
              <a:t>Eg: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1363795" y="2205038"/>
            <a:ext cx="7312554" cy="3675062"/>
          </a:xfrm>
          <a:prstGeom prst="rect">
            <a:avLst/>
          </a:prstGeom>
          <a:solidFill>
            <a:srgbClr val="C0C0C0">
              <a:alpha val="10196"/>
            </a:srgb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1&gt; eqc_gen:sample(eqc_gen:int()).</a:t>
            </a:r>
          </a:p>
          <a:p>
            <a:r>
              <a:rPr lang="en-US">
                <a:latin typeface="Courier New" pitchFamily="49" charset="0"/>
              </a:rPr>
              <a:t>-9</a:t>
            </a:r>
          </a:p>
          <a:p>
            <a:r>
              <a:rPr lang="en-US">
                <a:latin typeface="Courier New" pitchFamily="49" charset="0"/>
              </a:rPr>
              <a:t>-1</a:t>
            </a:r>
          </a:p>
          <a:p>
            <a:r>
              <a:rPr lang="en-US">
                <a:latin typeface="Courier New" pitchFamily="49" charset="0"/>
              </a:rPr>
              <a:t>6</a:t>
            </a:r>
          </a:p>
          <a:p>
            <a:r>
              <a:rPr lang="en-US">
                <a:latin typeface="Courier New" pitchFamily="49" charset="0"/>
              </a:rPr>
              <a:t>12</a:t>
            </a:r>
          </a:p>
          <a:p>
            <a:r>
              <a:rPr lang="en-US">
                <a:latin typeface="Courier New" pitchFamily="49" charset="0"/>
              </a:rPr>
              <a:t>0</a:t>
            </a:r>
          </a:p>
          <a:p>
            <a:r>
              <a:rPr lang="en-US">
                <a:latin typeface="Courier New" pitchFamily="49" charset="0"/>
              </a:rPr>
              <a:t>-6</a:t>
            </a:r>
          </a:p>
          <a:p>
            <a:r>
              <a:rPr lang="en-US">
                <a:latin typeface="Courier New" pitchFamily="49" charset="0"/>
              </a:rPr>
              <a:t>3</a:t>
            </a:r>
          </a:p>
          <a:p>
            <a:r>
              <a:rPr lang="en-US">
                <a:latin typeface="Courier New" pitchFamily="49" charset="0"/>
              </a:rPr>
              <a:t>15</a:t>
            </a:r>
          </a:p>
          <a:p>
            <a:r>
              <a:rPr lang="en-US">
                <a:latin typeface="Courier New" pitchFamily="49" charset="0"/>
              </a:rPr>
              <a:t>6</a:t>
            </a:r>
          </a:p>
          <a:p>
            <a:r>
              <a:rPr lang="en-US">
                <a:latin typeface="Courier New" pitchFamily="49" charset="0"/>
              </a:rPr>
              <a:t>-1</a:t>
            </a:r>
          </a:p>
          <a:p>
            <a:r>
              <a:rPr lang="en-US">
                <a:latin typeface="Courier New" pitchFamily="49" charset="0"/>
              </a:rPr>
              <a:t>4</a:t>
            </a:r>
          </a:p>
          <a:p>
            <a:r>
              <a:rPr lang="en-US">
                <a:latin typeface="Courier New" pitchFamily="49" charset="0"/>
              </a:rPr>
              <a:t>ok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81075"/>
            <a:ext cx="8915400" cy="489585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Objectives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400" dirty="0" smtClean="0"/>
              <a:t>Get </a:t>
            </a:r>
            <a:r>
              <a:rPr lang="en-US" sz="2400" dirty="0" smtClean="0"/>
              <a:t>familiar with basic </a:t>
            </a:r>
            <a:r>
              <a:rPr lang="en-US" sz="2400" dirty="0" smtClean="0">
                <a:solidFill>
                  <a:srgbClr val="FF9900"/>
                </a:solidFill>
              </a:rPr>
              <a:t>generators</a:t>
            </a:r>
            <a:r>
              <a:rPr lang="en-US" sz="2400" dirty="0" smtClean="0"/>
              <a:t> and constructing your own generators.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Change your mind about</a:t>
            </a:r>
          </a:p>
          <a:p>
            <a:pPr>
              <a:buFontTx/>
              <a:buNone/>
            </a:pPr>
            <a:r>
              <a:rPr lang="en-US" sz="2400" dirty="0"/>
              <a:t>	- value of failing test case</a:t>
            </a:r>
          </a:p>
          <a:p>
            <a:pPr>
              <a:buFontTx/>
              <a:buNone/>
            </a:pPr>
            <a:r>
              <a:rPr lang="en-US" sz="2400" dirty="0"/>
              <a:t>	- searching for small test cases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generated data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function </a:t>
            </a:r>
            <a:r>
              <a:rPr lang="en-US" smtClean="0">
                <a:latin typeface="Courier New" pitchFamily="49" charset="0"/>
              </a:rPr>
              <a:t>eqc_gen:sample(Generator)</a:t>
            </a:r>
            <a:r>
              <a:rPr lang="en-US" smtClean="0"/>
              <a:t> produces a sample of the given generator</a:t>
            </a:r>
          </a:p>
          <a:p>
            <a:pPr eaLnBrk="1" hangingPunct="1">
              <a:buFontTx/>
              <a:buNone/>
            </a:pPr>
            <a:endParaRPr lang="en-US" sz="800" smtClean="0"/>
          </a:p>
          <a:p>
            <a:pPr eaLnBrk="1" hangingPunct="1">
              <a:buFontTx/>
              <a:buNone/>
            </a:pPr>
            <a:r>
              <a:rPr lang="en-US" smtClean="0"/>
              <a:t>Eg: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1363795" y="1989139"/>
            <a:ext cx="7312554" cy="4224337"/>
          </a:xfrm>
          <a:prstGeom prst="rect">
            <a:avLst/>
          </a:prstGeom>
          <a:solidFill>
            <a:srgbClr val="C0C0C0">
              <a:alpha val="10196"/>
            </a:srgb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1&gt; N = eqc_gen:int().</a:t>
            </a:r>
          </a:p>
          <a:p>
            <a:r>
              <a:rPr lang="en-US">
                <a:latin typeface="Courier New" pitchFamily="49" charset="0"/>
              </a:rPr>
              <a:t>#Fun&lt;eqc_gen.13.4230413&gt;</a:t>
            </a:r>
          </a:p>
          <a:p>
            <a:r>
              <a:rPr lang="en-US">
                <a:latin typeface="Courier New" pitchFamily="49" charset="0"/>
              </a:rPr>
              <a:t>2&gt; eqc_gen:sample({N,N}).</a:t>
            </a:r>
          </a:p>
          <a:p>
            <a:r>
              <a:rPr lang="en-US">
                <a:latin typeface="Courier New" pitchFamily="49" charset="0"/>
              </a:rPr>
              <a:t>{-9,-1}</a:t>
            </a:r>
          </a:p>
          <a:p>
            <a:r>
              <a:rPr lang="en-US">
                <a:latin typeface="Courier New" pitchFamily="49" charset="0"/>
              </a:rPr>
              <a:t>{5,10}</a:t>
            </a:r>
          </a:p>
          <a:p>
            <a:r>
              <a:rPr lang="en-US">
                <a:latin typeface="Courier New" pitchFamily="49" charset="0"/>
              </a:rPr>
              <a:t>{0,-5}</a:t>
            </a:r>
          </a:p>
          <a:p>
            <a:r>
              <a:rPr lang="en-US">
                <a:latin typeface="Courier New" pitchFamily="49" charset="0"/>
              </a:rPr>
              <a:t>{3,11}</a:t>
            </a:r>
          </a:p>
          <a:p>
            <a:r>
              <a:rPr lang="en-US">
                <a:latin typeface="Courier New" pitchFamily="49" charset="0"/>
              </a:rPr>
              <a:t>{5,-1}</a:t>
            </a:r>
          </a:p>
          <a:p>
            <a:r>
              <a:rPr lang="en-US">
                <a:latin typeface="Courier New" pitchFamily="49" charset="0"/>
              </a:rPr>
              <a:t>{3,-11}</a:t>
            </a:r>
          </a:p>
          <a:p>
            <a:r>
              <a:rPr lang="en-US">
                <a:latin typeface="Courier New" pitchFamily="49" charset="0"/>
              </a:rPr>
              <a:t>{-10,7}</a:t>
            </a:r>
          </a:p>
          <a:p>
            <a:r>
              <a:rPr lang="en-US">
                <a:latin typeface="Courier New" pitchFamily="49" charset="0"/>
              </a:rPr>
              <a:t>{-12,2}</a:t>
            </a:r>
          </a:p>
          <a:p>
            <a:r>
              <a:rPr lang="en-US">
                <a:latin typeface="Courier New" pitchFamily="49" charset="0"/>
              </a:rPr>
              <a:t>{-11,-2}</a:t>
            </a:r>
          </a:p>
          <a:p>
            <a:r>
              <a:rPr lang="en-US">
                <a:latin typeface="Courier New" pitchFamily="49" charset="0"/>
              </a:rPr>
              <a:t>{-3,-19}</a:t>
            </a:r>
          </a:p>
          <a:p>
            <a:r>
              <a:rPr lang="en-US">
                <a:latin typeface="Courier New" pitchFamily="49" charset="0"/>
              </a:rPr>
              <a:t>{3,-1}</a:t>
            </a:r>
          </a:p>
          <a:p>
            <a:r>
              <a:rPr lang="en-US">
                <a:latin typeface="Courier New" pitchFamily="49" charset="0"/>
              </a:rPr>
              <a:t>ok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Calendar Example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An example from the calendar module: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/>
              <a:t>day_of_the_week</a:t>
            </a:r>
            <a:r>
              <a:rPr lang="en-US" sz="2000" dirty="0" smtClean="0"/>
              <a:t>(Date) </a:t>
            </a:r>
            <a:r>
              <a:rPr lang="en-US" sz="2000" dirty="0"/>
              <a:t>-&gt; </a:t>
            </a:r>
            <a:r>
              <a:rPr lang="en-US" sz="2000" dirty="0">
                <a:hlinkClick r:id="rId3"/>
              </a:rPr>
              <a:t>daynum()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Types:</a:t>
            </a:r>
          </a:p>
          <a:p>
            <a:pPr marL="0" indent="0">
              <a:buNone/>
            </a:pPr>
            <a:r>
              <a:rPr lang="en-US" sz="2000" dirty="0"/>
              <a:t>Date = </a:t>
            </a:r>
            <a:r>
              <a:rPr lang="en-US" sz="2000" dirty="0">
                <a:hlinkClick r:id="rId4"/>
              </a:rPr>
              <a:t>date(</a:t>
            </a:r>
            <a:r>
              <a:rPr lang="en-US" sz="2000" dirty="0" smtClean="0">
                <a:hlinkClick r:id="rId4"/>
              </a:rPr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function computes the day of the week given Year, Month and Day. The return value denotes the day of the week as 1: Monday, 2: Tuesday, and so on.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6045069" y="4221164"/>
            <a:ext cx="3353594" cy="1328737"/>
          </a:xfrm>
          <a:prstGeom prst="cloudCallout">
            <a:avLst>
              <a:gd name="adj1" fmla="val -47937"/>
              <a:gd name="adj2" fmla="val -71023"/>
            </a:avLst>
          </a:prstGeom>
          <a:solidFill>
            <a:srgbClr val="F091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Let us check for Type Correctness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Calendar Example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81075"/>
            <a:ext cx="9204325" cy="5111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Straightforward translation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(brute force random testing)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prop_day_of_the_week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</a:rPr>
              <a:t>) -&gt;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?FORALL(</a:t>
            </a:r>
            <a:r>
              <a:rPr lang="en-US" sz="2000" dirty="0" err="1" smtClean="0">
                <a:latin typeface="Courier New" pitchFamily="49" charset="0"/>
              </a:rPr>
              <a:t>Date</a:t>
            </a:r>
            <a:r>
              <a:rPr lang="en-US" sz="2000" dirty="0" err="1" smtClean="0">
                <a:latin typeface="Courier New" pitchFamily="49" charset="0"/>
              </a:rPr>
              <a:t>,</a:t>
            </a:r>
            <a:r>
              <a:rPr lang="en-US" sz="2000" dirty="0" err="1" smtClean="0">
                <a:solidFill>
                  <a:srgbClr val="FF9900"/>
                </a:solidFill>
                <a:latin typeface="Courier New" pitchFamily="49" charset="0"/>
              </a:rPr>
              <a:t>date</a:t>
            </a:r>
            <a:r>
              <a:rPr lang="en-US" sz="2000" dirty="0" smtClean="0">
                <a:solidFill>
                  <a:srgbClr val="FF9900"/>
                </a:solidFill>
                <a:latin typeface="Courier New" pitchFamily="49" charset="0"/>
              </a:rPr>
              <a:t>()</a:t>
            </a:r>
            <a:r>
              <a:rPr lang="en-US" sz="2000" dirty="0" smtClean="0">
                <a:latin typeface="Courier New" pitchFamily="49" charset="0"/>
              </a:rPr>
              <a:t>,</a:t>
            </a: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begin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D = </a:t>
            </a:r>
            <a:r>
              <a:rPr lang="en-US" sz="2000" dirty="0" err="1" smtClean="0">
                <a:latin typeface="Courier New" pitchFamily="49" charset="0"/>
              </a:rPr>
              <a:t>calendar:day_of_the_week</a:t>
            </a:r>
            <a:r>
              <a:rPr lang="en-US" sz="2000" dirty="0" smtClean="0">
                <a:latin typeface="Courier New" pitchFamily="49" charset="0"/>
              </a:rPr>
              <a:t>(Date),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(1=&lt;D) and (D=&lt;7)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end).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Calendar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need a generator for date.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date() = {</a:t>
            </a:r>
            <a:r>
              <a:rPr lang="en-GB" dirty="0">
                <a:hlinkClick r:id="rId2"/>
              </a:rPr>
              <a:t>year()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month()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day()</a:t>
            </a:r>
            <a:r>
              <a:rPr lang="en-GB" dirty="0" smtClean="0"/>
              <a:t>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year() = integer() &gt;= </a:t>
            </a:r>
            <a:r>
              <a:rPr lang="en-GB" dirty="0" smtClean="0"/>
              <a:t>0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sz="2400" dirty="0" smtClean="0"/>
              <a:t>Year </a:t>
            </a:r>
            <a:r>
              <a:rPr lang="en-GB" sz="2400" dirty="0"/>
              <a:t>cannot be abbreviated. Example: 93 denotes year 93, not 1993. Valid range depends on the underlying OS. The date tuple must denote a valid date.</a:t>
            </a:r>
          </a:p>
          <a:p>
            <a:pPr marL="0" indent="0">
              <a:buNone/>
            </a:pPr>
            <a:r>
              <a:rPr lang="en-GB" dirty="0" smtClean="0"/>
              <a:t>month</a:t>
            </a:r>
            <a:r>
              <a:rPr lang="en-GB" dirty="0"/>
              <a:t>() = 1..</a:t>
            </a:r>
            <a:r>
              <a:rPr lang="en-GB" dirty="0" smtClean="0"/>
              <a:t>12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day() = 1..31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a-DK" smtClean="0"/>
              <a:t>© Quviq 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9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your own generators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Several ways of creating a generator for years, i.e., positive integers</a:t>
            </a:r>
          </a:p>
          <a:p>
            <a:pPr eaLnBrk="1" hangingPunct="1">
              <a:buFontTx/>
              <a:buNone/>
            </a:pPr>
            <a:endParaRPr lang="en-US" sz="1050" dirty="0" smtClean="0"/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year() -&gt;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   ?SUCHTHAT(</a:t>
            </a:r>
            <a:r>
              <a:rPr lang="en-US" sz="2400" dirty="0" err="1">
                <a:latin typeface="Courier New" pitchFamily="49" charset="0"/>
              </a:rPr>
              <a:t>I,int</a:t>
            </a:r>
            <a:r>
              <a:rPr lang="en-US" sz="2400" dirty="0">
                <a:latin typeface="Courier New" pitchFamily="49" charset="0"/>
              </a:rPr>
              <a:t>(),I&gt;=0).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year</a:t>
            </a:r>
            <a:r>
              <a:rPr lang="en-US" sz="2400" dirty="0" smtClean="0">
                <a:latin typeface="Courier New" pitchFamily="49" charset="0"/>
              </a:rPr>
              <a:t>() -&gt;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?LET(</a:t>
            </a:r>
            <a:r>
              <a:rPr lang="en-US" sz="2400" dirty="0" err="1" smtClean="0">
                <a:latin typeface="Courier New" pitchFamily="49" charset="0"/>
              </a:rPr>
              <a:t>I,int</a:t>
            </a:r>
            <a:r>
              <a:rPr lang="en-US" sz="2400" dirty="0" smtClean="0">
                <a:latin typeface="Courier New" pitchFamily="49" charset="0"/>
              </a:rPr>
              <a:t>(),abs(I)).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year() -&gt; </a:t>
            </a:r>
            <a:r>
              <a:rPr lang="en-US" sz="2400" dirty="0" err="1" smtClean="0">
                <a:latin typeface="Courier New" pitchFamily="49" charset="0"/>
              </a:rPr>
              <a:t>nat</a:t>
            </a:r>
            <a:r>
              <a:rPr lang="en-US" sz="2400" dirty="0" smtClean="0">
                <a:latin typeface="Courier New" pitchFamily="49" charset="0"/>
              </a:rPr>
              <a:t>().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year</a:t>
            </a:r>
            <a:r>
              <a:rPr lang="en-US" sz="2400" dirty="0" smtClean="0">
                <a:latin typeface="Courier New" pitchFamily="49" charset="0"/>
              </a:rPr>
              <a:t>() -&gt;	 choose(1586,2100).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year() -</a:t>
            </a:r>
            <a:r>
              <a:rPr lang="en-US" sz="2400" dirty="0" smtClean="0">
                <a:latin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</a:rPr>
              <a:t>	 choose</a:t>
            </a:r>
            <a:r>
              <a:rPr lang="en-US" sz="2400" dirty="0" smtClean="0">
                <a:latin typeface="Courier New" pitchFamily="49" charset="0"/>
              </a:rPr>
              <a:t>(1800,2200</a:t>
            </a:r>
            <a:r>
              <a:rPr lang="en-US" sz="2400" dirty="0">
                <a:latin typeface="Courier New" pitchFamily="49" charset="0"/>
              </a:rPr>
              <a:t>).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26631" name="AutoShape 4"/>
          <p:cNvSpPr>
            <a:spLocks noChangeArrowheads="1"/>
          </p:cNvSpPr>
          <p:nvPr/>
        </p:nvSpPr>
        <p:spPr bwMode="auto">
          <a:xfrm>
            <a:off x="6033120" y="2060848"/>
            <a:ext cx="3355313" cy="720725"/>
          </a:xfrm>
          <a:prstGeom prst="wedgeRoundRectCallout">
            <a:avLst>
              <a:gd name="adj1" fmla="val -62508"/>
              <a:gd name="adj2" fmla="val 34832"/>
              <a:gd name="adj3" fmla="val 16667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This may generate a lot of integers that are ignored</a:t>
            </a:r>
          </a:p>
        </p:txBody>
      </p:sp>
      <p:sp>
        <p:nvSpPr>
          <p:cNvPr id="26632" name="AutoShape 6"/>
          <p:cNvSpPr>
            <a:spLocks noChangeArrowheads="1"/>
          </p:cNvSpPr>
          <p:nvPr/>
        </p:nvSpPr>
        <p:spPr bwMode="auto">
          <a:xfrm>
            <a:off x="6033120" y="2996952"/>
            <a:ext cx="3355313" cy="720725"/>
          </a:xfrm>
          <a:prstGeom prst="wedgeRoundRectCallout">
            <a:avLst>
              <a:gd name="adj1" fmla="val -68369"/>
              <a:gd name="adj2" fmla="val 36017"/>
              <a:gd name="adj3" fmla="val 16667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Many small numbers are generated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  <p:sp>
        <p:nvSpPr>
          <p:cNvPr id="2" name="Cloud Callout 1"/>
          <p:cNvSpPr/>
          <p:nvPr/>
        </p:nvSpPr>
        <p:spPr bwMode="auto">
          <a:xfrm>
            <a:off x="6465168" y="4725144"/>
            <a:ext cx="2376264" cy="936104"/>
          </a:xfrm>
          <a:prstGeom prst="cloudCallout">
            <a:avLst>
              <a:gd name="adj1" fmla="val -67152"/>
              <a:gd name="adj2" fmla="val -29496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What is the use-case?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Calendar Example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81075"/>
            <a:ext cx="9204325" cy="5111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Specify more precise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(guided random testing)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49" charset="0"/>
              </a:rPr>
              <a:t>d</a:t>
            </a:r>
            <a:r>
              <a:rPr lang="en-GB" sz="2000" dirty="0" smtClean="0">
                <a:latin typeface="Courier New" pitchFamily="49" charset="0"/>
              </a:rPr>
              <a:t>ate() -&gt;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Courier New" pitchFamily="49" charset="0"/>
              </a:rPr>
              <a:t>  {</a:t>
            </a:r>
            <a:r>
              <a:rPr lang="en-GB" sz="2000" dirty="0">
                <a:solidFill>
                  <a:srgbClr val="FF9900"/>
                </a:solidFill>
                <a:latin typeface="Courier New" pitchFamily="49" charset="0"/>
              </a:rPr>
              <a:t>year()</a:t>
            </a:r>
            <a:r>
              <a:rPr lang="en-GB" sz="2000" dirty="0">
                <a:latin typeface="Courier New" pitchFamily="49" charset="0"/>
              </a:rPr>
              <a:t>,</a:t>
            </a:r>
            <a:r>
              <a:rPr lang="en-GB" sz="2000" dirty="0">
                <a:solidFill>
                  <a:srgbClr val="FF9900"/>
                </a:solidFill>
                <a:latin typeface="Courier New" pitchFamily="49" charset="0"/>
              </a:rPr>
              <a:t>choose(1,12)</a:t>
            </a:r>
            <a:r>
              <a:rPr lang="en-GB" sz="2000" dirty="0">
                <a:latin typeface="Courier New" pitchFamily="49" charset="0"/>
              </a:rPr>
              <a:t>,</a:t>
            </a:r>
            <a:r>
              <a:rPr lang="en-GB" sz="2000" dirty="0">
                <a:solidFill>
                  <a:srgbClr val="FF9900"/>
                </a:solidFill>
                <a:latin typeface="Courier New" pitchFamily="49" charset="0"/>
              </a:rPr>
              <a:t>choose(1,31)</a:t>
            </a:r>
            <a:r>
              <a:rPr lang="en-GB" sz="2000" dirty="0" smtClean="0">
                <a:latin typeface="Courier New" pitchFamily="49" charset="0"/>
              </a:rPr>
              <a:t>}.</a:t>
            </a:r>
            <a:endParaRPr lang="en-GB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000" dirty="0" err="1" smtClean="0">
                <a:latin typeface="Courier New" pitchFamily="49" charset="0"/>
              </a:rPr>
              <a:t>prop_day_of_the_week</a:t>
            </a:r>
            <a:r>
              <a:rPr lang="en-GB" sz="2000" dirty="0" smtClean="0">
                <a:latin typeface="Courier New" pitchFamily="49" charset="0"/>
              </a:rPr>
              <a:t>(</a:t>
            </a:r>
            <a:r>
              <a:rPr lang="en-GB" sz="2000" dirty="0" smtClean="0">
                <a:latin typeface="Courier New" pitchFamily="49" charset="0"/>
              </a:rPr>
              <a:t>) -&gt;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Courier New" pitchFamily="49" charset="0"/>
              </a:rPr>
              <a:t>   ?FORALL(</a:t>
            </a:r>
            <a:r>
              <a:rPr lang="en-GB" sz="2000" dirty="0" err="1" smtClean="0">
                <a:latin typeface="Courier New" pitchFamily="49" charset="0"/>
              </a:rPr>
              <a:t>Date</a:t>
            </a:r>
            <a:r>
              <a:rPr lang="en-GB" sz="2000" dirty="0" err="1" smtClean="0">
                <a:latin typeface="Courier New" pitchFamily="49" charset="0"/>
              </a:rPr>
              <a:t>,</a:t>
            </a:r>
            <a:r>
              <a:rPr lang="en-GB" sz="2000" dirty="0" err="1" smtClean="0">
                <a:solidFill>
                  <a:srgbClr val="FF9900"/>
                </a:solidFill>
                <a:latin typeface="Courier New" pitchFamily="49" charset="0"/>
              </a:rPr>
              <a:t>date</a:t>
            </a:r>
            <a:r>
              <a:rPr lang="en-GB" sz="2000" dirty="0" smtClean="0">
                <a:solidFill>
                  <a:srgbClr val="FF9900"/>
                </a:solidFill>
                <a:latin typeface="Courier New" pitchFamily="49" charset="0"/>
              </a:rPr>
              <a:t>(</a:t>
            </a:r>
            <a:r>
              <a:rPr lang="en-GB" sz="2000" dirty="0" smtClean="0">
                <a:solidFill>
                  <a:srgbClr val="FF9900"/>
                </a:solidFill>
                <a:latin typeface="Courier New" pitchFamily="49" charset="0"/>
              </a:rPr>
              <a:t>)</a:t>
            </a:r>
            <a:r>
              <a:rPr lang="en-GB" sz="2000" dirty="0" smtClean="0">
                <a:latin typeface="Courier New" pitchFamily="49" charset="0"/>
              </a:rPr>
              <a:t>,</a:t>
            </a:r>
            <a:endParaRPr lang="en-GB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Courier New" pitchFamily="49" charset="0"/>
              </a:rPr>
              <a:t>           begin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Courier New" pitchFamily="49" charset="0"/>
              </a:rPr>
              <a:t>             D = </a:t>
            </a:r>
            <a:r>
              <a:rPr lang="en-GB" sz="2000" dirty="0" err="1" smtClean="0">
                <a:latin typeface="Courier New" pitchFamily="49" charset="0"/>
              </a:rPr>
              <a:t>calendar:day_of_the_week</a:t>
            </a:r>
            <a:r>
              <a:rPr lang="en-GB" sz="2000" dirty="0" smtClean="0">
                <a:latin typeface="Courier New" pitchFamily="49" charset="0"/>
              </a:rPr>
              <a:t>(Date),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Courier New" pitchFamily="49" charset="0"/>
              </a:rPr>
              <a:t>             (1=&lt;D) and (D=&lt;7)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Courier New" pitchFamily="49" charset="0"/>
              </a:rPr>
              <a:t>           end).</a:t>
            </a:r>
          </a:p>
          <a:p>
            <a:pPr eaLnBrk="1" hangingPunct="1">
              <a:buNone/>
            </a:pPr>
            <a:endParaRPr lang="en-US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Calendar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Run QuickCheck</a:t>
            </a: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584730" y="1628775"/>
            <a:ext cx="9126935" cy="2862322"/>
          </a:xfrm>
          <a:prstGeom prst="rect">
            <a:avLst/>
          </a:prstGeom>
          <a:solidFill>
            <a:srgbClr val="C0C0C0">
              <a:alpha val="10196"/>
            </a:srgb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</a:rPr>
              <a:t>2&gt;  </a:t>
            </a:r>
            <a:r>
              <a:rPr lang="en-US" dirty="0" err="1">
                <a:latin typeface="Courier New" pitchFamily="49" charset="0"/>
              </a:rPr>
              <a:t>eqc:quickcheck</a:t>
            </a:r>
            <a:r>
              <a:rPr lang="en-US" dirty="0">
                <a:latin typeface="Courier New" pitchFamily="49" charset="0"/>
              </a:rPr>
              <a:t>(calendar_eqc:prop_day_of_the_week3()).</a:t>
            </a:r>
          </a:p>
          <a:p>
            <a:r>
              <a:rPr lang="en-US" dirty="0">
                <a:latin typeface="Courier New" pitchFamily="49" charset="0"/>
              </a:rPr>
              <a:t>..............................Failed! Reason: </a:t>
            </a:r>
          </a:p>
          <a:p>
            <a:r>
              <a:rPr lang="en-US" dirty="0">
                <a:latin typeface="Courier New" pitchFamily="49" charset="0"/>
              </a:rPr>
              <a:t>{'EXIT',{</a:t>
            </a:r>
            <a:r>
              <a:rPr lang="en-US" dirty="0" err="1">
                <a:latin typeface="Courier New" pitchFamily="49" charset="0"/>
              </a:rPr>
              <a:t>if_clause</a:t>
            </a:r>
            <a:r>
              <a:rPr lang="en-US" dirty="0">
                <a:latin typeface="Courier New" pitchFamily="49" charset="0"/>
              </a:rPr>
              <a:t>,[{calendar,date_to_gregorian_days,3},…]}}</a:t>
            </a:r>
          </a:p>
          <a:p>
            <a:r>
              <a:rPr lang="en-US" dirty="0">
                <a:latin typeface="Courier New" pitchFamily="49" charset="0"/>
              </a:rPr>
              <a:t>After 31 tests.</a:t>
            </a:r>
          </a:p>
          <a:p>
            <a:r>
              <a:rPr lang="en-US" dirty="0" smtClean="0">
                <a:latin typeface="Courier New" pitchFamily="49" charset="0"/>
              </a:rPr>
              <a:t>{1949,2,29}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Shrinking..(2 times)</a:t>
            </a:r>
          </a:p>
          <a:p>
            <a:r>
              <a:rPr lang="en-US" dirty="0">
                <a:latin typeface="Courier New" pitchFamily="49" charset="0"/>
              </a:rPr>
              <a:t>Reason: </a:t>
            </a:r>
          </a:p>
          <a:p>
            <a:r>
              <a:rPr lang="en-US" dirty="0">
                <a:latin typeface="Courier New" pitchFamily="49" charset="0"/>
              </a:rPr>
              <a:t>{'EXIT',{</a:t>
            </a:r>
            <a:r>
              <a:rPr lang="en-US" dirty="0" err="1">
                <a:latin typeface="Courier New" pitchFamily="49" charset="0"/>
              </a:rPr>
              <a:t>if_clause</a:t>
            </a:r>
            <a:r>
              <a:rPr lang="en-US" dirty="0">
                <a:latin typeface="Courier New" pitchFamily="49" charset="0"/>
              </a:rPr>
              <a:t>,[{calendar,date_to_gregorian_days,3},…]}}</a:t>
            </a:r>
          </a:p>
          <a:p>
            <a:r>
              <a:rPr lang="en-US" dirty="0" smtClean="0">
                <a:latin typeface="Courier New" pitchFamily="49" charset="0"/>
              </a:rPr>
              <a:t>{1800,2,29}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false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Calendar Example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81075"/>
            <a:ext cx="9204325" cy="5111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Specify more precise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Verify whether a date is valid before evaluating the function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prop_day_of_the_week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</a:rPr>
              <a:t>) -&gt;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?FORALL(</a:t>
            </a:r>
            <a:r>
              <a:rPr lang="en-US" sz="2000" b="1" dirty="0" err="1" smtClean="0">
                <a:latin typeface="Courier New" pitchFamily="49" charset="0"/>
              </a:rPr>
              <a:t>Date</a:t>
            </a:r>
            <a:r>
              <a:rPr lang="en-US" sz="2000" b="1" dirty="0" err="1" smtClean="0">
                <a:latin typeface="Courier New" pitchFamily="49" charset="0"/>
              </a:rPr>
              <a:t>,date</a:t>
            </a:r>
            <a:r>
              <a:rPr lang="en-US" sz="2000" b="1" dirty="0" smtClean="0">
                <a:latin typeface="Courier New" pitchFamily="49" charset="0"/>
              </a:rPr>
              <a:t>(),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?IMPLIES(</a:t>
            </a:r>
            <a:r>
              <a:rPr lang="en-US" sz="2000" b="1" dirty="0" err="1" smtClean="0">
                <a:latin typeface="Courier New" pitchFamily="49" charset="0"/>
              </a:rPr>
              <a:t>calendar:valid_date</a:t>
            </a:r>
            <a:r>
              <a:rPr lang="en-US" sz="2000" b="1" dirty="0" smtClean="0">
                <a:latin typeface="Courier New" pitchFamily="49" charset="0"/>
              </a:rPr>
              <a:t>(Date),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        begin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D = </a:t>
            </a:r>
            <a:r>
              <a:rPr lang="en-US" sz="2000" dirty="0" err="1" smtClean="0">
                <a:latin typeface="Courier New" pitchFamily="49" charset="0"/>
              </a:rPr>
              <a:t>calendar:day_of_the_week</a:t>
            </a:r>
            <a:r>
              <a:rPr lang="en-US" sz="2000" dirty="0" smtClean="0">
                <a:latin typeface="Courier New" pitchFamily="49" charset="0"/>
              </a:rPr>
              <a:t>(Date),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(1=&lt;D) and (D=&lt;7)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end)).</a:t>
            </a:r>
          </a:p>
          <a:p>
            <a:pPr eaLnBrk="1" hangingPunct="1"/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8" name="Cloud Callout 7"/>
          <p:cNvSpPr/>
          <p:nvPr/>
        </p:nvSpPr>
        <p:spPr bwMode="auto">
          <a:xfrm>
            <a:off x="6965170" y="4143380"/>
            <a:ext cx="2940830" cy="1571636"/>
          </a:xfrm>
          <a:prstGeom prst="cloudCallout">
            <a:avLst>
              <a:gd name="adj1" fmla="val -63041"/>
              <a:gd name="adj2" fmla="val -57265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but... we don't like to trust the module we test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Calendar Example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Run Quickcheck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428229" y="1700213"/>
            <a:ext cx="9126934" cy="1477328"/>
          </a:xfrm>
          <a:prstGeom prst="rect">
            <a:avLst/>
          </a:prstGeom>
          <a:solidFill>
            <a:srgbClr val="C0C0C0">
              <a:alpha val="10196"/>
            </a:srgb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</a:rPr>
              <a:t>3&gt;  </a:t>
            </a:r>
            <a:r>
              <a:rPr lang="en-US" dirty="0" err="1">
                <a:latin typeface="Courier New" pitchFamily="49" charset="0"/>
              </a:rPr>
              <a:t>eqc:quickcheck</a:t>
            </a:r>
            <a:r>
              <a:rPr lang="en-US" dirty="0">
                <a:latin typeface="Courier New" pitchFamily="49" charset="0"/>
              </a:rPr>
              <a:t>(calendar_eqc:prop_day_of_the_week4()).</a:t>
            </a:r>
          </a:p>
          <a:p>
            <a:r>
              <a:rPr lang="en-US" dirty="0" smtClean="0">
                <a:latin typeface="Courier New" pitchFamily="49" charset="0"/>
              </a:rPr>
              <a:t>..............................................x..........................................x............</a:t>
            </a:r>
          </a:p>
          <a:p>
            <a:r>
              <a:rPr lang="en-US" dirty="0" smtClean="0">
                <a:latin typeface="Courier New" pitchFamily="49" charset="0"/>
              </a:rPr>
              <a:t>OK</a:t>
            </a:r>
            <a:r>
              <a:rPr lang="en-US" dirty="0">
                <a:latin typeface="Courier New" pitchFamily="49" charset="0"/>
              </a:rPr>
              <a:t>, passed 100 tests</a:t>
            </a:r>
          </a:p>
          <a:p>
            <a:r>
              <a:rPr lang="en-US" dirty="0">
                <a:latin typeface="Courier New" pitchFamily="49" charset="0"/>
              </a:rPr>
              <a:t>true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your own generators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81075"/>
            <a:ext cx="9126934" cy="511175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/>
              <a:t>How to make generator for dates more advanced?</a:t>
            </a:r>
          </a:p>
          <a:p>
            <a:pPr marL="533400" indent="-533400" eaLnBrk="1" hangingPunct="1">
              <a:buFontTx/>
              <a:buNone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/>
              <a:t>Only a few of the generated samples are invalid, use a function to filter them, or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/>
              <a:t>Put effort in specifying the number of days per month</a:t>
            </a:r>
          </a:p>
          <a:p>
            <a:pPr marL="533400" indent="-533400" eaLnBrk="1" hangingPunct="1">
              <a:buFontTx/>
              <a:buAutoNum type="arabicPeriod"/>
            </a:pPr>
            <a:endParaRPr lang="en-US" sz="2400" smtClean="0"/>
          </a:p>
          <a:p>
            <a:pPr marL="533400" indent="-533400" eaLnBrk="1" hangingPunct="1">
              <a:buFontTx/>
              <a:buNone/>
            </a:pPr>
            <a:r>
              <a:rPr lang="en-US" sz="2000" smtClean="0"/>
              <a:t>Solution 1.</a:t>
            </a:r>
          </a:p>
          <a:p>
            <a:pPr marL="533400" indent="-533400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calender_date2() -&gt;</a:t>
            </a:r>
          </a:p>
          <a:p>
            <a:pPr marL="533400" indent="-533400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?SUCHTHAT(Date,</a:t>
            </a:r>
          </a:p>
          <a:p>
            <a:pPr marL="533400" indent="-533400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{year(),choose(1,12),choose(1,31)},</a:t>
            </a:r>
          </a:p>
          <a:p>
            <a:pPr marL="533400" indent="-533400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calendar:valid_date(Date)).</a:t>
            </a:r>
          </a:p>
          <a:p>
            <a:pPr marL="533400" indent="-533400" eaLnBrk="1" hangingPunct="1">
              <a:buFontTx/>
              <a:buNone/>
            </a:pPr>
            <a:endParaRPr lang="en-US" sz="2400" smtClean="0"/>
          </a:p>
          <a:p>
            <a:pPr marL="533400" indent="-533400" eaLnBrk="1" hangingPunct="1">
              <a:buFontTx/>
              <a:buNone/>
            </a:pPr>
            <a:endParaRPr lang="en-US" smtClean="0"/>
          </a:p>
        </p:txBody>
      </p:sp>
      <p:sp>
        <p:nvSpPr>
          <p:cNvPr id="28679" name="AutoShape 4"/>
          <p:cNvSpPr>
            <a:spLocks noChangeArrowheads="1"/>
          </p:cNvSpPr>
          <p:nvPr/>
        </p:nvSpPr>
        <p:spPr bwMode="auto">
          <a:xfrm>
            <a:off x="5967677" y="5516564"/>
            <a:ext cx="3198813" cy="720725"/>
          </a:xfrm>
          <a:prstGeom prst="wedgeRoundRectCallout">
            <a:avLst>
              <a:gd name="adj1" fmla="val -82421"/>
              <a:gd name="adj2" fmla="val -50662"/>
              <a:gd name="adj3" fmla="val 16667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We trust on calendar implementation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Unit test to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Most developers agree that writing unit tests is useful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dirty="0" smtClean="0"/>
              <a:t>…. </a:t>
            </a:r>
            <a:r>
              <a:rPr lang="en-GB" dirty="0"/>
              <a:t>b</a:t>
            </a:r>
            <a:r>
              <a:rPr lang="en-GB" dirty="0" smtClean="0"/>
              <a:t>ut also quickly gets boring …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dirty="0" smtClean="0"/>
              <a:t>An example: the </a:t>
            </a:r>
            <a:r>
              <a:rPr lang="en-GB" dirty="0" err="1" smtClean="0"/>
              <a:t>Erlang</a:t>
            </a:r>
            <a:r>
              <a:rPr lang="en-GB" dirty="0" smtClean="0"/>
              <a:t> function </a:t>
            </a:r>
            <a:r>
              <a:rPr lang="en-GB" dirty="0" err="1" smtClean="0"/>
              <a:t>lists:seq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a-DK" smtClean="0"/>
              <a:t>© Quviq 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9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your own generators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81075"/>
            <a:ext cx="9126934" cy="5111750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Solution 2.</a:t>
            </a:r>
          </a:p>
          <a:p>
            <a:pPr marL="533400" indent="-533400" eaLnBrk="1" hangingPunct="1">
              <a:spcBef>
                <a:spcPct val="0"/>
              </a:spcBef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marL="533400" indent="-533400" eaLnBrk="1" hangingPunct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calendar_date</a:t>
            </a:r>
            <a:r>
              <a:rPr lang="en-US" sz="2000" dirty="0" smtClean="0">
                <a:latin typeface="Courier New" pitchFamily="49" charset="0"/>
              </a:rPr>
              <a:t>() -&gt;</a:t>
            </a:r>
          </a:p>
          <a:p>
            <a:pPr marL="533400" indent="-533400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?LET({Y,M},{year(),choose(1,12)},</a:t>
            </a:r>
          </a:p>
          <a:p>
            <a:pPr marL="533400" indent="-533400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{</a:t>
            </a:r>
            <a:r>
              <a:rPr lang="en-US" sz="1800" dirty="0" err="1" smtClean="0">
                <a:latin typeface="Courier New" pitchFamily="49" charset="0"/>
              </a:rPr>
              <a:t>Y,M,dayinmonth</a:t>
            </a:r>
            <a:r>
              <a:rPr lang="en-US" sz="1800" smtClean="0">
                <a:latin typeface="Courier New" pitchFamily="49" charset="0"/>
              </a:rPr>
              <a:t>(Y,M)}).</a:t>
            </a:r>
            <a:endParaRPr lang="en-US" sz="1800" dirty="0" smtClean="0">
              <a:latin typeface="Courier New" pitchFamily="49" charset="0"/>
            </a:endParaRPr>
          </a:p>
          <a:p>
            <a:pPr marL="533400" indent="-533400"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533400" indent="-533400" eaLnBrk="1" hangingPunct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dayinmonth</a:t>
            </a:r>
            <a:r>
              <a:rPr lang="en-US" sz="1800" dirty="0" smtClean="0">
                <a:latin typeface="Courier New" pitchFamily="49" charset="0"/>
              </a:rPr>
              <a:t>(Y,M) -&gt;</a:t>
            </a:r>
          </a:p>
          <a:p>
            <a:pPr marL="533400" indent="-533400"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oneof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i="1" dirty="0" smtClean="0">
                <a:latin typeface="Courier New" pitchFamily="49" charset="0"/>
              </a:rPr>
              <a:t>&lt;1,…,28&gt;,&lt;1,…,29&gt;,&lt;1,…,31&gt;,&lt;1,…,30&gt;</a:t>
            </a:r>
            <a:r>
              <a:rPr lang="en-US" sz="2000" dirty="0" smtClean="0">
                <a:latin typeface="Courier New" pitchFamily="49" charset="0"/>
              </a:rPr>
              <a:t>).</a:t>
            </a:r>
          </a:p>
          <a:p>
            <a:pPr marL="533400" indent="-533400" eaLnBrk="1" hangingPunct="1">
              <a:buFontTx/>
              <a:buNone/>
            </a:pPr>
            <a:endParaRPr lang="en-US" dirty="0" smtClean="0"/>
          </a:p>
        </p:txBody>
      </p:sp>
      <p:sp>
        <p:nvSpPr>
          <p:cNvPr id="29703" name="AutoShape 5"/>
          <p:cNvSpPr>
            <a:spLocks/>
          </p:cNvSpPr>
          <p:nvPr/>
        </p:nvSpPr>
        <p:spPr bwMode="auto">
          <a:xfrm>
            <a:off x="1779963" y="4143381"/>
            <a:ext cx="1246848" cy="1049337"/>
          </a:xfrm>
          <a:prstGeom prst="borderCallout1">
            <a:avLst>
              <a:gd name="adj1" fmla="val -4667"/>
              <a:gd name="adj2" fmla="val 67842"/>
              <a:gd name="adj3" fmla="val -45970"/>
              <a:gd name="adj4" fmla="val 61103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If Feb and no leap year</a:t>
            </a:r>
            <a:endParaRPr lang="en-US" dirty="0"/>
          </a:p>
        </p:txBody>
      </p:sp>
      <p:sp>
        <p:nvSpPr>
          <p:cNvPr id="29704" name="AutoShape 6"/>
          <p:cNvSpPr>
            <a:spLocks/>
          </p:cNvSpPr>
          <p:nvPr/>
        </p:nvSpPr>
        <p:spPr bwMode="auto">
          <a:xfrm>
            <a:off x="5417347" y="4143381"/>
            <a:ext cx="1246850" cy="1049337"/>
          </a:xfrm>
          <a:prstGeom prst="borderCallout1">
            <a:avLst>
              <a:gd name="adj1" fmla="val -9854"/>
              <a:gd name="adj2" fmla="val 26226"/>
              <a:gd name="adj3" fmla="val -42144"/>
              <a:gd name="adj4" fmla="val 5539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If Jan, Mar, May etc</a:t>
            </a:r>
          </a:p>
        </p:txBody>
      </p:sp>
      <p:sp>
        <p:nvSpPr>
          <p:cNvPr id="29705" name="AutoShape 7"/>
          <p:cNvSpPr>
            <a:spLocks/>
          </p:cNvSpPr>
          <p:nvPr/>
        </p:nvSpPr>
        <p:spPr bwMode="auto">
          <a:xfrm>
            <a:off x="7429518" y="4071942"/>
            <a:ext cx="1246848" cy="1049338"/>
          </a:xfrm>
          <a:prstGeom prst="borderCallout1">
            <a:avLst>
              <a:gd name="adj1" fmla="val 17118"/>
              <a:gd name="adj2" fmla="val -4986"/>
              <a:gd name="adj3" fmla="val -31123"/>
              <a:gd name="adj4" fmla="val -35981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If Apr, Jun, Sep etc</a:t>
            </a:r>
          </a:p>
        </p:txBody>
      </p:sp>
      <p:sp>
        <p:nvSpPr>
          <p:cNvPr id="29706" name="AutoShape 8"/>
          <p:cNvSpPr>
            <a:spLocks/>
          </p:cNvSpPr>
          <p:nvPr/>
        </p:nvSpPr>
        <p:spPr bwMode="auto">
          <a:xfrm>
            <a:off x="3714742" y="4143380"/>
            <a:ext cx="1246848" cy="1049338"/>
          </a:xfrm>
          <a:prstGeom prst="borderCallout1">
            <a:avLst>
              <a:gd name="adj1" fmla="val -7779"/>
              <a:gd name="adj2" fmla="val 33104"/>
              <a:gd name="adj3" fmla="val -39831"/>
              <a:gd name="adj4" fmla="val 19980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If Feb and leap year </a:t>
            </a:r>
          </a:p>
        </p:txBody>
      </p: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6746743" y="1557338"/>
            <a:ext cx="2263246" cy="647700"/>
          </a:xfrm>
          <a:prstGeom prst="wedgeRoundRectCallout">
            <a:avLst>
              <a:gd name="adj1" fmla="val -53269"/>
              <a:gd name="adj2" fmla="val 70097"/>
              <a:gd name="adj3" fmla="val 16667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Pass values to generator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Trick: Degenerate List Comprehensions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b="1" smtClean="0"/>
              <a:t>Problem:</a:t>
            </a:r>
            <a:r>
              <a:rPr lang="sv-SE" smtClean="0"/>
              <a:t> we want to include a choice in some cases, but not others</a:t>
            </a:r>
          </a:p>
          <a:p>
            <a:pPr eaLnBrk="1" hangingPunct="1"/>
            <a:r>
              <a:rPr lang="sv-SE" b="1" smtClean="0"/>
              <a:t>Trick:</a:t>
            </a:r>
            <a:r>
              <a:rPr lang="sv-SE" smtClean="0"/>
              <a:t> list comprehensions with no generator include an element if a condition is true</a:t>
            </a:r>
          </a:p>
          <a:p>
            <a:pPr lvl="1" eaLnBrk="1" hangingPunct="1"/>
            <a:r>
              <a:rPr lang="sv-SE" b="1" smtClean="0">
                <a:latin typeface="Courier New" pitchFamily="49" charset="0"/>
              </a:rPr>
              <a:t>[1 || true] == [1]</a:t>
            </a:r>
          </a:p>
          <a:p>
            <a:pPr lvl="1" eaLnBrk="1" hangingPunct="1"/>
            <a:r>
              <a:rPr lang="sv-SE" b="1" smtClean="0">
                <a:latin typeface="Courier New" pitchFamily="49" charset="0"/>
              </a:rPr>
              <a:t>[1 || false] == []</a:t>
            </a:r>
          </a:p>
          <a:p>
            <a:pPr eaLnBrk="1" hangingPunct="1"/>
            <a:r>
              <a:rPr lang="sv-SE" b="1" smtClean="0"/>
              <a:t>Solution:</a:t>
            </a:r>
            <a:r>
              <a:rPr lang="sv-SE" smtClean="0"/>
              <a:t> append (++) such a list comprehension to argument of oneof</a:t>
            </a:r>
          </a:p>
          <a:p>
            <a:pPr lvl="1" eaLnBrk="1" hangingPunct="1"/>
            <a:r>
              <a:rPr lang="sv-SE" b="1" smtClean="0">
                <a:latin typeface="Courier New" pitchFamily="49" charset="0"/>
              </a:rPr>
              <a:t>oneof([choose(...,...)                                            		 || </a:t>
            </a:r>
            <a:r>
              <a:rPr lang="sv-SE" smtClean="0"/>
              <a:t>condition to include it</a:t>
            </a:r>
            <a:r>
              <a:rPr lang="sv-SE" b="1" smtClean="0">
                <a:latin typeface="Courier New" pitchFamily="49" charset="0"/>
              </a:rPr>
              <a:t>]++ 				rest)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your own generators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81075"/>
            <a:ext cx="9126934" cy="511175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/>
              <a:t>How to make generator for dates more advanced?</a:t>
            </a:r>
          </a:p>
          <a:p>
            <a:pPr marL="533400" indent="-533400" eaLnBrk="1" hangingPunct="1">
              <a:buFontTx/>
              <a:buNone/>
            </a:pPr>
            <a:endParaRPr lang="en-US" sz="2400" smtClean="0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92869" y="1773239"/>
            <a:ext cx="905007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dayinmonth</a:t>
            </a:r>
            <a:r>
              <a:rPr lang="en-US" dirty="0">
                <a:latin typeface="Courier New" pitchFamily="49" charset="0"/>
              </a:rPr>
              <a:t>(Y,M) -&gt;</a:t>
            </a:r>
          </a:p>
          <a:p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oneof</a:t>
            </a:r>
            <a:r>
              <a:rPr lang="en-US" dirty="0">
                <a:latin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</a:rPr>
              <a:t>    [choose(1,28</a:t>
            </a:r>
            <a:r>
              <a:rPr lang="en-US" dirty="0" smtClean="0">
                <a:latin typeface="Courier New" pitchFamily="49" charset="0"/>
              </a:rPr>
              <a:t>) || (M==2) and not </a:t>
            </a:r>
            <a:r>
              <a:rPr lang="en-US" dirty="0" err="1" smtClean="0">
                <a:latin typeface="Courier New" pitchFamily="49" charset="0"/>
              </a:rPr>
              <a:t>calendar:is_leap_year</a:t>
            </a:r>
            <a:r>
              <a:rPr lang="en-US" dirty="0" smtClean="0">
                <a:latin typeface="Courier New" pitchFamily="49" charset="0"/>
              </a:rPr>
              <a:t>(Y)] </a:t>
            </a:r>
            <a:r>
              <a:rPr lang="en-US" dirty="0">
                <a:latin typeface="Courier New" pitchFamily="49" charset="0"/>
              </a:rPr>
              <a:t>++</a:t>
            </a: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[choose(1,29) || (M==2) and </a:t>
            </a:r>
            <a:r>
              <a:rPr lang="en-US" dirty="0" err="1" smtClean="0">
                <a:latin typeface="Courier New" pitchFamily="49" charset="0"/>
              </a:rPr>
              <a:t>calendar:is_leap_year</a:t>
            </a:r>
            <a:r>
              <a:rPr lang="en-US" dirty="0" smtClean="0">
                <a:latin typeface="Courier New" pitchFamily="49" charset="0"/>
              </a:rPr>
              <a:t>(Y)] ++    </a:t>
            </a:r>
          </a:p>
          <a:p>
            <a:r>
              <a:rPr lang="en-US" dirty="0" smtClean="0">
                <a:latin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</a:rPr>
              <a:t>choose(1,30) || </a:t>
            </a:r>
            <a:r>
              <a:rPr lang="en-US" dirty="0" err="1">
                <a:latin typeface="Courier New" pitchFamily="49" charset="0"/>
              </a:rPr>
              <a:t>lists:member</a:t>
            </a:r>
            <a:r>
              <a:rPr lang="en-US" dirty="0">
                <a:latin typeface="Courier New" pitchFamily="49" charset="0"/>
              </a:rPr>
              <a:t>(M,[4,6,9,11</a:t>
            </a:r>
            <a:r>
              <a:rPr lang="en-US">
                <a:latin typeface="Courier New" pitchFamily="49" charset="0"/>
              </a:rPr>
              <a:t>]</a:t>
            </a:r>
            <a:r>
              <a:rPr lang="en-US" smtClean="0">
                <a:latin typeface="Courier New" pitchFamily="49" charset="0"/>
              </a:rPr>
              <a:t>)] </a:t>
            </a:r>
            <a:r>
              <a:rPr lang="en-US" dirty="0">
                <a:latin typeface="Courier New" pitchFamily="49" charset="0"/>
              </a:rPr>
              <a:t>++</a:t>
            </a:r>
          </a:p>
          <a:p>
            <a:r>
              <a:rPr lang="en-US" dirty="0" smtClean="0">
                <a:latin typeface="Courier New" pitchFamily="49" charset="0"/>
              </a:rPr>
              <a:t>    [choose(1,31) || </a:t>
            </a:r>
            <a:r>
              <a:rPr lang="en-US" dirty="0" err="1" smtClean="0">
                <a:latin typeface="Courier New" pitchFamily="49" charset="0"/>
              </a:rPr>
              <a:t>lists:member</a:t>
            </a:r>
            <a:r>
              <a:rPr lang="en-US" dirty="0" smtClean="0">
                <a:latin typeface="Courier New" pitchFamily="49" charset="0"/>
              </a:rPr>
              <a:t>(M,[1,3,5,7,8,10,12])]).</a:t>
            </a:r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696486" y="4000505"/>
            <a:ext cx="8758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Given that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calendar:is_leap_year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correct, our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calendar_date</a:t>
            </a:r>
            <a:r>
              <a:rPr lang="en-US" sz="2400" dirty="0" smtClean="0">
                <a:latin typeface="Courier New" pitchFamily="49" charset="0"/>
              </a:rPr>
              <a:t>() </a:t>
            </a:r>
            <a:r>
              <a:rPr lang="en-US" sz="2400" dirty="0"/>
              <a:t>is a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generator for dates</a:t>
            </a:r>
            <a:r>
              <a:rPr lang="en-US" sz="2400" dirty="0">
                <a:latin typeface="Courier New" pitchFamily="49" charset="0"/>
              </a:rPr>
              <a:t>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Calendar Example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81075"/>
            <a:ext cx="9126934" cy="511175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/>
              <a:t>Idea: test is_leap_year! Look into the manual:</a:t>
            </a:r>
          </a:p>
          <a:p>
            <a:pPr marL="533400" indent="-533400" eaLnBrk="1" hangingPunct="1">
              <a:buFontTx/>
              <a:buNone/>
            </a:pPr>
            <a:endParaRPr lang="en-US" sz="1000" smtClean="0"/>
          </a:p>
          <a:p>
            <a:pPr marL="533400" indent="-533400" eaLnBrk="1" hangingPunct="1">
              <a:buFontTx/>
              <a:buNone/>
            </a:pPr>
            <a:r>
              <a:rPr lang="en-US" sz="2000" i="1" smtClean="0"/>
              <a:t>“The notion that every fourth year is a leap year is not completely true. By the Gregorian rule, a year Y is a leap year if either of the following rules is valid: </a:t>
            </a:r>
          </a:p>
          <a:p>
            <a:pPr marL="533400" indent="-533400" eaLnBrk="1" hangingPunct="1">
              <a:buFontTx/>
              <a:buNone/>
            </a:pPr>
            <a:r>
              <a:rPr lang="en-US" sz="2000" i="1" smtClean="0"/>
              <a:t>Y is divisible by 4, but not by 100; or </a:t>
            </a:r>
          </a:p>
          <a:p>
            <a:pPr marL="533400" indent="-533400" eaLnBrk="1" hangingPunct="1">
              <a:buFontTx/>
              <a:buNone/>
            </a:pPr>
            <a:r>
              <a:rPr lang="en-US" sz="2000" i="1" smtClean="0"/>
              <a:t>Y is divisible by 400.</a:t>
            </a:r>
          </a:p>
          <a:p>
            <a:pPr marL="533400" indent="-533400" eaLnBrk="1" hangingPunct="1">
              <a:buFontTx/>
              <a:buNone/>
            </a:pPr>
            <a:endParaRPr lang="en-US" sz="600" smtClean="0"/>
          </a:p>
          <a:p>
            <a:pPr marL="533400" indent="-533400" eaLnBrk="1" hangingPunct="1">
              <a:buFontTx/>
              <a:buNone/>
            </a:pPr>
            <a:r>
              <a:rPr lang="en-US" sz="2000" i="1" smtClean="0"/>
              <a:t>Accordingly, 1996 is a leap year, 1900 is not, but 2000 is.”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507340" y="4149725"/>
            <a:ext cx="8758898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prop_leap_year() -&gt;</a:t>
            </a:r>
          </a:p>
          <a:p>
            <a:r>
              <a:rPr lang="en-US">
                <a:latin typeface="Courier New" pitchFamily="49" charset="0"/>
              </a:rPr>
              <a:t>  ?FORALL(Y,year(),</a:t>
            </a:r>
          </a:p>
          <a:p>
            <a:r>
              <a:rPr lang="en-US">
                <a:latin typeface="Courier New" pitchFamily="49" charset="0"/>
              </a:rPr>
              <a:t>         calendar:is_leap_year(Y) == </a:t>
            </a:r>
          </a:p>
          <a:p>
            <a:r>
              <a:rPr lang="en-US">
                <a:latin typeface="Courier New" pitchFamily="49" charset="0"/>
              </a:rPr>
              <a:t>         (divisible(Y,4) and not divisible(Y,100)) </a:t>
            </a:r>
          </a:p>
          <a:p>
            <a:r>
              <a:rPr lang="en-US">
                <a:latin typeface="Courier New" pitchFamily="49" charset="0"/>
              </a:rPr>
              <a:t>         or divisible(Y,400)).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divisible(N,M)-&gt; N rem M == 0.</a:t>
            </a:r>
          </a:p>
        </p:txBody>
      </p:sp>
      <p:sp>
        <p:nvSpPr>
          <p:cNvPr id="32776" name="AutoShape 7"/>
          <p:cNvSpPr>
            <a:spLocks noChangeArrowheads="1"/>
          </p:cNvSpPr>
          <p:nvPr/>
        </p:nvSpPr>
        <p:spPr bwMode="auto">
          <a:xfrm>
            <a:off x="5654675" y="2492376"/>
            <a:ext cx="3589206" cy="792163"/>
          </a:xfrm>
          <a:prstGeom prst="wedgeRoundRectCallout">
            <a:avLst>
              <a:gd name="adj1" fmla="val -47125"/>
              <a:gd name="adj2" fmla="val 77856"/>
              <a:gd name="adj3" fmla="val 16667"/>
            </a:avLst>
          </a:prstGeom>
          <a:solidFill>
            <a:srgbClr val="F091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Only 3 test cases given. We can do better!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Testing calendar module summary: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Fine-tune generators for the basic data type (</a:t>
            </a:r>
            <a:r>
              <a:rPr lang="en-US" i="1" smtClean="0"/>
              <a:t>date</a:t>
            </a:r>
            <a:r>
              <a:rPr lang="en-US" smtClean="0"/>
              <a:t>) in the module</a:t>
            </a:r>
          </a:p>
          <a:p>
            <a:pPr eaLnBrk="1" hangingPunct="1">
              <a:buFontTx/>
              <a:buNone/>
            </a:pPr>
            <a:r>
              <a:rPr lang="en-US" smtClean="0"/>
              <a:t>Type correctness is a simple property to formulate</a:t>
            </a:r>
          </a:p>
          <a:p>
            <a:pPr eaLnBrk="1" hangingPunct="1">
              <a:buFontTx/>
              <a:buNone/>
            </a:pPr>
            <a:r>
              <a:rPr lang="en-US" smtClean="0"/>
              <a:t>QuickCheck specification precise documentation</a:t>
            </a:r>
          </a:p>
          <a:p>
            <a:pPr eaLnBrk="1" hangingPunct="1">
              <a:buFontTx/>
              <a:buNone/>
            </a:pPr>
            <a:r>
              <a:rPr lang="en-US" smtClean="0"/>
              <a:t>Preferably at least one property per function in the module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© Quviq AB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smtClean="0"/>
              <a:t>Symbolic Test Cases</a:t>
            </a:r>
            <a:endParaRPr lang="en-US" sz="5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 Quviq 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3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Quviq AB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81075"/>
            <a:ext cx="8915400" cy="489585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Objectives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None/>
            </a:pPr>
            <a:r>
              <a:rPr lang="en-US" sz="2400" dirty="0" smtClean="0"/>
              <a:t>Learn about symbolic test cases</a:t>
            </a:r>
          </a:p>
          <a:p>
            <a:pPr>
              <a:buFontTx/>
              <a:buNone/>
            </a:pPr>
            <a:r>
              <a:rPr lang="en-US" sz="2400" dirty="0" smtClean="0"/>
              <a:t>Learn to define recursive generators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50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Erlang contains a queue data structure</a:t>
            </a:r>
          </a:p>
          <a:p>
            <a:pPr>
              <a:buNone/>
            </a:pPr>
            <a:r>
              <a:rPr lang="en-US" dirty="0" smtClean="0"/>
              <a:t>(see </a:t>
            </a:r>
            <a:r>
              <a:rPr lang="en-US" dirty="0" err="1" smtClean="0"/>
              <a:t>stdlib</a:t>
            </a:r>
            <a:r>
              <a:rPr lang="en-US" dirty="0" smtClean="0"/>
              <a:t> documentation)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want to test that these queues behave as expected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631265" y="3500438"/>
            <a:ext cx="3869558" cy="1643074"/>
          </a:xfrm>
          <a:prstGeom prst="wedgeRoundRectCallout">
            <a:avLst>
              <a:gd name="adj1" fmla="val -66459"/>
              <a:gd name="adj2" fmla="val -54025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What is “expected”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behaviour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We have a mental model of queues that the software should conform to.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1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Mental model of a </a:t>
            </a:r>
            <a:r>
              <a:rPr lang="en-US" dirty="0" err="1" smtClean="0"/>
              <a:t>fifo</a:t>
            </a:r>
            <a:r>
              <a:rPr lang="en-US" dirty="0" smtClean="0"/>
              <a:t> queue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59085" y="4357694"/>
            <a:ext cx="619129" cy="357190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62565" y="4357694"/>
            <a:ext cx="619129" cy="357190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66044" y="4357694"/>
            <a:ext cx="619129" cy="357190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69524" y="4357694"/>
            <a:ext cx="619129" cy="357190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73003" y="4357694"/>
            <a:ext cx="619129" cy="357190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first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1701" y="43576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……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7695" y="4355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……</a:t>
            </a:r>
            <a:endParaRPr lang="en-US" sz="2400" dirty="0">
              <a:solidFill>
                <a:srgbClr val="FF9900"/>
              </a:solidFill>
            </a:endParaRPr>
          </a:p>
        </p:txBody>
      </p:sp>
      <p:cxnSp>
        <p:nvCxnSpPr>
          <p:cNvPr id="16" name="Straight Arrow Connector 15"/>
          <p:cNvCxnSpPr>
            <a:stCxn id="20" idx="0"/>
          </p:cNvCxnSpPr>
          <p:nvPr/>
        </p:nvCxnSpPr>
        <p:spPr bwMode="auto">
          <a:xfrm rot="16200000" flipV="1">
            <a:off x="5991001" y="5063971"/>
            <a:ext cx="857256" cy="301957"/>
          </a:xfrm>
          <a:prstGeom prst="straightConnector1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881694" y="5643578"/>
            <a:ext cx="137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at tail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>
            <a:off x="2778246" y="5010693"/>
            <a:ext cx="857253" cy="551393"/>
          </a:xfrm>
          <a:prstGeom prst="straightConnector1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857353" y="5715016"/>
            <a:ext cx="214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from head</a:t>
            </a:r>
            <a:endParaRPr lang="en-US" dirty="0"/>
          </a:p>
        </p:txBody>
      </p:sp>
      <p:pic>
        <p:nvPicPr>
          <p:cNvPr id="1027" name="Picture 3" descr="C:\Users\thomas\AppData\Local\Microsoft\Windows\Temporary Internet Files\Content.IE5\SOOMUZCA\MPj0302924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095612" y="1714488"/>
            <a:ext cx="3482568" cy="260908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007" y="2071678"/>
            <a:ext cx="1547823" cy="113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334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20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Unit tests could look like: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Q0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(1,Q0),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(2,Q1),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queue:head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(Q2).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Q0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(8,Q0),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(0,Q1),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queue:last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(Q2),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17347" y="3571876"/>
            <a:ext cx="3018256" cy="1714512"/>
          </a:xfrm>
          <a:prstGeom prst="wedgeRoundRectCallout">
            <a:avLst>
              <a:gd name="adj1" fmla="val -98430"/>
              <a:gd name="adj2" fmla="val 46340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want to check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arbitrary queues that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 added element is "last"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417347" y="1571612"/>
            <a:ext cx="3018256" cy="1714512"/>
          </a:xfrm>
          <a:prstGeom prst="wedgeRoundRectCallout">
            <a:avLst>
              <a:gd name="adj1" fmla="val -99543"/>
              <a:gd name="adj2" fmla="val 56283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want to check for arbitrary elements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that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we add an element, it's there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1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Unit test to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Unit </a:t>
            </a:r>
            <a:r>
              <a:rPr lang="en-GB" dirty="0"/>
              <a:t>tests in </a:t>
            </a:r>
            <a:r>
              <a:rPr lang="en-GB" dirty="0" err="1"/>
              <a:t>Erlang</a:t>
            </a:r>
            <a:r>
              <a:rPr lang="en-GB" dirty="0"/>
              <a:t> shell:</a:t>
            </a:r>
          </a:p>
          <a:p>
            <a:pPr marL="0" indent="0">
              <a:buNone/>
            </a:pPr>
            <a:endParaRPr lang="en-GB" sz="20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21&gt; </a:t>
            </a:r>
            <a:r>
              <a:rPr lang="en-US" dirty="0" err="1">
                <a:latin typeface="Courier"/>
                <a:cs typeface="Courier"/>
              </a:rPr>
              <a:t>lists:seq</a:t>
            </a:r>
            <a:r>
              <a:rPr lang="en-US" dirty="0">
                <a:latin typeface="Courier"/>
                <a:cs typeface="Courier"/>
              </a:rPr>
              <a:t>(1,5).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[1,2,3,4,5]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22&gt; </a:t>
            </a:r>
            <a:r>
              <a:rPr lang="en-US" dirty="0" err="1">
                <a:latin typeface="Courier"/>
                <a:cs typeface="Courier"/>
              </a:rPr>
              <a:t>lists:seq</a:t>
            </a:r>
            <a:r>
              <a:rPr lang="en-US" dirty="0">
                <a:latin typeface="Courier"/>
                <a:cs typeface="Courier"/>
              </a:rPr>
              <a:t>(-3,12).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[-3,-2,-1,0,1,2,3,4,5,6,7,8,9,10,11,12]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23&gt; </a:t>
            </a:r>
            <a:r>
              <a:rPr lang="en-US" dirty="0" err="1">
                <a:latin typeface="Courier"/>
                <a:cs typeface="Courier"/>
              </a:rPr>
              <a:t>lists:seq</a:t>
            </a:r>
            <a:r>
              <a:rPr lang="en-US" dirty="0">
                <a:latin typeface="Courier"/>
                <a:cs typeface="Courier"/>
              </a:rPr>
              <a:t>(3,3). 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[3]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24&gt; </a:t>
            </a:r>
            <a:r>
              <a:rPr lang="en-US" dirty="0" err="1">
                <a:latin typeface="Courier"/>
                <a:cs typeface="Courier"/>
              </a:rPr>
              <a:t>lists:seq</a:t>
            </a:r>
            <a:r>
              <a:rPr lang="en-US" dirty="0">
                <a:latin typeface="Courier"/>
                <a:cs typeface="Courier"/>
              </a:rPr>
              <a:t>(3,2).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[]</a:t>
            </a:r>
          </a:p>
          <a:p>
            <a:pPr marL="0" indent="0">
              <a:buNone/>
            </a:pPr>
            <a:r>
              <a:rPr lang="en-GB" dirty="0"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a-DK" smtClean="0"/>
              <a:t>© Quviq AB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889104" y="1268760"/>
            <a:ext cx="2448272" cy="720080"/>
          </a:xfrm>
          <a:prstGeom prst="wedgeRoundRectCallout">
            <a:avLst>
              <a:gd name="adj1" fmla="val -89009"/>
              <a:gd name="adj2" fmla="val 111212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Manual inspection needed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241032" y="4797152"/>
            <a:ext cx="2592288" cy="936104"/>
          </a:xfrm>
          <a:prstGeom prst="wedgeRoundRectCallout">
            <a:avLst>
              <a:gd name="adj1" fmla="val -78014"/>
              <a:gd name="adj2" fmla="val -40498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Some border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cases </a:t>
            </a:r>
            <a:r>
              <a:rPr kumimoji="0" lang="en-GB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explicitely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tested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2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QuickCheck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want to know that for any element, when we add it, it's there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prop_itsthere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-&gt;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?FORALL(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I ==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queue:last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()))).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Run QuickCheck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eqc:quickcheck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queue_eqc:prop_itsthere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..................................................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.................................................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OK, passed 100 tests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2&gt;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but we want more variation in our test data...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sv-SE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course material 2012</a:t>
            </a: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© Quviq AB</a:t>
            </a: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76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QuickCheck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want to know that for any element, when we add it, it's there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prop_itsthere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-&gt;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?FORALL(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I ==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queue:last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()))).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160912" y="5157192"/>
            <a:ext cx="2664296" cy="648072"/>
          </a:xfrm>
          <a:prstGeom prst="wedgeRoundRectCallout">
            <a:avLst>
              <a:gd name="adj1" fmla="val 21809"/>
              <a:gd name="adj2" fmla="val -130200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Any queue, not only a new queue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6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Generating random queues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queue() -&gt;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(),queue())]).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NO GOOD! Why?</a:t>
            </a:r>
          </a:p>
          <a:p>
            <a:r>
              <a:rPr lang="en-US" sz="1800" dirty="0" smtClean="0">
                <a:latin typeface="+mj-lt"/>
                <a:cs typeface="Courier New" pitchFamily="49" charset="0"/>
              </a:rPr>
              <a:t>generators as argument of normal function</a:t>
            </a:r>
          </a:p>
          <a:p>
            <a:r>
              <a:rPr lang="en-US" sz="1800" dirty="0" smtClean="0">
                <a:latin typeface="+mj-lt"/>
                <a:cs typeface="Courier New" pitchFamily="49" charset="0"/>
              </a:rPr>
              <a:t>infinite recursion</a:t>
            </a:r>
            <a:endParaRPr lang="en-US" sz="1800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Quviq 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4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Generating random queues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queue() -&gt;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 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?LET({I,Q},{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(),queue()},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(I,Q))]).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cs typeface="Courier New" pitchFamily="49" charset="0"/>
              </a:rPr>
              <a:t>Still infinite recursion!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6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Generating random queues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queue() -&gt;</a:t>
            </a:r>
          </a:p>
          <a:p>
            <a:pPr>
              <a:buNone/>
            </a:pP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queue(0) -&gt;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queue(N) -&gt;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?LET({I,Q},{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(),queue(N-1)},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(I,Q))]).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Quviq AB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 bwMode="auto">
          <a:xfrm>
            <a:off x="5262565" y="4643446"/>
            <a:ext cx="2786082" cy="1000132"/>
          </a:xfrm>
          <a:prstGeom prst="wedgeEllipseCallout">
            <a:avLst>
              <a:gd name="adj1" fmla="val -60279"/>
              <a:gd name="adj2" fmla="val -114539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generator for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smaller queues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2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Generating random queues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queue() -&gt;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?SIZED(</a:t>
            </a:r>
            <a:r>
              <a:rPr lang="en-US" sz="1800" dirty="0" err="1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Size,queue</a:t>
            </a:r>
            <a:r>
              <a:rPr lang="en-US" sz="18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(Size)).</a:t>
            </a:r>
          </a:p>
          <a:p>
            <a:pPr>
              <a:buNone/>
            </a:pP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queue(0) -&gt;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queue(N) -&gt;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?LET({I,Q},{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(),queue(N-1)},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(I,Q))]).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Quviq 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7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Generating random queues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eqc_gen:sample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queue_eqc:queue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{[],[-4]}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{[],[]}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{[],[]}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{[],[]}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{[],"\t"}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{[-8],[8,5,-14]}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{"\b",[5]}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{[],[-13]}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{[],[]}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{[5],[5]}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{[],[]}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07782" y="3286124"/>
            <a:ext cx="3714776" cy="1928826"/>
          </a:xfrm>
          <a:prstGeom prst="wedgeRoundRectCallout">
            <a:avLst>
              <a:gd name="adj1" fmla="val -113300"/>
              <a:gd name="adj2" fmla="val -39831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Internal representation of queues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Because of black box testing we do not necessarily understand representation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9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Check newly added element is last in queue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prop_last_cons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() -&gt;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?FORALL({I,Q},{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(),queue()},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queue:last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(I,Q)) == I).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eqc:quickcheck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queue_eqc:prop_last_cons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...Failed! After 4 tests.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{-1,{[],[1]}}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Shrinking.(1 times)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{0,{[],[1]}}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Quviq AB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79088" y="4429132"/>
            <a:ext cx="4411297" cy="1357322"/>
          </a:xfrm>
          <a:prstGeom prst="wedgeRoundRectCallout">
            <a:avLst>
              <a:gd name="adj1" fmla="val -75569"/>
              <a:gd name="adj2" fmla="val 13888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counter example hard to read because of internal representation of queues instead of how they were created</a:t>
            </a:r>
          </a:p>
        </p:txBody>
      </p:sp>
    </p:spTree>
    <p:extLst>
      <p:ext uri="{BB962C8B-B14F-4D97-AF65-F5344CB8AC3E}">
        <p14:creationId xmlns:p14="http://schemas.microsoft.com/office/powerpoint/2010/main" val="281169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Build a </a:t>
            </a:r>
            <a:r>
              <a:rPr lang="en-US" dirty="0" smtClean="0">
                <a:solidFill>
                  <a:srgbClr val="FF9900"/>
                </a:solidFill>
              </a:rPr>
              <a:t>symbolic representation</a:t>
            </a:r>
            <a:r>
              <a:rPr lang="en-US" dirty="0" smtClean="0"/>
              <a:t> for a queue</a:t>
            </a:r>
          </a:p>
          <a:p>
            <a:pPr>
              <a:buNone/>
            </a:pPr>
            <a:r>
              <a:rPr lang="en-US" dirty="0" smtClean="0"/>
              <a:t>This representation can be used to both </a:t>
            </a:r>
            <a:r>
              <a:rPr lang="en-US" b="1" dirty="0" smtClean="0"/>
              <a:t>create the queue</a:t>
            </a:r>
            <a:r>
              <a:rPr lang="en-US" dirty="0" smtClean="0"/>
              <a:t> and to </a:t>
            </a:r>
            <a:r>
              <a:rPr lang="en-US" b="1" dirty="0" smtClean="0"/>
              <a:t>inspect queue creation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Q0 =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call,queue,new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,[]}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Q1 =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,[1,Q0]}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Q2 =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,[2,Q1]}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{[1],[2]} = </a:t>
            </a:r>
            <a:r>
              <a:rPr lang="en-US" sz="2000" b="1" dirty="0" err="1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(Q2)  </a:t>
            </a:r>
            <a:r>
              <a:rPr lang="en-US" sz="2000" dirty="0" err="1" smtClean="0">
                <a:cs typeface="Courier New" pitchFamily="49" charset="0"/>
              </a:rPr>
              <a:t>eval</a:t>
            </a:r>
            <a:r>
              <a:rPr lang="en-US" sz="2000" dirty="0" smtClean="0">
                <a:cs typeface="Courier New" pitchFamily="49" charset="0"/>
              </a:rPr>
              <a:t> function provided by QuickCheck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                                                  in </a:t>
            </a:r>
            <a:r>
              <a:rPr lang="en-US" sz="2000" dirty="0" err="1" smtClean="0">
                <a:cs typeface="Courier New" pitchFamily="49" charset="0"/>
              </a:rPr>
              <a:t>eqc_gen</a:t>
            </a:r>
            <a:endParaRPr lang="en-US" sz="2000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Unit test to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Automated Unit tests:</a:t>
            </a:r>
            <a:endParaRPr lang="en-GB" dirty="0"/>
          </a:p>
          <a:p>
            <a:pPr marL="0" indent="0">
              <a:buNone/>
            </a:pPr>
            <a:endParaRPr lang="en-GB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400" dirty="0" err="1">
                <a:latin typeface="Courier"/>
                <a:cs typeface="Courier"/>
              </a:rPr>
              <a:t>s</a:t>
            </a:r>
            <a:r>
              <a:rPr lang="en-GB" sz="2400" dirty="0" err="1" smtClean="0">
                <a:latin typeface="Courier"/>
                <a:cs typeface="Courier"/>
              </a:rPr>
              <a:t>eq_test</a:t>
            </a:r>
            <a:r>
              <a:rPr lang="en-GB" sz="2400" dirty="0" smtClean="0">
                <a:latin typeface="Courier"/>
                <a:cs typeface="Courier"/>
              </a:rPr>
              <a:t>() -&gt;</a:t>
            </a:r>
            <a:endParaRPr lang="en-GB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?assert([</a:t>
            </a:r>
            <a:r>
              <a:rPr lang="en-US" sz="2400" dirty="0">
                <a:latin typeface="Courier"/>
                <a:cs typeface="Courier"/>
              </a:rPr>
              <a:t>1,2,3,4,5</a:t>
            </a:r>
            <a:r>
              <a:rPr lang="en-US" sz="2400" dirty="0" smtClean="0">
                <a:latin typeface="Courier"/>
                <a:cs typeface="Courier"/>
              </a:rPr>
              <a:t>],</a:t>
            </a:r>
            <a:r>
              <a:rPr lang="en-US" sz="2400" dirty="0" err="1" smtClean="0">
                <a:latin typeface="Courier"/>
                <a:cs typeface="Courier"/>
              </a:rPr>
              <a:t>lists:seq</a:t>
            </a:r>
            <a:r>
              <a:rPr lang="en-US" sz="2400" dirty="0">
                <a:latin typeface="Courier"/>
                <a:cs typeface="Courier"/>
              </a:rPr>
              <a:t>(1,5</a:t>
            </a:r>
            <a:r>
              <a:rPr lang="en-US" sz="2400" dirty="0" smtClean="0">
                <a:latin typeface="Courier"/>
                <a:cs typeface="Courier"/>
              </a:rPr>
              <a:t>)),</a:t>
            </a: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?assert([</a:t>
            </a:r>
            <a:r>
              <a:rPr lang="en-US" sz="2400" dirty="0">
                <a:latin typeface="Courier"/>
                <a:cs typeface="Courier"/>
              </a:rPr>
              <a:t>-3,-2,-1,0,1,2,3,4,5,6,7,8,9,10,11,12</a:t>
            </a:r>
            <a:r>
              <a:rPr lang="en-US" sz="2400" dirty="0" smtClean="0">
                <a:latin typeface="Courier"/>
                <a:cs typeface="Courier"/>
              </a:rPr>
              <a:t>],</a:t>
            </a: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	</a:t>
            </a:r>
            <a:r>
              <a:rPr lang="en-US" sz="2400" dirty="0" err="1" smtClean="0">
                <a:latin typeface="Courier"/>
                <a:cs typeface="Courier"/>
              </a:rPr>
              <a:t>lists:seq</a:t>
            </a:r>
            <a:r>
              <a:rPr lang="en-US" sz="2400" dirty="0">
                <a:latin typeface="Courier"/>
                <a:cs typeface="Courier"/>
              </a:rPr>
              <a:t>(-3,12</a:t>
            </a:r>
            <a:r>
              <a:rPr lang="en-US" sz="2400" dirty="0" smtClean="0">
                <a:latin typeface="Courier"/>
                <a:cs typeface="Courier"/>
              </a:rPr>
              <a:t>)),</a:t>
            </a: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?assert([3],</a:t>
            </a:r>
            <a:r>
              <a:rPr lang="en-US" sz="2400" dirty="0" err="1" smtClean="0">
                <a:latin typeface="Courier"/>
                <a:cs typeface="Courier"/>
              </a:rPr>
              <a:t>lists:seq</a:t>
            </a:r>
            <a:r>
              <a:rPr lang="en-US" sz="2400" dirty="0">
                <a:latin typeface="Courier"/>
                <a:cs typeface="Courier"/>
              </a:rPr>
              <a:t>(3,3</a:t>
            </a:r>
            <a:r>
              <a:rPr lang="en-US" sz="2400" dirty="0" smtClean="0">
                <a:latin typeface="Courier"/>
                <a:cs typeface="Courier"/>
              </a:rPr>
              <a:t>)), </a:t>
            </a: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?assert([],</a:t>
            </a:r>
            <a:r>
              <a:rPr lang="en-US" sz="2400" dirty="0" err="1" smtClean="0">
                <a:latin typeface="Courier"/>
                <a:cs typeface="Courier"/>
              </a:rPr>
              <a:t>lists:seq</a:t>
            </a:r>
            <a:r>
              <a:rPr lang="en-US" sz="2400" dirty="0">
                <a:latin typeface="Courier"/>
                <a:cs typeface="Courier"/>
              </a:rPr>
              <a:t>(3,2</a:t>
            </a:r>
            <a:r>
              <a:rPr lang="en-US" sz="2400" dirty="0" smtClean="0">
                <a:latin typeface="Courier"/>
                <a:cs typeface="Courier"/>
              </a:rPr>
              <a:t>)).</a:t>
            </a: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 smtClean="0"/>
              <a:t>What is so specific for these values?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How many </a:t>
            </a:r>
            <a:r>
              <a:rPr lang="en-GB" dirty="0" smtClean="0"/>
              <a:t>tests shall </a:t>
            </a:r>
            <a:r>
              <a:rPr lang="en-GB" dirty="0"/>
              <a:t>we write?</a:t>
            </a:r>
          </a:p>
          <a:p>
            <a:pPr marL="0" indent="0">
              <a:buNone/>
            </a:pPr>
            <a:endParaRPr lang="en-GB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a-DK" smtClean="0"/>
              <a:t>© Quviq AB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177136" y="3717032"/>
            <a:ext cx="3456384" cy="1080120"/>
          </a:xfrm>
          <a:prstGeom prst="wedgeRoundRectCallout">
            <a:avLst>
              <a:gd name="adj1" fmla="val -72143"/>
              <a:gd name="adj2" fmla="val -55318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Execution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gives test value...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aseline="0" dirty="0" smtClean="0"/>
              <a:t>Implementation</a:t>
            </a:r>
            <a:r>
              <a:rPr lang="en-GB" dirty="0" smtClean="0"/>
              <a:t> determines what is correct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4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random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Build a </a:t>
            </a:r>
            <a:r>
              <a:rPr lang="en-US" dirty="0" smtClean="0">
                <a:solidFill>
                  <a:srgbClr val="FF9900"/>
                </a:solidFill>
              </a:rPr>
              <a:t>symbolic representation</a:t>
            </a:r>
            <a:r>
              <a:rPr lang="en-US" dirty="0" smtClean="0"/>
              <a:t> for a queue</a:t>
            </a:r>
          </a:p>
          <a:p>
            <a:pPr>
              <a:buNone/>
            </a:pPr>
            <a:r>
              <a:rPr lang="en-US" dirty="0" smtClean="0"/>
              <a:t>This representation can be used to both </a:t>
            </a:r>
            <a:r>
              <a:rPr lang="en-US" b="1" dirty="0" smtClean="0"/>
              <a:t>create the queue</a:t>
            </a:r>
            <a:r>
              <a:rPr lang="en-US" dirty="0" smtClean="0"/>
              <a:t> and to </a:t>
            </a:r>
            <a:r>
              <a:rPr lang="en-US" b="1" dirty="0" smtClean="0"/>
              <a:t>inspect queue creation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Why Symbolic?</a:t>
            </a:r>
          </a:p>
          <a:p>
            <a:pPr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want to be able to see how a value is created as well as its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do not want tests to depend on a specific representation of a data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want to be able to manipulate the test itself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Generating random symbolic queues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queue() -&gt;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?SIZED(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Size,queue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(Size)).</a:t>
            </a:r>
          </a:p>
          <a:p>
            <a:pPr>
              <a:buNone/>
            </a:pP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queue(0) -&gt;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call,queue,new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,[]}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queue(N) -&gt;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([queue(0),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(),queue(N-1)]}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Quviq AB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959085" y="5072074"/>
            <a:ext cx="3482603" cy="714380"/>
          </a:xfrm>
          <a:prstGeom prst="wedgeRoundRectCallout">
            <a:avLst>
              <a:gd name="adj1" fmla="val -50921"/>
              <a:gd name="adj2" fmla="val -169745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can now add generators to the arguments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5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Erlang evaluates all arguments first!</a:t>
            </a:r>
          </a:p>
          <a:p>
            <a:pPr>
              <a:buNone/>
            </a:pPr>
            <a:r>
              <a:rPr lang="en-US" dirty="0" smtClean="0"/>
              <a:t>We compute unnecessarily much</a:t>
            </a:r>
          </a:p>
          <a:p>
            <a:pPr>
              <a:buNone/>
            </a:pP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([queue(0),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(),queue(N-1)]}])</a:t>
            </a:r>
          </a:p>
          <a:p>
            <a:pPr>
              <a:buNone/>
            </a:pPr>
            <a:r>
              <a:rPr lang="en-US" sz="18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sz="1800" dirty="0" smtClean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solidFill>
                <a:srgbClr val="FF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9900"/>
                </a:solidFill>
                <a:cs typeface="Courier New" pitchFamily="49" charset="0"/>
              </a:rPr>
              <a:t>Use lazy evaluation instead</a:t>
            </a:r>
            <a:endParaRPr lang="en-US" sz="1800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Quviq AB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946915" y="4071942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V="1">
            <a:off x="3637350" y="4071942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566044" y="4500570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0800000" flipV="1">
            <a:off x="4256479" y="4500570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256479" y="4286256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0800000" flipV="1">
            <a:off x="3946915" y="4286256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875609" y="4714884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0800000" flipV="1">
            <a:off x="4566044" y="4714884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94738" y="5143512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V="1">
            <a:off x="5185173" y="5143512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185173" y="4929198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0800000" flipV="1">
            <a:off x="4875609" y="4929198"/>
            <a:ext cx="309565" cy="214314"/>
          </a:xfrm>
          <a:prstGeom prst="line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ight Brace 22"/>
          <p:cNvSpPr/>
          <p:nvPr/>
        </p:nvSpPr>
        <p:spPr bwMode="auto">
          <a:xfrm rot="18431836">
            <a:off x="4882431" y="3414867"/>
            <a:ext cx="499687" cy="2012170"/>
          </a:xfrm>
          <a:prstGeom prst="rightBrace">
            <a:avLst>
              <a:gd name="adj1" fmla="val 47697"/>
              <a:gd name="adj2" fmla="val 384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7783" y="3857628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1996" y="4092962"/>
            <a:ext cx="4284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cons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281561" y="4311778"/>
            <a:ext cx="4284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cons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4620995" y="4534470"/>
            <a:ext cx="4284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cons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4896402" y="4725394"/>
            <a:ext cx="4284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cons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228407" y="4969106"/>
            <a:ext cx="4284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cons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393791" y="4217188"/>
            <a:ext cx="396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new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747495" y="4452522"/>
            <a:ext cx="396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new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4038907" y="4656326"/>
            <a:ext cx="396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new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6162" y="4872772"/>
            <a:ext cx="396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new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619422" y="5090962"/>
            <a:ext cx="396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new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21152" y="5280380"/>
            <a:ext cx="396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new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5575345" y="5280380"/>
            <a:ext cx="396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new</a:t>
            </a:r>
            <a:endParaRPr lang="en-US" sz="900" dirty="0"/>
          </a:p>
        </p:txBody>
      </p:sp>
      <p:sp>
        <p:nvSpPr>
          <p:cNvPr id="37" name="Freeform 36"/>
          <p:cNvSpPr/>
          <p:nvPr/>
        </p:nvSpPr>
        <p:spPr bwMode="auto">
          <a:xfrm>
            <a:off x="3768835" y="3962400"/>
            <a:ext cx="655652" cy="757106"/>
          </a:xfrm>
          <a:custGeom>
            <a:avLst/>
            <a:gdLst>
              <a:gd name="connsiteX0" fmla="*/ 0 w 605217"/>
              <a:gd name="connsiteY0" fmla="*/ 52552 h 757106"/>
              <a:gd name="connsiteX1" fmla="*/ 105104 w 605217"/>
              <a:gd name="connsiteY1" fmla="*/ 0 h 757106"/>
              <a:gd name="connsiteX2" fmla="*/ 189186 w 605217"/>
              <a:gd name="connsiteY2" fmla="*/ 10510 h 757106"/>
              <a:gd name="connsiteX3" fmla="*/ 283779 w 605217"/>
              <a:gd name="connsiteY3" fmla="*/ 42041 h 757106"/>
              <a:gd name="connsiteX4" fmla="*/ 367862 w 605217"/>
              <a:gd name="connsiteY4" fmla="*/ 73572 h 757106"/>
              <a:gd name="connsiteX5" fmla="*/ 420414 w 605217"/>
              <a:gd name="connsiteY5" fmla="*/ 136634 h 757106"/>
              <a:gd name="connsiteX6" fmla="*/ 451945 w 605217"/>
              <a:gd name="connsiteY6" fmla="*/ 157655 h 757106"/>
              <a:gd name="connsiteX7" fmla="*/ 483476 w 605217"/>
              <a:gd name="connsiteY7" fmla="*/ 199697 h 757106"/>
              <a:gd name="connsiteX8" fmla="*/ 504497 w 605217"/>
              <a:gd name="connsiteY8" fmla="*/ 231228 h 757106"/>
              <a:gd name="connsiteX9" fmla="*/ 536028 w 605217"/>
              <a:gd name="connsiteY9" fmla="*/ 241738 h 757106"/>
              <a:gd name="connsiteX10" fmla="*/ 567559 w 605217"/>
              <a:gd name="connsiteY10" fmla="*/ 262759 h 757106"/>
              <a:gd name="connsiteX11" fmla="*/ 599090 w 605217"/>
              <a:gd name="connsiteY11" fmla="*/ 273269 h 757106"/>
              <a:gd name="connsiteX12" fmla="*/ 588579 w 605217"/>
              <a:gd name="connsiteY12" fmla="*/ 357352 h 757106"/>
              <a:gd name="connsiteX13" fmla="*/ 578069 w 605217"/>
              <a:gd name="connsiteY13" fmla="*/ 388883 h 757106"/>
              <a:gd name="connsiteX14" fmla="*/ 546538 w 605217"/>
              <a:gd name="connsiteY14" fmla="*/ 399393 h 757106"/>
              <a:gd name="connsiteX15" fmla="*/ 515007 w 605217"/>
              <a:gd name="connsiteY15" fmla="*/ 420414 h 757106"/>
              <a:gd name="connsiteX16" fmla="*/ 420414 w 605217"/>
              <a:gd name="connsiteY16" fmla="*/ 441434 h 757106"/>
              <a:gd name="connsiteX17" fmla="*/ 346842 w 605217"/>
              <a:gd name="connsiteY17" fmla="*/ 493986 h 757106"/>
              <a:gd name="connsiteX18" fmla="*/ 336331 w 605217"/>
              <a:gd name="connsiteY18" fmla="*/ 662152 h 757106"/>
              <a:gd name="connsiteX19" fmla="*/ 294290 w 605217"/>
              <a:gd name="connsiteY19" fmla="*/ 693683 h 757106"/>
              <a:gd name="connsiteX20" fmla="*/ 231228 w 605217"/>
              <a:gd name="connsiteY20" fmla="*/ 714703 h 757106"/>
              <a:gd name="connsiteX21" fmla="*/ 199697 w 605217"/>
              <a:gd name="connsiteY21" fmla="*/ 735724 h 757106"/>
              <a:gd name="connsiteX22" fmla="*/ 73573 w 605217"/>
              <a:gd name="connsiteY22" fmla="*/ 725214 h 757106"/>
              <a:gd name="connsiteX23" fmla="*/ 42042 w 605217"/>
              <a:gd name="connsiteY23" fmla="*/ 704193 h 757106"/>
              <a:gd name="connsiteX24" fmla="*/ 10510 w 605217"/>
              <a:gd name="connsiteY24" fmla="*/ 641131 h 757106"/>
              <a:gd name="connsiteX25" fmla="*/ 31531 w 605217"/>
              <a:gd name="connsiteY25" fmla="*/ 493986 h 757106"/>
              <a:gd name="connsiteX26" fmla="*/ 115614 w 605217"/>
              <a:gd name="connsiteY26" fmla="*/ 420414 h 757106"/>
              <a:gd name="connsiteX27" fmla="*/ 147145 w 605217"/>
              <a:gd name="connsiteY27" fmla="*/ 388883 h 757106"/>
              <a:gd name="connsiteX28" fmla="*/ 220717 w 605217"/>
              <a:gd name="connsiteY28" fmla="*/ 346841 h 757106"/>
              <a:gd name="connsiteX29" fmla="*/ 220717 w 605217"/>
              <a:gd name="connsiteY29" fmla="*/ 157655 h 757106"/>
              <a:gd name="connsiteX30" fmla="*/ 189186 w 605217"/>
              <a:gd name="connsiteY30" fmla="*/ 126124 h 757106"/>
              <a:gd name="connsiteX31" fmla="*/ 136635 w 605217"/>
              <a:gd name="connsiteY31" fmla="*/ 84083 h 757106"/>
              <a:gd name="connsiteX32" fmla="*/ 105104 w 605217"/>
              <a:gd name="connsiteY32" fmla="*/ 52552 h 757106"/>
              <a:gd name="connsiteX33" fmla="*/ 42042 w 605217"/>
              <a:gd name="connsiteY33" fmla="*/ 21021 h 757106"/>
              <a:gd name="connsiteX34" fmla="*/ 0 w 605217"/>
              <a:gd name="connsiteY34" fmla="*/ 52552 h 75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17" h="757106">
                <a:moveTo>
                  <a:pt x="0" y="52552"/>
                </a:moveTo>
                <a:cubicBezTo>
                  <a:pt x="31407" y="31613"/>
                  <a:pt x="67074" y="5071"/>
                  <a:pt x="105104" y="0"/>
                </a:cubicBezTo>
                <a:lnTo>
                  <a:pt x="189186" y="10510"/>
                </a:lnTo>
                <a:cubicBezTo>
                  <a:pt x="220717" y="21020"/>
                  <a:pt x="252920" y="29697"/>
                  <a:pt x="283779" y="42041"/>
                </a:cubicBezTo>
                <a:cubicBezTo>
                  <a:pt x="346617" y="67177"/>
                  <a:pt x="318432" y="57096"/>
                  <a:pt x="367862" y="73572"/>
                </a:cubicBezTo>
                <a:cubicBezTo>
                  <a:pt x="388531" y="104575"/>
                  <a:pt x="390067" y="111344"/>
                  <a:pt x="420414" y="136634"/>
                </a:cubicBezTo>
                <a:cubicBezTo>
                  <a:pt x="430118" y="144721"/>
                  <a:pt x="443013" y="148723"/>
                  <a:pt x="451945" y="157655"/>
                </a:cubicBezTo>
                <a:cubicBezTo>
                  <a:pt x="464332" y="170042"/>
                  <a:pt x="473294" y="185442"/>
                  <a:pt x="483476" y="199697"/>
                </a:cubicBezTo>
                <a:cubicBezTo>
                  <a:pt x="490818" y="209976"/>
                  <a:pt x="494633" y="223337"/>
                  <a:pt x="504497" y="231228"/>
                </a:cubicBezTo>
                <a:cubicBezTo>
                  <a:pt x="513148" y="238149"/>
                  <a:pt x="525518" y="238235"/>
                  <a:pt x="536028" y="241738"/>
                </a:cubicBezTo>
                <a:cubicBezTo>
                  <a:pt x="546538" y="248745"/>
                  <a:pt x="556261" y="257110"/>
                  <a:pt x="567559" y="262759"/>
                </a:cubicBezTo>
                <a:cubicBezTo>
                  <a:pt x="577468" y="267714"/>
                  <a:pt x="596687" y="262454"/>
                  <a:pt x="599090" y="273269"/>
                </a:cubicBezTo>
                <a:cubicBezTo>
                  <a:pt x="605217" y="300842"/>
                  <a:pt x="593632" y="329562"/>
                  <a:pt x="588579" y="357352"/>
                </a:cubicBezTo>
                <a:cubicBezTo>
                  <a:pt x="586597" y="368252"/>
                  <a:pt x="585903" y="381049"/>
                  <a:pt x="578069" y="388883"/>
                </a:cubicBezTo>
                <a:cubicBezTo>
                  <a:pt x="570235" y="396717"/>
                  <a:pt x="557048" y="395890"/>
                  <a:pt x="546538" y="399393"/>
                </a:cubicBezTo>
                <a:cubicBezTo>
                  <a:pt x="536028" y="406400"/>
                  <a:pt x="526305" y="414765"/>
                  <a:pt x="515007" y="420414"/>
                </a:cubicBezTo>
                <a:cubicBezTo>
                  <a:pt x="489134" y="433350"/>
                  <a:pt x="444632" y="437398"/>
                  <a:pt x="420414" y="441434"/>
                </a:cubicBezTo>
                <a:cubicBezTo>
                  <a:pt x="346842" y="465958"/>
                  <a:pt x="364359" y="441434"/>
                  <a:pt x="346842" y="493986"/>
                </a:cubicBezTo>
                <a:cubicBezTo>
                  <a:pt x="343338" y="550041"/>
                  <a:pt x="350625" y="607837"/>
                  <a:pt x="336331" y="662152"/>
                </a:cubicBezTo>
                <a:cubicBezTo>
                  <a:pt x="331873" y="679092"/>
                  <a:pt x="309958" y="685849"/>
                  <a:pt x="294290" y="693683"/>
                </a:cubicBezTo>
                <a:cubicBezTo>
                  <a:pt x="274472" y="703592"/>
                  <a:pt x="231228" y="714703"/>
                  <a:pt x="231228" y="714703"/>
                </a:cubicBezTo>
                <a:cubicBezTo>
                  <a:pt x="220718" y="721710"/>
                  <a:pt x="211525" y="731289"/>
                  <a:pt x="199697" y="735724"/>
                </a:cubicBezTo>
                <a:cubicBezTo>
                  <a:pt x="142679" y="757106"/>
                  <a:pt x="134990" y="742761"/>
                  <a:pt x="73573" y="725214"/>
                </a:cubicBezTo>
                <a:cubicBezTo>
                  <a:pt x="63063" y="718207"/>
                  <a:pt x="50974" y="713125"/>
                  <a:pt x="42042" y="704193"/>
                </a:cubicBezTo>
                <a:cubicBezTo>
                  <a:pt x="21667" y="683818"/>
                  <a:pt x="19059" y="666776"/>
                  <a:pt x="10510" y="641131"/>
                </a:cubicBezTo>
                <a:cubicBezTo>
                  <a:pt x="13195" y="611601"/>
                  <a:pt x="11312" y="534424"/>
                  <a:pt x="31531" y="493986"/>
                </a:cubicBezTo>
                <a:cubicBezTo>
                  <a:pt x="61310" y="434428"/>
                  <a:pt x="52553" y="483475"/>
                  <a:pt x="115614" y="420414"/>
                </a:cubicBezTo>
                <a:cubicBezTo>
                  <a:pt x="126124" y="409904"/>
                  <a:pt x="135726" y="398399"/>
                  <a:pt x="147145" y="388883"/>
                </a:cubicBezTo>
                <a:cubicBezTo>
                  <a:pt x="169429" y="370313"/>
                  <a:pt x="195017" y="359691"/>
                  <a:pt x="220717" y="346841"/>
                </a:cubicBezTo>
                <a:cubicBezTo>
                  <a:pt x="244572" y="275281"/>
                  <a:pt x="247711" y="279128"/>
                  <a:pt x="220717" y="157655"/>
                </a:cubicBezTo>
                <a:cubicBezTo>
                  <a:pt x="217493" y="143145"/>
                  <a:pt x="200372" y="135912"/>
                  <a:pt x="189186" y="126124"/>
                </a:cubicBezTo>
                <a:cubicBezTo>
                  <a:pt x="172304" y="111352"/>
                  <a:pt x="153517" y="98855"/>
                  <a:pt x="136635" y="84083"/>
                </a:cubicBezTo>
                <a:cubicBezTo>
                  <a:pt x="125449" y="74295"/>
                  <a:pt x="116523" y="62068"/>
                  <a:pt x="105104" y="52552"/>
                </a:cubicBezTo>
                <a:cubicBezTo>
                  <a:pt x="87877" y="38196"/>
                  <a:pt x="64927" y="24290"/>
                  <a:pt x="42042" y="21021"/>
                </a:cubicBezTo>
                <a:cubicBezTo>
                  <a:pt x="28169" y="19039"/>
                  <a:pt x="14014" y="21021"/>
                  <a:pt x="0" y="52552"/>
                </a:cubicBezTo>
                <a:close/>
              </a:path>
            </a:pathLst>
          </a:custGeom>
          <a:solidFill>
            <a:srgbClr val="F09100">
              <a:alpha val="2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818" y="2132856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?LAZY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(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50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095" y="1000108"/>
            <a:ext cx="8915400" cy="51117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Generating random symbolic queues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eqc_gen:sample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queue_eqc:queue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,[-8,{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call,queue,new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,[]}]}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call,queue,new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,[]}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cons,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[12,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cons,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[-5,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cons,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[-18,{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,[19,{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call,queue,new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,[]}]}]}]}]}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cons,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[-18,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,[-11,{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[-18,{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call,queue,new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,[]}]}]}]}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Generating random symbolic queues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prop_last_cons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-&gt;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?FORALL({I,Q},{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(),queue()},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queue:last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I,</a:t>
            </a:r>
            <a:r>
              <a:rPr lang="en-US" sz="1800" dirty="0" err="1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8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 == I).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eqc:quickcheck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queue_eqc:prop_last_cons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...Failed! After 4 tests.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{0,{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,[-1,{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call,queue,new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,[]}]}}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Shrinking.(1 times)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{0,{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,[1,{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call,queue,new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,[]}]}}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Quviq AB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07783" y="5572140"/>
            <a:ext cx="3869558" cy="500066"/>
          </a:xfrm>
          <a:prstGeom prst="wedgeRoundRectCallout">
            <a:avLst>
              <a:gd name="adj1" fmla="val -66833"/>
              <a:gd name="adj2" fmla="val -82142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clear how queue is created</a:t>
            </a:r>
          </a:p>
        </p:txBody>
      </p:sp>
    </p:spTree>
    <p:extLst>
      <p:ext uri="{BB962C8B-B14F-4D97-AF65-F5344CB8AC3E}">
        <p14:creationId xmlns:p14="http://schemas.microsoft.com/office/powerpoint/2010/main" val="35026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Symbolic representation helps to understand test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Symbolic representation helps in manipulating test data (e.g. shrinking)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But, in order to understand the </a:t>
            </a:r>
            <a:r>
              <a:rPr lang="en-US" dirty="0" err="1" smtClean="0"/>
              <a:t>behaviour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we need a MODEL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7185248" y="5517232"/>
            <a:ext cx="327328" cy="181618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25208" y="5517232"/>
            <a:ext cx="327328" cy="181618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65168" y="5517232"/>
            <a:ext cx="327328" cy="181618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5128" y="5517232"/>
            <a:ext cx="327328" cy="181618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745088" y="5517232"/>
            <a:ext cx="327328" cy="181618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617296" y="5589240"/>
            <a:ext cx="340532" cy="462106"/>
          </a:xfrm>
          <a:prstGeom prst="straightConnector1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5313040" y="5661248"/>
            <a:ext cx="314045" cy="348671"/>
          </a:xfrm>
          <a:prstGeom prst="straightConnector1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3" descr="C:\Users\thomas\AppData\Local\Microsoft\Windows\Temporary Internet Files\Content.IE5\SOOMUZCA\MPj0302924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673080" y="4005064"/>
            <a:ext cx="1841204" cy="1379403"/>
          </a:xfrm>
          <a:prstGeom prst="rect">
            <a:avLst/>
          </a:prstGeom>
          <a:noFill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077072"/>
            <a:ext cx="818321" cy="59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23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Compare to traditional test cases: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Q0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            []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(1,Q0),        [1]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(2,Q1),        [1,2]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queue:head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(Q2).            ↑ (inspect)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Q0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            []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(8,Q0),        [8]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(0,Q1),        [8,0]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0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queue:last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(Q2);.            ↑ (inspect)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0398" y="164305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2565" y="1643050"/>
            <a:ext cx="99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2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 we understand queues correctly: what is first and what last?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prop_cons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-&gt;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?FORALL({I,Q},{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(),queue()},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model(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I,eval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(Q))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model(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(Q)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 [I]).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Write a model function from queues to list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(or use the function </a:t>
            </a:r>
            <a:r>
              <a:rPr lang="en-US" sz="2400" dirty="0" err="1" smtClean="0">
                <a:cs typeface="Courier New" pitchFamily="49" charset="0"/>
              </a:rPr>
              <a:t>queue:to_list</a:t>
            </a:r>
            <a:r>
              <a:rPr lang="en-US" sz="2400" dirty="0" smtClean="0">
                <a:cs typeface="Courier New" pitchFamily="49" charset="0"/>
              </a:rPr>
              <a:t>, which is already present in the library)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Quviq 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2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Queue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38" y="981075"/>
            <a:ext cx="8934349" cy="5111750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eqc:quickcheck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queue_eqc:prop_cons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...Failed! After 4 tests.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{0,{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,[1,{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call,queue,new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,[]}]}}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manual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cons(Item, Q1) -&gt; Q2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900" dirty="0" smtClean="0"/>
          </a:p>
          <a:p>
            <a:pPr>
              <a:buNone/>
            </a:pPr>
            <a:r>
              <a:rPr lang="en-US" sz="1800" dirty="0" smtClean="0"/>
              <a:t>Types:  </a:t>
            </a:r>
            <a:r>
              <a:rPr lang="en-US" sz="1800" b="1" dirty="0" smtClean="0"/>
              <a:t>Item = term(),  Q1 = Q2 = queue()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Inserts Item at the head of queue Q1. Returns the new queue Q2. 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head(Q) -&gt; Item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800" dirty="0" smtClean="0"/>
          </a:p>
          <a:p>
            <a:pPr>
              <a:buNone/>
            </a:pPr>
            <a:r>
              <a:rPr lang="en-US" sz="1800" dirty="0" smtClean="0"/>
              <a:t>Types:  </a:t>
            </a:r>
            <a:r>
              <a:rPr lang="en-US" sz="1800" b="1" dirty="0" smtClean="0"/>
              <a:t>Item = term(), Q = queue()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Returns Item from the head of queue Q. </a:t>
            </a:r>
          </a:p>
          <a:p>
            <a:pPr>
              <a:buNone/>
            </a:pPr>
            <a:r>
              <a:rPr lang="en-US" sz="1800" dirty="0" smtClean="0"/>
              <a:t>Fails with reason empty if Q is empty.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last(Q) -&gt; Item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1100" dirty="0" smtClean="0"/>
          </a:p>
          <a:p>
            <a:pPr>
              <a:buNone/>
            </a:pPr>
            <a:r>
              <a:rPr lang="en-US" sz="2000" dirty="0" smtClean="0"/>
              <a:t>Types:  </a:t>
            </a:r>
            <a:r>
              <a:rPr lang="en-US" sz="2000" b="1" dirty="0" smtClean="0"/>
              <a:t>Item = term(), Q = queue()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Returns the last item of queue Q. This is the opposite of head(Q). </a:t>
            </a:r>
          </a:p>
          <a:p>
            <a:pPr>
              <a:buNone/>
            </a:pPr>
            <a:r>
              <a:rPr lang="en-US" sz="2000" dirty="0" smtClean="0"/>
              <a:t>Fails with reason empty if Q is empty.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9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Unit test to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Properties… </a:t>
            </a:r>
            <a:r>
              <a:rPr lang="en-GB" b="1" dirty="0" smtClean="0"/>
              <a:t>Try to spot patterns </a:t>
            </a:r>
            <a:r>
              <a:rPr lang="en-GB" dirty="0" smtClean="0"/>
              <a:t>in your tests</a:t>
            </a:r>
            <a:endParaRPr lang="en-GB" dirty="0"/>
          </a:p>
          <a:p>
            <a:pPr marL="0" indent="0">
              <a:buNone/>
            </a:pPr>
            <a:endParaRPr lang="en-GB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400" dirty="0" err="1">
                <a:latin typeface="Courier"/>
                <a:cs typeface="Courier"/>
              </a:rPr>
              <a:t>s</a:t>
            </a:r>
            <a:r>
              <a:rPr lang="en-GB" sz="2400" dirty="0" err="1" smtClean="0">
                <a:latin typeface="Courier"/>
                <a:cs typeface="Courier"/>
              </a:rPr>
              <a:t>eq_test</a:t>
            </a:r>
            <a:r>
              <a:rPr lang="en-GB" sz="2400" dirty="0" smtClean="0">
                <a:latin typeface="Courier"/>
                <a:cs typeface="Courier"/>
              </a:rPr>
              <a:t>() -&gt;</a:t>
            </a:r>
            <a:endParaRPr lang="en-GB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?assert([</a:t>
            </a:r>
            <a:r>
              <a:rPr lang="en-US" sz="2400" dirty="0">
                <a:latin typeface="Courier"/>
                <a:cs typeface="Courier"/>
              </a:rPr>
              <a:t>1,2,3,4,5</a:t>
            </a:r>
            <a:r>
              <a:rPr lang="en-US" sz="2400" dirty="0" smtClean="0">
                <a:latin typeface="Courier"/>
                <a:cs typeface="Courier"/>
              </a:rPr>
              <a:t>],</a:t>
            </a:r>
            <a:r>
              <a:rPr lang="en-US" sz="2400" dirty="0" err="1" smtClean="0">
                <a:latin typeface="Courier"/>
                <a:cs typeface="Courier"/>
              </a:rPr>
              <a:t>lists:seq</a:t>
            </a:r>
            <a:r>
              <a:rPr lang="en-US" sz="2400" dirty="0">
                <a:latin typeface="Courier"/>
                <a:cs typeface="Courier"/>
              </a:rPr>
              <a:t>(1,5</a:t>
            </a:r>
            <a:r>
              <a:rPr lang="en-US" sz="2400" dirty="0" smtClean="0">
                <a:latin typeface="Courier"/>
                <a:cs typeface="Courier"/>
              </a:rPr>
              <a:t>)),</a:t>
            </a: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?assert([</a:t>
            </a:r>
            <a:r>
              <a:rPr lang="en-US" sz="2400" dirty="0">
                <a:latin typeface="Courier"/>
                <a:cs typeface="Courier"/>
              </a:rPr>
              <a:t>-3,-2,-1,0,1,2,3,4,5,6,7,8,9,10,11,12</a:t>
            </a:r>
            <a:r>
              <a:rPr lang="en-US" sz="2400" dirty="0" smtClean="0">
                <a:latin typeface="Courier"/>
                <a:cs typeface="Courier"/>
              </a:rPr>
              <a:t>],</a:t>
            </a: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	</a:t>
            </a:r>
            <a:r>
              <a:rPr lang="en-US" sz="2400" dirty="0" err="1" smtClean="0">
                <a:latin typeface="Courier"/>
                <a:cs typeface="Courier"/>
              </a:rPr>
              <a:t>lists:seq</a:t>
            </a:r>
            <a:r>
              <a:rPr lang="en-US" sz="2400" dirty="0">
                <a:latin typeface="Courier"/>
                <a:cs typeface="Courier"/>
              </a:rPr>
              <a:t>(-3,12</a:t>
            </a:r>
            <a:r>
              <a:rPr lang="en-US" sz="2400" dirty="0" smtClean="0">
                <a:latin typeface="Courier"/>
                <a:cs typeface="Courier"/>
              </a:rPr>
              <a:t>)),</a:t>
            </a: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?assert([3],</a:t>
            </a:r>
            <a:r>
              <a:rPr lang="en-US" sz="2400" dirty="0" err="1" smtClean="0">
                <a:latin typeface="Courier"/>
                <a:cs typeface="Courier"/>
              </a:rPr>
              <a:t>lists:seq</a:t>
            </a:r>
            <a:r>
              <a:rPr lang="en-US" sz="2400" dirty="0">
                <a:latin typeface="Courier"/>
                <a:cs typeface="Courier"/>
              </a:rPr>
              <a:t>(3,3</a:t>
            </a:r>
            <a:r>
              <a:rPr lang="en-US" sz="2400" dirty="0" smtClean="0">
                <a:latin typeface="Courier"/>
                <a:cs typeface="Courier"/>
              </a:rPr>
              <a:t>)), </a:t>
            </a: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?assert([],</a:t>
            </a:r>
            <a:r>
              <a:rPr lang="en-US" sz="2400" dirty="0" err="1" smtClean="0">
                <a:latin typeface="Courier"/>
                <a:cs typeface="Courier"/>
              </a:rPr>
              <a:t>lists:seq</a:t>
            </a:r>
            <a:r>
              <a:rPr lang="en-US" sz="2400" dirty="0">
                <a:latin typeface="Courier"/>
                <a:cs typeface="Courier"/>
              </a:rPr>
              <a:t>(3,2</a:t>
            </a:r>
            <a:r>
              <a:rPr lang="en-US" sz="2400" dirty="0" smtClean="0">
                <a:latin typeface="Courier"/>
                <a:cs typeface="Courier"/>
              </a:rPr>
              <a:t>)).</a:t>
            </a: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GB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a-DK" smtClean="0"/>
              <a:t>© Quviq AB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113240" y="4005064"/>
            <a:ext cx="2304256" cy="1872208"/>
          </a:xfrm>
          <a:prstGeom prst="wedgeRoundRectCallout">
            <a:avLst>
              <a:gd name="adj1" fmla="val -74252"/>
              <a:gd name="adj2" fmla="val -78078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Length of the created list seems to be 5 = 5 – 1 +1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 </a:t>
            </a:r>
            <a:r>
              <a:rPr lang="en-GB" dirty="0" smtClean="0"/>
              <a:t>      16 = 12 - -3 +1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 </a:t>
            </a:r>
            <a:r>
              <a:rPr lang="en-GB" dirty="0" smtClean="0"/>
              <a:t>        1 = 3 – 3 +1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 </a:t>
            </a:r>
            <a:r>
              <a:rPr lang="en-GB" dirty="0" smtClean="0"/>
              <a:t>        0 = 3 – 2 +1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3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Mental model of a </a:t>
            </a:r>
            <a:r>
              <a:rPr lang="en-US" dirty="0" err="1" smtClean="0"/>
              <a:t>fifo</a:t>
            </a:r>
            <a:r>
              <a:rPr lang="en-US" dirty="0" smtClean="0"/>
              <a:t> queue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59085" y="4357694"/>
            <a:ext cx="619129" cy="357190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62565" y="4357694"/>
            <a:ext cx="619129" cy="357190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66044" y="4357694"/>
            <a:ext cx="619129" cy="357190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69524" y="4357694"/>
            <a:ext cx="619129" cy="357190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73003" y="4357694"/>
            <a:ext cx="619129" cy="357190"/>
          </a:xfrm>
          <a:prstGeom prst="rect">
            <a:avLst/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6912" y="4929198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86048" y="4929198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pic>
        <p:nvPicPr>
          <p:cNvPr id="1027" name="Picture 3" descr="C:\Users\thomas\AppData\Local\Microsoft\Windows\Temporary Internet Files\Content.IE5\SOOMUZCA\MPj0302924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095612" y="1714488"/>
            <a:ext cx="3482568" cy="260908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007" y="2071678"/>
            <a:ext cx="1547823" cy="113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5605" y="3500439"/>
            <a:ext cx="2001838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Flowchart: Stored Data 23"/>
          <p:cNvSpPr/>
          <p:nvPr/>
        </p:nvSpPr>
        <p:spPr bwMode="auto">
          <a:xfrm>
            <a:off x="1547789" y="4286256"/>
            <a:ext cx="1470432" cy="428628"/>
          </a:xfrm>
          <a:prstGeom prst="flowChartOnlineStorage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50000">
                <a:srgbClr val="FFFF00"/>
              </a:gs>
              <a:gs pos="100000">
                <a:srgbClr val="156B13"/>
              </a:gs>
            </a:gsLst>
            <a:path path="rect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4309" y="4929198"/>
            <a:ext cx="445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                                                     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5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 animBg="1"/>
      <p:bldP spid="2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Change property to express new understanding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prop_cons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-&gt;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?FORALL({I,Q},{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(),queue()},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model(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I,eval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(Q))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[I | 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model(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(Q)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)]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eqc:quickcheck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queue_eqc:prop_cons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..................................................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..................................................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OK, passed 100 tests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Add properties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prop_cons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-&gt;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?FORALL({I,Q},{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(),queue()},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model(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queue:cons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I,eval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(Q))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[I | 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model(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(Q)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)]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 lvl="0"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prop_head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-&gt;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?FORALL(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Q,queue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begin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QVal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(Q),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queue:is_empty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QVal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orelse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queue:head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QVal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model(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QVal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end).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cs typeface="Courier New" pitchFamily="49" charset="0"/>
              </a:rPr>
              <a:t>similar   </a:t>
            </a:r>
            <a:r>
              <a:rPr lang="en-US" sz="1800" dirty="0" err="1" smtClean="0">
                <a:cs typeface="Courier New" pitchFamily="49" charset="0"/>
              </a:rPr>
              <a:t>queue:last</a:t>
            </a:r>
            <a:r>
              <a:rPr lang="en-US" sz="1800" dirty="0" smtClean="0">
                <a:cs typeface="Courier New" pitchFamily="49" charset="0"/>
              </a:rPr>
              <a:t>(</a:t>
            </a:r>
            <a:r>
              <a:rPr lang="en-US" sz="1800" dirty="0" err="1" smtClean="0">
                <a:cs typeface="Courier New" pitchFamily="49" charset="0"/>
              </a:rPr>
              <a:t>Qval</a:t>
            </a:r>
            <a:r>
              <a:rPr lang="en-US" sz="1800" dirty="0" smtClean="0">
                <a:cs typeface="Courier New" pitchFamily="49" charset="0"/>
              </a:rPr>
              <a:t>) == </a:t>
            </a:r>
            <a:r>
              <a:rPr lang="en-US" sz="1800" dirty="0" err="1" smtClean="0">
                <a:cs typeface="Courier New" pitchFamily="49" charset="0"/>
              </a:rPr>
              <a:t>lists:last</a:t>
            </a:r>
            <a:r>
              <a:rPr lang="en-US" sz="1800" dirty="0" smtClean="0">
                <a:cs typeface="Courier New" pitchFamily="49" charset="0"/>
              </a:rPr>
              <a:t>(model(</a:t>
            </a:r>
            <a:r>
              <a:rPr lang="en-US" sz="1800" dirty="0" err="1" smtClean="0">
                <a:cs typeface="Courier New" pitchFamily="49" charset="0"/>
              </a:rPr>
              <a:t>Qval</a:t>
            </a:r>
            <a:r>
              <a:rPr lang="en-US" sz="1800" dirty="0" smtClean="0">
                <a:cs typeface="Courier New" pitchFamily="49" charset="0"/>
              </a:rPr>
              <a:t>))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3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more constructors for queues, e.g., </a:t>
            </a:r>
            <a:r>
              <a:rPr lang="en-US" b="1" dirty="0" smtClean="0"/>
              <a:t>tail</a:t>
            </a:r>
            <a:r>
              <a:rPr lang="en-US" dirty="0" smtClean="0"/>
              <a:t>, </a:t>
            </a:r>
            <a:r>
              <a:rPr lang="en-US" dirty="0" err="1" smtClean="0"/>
              <a:t>sonc</a:t>
            </a:r>
            <a:r>
              <a:rPr lang="en-US" dirty="0" smtClean="0"/>
              <a:t>, in, out, etc.</a:t>
            </a:r>
            <a:r>
              <a:rPr lang="en-US" sz="1200" dirty="0" smtClean="0"/>
              <a:t>  </a:t>
            </a:r>
            <a:r>
              <a:rPr lang="en-US" dirty="0" smtClean="0"/>
              <a:t>All constructors should respect queue model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Tail removes last added element from the queue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queue(N)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?LAZY(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([queue(0),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call,queue,cons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(),queue(N-1)]},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  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call,queue,tail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,[queue(N-1)]}])).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Check properties again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eqc:quickcheck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queue_eqc:prop_cons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...Failed! Reason: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{'EXIT',{empty,[{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queue,tail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,[{[],[]}]},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{queue_eqc,'-prop_cons2/0-fun-0',1},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After 4 tests.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{0,{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call,queue,tail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,[{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call,queue,new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,[]}]}}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Quviq AB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405176" y="4429132"/>
            <a:ext cx="4875644" cy="785818"/>
          </a:xfrm>
          <a:prstGeom prst="wedgeRoundRectCallout">
            <a:avLst>
              <a:gd name="adj1" fmla="val -47011"/>
              <a:gd name="adj2" fmla="val -129724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cause immediately clear: advantage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of symbolic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482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Only generate well defined queues </a:t>
            </a:r>
            <a:r>
              <a:rPr lang="en-US" sz="1800" dirty="0" smtClean="0"/>
              <a:t> (See </a:t>
            </a:r>
            <a:r>
              <a:rPr lang="en-US" sz="1800" dirty="0" err="1" smtClean="0"/>
              <a:t>eqc_symbolic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queue() -&gt;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?SIZED(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Size,</a:t>
            </a:r>
            <a:r>
              <a:rPr lang="en-US" sz="2000" b="1" dirty="0" err="1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well_defined</a:t>
            </a:r>
            <a:r>
              <a:rPr lang="en-US" sz="20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queue(Size)</a:t>
            </a:r>
            <a:r>
              <a:rPr lang="en-US" sz="2000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20952" y="3501008"/>
            <a:ext cx="3096344" cy="1872208"/>
          </a:xfrm>
          <a:prstGeom prst="wedgeRoundRectCallout">
            <a:avLst>
              <a:gd name="adj1" fmla="val -68707"/>
              <a:gd name="adj2" fmla="val -101805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well_defined</a:t>
            </a:r>
            <a:r>
              <a:rPr lang="en-US" dirty="0" smtClean="0"/>
              <a:t> part of QuickCheck library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Only generate symbolic terms for which evaluation does NOT crash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4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2" y="981075"/>
            <a:ext cx="9035818" cy="530544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Testing a queue data structure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symbolic representation make counter examples readable</a:t>
            </a:r>
          </a:p>
          <a:p>
            <a:r>
              <a:rPr lang="en-US" dirty="0" smtClean="0"/>
              <a:t>recursive generators require size control and lazy evaluation</a:t>
            </a:r>
          </a:p>
          <a:p>
            <a:r>
              <a:rPr lang="en-US" smtClean="0"/>
              <a:t>Define property </a:t>
            </a:r>
            <a:r>
              <a:rPr lang="en-US" dirty="0" smtClean="0"/>
              <a:t>for each queue operation: compare result operation on real queue and model</a:t>
            </a:r>
          </a:p>
          <a:p>
            <a:endParaRPr lang="en-US" sz="1000" dirty="0" smtClean="0"/>
          </a:p>
          <a:p>
            <a:pPr>
              <a:buNone/>
            </a:pPr>
            <a:r>
              <a:rPr lang="en-US" sz="1800" dirty="0" smtClean="0"/>
              <a:t>           model(</a:t>
            </a:r>
            <a:r>
              <a:rPr lang="en-US" sz="1800" dirty="0" err="1" smtClean="0"/>
              <a:t>queue:operator</a:t>
            </a:r>
            <a:r>
              <a:rPr lang="en-US" sz="1800" dirty="0" smtClean="0"/>
              <a:t>(Q)) == </a:t>
            </a:r>
            <a:r>
              <a:rPr lang="en-US" sz="1800" dirty="0" err="1" smtClean="0"/>
              <a:t>model_operator</a:t>
            </a:r>
            <a:r>
              <a:rPr lang="en-US" sz="1800" dirty="0" smtClean="0"/>
              <a:t>(model(Q))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Quviq 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0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Unit test to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property for the </a:t>
            </a:r>
            <a:r>
              <a:rPr lang="en-GB" dirty="0" err="1" smtClean="0"/>
              <a:t>lists:seq</a:t>
            </a:r>
            <a:r>
              <a:rPr lang="en-GB" dirty="0" smtClean="0"/>
              <a:t> function</a:t>
            </a:r>
            <a:endParaRPr lang="en-GB" dirty="0"/>
          </a:p>
          <a:p>
            <a:pPr marL="0" indent="0">
              <a:buNone/>
            </a:pPr>
            <a:endParaRPr lang="en-GB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"/>
                <a:cs typeface="Courier"/>
              </a:rPr>
              <a:t>prop_seq</a:t>
            </a:r>
            <a:r>
              <a:rPr lang="en-GB" sz="2400" dirty="0" smtClean="0">
                <a:latin typeface="Courier"/>
                <a:cs typeface="Courier"/>
              </a:rPr>
              <a:t>() -&gt;</a:t>
            </a:r>
            <a:endParaRPr lang="en-GB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?FORALL({</a:t>
            </a:r>
            <a:r>
              <a:rPr lang="en-US" sz="2400" dirty="0" err="1" smtClean="0">
                <a:latin typeface="Courier"/>
                <a:cs typeface="Courier"/>
              </a:rPr>
              <a:t>From,To</a:t>
            </a:r>
            <a:r>
              <a:rPr lang="en-US" sz="2400" dirty="0" smtClean="0">
                <a:latin typeface="Courier"/>
                <a:cs typeface="Courier"/>
              </a:rPr>
              <a:t>},{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(),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()},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        length(</a:t>
            </a:r>
            <a:r>
              <a:rPr lang="en-US" sz="2400" dirty="0" err="1" smtClean="0">
                <a:latin typeface="Courier"/>
                <a:cs typeface="Courier"/>
              </a:rPr>
              <a:t>lists:seq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From,To</a:t>
            </a:r>
            <a:r>
              <a:rPr lang="en-US" sz="2400" dirty="0" smtClean="0">
                <a:latin typeface="Courier"/>
                <a:cs typeface="Courier"/>
              </a:rPr>
              <a:t>)) ==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            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    To – From + 1).</a:t>
            </a: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a-DK" smtClean="0"/>
              <a:t>© Quviq AB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720752" y="3284984"/>
            <a:ext cx="2520280" cy="1368152"/>
          </a:xfrm>
          <a:prstGeom prst="wedgeRoundRectCallout">
            <a:avLst>
              <a:gd name="adj1" fmla="val 40176"/>
              <a:gd name="adj2" fmla="val -96630"/>
              <a:gd name="adj3" fmla="val 16667"/>
            </a:avLst>
          </a:prstGeom>
          <a:solidFill>
            <a:srgbClr val="F09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() is a generator for an arbitrary integer value.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3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Unit test to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QuickCheck module</a:t>
            </a:r>
            <a:endParaRPr lang="en-GB" dirty="0"/>
          </a:p>
          <a:p>
            <a:pPr marL="0" indent="0">
              <a:buNone/>
            </a:pPr>
            <a:endParaRPr lang="en-GB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-module(</a:t>
            </a:r>
            <a:r>
              <a:rPr lang="en-GB" sz="2000" dirty="0" err="1">
                <a:latin typeface="Courier"/>
                <a:cs typeface="Courier"/>
              </a:rPr>
              <a:t>lists_eqc</a:t>
            </a:r>
            <a:r>
              <a:rPr lang="en-GB" sz="2000" dirty="0">
                <a:latin typeface="Courier"/>
                <a:cs typeface="Courier"/>
              </a:rPr>
              <a:t>).</a:t>
            </a:r>
          </a:p>
          <a:p>
            <a:pPr marL="0" indent="0">
              <a:buNone/>
            </a:pPr>
            <a:endParaRPr lang="en-GB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-</a:t>
            </a:r>
            <a:r>
              <a:rPr lang="en-GB" sz="2000" dirty="0" err="1">
                <a:latin typeface="Courier"/>
                <a:cs typeface="Courier"/>
              </a:rPr>
              <a:t>include_lib</a:t>
            </a:r>
            <a:r>
              <a:rPr lang="en-GB" sz="2000" dirty="0">
                <a:latin typeface="Courier"/>
                <a:cs typeface="Courier"/>
              </a:rPr>
              <a:t>("</a:t>
            </a:r>
            <a:r>
              <a:rPr lang="en-GB" sz="2000" dirty="0" err="1">
                <a:latin typeface="Courier"/>
                <a:cs typeface="Courier"/>
              </a:rPr>
              <a:t>eqc</a:t>
            </a:r>
            <a:r>
              <a:rPr lang="en-GB" sz="2000" dirty="0">
                <a:latin typeface="Courier"/>
                <a:cs typeface="Courier"/>
              </a:rPr>
              <a:t>/include/</a:t>
            </a:r>
            <a:r>
              <a:rPr lang="en-GB" sz="2000" dirty="0" err="1">
                <a:latin typeface="Courier"/>
                <a:cs typeface="Courier"/>
              </a:rPr>
              <a:t>eqc.hrl</a:t>
            </a:r>
            <a:r>
              <a:rPr lang="en-GB" sz="2000" dirty="0">
                <a:latin typeface="Courier"/>
                <a:cs typeface="Courier"/>
              </a:rPr>
              <a:t>").</a:t>
            </a:r>
          </a:p>
          <a:p>
            <a:pPr marL="0" indent="0">
              <a:buNone/>
            </a:pPr>
            <a:endParaRPr lang="en-GB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-compile(</a:t>
            </a:r>
            <a:r>
              <a:rPr lang="en-GB" sz="2000" dirty="0" err="1">
                <a:latin typeface="Courier"/>
                <a:cs typeface="Courier"/>
              </a:rPr>
              <a:t>export_all</a:t>
            </a:r>
            <a:r>
              <a:rPr lang="en-GB" sz="2000" dirty="0">
                <a:latin typeface="Courier"/>
                <a:cs typeface="Courier"/>
              </a:rPr>
              <a:t>).</a:t>
            </a:r>
          </a:p>
          <a:p>
            <a:pPr marL="0" indent="0">
              <a:buNone/>
            </a:pPr>
            <a:endParaRPr lang="en-GB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 err="1">
                <a:latin typeface="Courier"/>
                <a:cs typeface="Courier"/>
              </a:rPr>
              <a:t>prop_seq</a:t>
            </a:r>
            <a:r>
              <a:rPr lang="en-GB" sz="2000" dirty="0">
                <a:latin typeface="Courier"/>
                <a:cs typeface="Courier"/>
              </a:rPr>
              <a:t>() -&gt;</a:t>
            </a: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  ?FORALL({</a:t>
            </a:r>
            <a:r>
              <a:rPr lang="en-GB" sz="2000" dirty="0" err="1">
                <a:latin typeface="Courier"/>
                <a:cs typeface="Courier"/>
              </a:rPr>
              <a:t>From,To</a:t>
            </a:r>
            <a:r>
              <a:rPr lang="en-GB" sz="2000" dirty="0">
                <a:latin typeface="Courier"/>
                <a:cs typeface="Courier"/>
              </a:rPr>
              <a:t>},{</a:t>
            </a:r>
            <a:r>
              <a:rPr lang="en-GB" sz="2000" dirty="0" err="1">
                <a:latin typeface="Courier"/>
                <a:cs typeface="Courier"/>
              </a:rPr>
              <a:t>int</a:t>
            </a:r>
            <a:r>
              <a:rPr lang="en-GB" sz="2000" dirty="0">
                <a:latin typeface="Courier"/>
                <a:cs typeface="Courier"/>
              </a:rPr>
              <a:t>(),</a:t>
            </a:r>
            <a:r>
              <a:rPr lang="en-GB" sz="2000" dirty="0" err="1">
                <a:latin typeface="Courier"/>
                <a:cs typeface="Courier"/>
              </a:rPr>
              <a:t>int</a:t>
            </a:r>
            <a:r>
              <a:rPr lang="en-GB" sz="2000" dirty="0">
                <a:latin typeface="Courier"/>
                <a:cs typeface="Courier"/>
              </a:rPr>
              <a:t>()},</a:t>
            </a: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          length(</a:t>
            </a:r>
            <a:r>
              <a:rPr lang="en-GB" sz="2000" dirty="0" err="1">
                <a:latin typeface="Courier"/>
                <a:cs typeface="Courier"/>
              </a:rPr>
              <a:t>lists:seq</a:t>
            </a:r>
            <a:r>
              <a:rPr lang="en-GB" sz="2000" dirty="0">
                <a:latin typeface="Courier"/>
                <a:cs typeface="Courier"/>
              </a:rPr>
              <a:t>(</a:t>
            </a:r>
            <a:r>
              <a:rPr lang="en-GB" sz="2000" dirty="0" err="1">
                <a:latin typeface="Courier"/>
                <a:cs typeface="Courier"/>
              </a:rPr>
              <a:t>From,To</a:t>
            </a:r>
            <a:r>
              <a:rPr lang="en-GB" sz="2000" dirty="0">
                <a:latin typeface="Courier"/>
                <a:cs typeface="Courier"/>
              </a:rPr>
              <a:t>)) == To - From + 1).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a-DK" smtClean="0"/>
              <a:t>© Quviq 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4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Unit test to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Running QuickCheck</a:t>
            </a:r>
            <a:endParaRPr lang="en-GB" dirty="0"/>
          </a:p>
          <a:p>
            <a:pPr marL="0" indent="0">
              <a:buNone/>
            </a:pPr>
            <a:endParaRPr lang="en-GB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1&gt; c(</a:t>
            </a:r>
            <a:r>
              <a:rPr lang="en-GB" sz="2000" dirty="0" err="1">
                <a:latin typeface="Courier"/>
                <a:cs typeface="Courier"/>
              </a:rPr>
              <a:t>lists_eqc</a:t>
            </a:r>
            <a:r>
              <a:rPr lang="en-GB" sz="2000" dirty="0">
                <a:latin typeface="Courier"/>
                <a:cs typeface="Courier"/>
              </a:rPr>
              <a:t>)</a:t>
            </a:r>
            <a:r>
              <a:rPr lang="en-GB" sz="2000" dirty="0" smtClean="0">
                <a:latin typeface="Courier"/>
                <a:cs typeface="Courier"/>
              </a:rPr>
              <a:t>.</a:t>
            </a:r>
            <a:endParaRPr lang="en-GB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{</a:t>
            </a:r>
            <a:r>
              <a:rPr lang="en-GB" sz="2000" dirty="0" err="1">
                <a:latin typeface="Courier"/>
                <a:cs typeface="Courier"/>
              </a:rPr>
              <a:t>ok,lists_eqc</a:t>
            </a:r>
            <a:r>
              <a:rPr lang="en-GB" sz="20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GB" sz="2000" dirty="0" smtClean="0">
                <a:latin typeface="Courier"/>
                <a:cs typeface="Courier"/>
              </a:rPr>
              <a:t>2&gt; </a:t>
            </a:r>
            <a:r>
              <a:rPr lang="en-GB" sz="2000" dirty="0" err="1">
                <a:latin typeface="Courier"/>
                <a:cs typeface="Courier"/>
              </a:rPr>
              <a:t>eqc:quickcheck</a:t>
            </a:r>
            <a:r>
              <a:rPr lang="en-GB" sz="2000" dirty="0">
                <a:latin typeface="Courier"/>
                <a:cs typeface="Courier"/>
              </a:rPr>
              <a:t>(</a:t>
            </a:r>
            <a:r>
              <a:rPr lang="en-GB" sz="2000" dirty="0" err="1">
                <a:latin typeface="Courier"/>
                <a:cs typeface="Courier"/>
              </a:rPr>
              <a:t>lists_eqc:prop_seq</a:t>
            </a:r>
            <a:r>
              <a:rPr lang="en-GB" sz="2000" dirty="0">
                <a:latin typeface="Courier"/>
                <a:cs typeface="Courier"/>
              </a:rPr>
              <a:t>()).</a:t>
            </a: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....Failed! Reason: </a:t>
            </a: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{'EXIT',</a:t>
            </a:r>
            <a:r>
              <a:rPr lang="en-GB" sz="2000" dirty="0" err="1">
                <a:latin typeface="Courier"/>
                <a:cs typeface="Courier"/>
              </a:rPr>
              <a:t>function_clause</a:t>
            </a:r>
            <a:r>
              <a:rPr lang="en-GB" sz="20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After 5 tests.</a:t>
            </a: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{1,-1}</a:t>
            </a: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false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course material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a-DK" smtClean="0"/>
              <a:t>© Quviq 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2560" y="53732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8504" y="4717593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3&gt; </a:t>
            </a:r>
            <a:r>
              <a:rPr lang="en-GB" sz="2000" dirty="0" err="1"/>
              <a:t>lists:seq</a:t>
            </a:r>
            <a:r>
              <a:rPr lang="en-GB" sz="2000" dirty="0"/>
              <a:t>(1,-1).</a:t>
            </a:r>
          </a:p>
          <a:p>
            <a:r>
              <a:rPr lang="en-GB" sz="2000" dirty="0"/>
              <a:t>** exception error: no function clause matching </a:t>
            </a:r>
            <a:r>
              <a:rPr lang="en-GB" sz="2000" dirty="0" err="1"/>
              <a:t>lists:seq</a:t>
            </a:r>
            <a:r>
              <a:rPr lang="en-GB" sz="2000" dirty="0"/>
              <a:t>(1,-1</a:t>
            </a:r>
            <a:r>
              <a:rPr lang="en-GB" sz="2000" dirty="0" smtClean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204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91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91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</TotalTime>
  <Words>5201</Words>
  <Application>Microsoft Macintosh PowerPoint</Application>
  <PresentationFormat>A4 Paper (210x297 mm)</PresentationFormat>
  <Paragraphs>951</Paragraphs>
  <Slides>66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5_Custom Design</vt:lpstr>
      <vt:lpstr>PowerPoint Presentation</vt:lpstr>
      <vt:lpstr>Objectives</vt:lpstr>
      <vt:lpstr>From Unit test to Property</vt:lpstr>
      <vt:lpstr>From Unit test to Property</vt:lpstr>
      <vt:lpstr>From Unit test to Property</vt:lpstr>
      <vt:lpstr>From Unit test to Property</vt:lpstr>
      <vt:lpstr>From Unit test to Property</vt:lpstr>
      <vt:lpstr>From Unit test to Property</vt:lpstr>
      <vt:lpstr>From Unit test to Property</vt:lpstr>
      <vt:lpstr>From Unit test to Property</vt:lpstr>
      <vt:lpstr>Process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See generated data</vt:lpstr>
      <vt:lpstr>See generated data</vt:lpstr>
      <vt:lpstr>Calendar Example</vt:lpstr>
      <vt:lpstr>Calendar Example</vt:lpstr>
      <vt:lpstr>Calendar Example</vt:lpstr>
      <vt:lpstr>Building your own generators</vt:lpstr>
      <vt:lpstr>Calendar Example</vt:lpstr>
      <vt:lpstr>Calendar Example</vt:lpstr>
      <vt:lpstr>Calendar Example</vt:lpstr>
      <vt:lpstr>Calendar Example</vt:lpstr>
      <vt:lpstr>Building your own generators</vt:lpstr>
      <vt:lpstr>Building your own generators</vt:lpstr>
      <vt:lpstr>Trick: Degenerate List Comprehensions</vt:lpstr>
      <vt:lpstr>Building your own generators</vt:lpstr>
      <vt:lpstr>Calendar Example</vt:lpstr>
      <vt:lpstr>Summary</vt:lpstr>
      <vt:lpstr>PowerPoint Presentation</vt:lpstr>
      <vt:lpstr>Objectives</vt:lpstr>
      <vt:lpstr>Queues</vt:lpstr>
      <vt:lpstr>Queue</vt:lpstr>
      <vt:lpstr>Queue</vt:lpstr>
      <vt:lpstr>QuickCheck property</vt:lpstr>
      <vt:lpstr>QuickCheck</vt:lpstr>
      <vt:lpstr>QuickCheck property</vt:lpstr>
      <vt:lpstr>Queue</vt:lpstr>
      <vt:lpstr>Queue</vt:lpstr>
      <vt:lpstr>Queue</vt:lpstr>
      <vt:lpstr>Queue</vt:lpstr>
      <vt:lpstr>Queue</vt:lpstr>
      <vt:lpstr>Queue</vt:lpstr>
      <vt:lpstr>Symbolic Queue</vt:lpstr>
      <vt:lpstr>Generating random Queues</vt:lpstr>
      <vt:lpstr>Symbolic Queue</vt:lpstr>
      <vt:lpstr>Symbolic Queue</vt:lpstr>
      <vt:lpstr>Symbolic Queue</vt:lpstr>
      <vt:lpstr>Symbolic Queue</vt:lpstr>
      <vt:lpstr>Symbolic Queue</vt:lpstr>
      <vt:lpstr>Model Queue</vt:lpstr>
      <vt:lpstr>Model Queue</vt:lpstr>
      <vt:lpstr>Model Queue property</vt:lpstr>
      <vt:lpstr>Queue manual page</vt:lpstr>
      <vt:lpstr>Queue</vt:lpstr>
      <vt:lpstr>Model Queue</vt:lpstr>
      <vt:lpstr>Queue</vt:lpstr>
      <vt:lpstr>Queue</vt:lpstr>
      <vt:lpstr>Queue</vt:lpstr>
      <vt:lpstr>Queue</vt:lpstr>
      <vt:lpstr>Summary</vt:lpstr>
    </vt:vector>
  </TitlesOfParts>
  <Company>Quviq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QuickCheck: Getting started</dc:title>
  <dc:subject>Properties and Generators</dc:subject>
  <dc:creator>Thomas Arts</dc:creator>
  <cp:keywords>course</cp:keywords>
  <cp:lastModifiedBy>Thomas Arts</cp:lastModifiedBy>
  <cp:revision>111</cp:revision>
  <cp:lastPrinted>2012-02-19T13:09:44Z</cp:lastPrinted>
  <dcterms:created xsi:type="dcterms:W3CDTF">2010-11-21T10:49:06Z</dcterms:created>
  <dcterms:modified xsi:type="dcterms:W3CDTF">2012-05-06T18:02:07Z</dcterms:modified>
</cp:coreProperties>
</file>