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822" r:id="rId2"/>
    <p:sldMasterId id="2147483954" r:id="rId3"/>
  </p:sldMasterIdLst>
  <p:notesMasterIdLst>
    <p:notesMasterId r:id="rId21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37A8-FB17-460A-9969-1AFB5D80B8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025F-1FA8-4941-AB3A-3E1629C5F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BFB9-461D-44A6-A84B-626F0AE099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BFB9-461D-44A6-A84B-626F0AE099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BFB9-461D-44A6-A84B-626F0AE099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6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7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6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6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4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9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28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8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0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8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0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8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71543-CD86-41EE-8C81-F85D4222F0C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5B68B8-759A-4357-AC25-61DA24ED25FA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eclipse-package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kruk/xtext-workshop/tree/master/org.example.domainmodel.exercises/exercise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Workshop: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How </a:t>
            </a:r>
            <a:r>
              <a:rPr lang="en-US" noProof="0" dirty="0" smtClean="0"/>
              <a:t>to create a DSL with Xtext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Damiaan van der Kruk</a:t>
            </a:r>
            <a:endParaRPr lang="en-US" noProof="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0" y="4622222"/>
            <a:ext cx="4775200" cy="14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Exercise 2 – Cross-References, Groups &amp; Terminal Rules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File: exercise2.dmodel</a:t>
            </a:r>
          </a:p>
          <a:p>
            <a:r>
              <a:rPr lang="en-US" noProof="0" dirty="0" smtClean="0"/>
              <a:t>Cross-references</a:t>
            </a:r>
          </a:p>
          <a:p>
            <a:pPr lvl="1"/>
            <a:r>
              <a:rPr lang="en-US" noProof="0" dirty="0" smtClean="0"/>
              <a:t>Reference: </a:t>
            </a:r>
            <a:r>
              <a:rPr lang="en-US" noProof="0" dirty="0" smtClean="0">
                <a:latin typeface="Consolas" panose="020B0609020204030204" pitchFamily="49" charset="0"/>
              </a:rPr>
              <a:t>[</a:t>
            </a:r>
            <a:r>
              <a:rPr lang="en-US" noProof="0" dirty="0" err="1" smtClean="0">
                <a:latin typeface="Consolas" panose="020B0609020204030204" pitchFamily="49" charset="0"/>
              </a:rPr>
              <a:t>EClass</a:t>
            </a:r>
            <a:r>
              <a:rPr lang="en-US" noProof="0" dirty="0" smtClean="0">
                <a:latin typeface="Consolas" panose="020B0609020204030204" pitchFamily="49" charset="0"/>
              </a:rPr>
              <a:t>]</a:t>
            </a:r>
            <a:r>
              <a:rPr lang="en-US" noProof="0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	Reference w/</a:t>
            </a:r>
            <a:r>
              <a:rPr lang="en-US" noProof="0" dirty="0" smtClean="0"/>
              <a:t> syntax</a:t>
            </a:r>
            <a:r>
              <a:rPr lang="en-US" noProof="0" dirty="0" smtClean="0"/>
              <a:t>: </a:t>
            </a:r>
            <a:r>
              <a:rPr lang="en-US" noProof="0" dirty="0" smtClean="0">
                <a:latin typeface="Consolas" panose="020B0609020204030204" pitchFamily="49" charset="0"/>
              </a:rPr>
              <a:t>[</a:t>
            </a:r>
            <a:r>
              <a:rPr lang="en-US" noProof="0" dirty="0" err="1" smtClean="0">
                <a:latin typeface="Consolas" panose="020B0609020204030204" pitchFamily="49" charset="0"/>
              </a:rPr>
              <a:t>Eclass|Syntax</a:t>
            </a:r>
            <a:r>
              <a:rPr lang="en-US" noProof="0" dirty="0" smtClean="0">
                <a:latin typeface="Consolas" panose="020B0609020204030204" pitchFamily="49" charset="0"/>
              </a:rPr>
              <a:t>] </a:t>
            </a:r>
            <a:endParaRPr lang="en-US" noProof="0" dirty="0" smtClean="0">
              <a:latin typeface="Consolas" panose="020B0609020204030204" pitchFamily="49" charset="0"/>
            </a:endParaRPr>
          </a:p>
          <a:p>
            <a:pPr lvl="1"/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Groups</a:t>
            </a:r>
          </a:p>
          <a:p>
            <a:pPr lvl="1"/>
            <a:r>
              <a:rPr lang="en-US" noProof="0" dirty="0" smtClean="0"/>
              <a:t>Alternatives: </a:t>
            </a:r>
            <a:r>
              <a:rPr lang="en-US" noProof="0" dirty="0" smtClean="0">
                <a:latin typeface="Consolas" panose="020B0609020204030204" pitchFamily="49" charset="0"/>
              </a:rPr>
              <a:t>(Entity </a:t>
            </a:r>
            <a:r>
              <a:rPr lang="en-US" b="1" noProof="0" dirty="0" smtClean="0">
                <a:latin typeface="Consolas" panose="020B0609020204030204" pitchFamily="49" charset="0"/>
              </a:rPr>
              <a:t>| </a:t>
            </a:r>
            <a:r>
              <a:rPr lang="en-US" noProof="0" dirty="0" smtClean="0">
                <a:latin typeface="Consolas" panose="020B0609020204030204" pitchFamily="49" charset="0"/>
              </a:rPr>
              <a:t>Datatype)	</a:t>
            </a:r>
            <a:r>
              <a:rPr lang="en-US" noProof="0" dirty="0" smtClean="0"/>
              <a:t>Unordered</a:t>
            </a:r>
            <a:r>
              <a:rPr lang="en-US" noProof="0" dirty="0" smtClean="0"/>
              <a:t>: </a:t>
            </a:r>
            <a:r>
              <a:rPr lang="en-US" noProof="0" dirty="0" smtClean="0">
                <a:latin typeface="Consolas" panose="020B0609020204030204" pitchFamily="49" charset="0"/>
              </a:rPr>
              <a:t>(Entity </a:t>
            </a:r>
            <a:r>
              <a:rPr lang="en-US" b="1" noProof="0" dirty="0" smtClean="0">
                <a:latin typeface="Consolas" panose="020B0609020204030204" pitchFamily="49" charset="0"/>
              </a:rPr>
              <a:t>&amp; </a:t>
            </a:r>
            <a:r>
              <a:rPr lang="en-US" noProof="0" dirty="0" err="1" smtClean="0">
                <a:latin typeface="Consolas" panose="020B0609020204030204" pitchFamily="49" charset="0"/>
              </a:rPr>
              <a:t>DataType</a:t>
            </a:r>
            <a:r>
              <a:rPr lang="en-US" noProof="0" dirty="0" smtClean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Terminal rules are used for value literals (floats, etc.)</a:t>
            </a:r>
          </a:p>
          <a:p>
            <a:pPr lvl="1"/>
            <a:r>
              <a:rPr lang="en-US" noProof="0" dirty="0" smtClean="0"/>
              <a:t>Built-in: ID, STRING, INT</a:t>
            </a:r>
          </a:p>
          <a:p>
            <a:pPr lvl="1"/>
            <a:r>
              <a:rPr lang="en-US" noProof="0" dirty="0" err="1" smtClean="0">
                <a:latin typeface="Consolas" panose="020B0609020204030204" pitchFamily="49" charset="0"/>
              </a:rPr>
              <a:t>QualifiedName</a:t>
            </a:r>
            <a:r>
              <a:rPr lang="en-US" noProof="0" dirty="0" smtClean="0">
                <a:latin typeface="Consolas" panose="020B0609020204030204" pitchFamily="49" charset="0"/>
              </a:rPr>
              <a:t>: ID ('.' ID)*;</a:t>
            </a:r>
          </a:p>
          <a:p>
            <a:pPr lvl="1"/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 3 – Optional Elements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File: exercise3.dmodel</a:t>
            </a:r>
          </a:p>
          <a:p>
            <a:endParaRPr lang="en-US" noProof="0" dirty="0" smtClean="0"/>
          </a:p>
          <a:p>
            <a:r>
              <a:rPr lang="en-US" noProof="0" dirty="0" smtClean="0"/>
              <a:t>Boolean attributes are defined with </a:t>
            </a:r>
            <a:r>
              <a:rPr lang="en-US" noProof="0" dirty="0" smtClean="0">
                <a:latin typeface="Consolas" panose="020B0609020204030204" pitchFamily="49" charset="0"/>
              </a:rPr>
              <a:t>?=</a:t>
            </a:r>
          </a:p>
          <a:p>
            <a:pPr lvl="1"/>
            <a:r>
              <a:rPr lang="en-US" noProof="0" dirty="0" err="1" smtClean="0">
                <a:latin typeface="Consolas" panose="020B0609020204030204" pitchFamily="49" charset="0"/>
              </a:rPr>
              <a:t>manditory</a:t>
            </a:r>
            <a:r>
              <a:rPr lang="en-US" noProof="0" dirty="0">
                <a:latin typeface="Consolas" panose="020B0609020204030204" pitchFamily="49" charset="0"/>
              </a:rPr>
              <a:t>?=</a:t>
            </a:r>
            <a:r>
              <a:rPr lang="en-US" noProof="0" dirty="0" smtClean="0">
                <a:latin typeface="Consolas" panose="020B0609020204030204" pitchFamily="49" charset="0"/>
              </a:rPr>
              <a:t>'</a:t>
            </a:r>
            <a:r>
              <a:rPr lang="en-US" noProof="0" dirty="0" err="1" smtClean="0">
                <a:latin typeface="Consolas" panose="020B0609020204030204" pitchFamily="49" charset="0"/>
              </a:rPr>
              <a:t>manditory</a:t>
            </a:r>
            <a:r>
              <a:rPr lang="en-US" noProof="0" dirty="0" smtClean="0">
                <a:latin typeface="Consolas" panose="020B0609020204030204" pitchFamily="49" charset="0"/>
              </a:rPr>
              <a:t>'</a:t>
            </a:r>
          </a:p>
          <a:p>
            <a:endParaRPr lang="en-US" noProof="0" dirty="0" smtClean="0"/>
          </a:p>
          <a:p>
            <a:r>
              <a:rPr lang="en-US" noProof="0" dirty="0" smtClean="0"/>
              <a:t>In most cases used in combination with the </a:t>
            </a:r>
            <a:r>
              <a:rPr lang="en-US" noProof="0" dirty="0" smtClean="0">
                <a:latin typeface="Consolas" panose="020B0609020204030204" pitchFamily="49" charset="0"/>
              </a:rPr>
              <a:t>?</a:t>
            </a:r>
            <a:r>
              <a:rPr lang="en-US" noProof="0" dirty="0" smtClean="0"/>
              <a:t> (optional) operator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(</a:t>
            </a:r>
            <a:r>
              <a:rPr lang="en-US" noProof="0" dirty="0" err="1" smtClean="0">
                <a:latin typeface="Consolas" panose="020B0609020204030204" pitchFamily="49" charset="0"/>
              </a:rPr>
              <a:t>manditory</a:t>
            </a:r>
            <a:r>
              <a:rPr lang="en-US" noProof="0" dirty="0" smtClean="0">
                <a:latin typeface="Consolas" panose="020B0609020204030204" pitchFamily="49" charset="0"/>
              </a:rPr>
              <a:t>?='</a:t>
            </a:r>
            <a:r>
              <a:rPr lang="en-US" noProof="0" dirty="0" err="1" smtClean="0">
                <a:latin typeface="Consolas" panose="020B0609020204030204" pitchFamily="49" charset="0"/>
              </a:rPr>
              <a:t>manditory</a:t>
            </a:r>
            <a:r>
              <a:rPr lang="en-US" noProof="0" dirty="0" smtClean="0">
                <a:latin typeface="Consolas" panose="020B0609020204030204" pitchFamily="49" charset="0"/>
              </a:rPr>
              <a:t>')? …</a:t>
            </a:r>
          </a:p>
          <a:p>
            <a:pPr lvl="1"/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Exercise 4 – Multiple Files and Imports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Files: exercise4.dmodel, exercise4_common.dmodel &amp; </a:t>
            </a:r>
            <a:r>
              <a:rPr lang="en-US" noProof="0" dirty="0" smtClean="0"/>
              <a:t>exercise4_datatype.dmodel</a:t>
            </a:r>
          </a:p>
          <a:p>
            <a:endParaRPr lang="en-US" noProof="0" dirty="0" smtClean="0"/>
          </a:p>
          <a:p>
            <a:r>
              <a:rPr lang="en-US" noProof="0" dirty="0" smtClean="0"/>
              <a:t>Cross-references are resolved over all files on the build path</a:t>
            </a:r>
          </a:p>
          <a:p>
            <a:pPr lvl="1"/>
            <a:r>
              <a:rPr lang="en-US" noProof="0" dirty="0" smtClean="0"/>
              <a:t>Can be limited by </a:t>
            </a:r>
            <a:r>
              <a:rPr lang="en-US" noProof="0" dirty="0" smtClean="0"/>
              <a:t>scoping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Xtext builds a tree reference based on the name feature</a:t>
            </a:r>
          </a:p>
          <a:p>
            <a:pPr lvl="1"/>
            <a:r>
              <a:rPr lang="en-US" noProof="0" dirty="0" smtClean="0"/>
              <a:t>Also used for </a:t>
            </a:r>
            <a:r>
              <a:rPr lang="en-US" noProof="0" dirty="0" smtClean="0"/>
              <a:t>outline</a:t>
            </a:r>
          </a:p>
          <a:p>
            <a:pPr lvl="1"/>
            <a:endParaRPr lang="en-US" noProof="0" dirty="0" smtClean="0"/>
          </a:p>
          <a:p>
            <a:r>
              <a:rPr lang="en-US" noProof="0" dirty="0" err="1" smtClean="0">
                <a:latin typeface="Consolas" panose="020B0609020204030204" pitchFamily="49" charset="0"/>
              </a:rPr>
              <a:t>importedNamespace</a:t>
            </a:r>
            <a:r>
              <a:rPr lang="en-US" noProof="0" dirty="0" smtClean="0"/>
              <a:t> is a special feature to make references shorter</a:t>
            </a:r>
          </a:p>
          <a:p>
            <a:pPr lvl="1"/>
            <a:r>
              <a:rPr lang="en-US" noProof="0" dirty="0" err="1" smtClean="0">
                <a:latin typeface="Consolas" panose="020B0609020204030204" pitchFamily="49" charset="0"/>
              </a:rPr>
              <a:t>importedNamespace</a:t>
            </a:r>
            <a:r>
              <a:rPr lang="en-US" noProof="0" dirty="0" smtClean="0">
                <a:latin typeface="Consolas" panose="020B0609020204030204" pitchFamily="49" charset="0"/>
              </a:rPr>
              <a:t>=</a:t>
            </a:r>
            <a:r>
              <a:rPr lang="en-US" noProof="0" dirty="0" err="1" smtClean="0">
                <a:latin typeface="Consolas" panose="020B0609020204030204" pitchFamily="49" charset="0"/>
              </a:rPr>
              <a:t>QualifiedNameWithWildcard</a:t>
            </a:r>
            <a:endParaRPr lang="en-US" noProof="0" dirty="0" smtClean="0">
              <a:latin typeface="Consolas" panose="020B0609020204030204" pitchFamily="49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Code Generation: </a:t>
            </a:r>
            <a:r>
              <a:rPr lang="en-US" noProof="0" dirty="0" err="1" smtClean="0"/>
              <a:t>Xtend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err="1" smtClean="0"/>
              <a:t>Xtend</a:t>
            </a:r>
            <a:r>
              <a:rPr lang="en-US" noProof="0" dirty="0" smtClean="0"/>
              <a:t> is a dialect of Java and compiles to Java source code.</a:t>
            </a:r>
          </a:p>
          <a:p>
            <a:endParaRPr lang="en-US" noProof="0" dirty="0" smtClean="0"/>
          </a:p>
          <a:p>
            <a:r>
              <a:rPr lang="en-US" noProof="0" dirty="0" smtClean="0"/>
              <a:t>Has </a:t>
            </a:r>
            <a:r>
              <a:rPr lang="en-US" noProof="0" dirty="0" smtClean="0"/>
              <a:t>a lot of modern features like lambdas, operator overloading, method dispatching, etc.</a:t>
            </a:r>
          </a:p>
          <a:p>
            <a:endParaRPr lang="en-US" noProof="0" dirty="0" smtClean="0"/>
          </a:p>
          <a:p>
            <a:r>
              <a:rPr lang="en-US" noProof="0" dirty="0" smtClean="0"/>
              <a:t>Template </a:t>
            </a:r>
            <a:r>
              <a:rPr lang="en-US" noProof="0" dirty="0" smtClean="0"/>
              <a:t>Expression</a:t>
            </a:r>
          </a:p>
          <a:p>
            <a:pPr lvl="1"/>
            <a:r>
              <a:rPr lang="en-US" noProof="0" dirty="0" smtClean="0"/>
              <a:t>Templates are surround by triple single quotes (</a:t>
            </a:r>
            <a:r>
              <a:rPr lang="en-US" noProof="0" dirty="0" smtClean="0">
                <a:latin typeface="Consolas" panose="020B0609020204030204" pitchFamily="49" charset="0"/>
              </a:rPr>
              <a:t>''' template '''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Terminal for interpolated expression are guillemets (</a:t>
            </a:r>
            <a:r>
              <a:rPr lang="en-US" noProof="0" dirty="0" smtClean="0">
                <a:latin typeface="Consolas" panose="020B0609020204030204" pitchFamily="49" charset="0"/>
              </a:rPr>
              <a:t>«expression»</a:t>
            </a:r>
            <a:r>
              <a:rPr lang="en-US" noProof="0" dirty="0" smtClean="0"/>
              <a:t>)</a:t>
            </a:r>
          </a:p>
          <a:p>
            <a:pPr lvl="2"/>
            <a:r>
              <a:rPr lang="en-US" noProof="0" dirty="0" err="1" smtClean="0"/>
              <a:t>Ctrl+shift</a:t>
            </a:r>
            <a:r>
              <a:rPr lang="en-US" noProof="0" dirty="0" smtClean="0"/>
              <a:t>+&lt; = </a:t>
            </a:r>
            <a:r>
              <a:rPr lang="en-US" noProof="0" dirty="0" smtClean="0">
                <a:latin typeface="Consolas" panose="020B0609020204030204" pitchFamily="49" charset="0"/>
              </a:rPr>
              <a:t>«</a:t>
            </a:r>
            <a:r>
              <a:rPr lang="en-US" noProof="0" dirty="0" smtClean="0"/>
              <a:t>, </a:t>
            </a:r>
            <a:r>
              <a:rPr lang="en-US" noProof="0" dirty="0" err="1" smtClean="0"/>
              <a:t>ctrl+shift</a:t>
            </a:r>
            <a:r>
              <a:rPr lang="en-US" noProof="0" dirty="0" smtClean="0"/>
              <a:t>+&gt; = </a:t>
            </a:r>
            <a:r>
              <a:rPr lang="en-US" noProof="0" dirty="0" smtClean="0">
                <a:latin typeface="Consolas" panose="020B0609020204030204" pitchFamily="49" charset="0"/>
              </a:rPr>
              <a:t>»</a:t>
            </a:r>
            <a:r>
              <a:rPr lang="en-US" noProof="0" dirty="0" smtClean="0"/>
              <a:t> or </a:t>
            </a:r>
            <a:r>
              <a:rPr lang="en-US" noProof="0" dirty="0" err="1" smtClean="0"/>
              <a:t>ctrl+space</a:t>
            </a:r>
            <a:r>
              <a:rPr lang="en-US" noProof="0" dirty="0" smtClean="0"/>
              <a:t> inside a template block</a:t>
            </a:r>
          </a:p>
          <a:p>
            <a:endParaRPr lang="en-US" noProof="0" dirty="0" smtClean="0"/>
          </a:p>
          <a:p>
            <a:r>
              <a:rPr lang="en-US" noProof="0" dirty="0" smtClean="0"/>
              <a:t>Conditions </a:t>
            </a:r>
            <a:r>
              <a:rPr lang="en-US" noProof="0" dirty="0" smtClean="0"/>
              <a:t>and loops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«IF number != null» … «ENDIF»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«FOR element : elements» … «ENDFOR</a:t>
            </a:r>
            <a:r>
              <a:rPr lang="en-US" noProof="0" dirty="0" smtClean="0">
                <a:latin typeface="Consolas" panose="020B0609020204030204" pitchFamily="49" charset="0"/>
              </a:rPr>
              <a:t>»</a:t>
            </a:r>
            <a:endParaRPr lang="en-US" noProof="0" dirty="0" smtClean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Exercise: Code Generator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Generate</a:t>
            </a:r>
          </a:p>
          <a:p>
            <a:pPr lvl="1"/>
            <a:r>
              <a:rPr lang="en-US" noProof="0" dirty="0" smtClean="0"/>
              <a:t>C </a:t>
            </a:r>
            <a:r>
              <a:rPr lang="en-US" noProof="0" dirty="0" err="1"/>
              <a:t>s</a:t>
            </a:r>
            <a:r>
              <a:rPr lang="en-US" noProof="0" dirty="0" err="1" smtClean="0"/>
              <a:t>truct</a:t>
            </a:r>
            <a:r>
              <a:rPr lang="en-US" noProof="0" dirty="0" smtClean="0"/>
              <a:t> for an Entity 		</a:t>
            </a:r>
            <a:r>
              <a:rPr lang="en-US" noProof="0" dirty="0" smtClean="0"/>
              <a:t>	and/or</a:t>
            </a:r>
            <a:endParaRPr lang="en-US" noProof="0" dirty="0" smtClean="0"/>
          </a:p>
          <a:p>
            <a:pPr lvl="1"/>
            <a:r>
              <a:rPr lang="en-US" noProof="0" dirty="0" smtClean="0"/>
              <a:t>POJO for an Entity 			and/or</a:t>
            </a:r>
          </a:p>
          <a:p>
            <a:pPr lvl="1"/>
            <a:r>
              <a:rPr lang="en-US" noProof="0" dirty="0" smtClean="0"/>
              <a:t>HTML page for an Entity</a:t>
            </a:r>
          </a:p>
          <a:p>
            <a:endParaRPr lang="en-US" noProof="0" dirty="0" smtClean="0"/>
          </a:p>
          <a:p>
            <a:r>
              <a:rPr lang="en-US" noProof="0" dirty="0" smtClean="0"/>
              <a:t>Use</a:t>
            </a:r>
            <a:endParaRPr lang="en-US" noProof="0" dirty="0" smtClean="0"/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@Inject extension </a:t>
            </a: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IQualifiedNameProvider</a:t>
            </a:r>
            <a:endParaRPr lang="en-GB" sz="160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marL="478355" lvl="1" indent="0">
              <a:buNone/>
            </a:pPr>
            <a:endParaRPr lang="en-GB" sz="160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for (e : </a:t>
            </a: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resource.allContents.toIterable.filter</a:t>
            </a: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(Entity)) {</a:t>
            </a:r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fsa.generateFile</a:t>
            </a: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e.fullyQualifiedName.toString</a:t>
            </a: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("/") + ".c/java/html", </a:t>
            </a: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e.compile</a:t>
            </a: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)</a:t>
            </a:r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478355" lvl="1" indent="0">
              <a:buNone/>
            </a:pPr>
            <a:endParaRPr lang="en-GB" sz="160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marL="478355" lvl="1" indent="0">
              <a:buNone/>
            </a:pPr>
            <a:r>
              <a:rPr lang="en-GB" sz="1600" dirty="0" err="1">
                <a:solidFill>
                  <a:srgbClr val="1B425F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 compile(Entity e) ''' </a:t>
            </a:r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	Your template here</a:t>
            </a:r>
          </a:p>
          <a:p>
            <a:pPr marL="478355" lvl="1" indent="0">
              <a:buNone/>
            </a:pPr>
            <a:r>
              <a:rPr lang="en-GB" sz="1600" dirty="0">
                <a:solidFill>
                  <a:srgbClr val="1B425F"/>
                </a:solidFill>
                <a:latin typeface="Consolas" panose="020B0609020204030204" pitchFamily="49" charset="0"/>
              </a:rPr>
              <a:t>'''</a:t>
            </a:r>
          </a:p>
          <a:p>
            <a:pPr marL="238694" indent="0">
              <a:buNone/>
            </a:pPr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Exercise: Validation Rule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Implement the following validation rules:</a:t>
            </a:r>
          </a:p>
          <a:p>
            <a:pPr lvl="1"/>
            <a:r>
              <a:rPr lang="en-US" noProof="0" dirty="0" smtClean="0"/>
              <a:t>Show a warning </a:t>
            </a:r>
            <a:r>
              <a:rPr lang="en-US" noProof="0" dirty="0" smtClean="0"/>
              <a:t>when: The </a:t>
            </a:r>
            <a:r>
              <a:rPr lang="en-US" noProof="0" dirty="0" smtClean="0"/>
              <a:t>name of an entity should start with a capitol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entity job { //Warning: Name should start with a capitol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	…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478355" lvl="1" indent="0">
              <a:buNone/>
            </a:pPr>
            <a:endParaRPr lang="en-US" sz="1867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0" dirty="0" smtClean="0"/>
              <a:t>Show an error </a:t>
            </a:r>
            <a:r>
              <a:rPr lang="en-US" noProof="0" dirty="0" smtClean="0"/>
              <a:t>when:</a:t>
            </a:r>
            <a:r>
              <a:rPr lang="en-US" dirty="0"/>
              <a:t> </a:t>
            </a:r>
            <a:r>
              <a:rPr lang="en-US" noProof="0" dirty="0" smtClean="0"/>
              <a:t>A </a:t>
            </a:r>
            <a:r>
              <a:rPr lang="en-US" noProof="0" dirty="0" smtClean="0"/>
              <a:t>feature name is not unique (exists in one of their super types)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entity Person {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	name: String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entity Employee extends Person {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	name: String //Error: Feature name is not unique</a:t>
            </a:r>
          </a:p>
          <a:p>
            <a:pPr marL="478355" lvl="1" indent="0">
              <a:buNone/>
            </a:pPr>
            <a:r>
              <a:rPr lang="en-US" sz="1867" dirty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238694" indent="0">
              <a:buNone/>
            </a:pP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Exercise: Unit Testing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Implement an unit test to check if the type of a self reference is the same as the entity in which it is declared</a:t>
            </a:r>
            <a:endParaRPr lang="en-US" noProof="0" dirty="0"/>
          </a:p>
          <a:p>
            <a:pPr marL="238694" indent="0">
              <a:buNone/>
            </a:pP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entity </a:t>
            </a:r>
            <a:r>
              <a:rPr lang="en-GB" b="0" dirty="0" err="1">
                <a:solidFill>
                  <a:srgbClr val="1B425F"/>
                </a:solidFill>
                <a:latin typeface="Consolas" panose="020B0609020204030204" pitchFamily="49" charset="0"/>
              </a:rPr>
              <a:t>MyEntity</a:t>
            </a: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 {</a:t>
            </a:r>
          </a:p>
          <a:p>
            <a:pPr marL="238694" indent="0">
              <a:buNone/>
            </a:pP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	parent: </a:t>
            </a:r>
            <a:r>
              <a:rPr lang="en-GB" b="0" dirty="0" err="1">
                <a:solidFill>
                  <a:srgbClr val="1B425F"/>
                </a:solidFill>
                <a:latin typeface="Consolas" panose="020B0609020204030204" pitchFamily="49" charset="0"/>
              </a:rPr>
              <a:t>MyEntity</a:t>
            </a:r>
            <a:endParaRPr lang="en-GB" b="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marL="238694" indent="0">
              <a:buNone/>
            </a:pPr>
            <a:r>
              <a:rPr lang="en-GB" b="0" dirty="0" smtClean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238694" indent="0">
              <a:buNone/>
            </a:pPr>
            <a:endParaRPr lang="en-GB" b="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r>
              <a:rPr lang="en-US" noProof="0" dirty="0" smtClean="0"/>
              <a:t>Implement an unit test to check if the warning is given when the following snippet is used:</a:t>
            </a:r>
          </a:p>
          <a:p>
            <a:pPr marL="238694" indent="0">
              <a:buNone/>
            </a:pP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entity </a:t>
            </a:r>
            <a:r>
              <a:rPr lang="en-GB" b="0" dirty="0" err="1">
                <a:solidFill>
                  <a:srgbClr val="1B425F"/>
                </a:solidFill>
                <a:latin typeface="Consolas" panose="020B0609020204030204" pitchFamily="49" charset="0"/>
              </a:rPr>
              <a:t>noCapitol</a:t>
            </a: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 {</a:t>
            </a:r>
          </a:p>
          <a:p>
            <a:pPr marL="238694" indent="0">
              <a:buNone/>
            </a:pPr>
            <a:r>
              <a:rPr lang="en-GB" b="0" dirty="0">
                <a:solidFill>
                  <a:srgbClr val="1B425F"/>
                </a:solidFill>
                <a:latin typeface="Consolas" panose="020B0609020204030204" pitchFamily="49" charset="0"/>
              </a:rPr>
              <a:t>	parent: </a:t>
            </a:r>
            <a:r>
              <a:rPr lang="en-GB" b="0" dirty="0" err="1">
                <a:solidFill>
                  <a:srgbClr val="1B425F"/>
                </a:solidFill>
                <a:latin typeface="Consolas" panose="020B0609020204030204" pitchFamily="49" charset="0"/>
              </a:rPr>
              <a:t>noCapitol</a:t>
            </a:r>
            <a:endParaRPr lang="en-GB" b="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pPr marL="238694" indent="0">
              <a:buNone/>
            </a:pPr>
            <a:r>
              <a:rPr lang="en-GB" b="0" dirty="0" smtClean="0">
                <a:solidFill>
                  <a:srgbClr val="1B425F"/>
                </a:solidFill>
                <a:latin typeface="Consolas" panose="020B0609020204030204" pitchFamily="49" charset="0"/>
              </a:rPr>
              <a:t>}</a:t>
            </a:r>
          </a:p>
          <a:p>
            <a:pPr marL="238694" indent="0">
              <a:buNone/>
            </a:pPr>
            <a:endParaRPr lang="en-GB" b="0" dirty="0">
              <a:solidFill>
                <a:srgbClr val="1B425F"/>
              </a:solidFill>
              <a:latin typeface="Consolas" panose="020B0609020204030204" pitchFamily="49" charset="0"/>
            </a:endParaRPr>
          </a:p>
          <a:p>
            <a:r>
              <a:rPr lang="en-US" noProof="0" dirty="0" smtClean="0"/>
              <a:t>Tip: Use the </a:t>
            </a:r>
            <a:r>
              <a:rPr lang="en-US" noProof="0" dirty="0" err="1">
                <a:latin typeface="Consolas" panose="020B0609020204030204" pitchFamily="49" charset="0"/>
              </a:rPr>
              <a:t>ValidationTestHelper</a:t>
            </a:r>
            <a:endParaRPr lang="en-US" noProof="0" dirty="0" smtClean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Extra Exercises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Implement defaults for entity features and datatypes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datatype String = "UNDEFINED“			age : Integer = -1</a:t>
            </a:r>
          </a:p>
          <a:p>
            <a:r>
              <a:rPr lang="en-US" noProof="0" dirty="0" smtClean="0"/>
              <a:t>Implement an expression with Xtext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Show </a:t>
            </a:r>
            <a:r>
              <a:rPr lang="en-US" noProof="0" dirty="0" err="1" smtClean="0">
                <a:latin typeface="Consolas" panose="020B0609020204030204" pitchFamily="49" charset="0"/>
              </a:rPr>
              <a:t>Blog.posts.comments.content</a:t>
            </a:r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Implement a quick fix</a:t>
            </a:r>
          </a:p>
          <a:p>
            <a:r>
              <a:rPr lang="en-US" noProof="0" dirty="0" smtClean="0"/>
              <a:t>Implement a formatter</a:t>
            </a:r>
          </a:p>
          <a:p>
            <a:r>
              <a:rPr lang="en-US" noProof="0" dirty="0" smtClean="0"/>
              <a:t>Implement scoping</a:t>
            </a:r>
          </a:p>
          <a:p>
            <a:r>
              <a:rPr lang="en-US" noProof="0" dirty="0" smtClean="0"/>
              <a:t>Create a standalone runnable jar</a:t>
            </a:r>
          </a:p>
          <a:p>
            <a:r>
              <a:rPr lang="en-US" noProof="0" dirty="0" smtClean="0"/>
              <a:t>Implement your own DSL idea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Objective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Create a simple DSL with Xtext on your own machine</a:t>
            </a:r>
          </a:p>
          <a:p>
            <a:pPr lvl="1"/>
            <a:r>
              <a:rPr lang="en-US" noProof="0" dirty="0" smtClean="0"/>
              <a:t>Grammar</a:t>
            </a:r>
          </a:p>
          <a:p>
            <a:pPr lvl="1"/>
            <a:r>
              <a:rPr lang="en-US" noProof="0" dirty="0" smtClean="0"/>
              <a:t>Code generation</a:t>
            </a:r>
          </a:p>
          <a:p>
            <a:pPr lvl="1"/>
            <a:r>
              <a:rPr lang="en-US" noProof="0" dirty="0" smtClean="0"/>
              <a:t>Validation</a:t>
            </a: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is a Domain Specific Language (DSL)?</a:t>
            </a:r>
            <a:endParaRPr lang="en-US" noProof="0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 smtClean="0"/>
          </a:p>
          <a:p>
            <a:r>
              <a:rPr lang="en-US" noProof="0" dirty="0" smtClean="0"/>
              <a:t>A domain specific language (DSL) is a formal, </a:t>
            </a:r>
            <a:r>
              <a:rPr lang="en-US" noProof="0" dirty="0" err="1" smtClean="0"/>
              <a:t>processable</a:t>
            </a:r>
            <a:r>
              <a:rPr lang="en-US" noProof="0" dirty="0" smtClean="0"/>
              <a:t> language targeting at a specific viewpoint or aspect of a system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smtClean="0"/>
              <a:t>HTML </a:t>
            </a:r>
            <a:r>
              <a:rPr lang="en-US" noProof="0" dirty="0" smtClean="0">
                <a:sym typeface="Wingdings" panose="05000000000000000000" pitchFamily="2" charset="2"/>
              </a:rPr>
              <a:t> Markup for websites/</a:t>
            </a:r>
            <a:r>
              <a:rPr lang="en-US" noProof="0" dirty="0" err="1" smtClean="0">
                <a:sym typeface="Wingdings" panose="05000000000000000000" pitchFamily="2" charset="2"/>
              </a:rPr>
              <a:t>webdocuments</a:t>
            </a:r>
            <a:endParaRPr lang="en-US" noProof="0" dirty="0" smtClean="0">
              <a:sym typeface="Wingdings" panose="05000000000000000000" pitchFamily="2" charset="2"/>
            </a:endParaRPr>
          </a:p>
          <a:p>
            <a:pPr lvl="1"/>
            <a:r>
              <a:rPr lang="en-US" noProof="0" dirty="0" smtClean="0"/>
              <a:t>SQL </a:t>
            </a:r>
            <a:r>
              <a:rPr lang="en-US" noProof="0" dirty="0" smtClean="0">
                <a:sym typeface="Wingdings" panose="05000000000000000000" pitchFamily="2" charset="2"/>
              </a:rPr>
              <a:t> Querying databases</a:t>
            </a:r>
          </a:p>
          <a:p>
            <a:pPr lvl="1"/>
            <a:r>
              <a:rPr lang="en-US" noProof="0" dirty="0" smtClean="0">
                <a:sym typeface="Wingdings" panose="05000000000000000000" pitchFamily="2" charset="2"/>
              </a:rPr>
              <a:t>VHDL  Hardware design</a:t>
            </a:r>
          </a:p>
          <a:p>
            <a:pPr lvl="1"/>
            <a:r>
              <a:rPr lang="en-US" noProof="0" dirty="0" smtClean="0">
                <a:sym typeface="Wingdings" panose="05000000000000000000" pitchFamily="2" charset="2"/>
              </a:rPr>
              <a:t>Capella/Arcadia DSL  Model based engineering solution 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Xtext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Xtext is a language engineering framework</a:t>
            </a:r>
          </a:p>
          <a:p>
            <a:endParaRPr lang="en-US" noProof="0" dirty="0" smtClean="0"/>
          </a:p>
          <a:p>
            <a:r>
              <a:rPr lang="en-US" noProof="0" dirty="0" smtClean="0"/>
              <a:t>Grammar driven</a:t>
            </a:r>
          </a:p>
          <a:p>
            <a:endParaRPr lang="en-US" noProof="0" dirty="0" smtClean="0"/>
          </a:p>
          <a:p>
            <a:r>
              <a:rPr lang="en-US" noProof="0" dirty="0" smtClean="0"/>
              <a:t>Open source &amp; an Eclipse.org project</a:t>
            </a:r>
          </a:p>
          <a:p>
            <a:endParaRPr lang="en-US" noProof="0" dirty="0" smtClean="0"/>
          </a:p>
          <a:p>
            <a:r>
              <a:rPr lang="en-US" noProof="0" dirty="0" smtClean="0"/>
              <a:t>Multiple platform/IDE support (Eclipse, IntelliJ &amp; web)</a:t>
            </a:r>
          </a:p>
          <a:p>
            <a:endParaRPr lang="en-US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Development Environment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JDK &gt;= 1.8</a:t>
            </a:r>
          </a:p>
          <a:p>
            <a:pPr lvl="1"/>
            <a:r>
              <a:rPr lang="en-US" noProof="0" dirty="0" smtClean="0">
                <a:hlinkClick r:id="rId2"/>
              </a:rPr>
              <a:t>http://www.oracle.com/technetwork/java/javase/downloads/index.html</a:t>
            </a:r>
            <a:r>
              <a:rPr lang="en-US" noProof="0" dirty="0" smtClean="0"/>
              <a:t> </a:t>
            </a:r>
          </a:p>
          <a:p>
            <a:endParaRPr lang="en-US" noProof="0" dirty="0" smtClean="0"/>
          </a:p>
          <a:p>
            <a:r>
              <a:rPr lang="en-US" noProof="0" dirty="0" smtClean="0"/>
              <a:t>Eclipse 4.6.2 Neon.2 (Eclipse IDE for Java and DSL Developers)</a:t>
            </a:r>
          </a:p>
          <a:p>
            <a:pPr lvl="1"/>
            <a:r>
              <a:rPr lang="en-US" noProof="0" dirty="0" smtClean="0">
                <a:hlinkClick r:id="rId3"/>
              </a:rPr>
              <a:t>https://eclipse.org/downloads/eclipse-packages/</a:t>
            </a:r>
            <a:r>
              <a:rPr lang="en-US" noProof="0" dirty="0" smtClean="0"/>
              <a:t> </a:t>
            </a:r>
          </a:p>
          <a:p>
            <a:endParaRPr lang="en-US" noProof="0" dirty="0" smtClean="0"/>
          </a:p>
          <a:p>
            <a:r>
              <a:rPr lang="en-US" noProof="0" dirty="0" smtClean="0"/>
              <a:t>Xtext 2.10 (included in Eclipse IDE for Java and DSL Developers)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 of Xtext Eclipse project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pPr marL="0" indent="0" algn="ctr">
              <a:buNone/>
            </a:pPr>
            <a:endParaRPr lang="en-US" sz="4267" dirty="0"/>
          </a:p>
          <a:p>
            <a:pPr marL="0" indent="0" algn="ctr">
              <a:buNone/>
            </a:pPr>
            <a:r>
              <a:rPr lang="en-US" sz="4267" dirty="0"/>
              <a:t>Demo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Xtext Grammar Exercises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Get exercise files from the </a:t>
            </a:r>
            <a:r>
              <a:rPr lang="en-US" noProof="0" dirty="0" smtClean="0"/>
              <a:t>USB stick </a:t>
            </a:r>
            <a:r>
              <a:rPr lang="en-US" noProof="0" dirty="0" smtClean="0"/>
              <a:t>or GitHub:</a:t>
            </a:r>
          </a:p>
          <a:p>
            <a:pPr lvl="1"/>
            <a:r>
              <a:rPr lang="en-US" noProof="0" dirty="0">
                <a:hlinkClick r:id="rId3"/>
              </a:rPr>
              <a:t>https://</a:t>
            </a:r>
            <a:r>
              <a:rPr lang="en-US" noProof="0" dirty="0" smtClean="0">
                <a:hlinkClick r:id="rId3"/>
              </a:rPr>
              <a:t>github.com/dvdkruk/xtext-workshop/tree/master/org.example.domainmodel.exercises/exercisefiles</a:t>
            </a:r>
            <a:r>
              <a:rPr lang="en-US" noProof="0" dirty="0" smtClean="0"/>
              <a:t> 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Exercise</a:t>
            </a:r>
            <a:r>
              <a:rPr lang="en-US" noProof="0" dirty="0" smtClean="0"/>
              <a:t>: Implement exercise files, one by one</a:t>
            </a:r>
          </a:p>
          <a:p>
            <a:pPr lvl="1"/>
            <a:r>
              <a:rPr lang="en-US" noProof="0" dirty="0" smtClean="0"/>
              <a:t>Change </a:t>
            </a:r>
            <a:r>
              <a:rPr lang="en-US" noProof="0" dirty="0" err="1" smtClean="0">
                <a:latin typeface="Consolas" panose="020B0609020204030204" pitchFamily="49" charset="0"/>
              </a:rPr>
              <a:t>Domainmodel.xtext</a:t>
            </a:r>
            <a:endParaRPr lang="en-US" noProof="0" dirty="0" smtClean="0">
              <a:latin typeface="Consolas" panose="020B0609020204030204" pitchFamily="49" charset="0"/>
            </a:endParaRPr>
          </a:p>
          <a:p>
            <a:pPr lvl="1"/>
            <a:r>
              <a:rPr lang="en-US" noProof="0" dirty="0" smtClean="0"/>
              <a:t>Run MWE2 workflow</a:t>
            </a:r>
          </a:p>
          <a:p>
            <a:pPr lvl="1"/>
            <a:r>
              <a:rPr lang="en-US" noProof="0" dirty="0" smtClean="0"/>
              <a:t>Run second Eclipse instance</a:t>
            </a:r>
          </a:p>
          <a:p>
            <a:pPr lvl="2"/>
            <a:r>
              <a:rPr lang="en-US" noProof="0" dirty="0" smtClean="0"/>
              <a:t>Copy exercise file into an Eclipse project</a:t>
            </a:r>
          </a:p>
          <a:p>
            <a:pPr lvl="2"/>
            <a:r>
              <a:rPr lang="en-US" noProof="0" dirty="0" smtClean="0"/>
              <a:t>Check and test</a:t>
            </a:r>
          </a:p>
          <a:p>
            <a:pPr lvl="1"/>
            <a:r>
              <a:rPr lang="en-US" noProof="0" dirty="0" smtClean="0"/>
              <a:t>Repeat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Exercise 0 - Create A New Xtext Project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Create A New Xtext Project</a:t>
            </a:r>
          </a:p>
          <a:p>
            <a:pPr lvl="1"/>
            <a:r>
              <a:rPr lang="en-US" noProof="0" dirty="0" smtClean="0"/>
              <a:t>File </a:t>
            </a:r>
            <a:r>
              <a:rPr lang="en-US" noProof="0" dirty="0" smtClean="0">
                <a:sym typeface="Wingdings" panose="05000000000000000000" pitchFamily="2" charset="2"/>
              </a:rPr>
              <a:t> New  Project…  Xtext  Xtext project</a:t>
            </a:r>
          </a:p>
          <a:p>
            <a:pPr lvl="1"/>
            <a:endParaRPr lang="en-US" noProof="0" dirty="0" smtClean="0">
              <a:sym typeface="Wingdings" panose="05000000000000000000" pitchFamily="2" charset="2"/>
            </a:endParaRPr>
          </a:p>
          <a:p>
            <a:endParaRPr lang="en-US" noProof="0" dirty="0" smtClean="0">
              <a:sym typeface="Wingdings" panose="05000000000000000000" pitchFamily="2" charset="2"/>
            </a:endParaRPr>
          </a:p>
          <a:p>
            <a:endParaRPr lang="en-US" noProof="0" dirty="0" smtClean="0">
              <a:sym typeface="Wingdings" panose="05000000000000000000" pitchFamily="2" charset="2"/>
            </a:endParaRPr>
          </a:p>
          <a:p>
            <a:endParaRPr lang="en-US" noProof="0" dirty="0" smtClean="0">
              <a:sym typeface="Wingdings" panose="05000000000000000000" pitchFamily="2" charset="2"/>
            </a:endParaRPr>
          </a:p>
          <a:p>
            <a:endParaRPr lang="en-US" noProof="0" dirty="0" smtClean="0">
              <a:sym typeface="Wingdings" panose="05000000000000000000" pitchFamily="2" charset="2"/>
            </a:endParaRPr>
          </a:p>
          <a:p>
            <a:r>
              <a:rPr lang="en-US" noProof="0" dirty="0" smtClean="0">
                <a:sym typeface="Wingdings" panose="05000000000000000000" pitchFamily="2" charset="2"/>
              </a:rPr>
              <a:t>Build </a:t>
            </a:r>
            <a:r>
              <a:rPr lang="en-US" noProof="0" dirty="0" smtClean="0">
                <a:sym typeface="Wingdings" panose="05000000000000000000" pitchFamily="2" charset="2"/>
              </a:rPr>
              <a:t>the Greetings Hello example grammar</a:t>
            </a:r>
          </a:p>
          <a:p>
            <a:pPr lvl="1"/>
            <a:r>
              <a:rPr lang="en-US" noProof="0" dirty="0" smtClean="0">
                <a:sym typeface="Wingdings" panose="05000000000000000000" pitchFamily="2" charset="2"/>
              </a:rPr>
              <a:t>Right click </a:t>
            </a:r>
            <a:r>
              <a:rPr lang="en-US" noProof="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Domainmodel.xtext</a:t>
            </a:r>
            <a:r>
              <a:rPr lang="en-US" noProof="0" dirty="0" smtClean="0">
                <a:sym typeface="Wingdings" panose="05000000000000000000" pitchFamily="2" charset="2"/>
              </a:rPr>
              <a:t>  Run As  1 Generate Xtext Artifacts</a:t>
            </a:r>
          </a:p>
          <a:p>
            <a:r>
              <a:rPr lang="en-US" noProof="0" dirty="0" smtClean="0">
                <a:sym typeface="Wingdings" panose="05000000000000000000" pitchFamily="2" charset="2"/>
              </a:rPr>
              <a:t>Start a second Eclipse instance</a:t>
            </a:r>
          </a:p>
          <a:p>
            <a:pPr lvl="1"/>
            <a:r>
              <a:rPr lang="en-US" noProof="0" dirty="0" smtClean="0">
                <a:sym typeface="Wingdings" panose="05000000000000000000" pitchFamily="2" charset="2"/>
              </a:rPr>
              <a:t>Right click </a:t>
            </a:r>
            <a:r>
              <a:rPr lang="en-US" noProof="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org.example.domainmodel</a:t>
            </a:r>
            <a:r>
              <a:rPr lang="en-US" noProof="0" dirty="0" smtClean="0">
                <a:sym typeface="Wingdings" panose="05000000000000000000" pitchFamily="2" charset="2"/>
              </a:rPr>
              <a:t>  Run As  1 Eclipse Application</a:t>
            </a:r>
          </a:p>
          <a:p>
            <a:endParaRPr lang="en-US" noProof="0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1024129" y="2654968"/>
          <a:ext cx="9720071" cy="14811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62016">
                  <a:extLst>
                    <a:ext uri="{9D8B030D-6E8A-4147-A177-3AD203B41FA5}">
                      <a16:colId xmlns:a16="http://schemas.microsoft.com/office/drawing/2014/main" val="1755284839"/>
                    </a:ext>
                  </a:extLst>
                </a:gridCol>
                <a:gridCol w="6158055">
                  <a:extLst>
                    <a:ext uri="{9D8B030D-6E8A-4147-A177-3AD203B41FA5}">
                      <a16:colId xmlns:a16="http://schemas.microsoft.com/office/drawing/2014/main" val="2131015947"/>
                    </a:ext>
                  </a:extLst>
                </a:gridCol>
              </a:tblGrid>
              <a:tr h="492255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Project</a:t>
                      </a:r>
                      <a:r>
                        <a:rPr lang="en-US" sz="2400" baseline="0" noProof="0" dirty="0" smtClean="0"/>
                        <a:t> name:</a:t>
                      </a:r>
                      <a:endParaRPr lang="en-US" sz="2400" noProof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noProof="0" dirty="0" err="1" smtClean="0"/>
                        <a:t>org.example.domainmodel</a:t>
                      </a:r>
                      <a:endParaRPr lang="en-US" sz="2400" noProof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473042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Language</a:t>
                      </a:r>
                      <a:r>
                        <a:rPr lang="en-US" sz="2400" baseline="0" noProof="0" dirty="0" smtClean="0"/>
                        <a:t> name:</a:t>
                      </a:r>
                      <a:endParaRPr lang="en-US" sz="2400" noProof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 dirty="0" err="1" smtClean="0"/>
                        <a:t>org.example.domainmodel.Domainmodel</a:t>
                      </a:r>
                      <a:endParaRPr lang="en-US" sz="2400" noProof="0" dirty="0" smtClean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816013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Language extension:</a:t>
                      </a:r>
                      <a:endParaRPr lang="en-US" sz="2400" noProof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noProof="0" dirty="0" err="1" smtClean="0"/>
                        <a:t>dmodel</a:t>
                      </a:r>
                      <a:endParaRPr lang="en-US" sz="2400" noProof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5149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4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Exercise 1 – Basic Grammar Elements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File: exercise1.dmodel</a:t>
            </a:r>
          </a:p>
          <a:p>
            <a:r>
              <a:rPr lang="en-US" noProof="0" dirty="0" smtClean="0"/>
              <a:t>The first rule in a grammar is used a the start rule </a:t>
            </a:r>
          </a:p>
          <a:p>
            <a:pPr lvl="1"/>
            <a:r>
              <a:rPr lang="en-US" noProof="0" dirty="0" err="1" smtClean="0">
                <a:latin typeface="Consolas" panose="020B0609020204030204" pitchFamily="49" charset="0"/>
              </a:rPr>
              <a:t>Domainmodel</a:t>
            </a:r>
            <a:r>
              <a:rPr lang="en-US" noProof="0" dirty="0" smtClean="0">
                <a:latin typeface="Consolas" panose="020B0609020204030204" pitchFamily="49" charset="0"/>
              </a:rPr>
              <a:t>: … </a:t>
            </a:r>
            <a:r>
              <a:rPr lang="en-US" noProof="0" dirty="0" smtClean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Keywords are defined between single quotes </a:t>
            </a:r>
          </a:p>
          <a:p>
            <a:pPr lvl="1"/>
            <a:r>
              <a:rPr lang="en-US" noProof="0" dirty="0">
                <a:latin typeface="Consolas" panose="020B0609020204030204" pitchFamily="49" charset="0"/>
              </a:rPr>
              <a:t>'</a:t>
            </a:r>
            <a:r>
              <a:rPr lang="en-US" noProof="0" dirty="0" smtClean="0">
                <a:latin typeface="Consolas" panose="020B0609020204030204" pitchFamily="49" charset="0"/>
              </a:rPr>
              <a:t>{'		</a:t>
            </a:r>
            <a:r>
              <a:rPr lang="en-US" noProof="0" dirty="0">
                <a:latin typeface="Consolas" panose="020B0609020204030204" pitchFamily="49" charset="0"/>
              </a:rPr>
              <a:t>'}'</a:t>
            </a:r>
            <a:r>
              <a:rPr lang="en-US" noProof="0" dirty="0" smtClean="0">
                <a:latin typeface="Consolas" panose="020B0609020204030204" pitchFamily="49" charset="0"/>
              </a:rPr>
              <a:t>		</a:t>
            </a:r>
            <a:r>
              <a:rPr lang="en-US" noProof="0" dirty="0" smtClean="0">
                <a:latin typeface="Consolas" panose="020B0609020204030204" pitchFamily="49" charset="0"/>
              </a:rPr>
              <a:t>'entity‘</a:t>
            </a:r>
          </a:p>
          <a:p>
            <a:pPr lvl="1"/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Features are assigned to a rule with </a:t>
            </a:r>
            <a:r>
              <a:rPr lang="en-US" noProof="0" dirty="0" smtClean="0">
                <a:latin typeface="Consolas" panose="020B0609020204030204" pitchFamily="49" charset="0"/>
              </a:rPr>
              <a:t>=</a:t>
            </a:r>
            <a:r>
              <a:rPr lang="en-US" noProof="0" dirty="0" smtClean="0"/>
              <a:t> or </a:t>
            </a:r>
            <a:r>
              <a:rPr lang="en-US" noProof="0" dirty="0" smtClean="0">
                <a:latin typeface="Consolas" panose="020B0609020204030204" pitchFamily="49" charset="0"/>
              </a:rPr>
              <a:t>+=</a:t>
            </a:r>
            <a:r>
              <a:rPr lang="en-US" noProof="0" dirty="0" smtClean="0"/>
              <a:t>, the later one is used for lists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</a:rPr>
              <a:t>name=ID				</a:t>
            </a:r>
            <a:r>
              <a:rPr lang="en-US" noProof="0" dirty="0">
                <a:latin typeface="Consolas" panose="020B0609020204030204" pitchFamily="49" charset="0"/>
              </a:rPr>
              <a:t> elements+=Elements </a:t>
            </a:r>
            <a:endParaRPr lang="en-US" noProof="0" dirty="0" smtClean="0">
              <a:latin typeface="Consolas" panose="020B0609020204030204" pitchFamily="49" charset="0"/>
            </a:endParaRPr>
          </a:p>
          <a:p>
            <a:pPr lvl="1"/>
            <a:endParaRPr lang="en-US" noProof="0" dirty="0" smtClean="0">
              <a:latin typeface="Consolas" panose="020B0609020204030204" pitchFamily="49" charset="0"/>
            </a:endParaRPr>
          </a:p>
          <a:p>
            <a:r>
              <a:rPr lang="en-US" noProof="0" dirty="0" smtClean="0"/>
              <a:t>EBNF Expressions for cardinality</a:t>
            </a:r>
          </a:p>
          <a:p>
            <a:pPr lvl="1"/>
            <a:r>
              <a:rPr lang="en-US" noProof="0" dirty="0" smtClean="0"/>
              <a:t>Default = exactly one, </a:t>
            </a:r>
            <a:r>
              <a:rPr lang="en-US" noProof="0" dirty="0" smtClean="0">
                <a:latin typeface="Consolas" panose="020B0609020204030204" pitchFamily="49" charset="0"/>
              </a:rPr>
              <a:t>?</a:t>
            </a:r>
            <a:r>
              <a:rPr lang="en-US" noProof="0" dirty="0" smtClean="0"/>
              <a:t> = optional, </a:t>
            </a:r>
            <a:r>
              <a:rPr lang="en-US" noProof="0" dirty="0" smtClean="0">
                <a:latin typeface="Consolas" panose="020B0609020204030204" pitchFamily="49" charset="0"/>
              </a:rPr>
              <a:t>+</a:t>
            </a:r>
            <a:r>
              <a:rPr lang="en-US" noProof="0" dirty="0" smtClean="0"/>
              <a:t> = at least once, </a:t>
            </a:r>
            <a:r>
              <a:rPr lang="en-US" noProof="0" dirty="0" smtClean="0">
                <a:latin typeface="Consolas" panose="020B0609020204030204" pitchFamily="49" charset="0"/>
              </a:rPr>
              <a:t>*</a:t>
            </a:r>
            <a:r>
              <a:rPr lang="en-US" noProof="0" dirty="0" smtClean="0"/>
              <a:t> = any number</a:t>
            </a: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</TotalTime>
  <Words>599</Words>
  <Application>Microsoft Office PowerPoint</Application>
  <PresentationFormat>Breedbeeld</PresentationFormat>
  <Paragraphs>196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Consolas</vt:lpstr>
      <vt:lpstr>Wingdings</vt:lpstr>
      <vt:lpstr>Wingdings 2</vt:lpstr>
      <vt:lpstr>HDOfficeLightV0</vt:lpstr>
      <vt:lpstr>1_HDOfficeLightV0</vt:lpstr>
      <vt:lpstr>Terugblik</vt:lpstr>
      <vt:lpstr>Workshop:  How to create a DSL with Xtext</vt:lpstr>
      <vt:lpstr>Objective</vt:lpstr>
      <vt:lpstr>What is a Domain Specific Language (DSL)?</vt:lpstr>
      <vt:lpstr>Xtext</vt:lpstr>
      <vt:lpstr>Development Environment</vt:lpstr>
      <vt:lpstr>Outline of Xtext Eclipse project</vt:lpstr>
      <vt:lpstr>Xtext Grammar Exercises</vt:lpstr>
      <vt:lpstr>Exercise 0 - Create A New Xtext Project</vt:lpstr>
      <vt:lpstr>Exercise 1 – Basic Grammar Elements</vt:lpstr>
      <vt:lpstr>Exercise 2 – Cross-References, Groups &amp; Terminal Rules</vt:lpstr>
      <vt:lpstr>Exercise 3 – Optional Elements</vt:lpstr>
      <vt:lpstr>Exercise 4 – Multiple Files and Imports</vt:lpstr>
      <vt:lpstr>Code Generation: Xtend</vt:lpstr>
      <vt:lpstr>Exercise: Code Generator</vt:lpstr>
      <vt:lpstr>Exercise: Validation Rule</vt:lpstr>
      <vt:lpstr>Exercise: Unit Testing</vt:lpstr>
      <vt:lpstr>Extra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 How to create a DSL with Xtext</dc:title>
  <dc:creator>Damiaan van der Kruk</dc:creator>
  <cp:lastModifiedBy>Damiaan van der Kruk</cp:lastModifiedBy>
  <cp:revision>1</cp:revision>
  <dcterms:created xsi:type="dcterms:W3CDTF">2017-02-16T19:28:02Z</dcterms:created>
  <dcterms:modified xsi:type="dcterms:W3CDTF">2017-02-16T19:32:42Z</dcterms:modified>
</cp:coreProperties>
</file>