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05" r:id="rId1"/>
    <p:sldMasterId id="2147484040" r:id="rId2"/>
  </p:sldMasterIdLst>
  <p:notesMasterIdLst>
    <p:notesMasterId r:id="rId8"/>
  </p:notesMasterIdLst>
  <p:handoutMasterIdLst>
    <p:handoutMasterId r:id="rId9"/>
  </p:handoutMasterIdLst>
  <p:sldIdLst>
    <p:sldId id="388" r:id="rId3"/>
    <p:sldId id="403" r:id="rId4"/>
    <p:sldId id="389" r:id="rId5"/>
    <p:sldId id="404" r:id="rId6"/>
    <p:sldId id="405" r:id="rId7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scadia Code" panose="020B0609020000020004" pitchFamily="49" charset="0"/>
      <p:regular r:id="rId14"/>
      <p:bold r:id="rId15"/>
    </p:embeddedFont>
    <p:embeddedFont>
      <p:font typeface="Cascadia Mono" panose="020B0609020000020004" pitchFamily="49" charset="0"/>
      <p:regular r:id="rId16"/>
      <p:bold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Montserrat Medium" panose="00000600000000000000" pitchFamily="2" charset="0"/>
      <p:regular r:id="rId22"/>
      <p:italic r:id="rId23"/>
    </p:embeddedFont>
    <p:embeddedFont>
      <p:font typeface="Montserrat SemiBold" panose="00000700000000000000" pitchFamily="2" charset="0"/>
      <p:bold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5054ED-DB56-FA4C-BB16-D35BDEFFF4C1}">
          <p14:sldIdLst>
            <p14:sldId id="388"/>
          </p14:sldIdLst>
        </p14:section>
        <p14:section name="Materials" id="{9E53DC2F-539F-4809-89C7-0740D2E983CD}">
          <p14:sldIdLst>
            <p14:sldId id="403"/>
          </p14:sldIdLst>
        </p14:section>
        <p14:section name="Method" id="{78D84F43-E3F6-42F0-B188-E8C4350BB6F6}">
          <p14:sldIdLst>
            <p14:sldId id="389"/>
            <p14:sldId id="404"/>
          </p14:sldIdLst>
        </p14:section>
        <p14:section name="Final remarks" id="{427B06BD-D007-43B1-A5E3-4604E2C03997}">
          <p14:sldIdLst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pos="2570" userDrawn="1">
          <p15:clr>
            <a:srgbClr val="A4A3A4"/>
          </p15:clr>
        </p15:guide>
        <p15:guide id="2" pos="3101" userDrawn="1">
          <p15:clr>
            <a:srgbClr val="A4A3A4"/>
          </p15:clr>
        </p15:guide>
        <p15:guide id="3" pos="5722" userDrawn="1">
          <p15:clr>
            <a:srgbClr val="A4A3A4"/>
          </p15:clr>
        </p15:guide>
        <p15:guide id="4" pos="7310" userDrawn="1">
          <p15:clr>
            <a:srgbClr val="A4A3A4"/>
          </p15:clr>
        </p15:guide>
        <p15:guide id="5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.marchetti8@campus.unimib.it" initials="d" lastIdx="1" clrIdx="0">
    <p:extLst>
      <p:ext uri="{19B8F6BF-5375-455C-9EA6-DF929625EA0E}">
        <p15:presenceInfo xmlns:p15="http://schemas.microsoft.com/office/powerpoint/2012/main" userId="S::d.marchetti8@campus.unimib.it::ba9c5325-c98a-46fb-92bb-c821f55d00d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DC30"/>
    <a:srgbClr val="1F1F1F"/>
    <a:srgbClr val="626262"/>
    <a:srgbClr val="FE1C1D"/>
    <a:srgbClr val="F4F4F4"/>
    <a:srgbClr val="DBDBDD"/>
    <a:srgbClr val="72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50" autoAdjust="0"/>
    <p:restoredTop sz="96531" autoAdjust="0"/>
  </p:normalViewPr>
  <p:slideViewPr>
    <p:cSldViewPr snapToGrid="0" snapToObjects="1">
      <p:cViewPr varScale="1">
        <p:scale>
          <a:sx n="64" d="100"/>
          <a:sy n="64" d="100"/>
        </p:scale>
        <p:origin x="872" y="44"/>
      </p:cViewPr>
      <p:guideLst>
        <p:guide pos="2570"/>
        <p:guide pos="3101"/>
        <p:guide pos="5722"/>
        <p:guide pos="731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32" d="100"/>
          <a:sy n="132" d="100"/>
        </p:scale>
        <p:origin x="5344" y="17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commentAuthors" Target="commentAuthors.xml"/><Relationship Id="rId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6F7EA9-0A26-4EB4-9906-950DC5D0DEF3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799A12A-4250-4128-8232-097DC06274BB}">
      <dgm:prSet phldrT="[Testo]"/>
      <dgm:spPr/>
      <dgm:t>
        <a:bodyPr/>
        <a:lstStyle/>
        <a:p>
          <a:r>
            <a:rPr lang="it-IT" dirty="0"/>
            <a:t>Temperature</a:t>
          </a:r>
        </a:p>
      </dgm:t>
    </dgm:pt>
    <dgm:pt modelId="{A8F35D7C-74DA-41B4-8149-F5C1940B19F0}" type="parTrans" cxnId="{3F0416DA-7046-4A72-8468-B1CF7DC46967}">
      <dgm:prSet/>
      <dgm:spPr/>
      <dgm:t>
        <a:bodyPr/>
        <a:lstStyle/>
        <a:p>
          <a:endParaRPr lang="it-IT"/>
        </a:p>
      </dgm:t>
    </dgm:pt>
    <dgm:pt modelId="{DFD84C8E-EEC7-4953-9BC8-C24488C141A7}" type="sibTrans" cxnId="{3F0416DA-7046-4A72-8468-B1CF7DC46967}">
      <dgm:prSet/>
      <dgm:spPr/>
      <dgm:t>
        <a:bodyPr/>
        <a:lstStyle/>
        <a:p>
          <a:endParaRPr lang="it-IT"/>
        </a:p>
      </dgm:t>
    </dgm:pt>
    <dgm:pt modelId="{625BD866-9E5C-4A67-8486-B22590D9B63D}">
      <dgm:prSet phldrT="[Testo]"/>
      <dgm:spPr/>
      <dgm:t>
        <a:bodyPr/>
        <a:lstStyle/>
        <a:p>
          <a:r>
            <a:rPr lang="it-IT" dirty="0" err="1"/>
            <a:t>If</a:t>
          </a:r>
          <a:r>
            <a:rPr lang="it-IT" dirty="0"/>
            <a:t> temperature is </a:t>
          </a:r>
          <a:r>
            <a:rPr lang="it-IT" dirty="0" err="1"/>
            <a:t>outside</a:t>
          </a:r>
          <a:r>
            <a:rPr lang="it-IT" dirty="0"/>
            <a:t> the </a:t>
          </a:r>
          <a:r>
            <a:rPr lang="it-IT" dirty="0">
              <a:latin typeface="Cascadia Code" panose="020B0609020000020004" pitchFamily="49" charset="0"/>
              <a:cs typeface="Cascadia Code" panose="020B0609020000020004" pitchFamily="49" charset="0"/>
            </a:rPr>
            <a:t>22°C-26°C</a:t>
          </a:r>
          <a:r>
            <a:rPr lang="it-IT" dirty="0"/>
            <a:t> range, </a:t>
          </a:r>
          <a:r>
            <a:rPr lang="it-IT" dirty="0" err="1"/>
            <a:t>adjust</a:t>
          </a:r>
          <a:r>
            <a:rPr lang="it-IT" dirty="0"/>
            <a:t> the temperature (turn on the red led).</a:t>
          </a:r>
        </a:p>
      </dgm:t>
    </dgm:pt>
    <dgm:pt modelId="{3283F500-C9FA-4971-9273-C3F3D1805EED}" type="parTrans" cxnId="{5221A099-C5B1-4167-8CDC-8916B7233DB2}">
      <dgm:prSet/>
      <dgm:spPr/>
      <dgm:t>
        <a:bodyPr/>
        <a:lstStyle/>
        <a:p>
          <a:endParaRPr lang="it-IT"/>
        </a:p>
      </dgm:t>
    </dgm:pt>
    <dgm:pt modelId="{4F6F5A81-D7CC-4526-BCBD-7EBEA82CC442}" type="sibTrans" cxnId="{5221A099-C5B1-4167-8CDC-8916B7233DB2}">
      <dgm:prSet/>
      <dgm:spPr/>
      <dgm:t>
        <a:bodyPr/>
        <a:lstStyle/>
        <a:p>
          <a:endParaRPr lang="it-IT"/>
        </a:p>
      </dgm:t>
    </dgm:pt>
    <dgm:pt modelId="{0D8779F2-F5E5-4C18-921C-C59CD53E5908}">
      <dgm:prSet phldrT="[Testo]"/>
      <dgm:spPr/>
      <dgm:t>
        <a:bodyPr/>
        <a:lstStyle/>
        <a:p>
          <a:r>
            <a:rPr lang="it-IT" dirty="0" err="1"/>
            <a:t>Humidity</a:t>
          </a:r>
          <a:endParaRPr lang="it-IT" dirty="0"/>
        </a:p>
      </dgm:t>
    </dgm:pt>
    <dgm:pt modelId="{54C10E8B-8B8D-4973-9F09-618D197951C2}" type="parTrans" cxnId="{14DA86A1-7BB0-4646-94D4-C72445C4031A}">
      <dgm:prSet/>
      <dgm:spPr/>
      <dgm:t>
        <a:bodyPr/>
        <a:lstStyle/>
        <a:p>
          <a:endParaRPr lang="it-IT"/>
        </a:p>
      </dgm:t>
    </dgm:pt>
    <dgm:pt modelId="{2A52B4C2-7419-4D15-8951-2E3A4DE7F3D3}" type="sibTrans" cxnId="{14DA86A1-7BB0-4646-94D4-C72445C4031A}">
      <dgm:prSet/>
      <dgm:spPr/>
      <dgm:t>
        <a:bodyPr/>
        <a:lstStyle/>
        <a:p>
          <a:endParaRPr lang="it-IT"/>
        </a:p>
      </dgm:t>
    </dgm:pt>
    <dgm:pt modelId="{2FAFFC1C-DDAB-4ED8-BE60-73A0D684F074}">
      <dgm:prSet phldrT="[Testo]"/>
      <dgm:spPr/>
      <dgm:t>
        <a:bodyPr/>
        <a:lstStyle/>
        <a:p>
          <a:r>
            <a:rPr lang="it-IT" dirty="0" err="1"/>
            <a:t>Monitors</a:t>
          </a:r>
          <a:r>
            <a:rPr lang="it-IT" dirty="0"/>
            <a:t> the ambient </a:t>
          </a:r>
          <a:r>
            <a:rPr lang="it-IT" dirty="0" err="1"/>
            <a:t>humidity</a:t>
          </a:r>
          <a:r>
            <a:rPr lang="it-IT" dirty="0"/>
            <a:t>.</a:t>
          </a:r>
        </a:p>
      </dgm:t>
    </dgm:pt>
    <dgm:pt modelId="{7494AB26-AF74-4B14-894C-5FBE995E08CA}" type="parTrans" cxnId="{1993C276-5141-4FFB-B850-112D64DB48C3}">
      <dgm:prSet/>
      <dgm:spPr/>
      <dgm:t>
        <a:bodyPr/>
        <a:lstStyle/>
        <a:p>
          <a:endParaRPr lang="it-IT"/>
        </a:p>
      </dgm:t>
    </dgm:pt>
    <dgm:pt modelId="{F9C8C152-859C-4594-8485-0BA0DBB5CB34}" type="sibTrans" cxnId="{1993C276-5141-4FFB-B850-112D64DB48C3}">
      <dgm:prSet/>
      <dgm:spPr/>
      <dgm:t>
        <a:bodyPr/>
        <a:lstStyle/>
        <a:p>
          <a:endParaRPr lang="it-IT"/>
        </a:p>
      </dgm:t>
    </dgm:pt>
    <dgm:pt modelId="{AD08EAD5-2950-4DB8-89A8-9A30E290AB4B}">
      <dgm:prSet phldrT="[Testo]"/>
      <dgm:spPr/>
      <dgm:t>
        <a:bodyPr/>
        <a:lstStyle/>
        <a:p>
          <a:r>
            <a:rPr lang="it-IT" dirty="0"/>
            <a:t>Light</a:t>
          </a:r>
        </a:p>
      </dgm:t>
    </dgm:pt>
    <dgm:pt modelId="{86CBE878-B095-47D6-9B63-611FD657DE0D}" type="parTrans" cxnId="{557AE14B-177E-4092-9F82-F122ED70F29E}">
      <dgm:prSet/>
      <dgm:spPr/>
      <dgm:t>
        <a:bodyPr/>
        <a:lstStyle/>
        <a:p>
          <a:endParaRPr lang="it-IT"/>
        </a:p>
      </dgm:t>
    </dgm:pt>
    <dgm:pt modelId="{FC49D559-3152-4162-B3E4-E343E67D9873}" type="sibTrans" cxnId="{557AE14B-177E-4092-9F82-F122ED70F29E}">
      <dgm:prSet/>
      <dgm:spPr/>
      <dgm:t>
        <a:bodyPr/>
        <a:lstStyle/>
        <a:p>
          <a:endParaRPr lang="it-IT"/>
        </a:p>
      </dgm:t>
    </dgm:pt>
    <dgm:pt modelId="{2704FC9E-F204-4B48-8056-713A5F5F57A0}">
      <dgm:prSet phldrT="[Testo]"/>
      <dgm:spPr/>
      <dgm:t>
        <a:bodyPr/>
        <a:lstStyle/>
        <a:p>
          <a:r>
            <a:rPr lang="it-IT" dirty="0" err="1"/>
            <a:t>Monitors</a:t>
          </a:r>
          <a:r>
            <a:rPr lang="it-IT" dirty="0"/>
            <a:t> the ambient light </a:t>
          </a:r>
          <a:r>
            <a:rPr lang="it-IT" dirty="0" err="1"/>
            <a:t>amount</a:t>
          </a:r>
          <a:r>
            <a:rPr lang="it-IT" dirty="0"/>
            <a:t>.</a:t>
          </a:r>
        </a:p>
      </dgm:t>
    </dgm:pt>
    <dgm:pt modelId="{102C7D83-7942-4A5B-95F9-AF358EDC5ACF}" type="parTrans" cxnId="{83C75CA6-A816-40B5-8E3B-06B334A812E2}">
      <dgm:prSet/>
      <dgm:spPr/>
      <dgm:t>
        <a:bodyPr/>
        <a:lstStyle/>
        <a:p>
          <a:endParaRPr lang="it-IT"/>
        </a:p>
      </dgm:t>
    </dgm:pt>
    <dgm:pt modelId="{6EDAA012-E010-4C26-B328-57E9A842FD81}" type="sibTrans" cxnId="{83C75CA6-A816-40B5-8E3B-06B334A812E2}">
      <dgm:prSet/>
      <dgm:spPr/>
      <dgm:t>
        <a:bodyPr/>
        <a:lstStyle/>
        <a:p>
          <a:endParaRPr lang="it-IT"/>
        </a:p>
      </dgm:t>
    </dgm:pt>
    <dgm:pt modelId="{11BCEC19-40E3-45F5-9990-F10C76AD037D}">
      <dgm:prSet phldrT="[Testo]"/>
      <dgm:spPr/>
      <dgm:t>
        <a:bodyPr/>
        <a:lstStyle/>
        <a:p>
          <a:r>
            <a:rPr lang="en-US" dirty="0"/>
            <a:t>Temperature can be adjusted manually through a web interface.</a:t>
          </a:r>
          <a:endParaRPr lang="it-IT" dirty="0"/>
        </a:p>
      </dgm:t>
    </dgm:pt>
    <dgm:pt modelId="{0CE2995C-540E-488D-B4E8-36EB5C3B2FD6}" type="parTrans" cxnId="{6B48A02B-04AD-4C3C-A85F-0F8770352FEF}">
      <dgm:prSet/>
      <dgm:spPr/>
      <dgm:t>
        <a:bodyPr/>
        <a:lstStyle/>
        <a:p>
          <a:endParaRPr lang="it-IT"/>
        </a:p>
      </dgm:t>
    </dgm:pt>
    <dgm:pt modelId="{9997213A-4167-417A-A6CF-227D26B79EE6}" type="sibTrans" cxnId="{6B48A02B-04AD-4C3C-A85F-0F8770352FEF}">
      <dgm:prSet/>
      <dgm:spPr/>
      <dgm:t>
        <a:bodyPr/>
        <a:lstStyle/>
        <a:p>
          <a:endParaRPr lang="it-IT"/>
        </a:p>
      </dgm:t>
    </dgm:pt>
    <dgm:pt modelId="{B4E2ED18-563E-4223-BD81-853947D1FD3F}">
      <dgm:prSet phldrT="[Testo]"/>
      <dgm:spPr/>
      <dgm:t>
        <a:bodyPr/>
        <a:lstStyle/>
        <a:p>
          <a:r>
            <a:rPr lang="it-IT"/>
            <a:t>Terrain Moisture</a:t>
          </a:r>
          <a:endParaRPr lang="it-IT" dirty="0"/>
        </a:p>
      </dgm:t>
    </dgm:pt>
    <dgm:pt modelId="{5B6911E2-69D7-4B17-93DF-4690CA1D848E}" type="parTrans" cxnId="{EDA7DB19-225B-4674-A64B-3C0BFA064D26}">
      <dgm:prSet/>
      <dgm:spPr/>
      <dgm:t>
        <a:bodyPr/>
        <a:lstStyle/>
        <a:p>
          <a:endParaRPr lang="it-IT"/>
        </a:p>
      </dgm:t>
    </dgm:pt>
    <dgm:pt modelId="{198A43C2-6F90-4721-B9E2-8442E7D3C9E3}" type="sibTrans" cxnId="{EDA7DB19-225B-4674-A64B-3C0BFA064D26}">
      <dgm:prSet/>
      <dgm:spPr/>
      <dgm:t>
        <a:bodyPr/>
        <a:lstStyle/>
        <a:p>
          <a:endParaRPr lang="it-IT"/>
        </a:p>
      </dgm:t>
    </dgm:pt>
    <dgm:pt modelId="{819694DF-D028-4B91-B04F-13D5A3C033AC}">
      <dgm:prSet phldrT="[Testo]"/>
      <dgm:spPr/>
      <dgm:t>
        <a:bodyPr/>
        <a:lstStyle/>
        <a:p>
          <a:r>
            <a:rPr lang="it-IT" dirty="0" err="1"/>
            <a:t>If</a:t>
          </a:r>
          <a:r>
            <a:rPr lang="it-IT" dirty="0"/>
            <a:t> </a:t>
          </a:r>
          <a:r>
            <a:rPr lang="it-IT" dirty="0" err="1">
              <a:latin typeface="Cascadia Code" panose="020B0609020000020004" pitchFamily="49" charset="0"/>
              <a:cs typeface="Cascadia Code" panose="020B0609020000020004" pitchFamily="49" charset="0"/>
            </a:rPr>
            <a:t>moisture</a:t>
          </a:r>
          <a:r>
            <a:rPr lang="it-IT" dirty="0">
              <a:latin typeface="Cascadia Code" panose="020B0609020000020004" pitchFamily="49" charset="0"/>
              <a:cs typeface="Cascadia Code" panose="020B0609020000020004" pitchFamily="49" charset="0"/>
            </a:rPr>
            <a:t> &lt; 30%</a:t>
          </a:r>
          <a:r>
            <a:rPr lang="it-IT" dirty="0"/>
            <a:t>, water the </a:t>
          </a:r>
          <a:r>
            <a:rPr lang="it-IT" dirty="0" err="1"/>
            <a:t>terrain</a:t>
          </a:r>
          <a:r>
            <a:rPr lang="it-IT" dirty="0"/>
            <a:t> (turn on the green led).</a:t>
          </a:r>
        </a:p>
      </dgm:t>
    </dgm:pt>
    <dgm:pt modelId="{17C7B147-DCA9-4E10-BD96-FBBDA6E72996}" type="parTrans" cxnId="{CFCE9773-E3C4-4CB4-B2E1-96B8DF7F1B5C}">
      <dgm:prSet/>
      <dgm:spPr/>
      <dgm:t>
        <a:bodyPr/>
        <a:lstStyle/>
        <a:p>
          <a:endParaRPr lang="it-IT"/>
        </a:p>
      </dgm:t>
    </dgm:pt>
    <dgm:pt modelId="{63275603-8CE1-4386-8936-379279AA79FE}" type="sibTrans" cxnId="{CFCE9773-E3C4-4CB4-B2E1-96B8DF7F1B5C}">
      <dgm:prSet/>
      <dgm:spPr/>
      <dgm:t>
        <a:bodyPr/>
        <a:lstStyle/>
        <a:p>
          <a:endParaRPr lang="it-IT"/>
        </a:p>
      </dgm:t>
    </dgm:pt>
    <dgm:pt modelId="{565551C9-2A70-4A79-BD75-1ED0719600E7}">
      <dgm:prSet phldrT="[Testo]"/>
      <dgm:spPr/>
      <dgm:t>
        <a:bodyPr/>
        <a:lstStyle/>
        <a:p>
          <a:r>
            <a:rPr lang="it-IT" dirty="0" err="1"/>
            <a:t>Watering</a:t>
          </a:r>
          <a:r>
            <a:rPr lang="it-IT" dirty="0"/>
            <a:t> can be </a:t>
          </a:r>
          <a:r>
            <a:rPr lang="it-IT" dirty="0" err="1"/>
            <a:t>forced</a:t>
          </a:r>
          <a:r>
            <a:rPr lang="it-IT" dirty="0"/>
            <a:t> </a:t>
          </a:r>
          <a:r>
            <a:rPr lang="it-IT" dirty="0" err="1"/>
            <a:t>through</a:t>
          </a:r>
          <a:r>
            <a:rPr lang="it-IT" dirty="0"/>
            <a:t> a web </a:t>
          </a:r>
          <a:r>
            <a:rPr lang="it-IT" dirty="0" err="1"/>
            <a:t>interface</a:t>
          </a:r>
          <a:r>
            <a:rPr lang="it-IT" dirty="0"/>
            <a:t>.</a:t>
          </a:r>
        </a:p>
      </dgm:t>
    </dgm:pt>
    <dgm:pt modelId="{50303BF5-320F-4579-A5DF-62AD67F592A3}" type="parTrans" cxnId="{8FAE8600-2B32-4AD1-AEF5-6E71706D8FBC}">
      <dgm:prSet/>
      <dgm:spPr/>
      <dgm:t>
        <a:bodyPr/>
        <a:lstStyle/>
        <a:p>
          <a:endParaRPr lang="it-IT"/>
        </a:p>
      </dgm:t>
    </dgm:pt>
    <dgm:pt modelId="{E0624A20-0218-467B-80CC-9662426B8235}" type="sibTrans" cxnId="{8FAE8600-2B32-4AD1-AEF5-6E71706D8FBC}">
      <dgm:prSet/>
      <dgm:spPr/>
      <dgm:t>
        <a:bodyPr/>
        <a:lstStyle/>
        <a:p>
          <a:endParaRPr lang="it-IT"/>
        </a:p>
      </dgm:t>
    </dgm:pt>
    <dgm:pt modelId="{3C355700-B3BE-40BF-98A3-AC3A566A69FB}" type="pres">
      <dgm:prSet presAssocID="{AB6F7EA9-0A26-4EB4-9906-950DC5D0DEF3}" presName="linear" presStyleCnt="0">
        <dgm:presLayoutVars>
          <dgm:animLvl val="lvl"/>
          <dgm:resizeHandles val="exact"/>
        </dgm:presLayoutVars>
      </dgm:prSet>
      <dgm:spPr/>
    </dgm:pt>
    <dgm:pt modelId="{A3533D4D-246E-428B-B847-EC39428ABA0E}" type="pres">
      <dgm:prSet presAssocID="{3799A12A-4250-4128-8232-097DC06274B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3C8BB6A-A537-422B-85EC-A1C0586D3E75}" type="pres">
      <dgm:prSet presAssocID="{3799A12A-4250-4128-8232-097DC06274BB}" presName="childText" presStyleLbl="revTx" presStyleIdx="0" presStyleCnt="4">
        <dgm:presLayoutVars>
          <dgm:bulletEnabled val="1"/>
        </dgm:presLayoutVars>
      </dgm:prSet>
      <dgm:spPr/>
    </dgm:pt>
    <dgm:pt modelId="{079F8CAE-42A1-4C6A-899B-AAA2545213B6}" type="pres">
      <dgm:prSet presAssocID="{0D8779F2-F5E5-4C18-921C-C59CD53E590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1BF5B2D-20ED-4F8E-8C4B-8C42B4955CEA}" type="pres">
      <dgm:prSet presAssocID="{0D8779F2-F5E5-4C18-921C-C59CD53E5908}" presName="childText" presStyleLbl="revTx" presStyleIdx="1" presStyleCnt="4">
        <dgm:presLayoutVars>
          <dgm:bulletEnabled val="1"/>
        </dgm:presLayoutVars>
      </dgm:prSet>
      <dgm:spPr/>
    </dgm:pt>
    <dgm:pt modelId="{15A3ED37-1D64-47DD-9A26-1D5D183DF31A}" type="pres">
      <dgm:prSet presAssocID="{AD08EAD5-2950-4DB8-89A8-9A30E290AB4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79C0E51-359F-46D9-BD6E-D55DE17DCDAE}" type="pres">
      <dgm:prSet presAssocID="{AD08EAD5-2950-4DB8-89A8-9A30E290AB4B}" presName="childText" presStyleLbl="revTx" presStyleIdx="2" presStyleCnt="4">
        <dgm:presLayoutVars>
          <dgm:bulletEnabled val="1"/>
        </dgm:presLayoutVars>
      </dgm:prSet>
      <dgm:spPr/>
    </dgm:pt>
    <dgm:pt modelId="{CE7FAD79-8ECE-4AC6-8259-7005F72C4D66}" type="pres">
      <dgm:prSet presAssocID="{B4E2ED18-563E-4223-BD81-853947D1FD3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0489107-B3F9-4C79-B6A3-EECC38E594B6}" type="pres">
      <dgm:prSet presAssocID="{B4E2ED18-563E-4223-BD81-853947D1FD3F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8FAE8600-2B32-4AD1-AEF5-6E71706D8FBC}" srcId="{B4E2ED18-563E-4223-BD81-853947D1FD3F}" destId="{565551C9-2A70-4A79-BD75-1ED0719600E7}" srcOrd="1" destOrd="0" parTransId="{50303BF5-320F-4579-A5DF-62AD67F592A3}" sibTransId="{E0624A20-0218-467B-80CC-9662426B8235}"/>
    <dgm:cxn modelId="{D2D8E208-6FFC-45FC-B1B0-AF159AD49A9F}" type="presOf" srcId="{B4E2ED18-563E-4223-BD81-853947D1FD3F}" destId="{CE7FAD79-8ECE-4AC6-8259-7005F72C4D66}" srcOrd="0" destOrd="0" presId="urn:microsoft.com/office/officeart/2005/8/layout/vList2"/>
    <dgm:cxn modelId="{26E32A09-D03A-4DD7-A83C-F12A48031206}" type="presOf" srcId="{AB6F7EA9-0A26-4EB4-9906-950DC5D0DEF3}" destId="{3C355700-B3BE-40BF-98A3-AC3A566A69FB}" srcOrd="0" destOrd="0" presId="urn:microsoft.com/office/officeart/2005/8/layout/vList2"/>
    <dgm:cxn modelId="{E24C7A0B-4916-4523-B871-D9973A7D2272}" type="presOf" srcId="{2704FC9E-F204-4B48-8056-713A5F5F57A0}" destId="{379C0E51-359F-46D9-BD6E-D55DE17DCDAE}" srcOrd="0" destOrd="0" presId="urn:microsoft.com/office/officeart/2005/8/layout/vList2"/>
    <dgm:cxn modelId="{EDA7DB19-225B-4674-A64B-3C0BFA064D26}" srcId="{AB6F7EA9-0A26-4EB4-9906-950DC5D0DEF3}" destId="{B4E2ED18-563E-4223-BD81-853947D1FD3F}" srcOrd="3" destOrd="0" parTransId="{5B6911E2-69D7-4B17-93DF-4690CA1D848E}" sibTransId="{198A43C2-6F90-4721-B9E2-8442E7D3C9E3}"/>
    <dgm:cxn modelId="{6B48A02B-04AD-4C3C-A85F-0F8770352FEF}" srcId="{3799A12A-4250-4128-8232-097DC06274BB}" destId="{11BCEC19-40E3-45F5-9990-F10C76AD037D}" srcOrd="1" destOrd="0" parTransId="{0CE2995C-540E-488D-B4E8-36EB5C3B2FD6}" sibTransId="{9997213A-4167-417A-A6CF-227D26B79EE6}"/>
    <dgm:cxn modelId="{557AE14B-177E-4092-9F82-F122ED70F29E}" srcId="{AB6F7EA9-0A26-4EB4-9906-950DC5D0DEF3}" destId="{AD08EAD5-2950-4DB8-89A8-9A30E290AB4B}" srcOrd="2" destOrd="0" parTransId="{86CBE878-B095-47D6-9B63-611FD657DE0D}" sibTransId="{FC49D559-3152-4162-B3E4-E343E67D9873}"/>
    <dgm:cxn modelId="{FF40AF50-F08D-4320-9E5D-C045B561B665}" type="presOf" srcId="{565551C9-2A70-4A79-BD75-1ED0719600E7}" destId="{60489107-B3F9-4C79-B6A3-EECC38E594B6}" srcOrd="0" destOrd="1" presId="urn:microsoft.com/office/officeart/2005/8/layout/vList2"/>
    <dgm:cxn modelId="{CFCE9773-E3C4-4CB4-B2E1-96B8DF7F1B5C}" srcId="{B4E2ED18-563E-4223-BD81-853947D1FD3F}" destId="{819694DF-D028-4B91-B04F-13D5A3C033AC}" srcOrd="0" destOrd="0" parTransId="{17C7B147-DCA9-4E10-BD96-FBBDA6E72996}" sibTransId="{63275603-8CE1-4386-8936-379279AA79FE}"/>
    <dgm:cxn modelId="{1993C276-5141-4FFB-B850-112D64DB48C3}" srcId="{0D8779F2-F5E5-4C18-921C-C59CD53E5908}" destId="{2FAFFC1C-DDAB-4ED8-BE60-73A0D684F074}" srcOrd="0" destOrd="0" parTransId="{7494AB26-AF74-4B14-894C-5FBE995E08CA}" sibTransId="{F9C8C152-859C-4594-8485-0BA0DBB5CB34}"/>
    <dgm:cxn modelId="{29541E7E-3938-4133-B94F-20E739F0EDED}" type="presOf" srcId="{3799A12A-4250-4128-8232-097DC06274BB}" destId="{A3533D4D-246E-428B-B847-EC39428ABA0E}" srcOrd="0" destOrd="0" presId="urn:microsoft.com/office/officeart/2005/8/layout/vList2"/>
    <dgm:cxn modelId="{CAE5E182-39EE-404E-9650-4BF862E696FA}" type="presOf" srcId="{2FAFFC1C-DDAB-4ED8-BE60-73A0D684F074}" destId="{71BF5B2D-20ED-4F8E-8C4B-8C42B4955CEA}" srcOrd="0" destOrd="0" presId="urn:microsoft.com/office/officeart/2005/8/layout/vList2"/>
    <dgm:cxn modelId="{4FE8DE96-3F4B-4F54-AA77-1EAC1694F017}" type="presOf" srcId="{11BCEC19-40E3-45F5-9990-F10C76AD037D}" destId="{83C8BB6A-A537-422B-85EC-A1C0586D3E75}" srcOrd="0" destOrd="1" presId="urn:microsoft.com/office/officeart/2005/8/layout/vList2"/>
    <dgm:cxn modelId="{5221A099-C5B1-4167-8CDC-8916B7233DB2}" srcId="{3799A12A-4250-4128-8232-097DC06274BB}" destId="{625BD866-9E5C-4A67-8486-B22590D9B63D}" srcOrd="0" destOrd="0" parTransId="{3283F500-C9FA-4971-9273-C3F3D1805EED}" sibTransId="{4F6F5A81-D7CC-4526-BCBD-7EBEA82CC442}"/>
    <dgm:cxn modelId="{14DA86A1-7BB0-4646-94D4-C72445C4031A}" srcId="{AB6F7EA9-0A26-4EB4-9906-950DC5D0DEF3}" destId="{0D8779F2-F5E5-4C18-921C-C59CD53E5908}" srcOrd="1" destOrd="0" parTransId="{54C10E8B-8B8D-4973-9F09-618D197951C2}" sibTransId="{2A52B4C2-7419-4D15-8951-2E3A4DE7F3D3}"/>
    <dgm:cxn modelId="{29EA33A3-9E26-41F0-81A4-79BBD9612269}" type="presOf" srcId="{AD08EAD5-2950-4DB8-89A8-9A30E290AB4B}" destId="{15A3ED37-1D64-47DD-9A26-1D5D183DF31A}" srcOrd="0" destOrd="0" presId="urn:microsoft.com/office/officeart/2005/8/layout/vList2"/>
    <dgm:cxn modelId="{83C75CA6-A816-40B5-8E3B-06B334A812E2}" srcId="{AD08EAD5-2950-4DB8-89A8-9A30E290AB4B}" destId="{2704FC9E-F204-4B48-8056-713A5F5F57A0}" srcOrd="0" destOrd="0" parTransId="{102C7D83-7942-4A5B-95F9-AF358EDC5ACF}" sibTransId="{6EDAA012-E010-4C26-B328-57E9A842FD81}"/>
    <dgm:cxn modelId="{4FC7B8B0-6574-40B7-B595-FD69B2D66C1C}" type="presOf" srcId="{625BD866-9E5C-4A67-8486-B22590D9B63D}" destId="{83C8BB6A-A537-422B-85EC-A1C0586D3E75}" srcOrd="0" destOrd="0" presId="urn:microsoft.com/office/officeart/2005/8/layout/vList2"/>
    <dgm:cxn modelId="{CE5A1CB3-F337-44D8-A1A9-5B192B344C89}" type="presOf" srcId="{819694DF-D028-4B91-B04F-13D5A3C033AC}" destId="{60489107-B3F9-4C79-B6A3-EECC38E594B6}" srcOrd="0" destOrd="0" presId="urn:microsoft.com/office/officeart/2005/8/layout/vList2"/>
    <dgm:cxn modelId="{3F0416DA-7046-4A72-8468-B1CF7DC46967}" srcId="{AB6F7EA9-0A26-4EB4-9906-950DC5D0DEF3}" destId="{3799A12A-4250-4128-8232-097DC06274BB}" srcOrd="0" destOrd="0" parTransId="{A8F35D7C-74DA-41B4-8149-F5C1940B19F0}" sibTransId="{DFD84C8E-EEC7-4953-9BC8-C24488C141A7}"/>
    <dgm:cxn modelId="{654A7BEA-9AA3-401F-A62A-1B18A5E927B4}" type="presOf" srcId="{0D8779F2-F5E5-4C18-921C-C59CD53E5908}" destId="{079F8CAE-42A1-4C6A-899B-AAA2545213B6}" srcOrd="0" destOrd="0" presId="urn:microsoft.com/office/officeart/2005/8/layout/vList2"/>
    <dgm:cxn modelId="{449CB2E3-8363-4C38-A638-1DA02D804D9E}" type="presParOf" srcId="{3C355700-B3BE-40BF-98A3-AC3A566A69FB}" destId="{A3533D4D-246E-428B-B847-EC39428ABA0E}" srcOrd="0" destOrd="0" presId="urn:microsoft.com/office/officeart/2005/8/layout/vList2"/>
    <dgm:cxn modelId="{091BE77F-9F03-4D00-9C16-A9C14A0815EB}" type="presParOf" srcId="{3C355700-B3BE-40BF-98A3-AC3A566A69FB}" destId="{83C8BB6A-A537-422B-85EC-A1C0586D3E75}" srcOrd="1" destOrd="0" presId="urn:microsoft.com/office/officeart/2005/8/layout/vList2"/>
    <dgm:cxn modelId="{F9B1F9B5-CCB8-49F1-BB08-17F4CD803E55}" type="presParOf" srcId="{3C355700-B3BE-40BF-98A3-AC3A566A69FB}" destId="{079F8CAE-42A1-4C6A-899B-AAA2545213B6}" srcOrd="2" destOrd="0" presId="urn:microsoft.com/office/officeart/2005/8/layout/vList2"/>
    <dgm:cxn modelId="{E975A007-B337-443A-97D6-C90FE41D2E21}" type="presParOf" srcId="{3C355700-B3BE-40BF-98A3-AC3A566A69FB}" destId="{71BF5B2D-20ED-4F8E-8C4B-8C42B4955CEA}" srcOrd="3" destOrd="0" presId="urn:microsoft.com/office/officeart/2005/8/layout/vList2"/>
    <dgm:cxn modelId="{C3E9B727-0042-4F64-B88B-7C8F4476669D}" type="presParOf" srcId="{3C355700-B3BE-40BF-98A3-AC3A566A69FB}" destId="{15A3ED37-1D64-47DD-9A26-1D5D183DF31A}" srcOrd="4" destOrd="0" presId="urn:microsoft.com/office/officeart/2005/8/layout/vList2"/>
    <dgm:cxn modelId="{6CB41F47-7239-45E4-A3C0-765F7E672D20}" type="presParOf" srcId="{3C355700-B3BE-40BF-98A3-AC3A566A69FB}" destId="{379C0E51-359F-46D9-BD6E-D55DE17DCDAE}" srcOrd="5" destOrd="0" presId="urn:microsoft.com/office/officeart/2005/8/layout/vList2"/>
    <dgm:cxn modelId="{29D8E87E-79B3-4AF4-A4BF-0708C3E154E8}" type="presParOf" srcId="{3C355700-B3BE-40BF-98A3-AC3A566A69FB}" destId="{CE7FAD79-8ECE-4AC6-8259-7005F72C4D66}" srcOrd="6" destOrd="0" presId="urn:microsoft.com/office/officeart/2005/8/layout/vList2"/>
    <dgm:cxn modelId="{FC991988-D334-4D8F-9E11-08CCD49BF3D0}" type="presParOf" srcId="{3C355700-B3BE-40BF-98A3-AC3A566A69FB}" destId="{60489107-B3F9-4C79-B6A3-EECC38E594B6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33D4D-246E-428B-B847-EC39428ABA0E}">
      <dsp:nvSpPr>
        <dsp:cNvPr id="0" name=""/>
        <dsp:cNvSpPr/>
      </dsp:nvSpPr>
      <dsp:spPr>
        <a:xfrm>
          <a:off x="0" y="70303"/>
          <a:ext cx="5537657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Temperature</a:t>
          </a:r>
        </a:p>
      </dsp:txBody>
      <dsp:txXfrm>
        <a:off x="26387" y="96690"/>
        <a:ext cx="5484883" cy="487766"/>
      </dsp:txXfrm>
    </dsp:sp>
    <dsp:sp modelId="{83C8BB6A-A537-422B-85EC-A1C0586D3E75}">
      <dsp:nvSpPr>
        <dsp:cNvPr id="0" name=""/>
        <dsp:cNvSpPr/>
      </dsp:nvSpPr>
      <dsp:spPr>
        <a:xfrm>
          <a:off x="0" y="610843"/>
          <a:ext cx="5537657" cy="1108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82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600" kern="1200" dirty="0" err="1"/>
            <a:t>If</a:t>
          </a:r>
          <a:r>
            <a:rPr lang="it-IT" sz="1600" kern="1200" dirty="0"/>
            <a:t> temperature is </a:t>
          </a:r>
          <a:r>
            <a:rPr lang="it-IT" sz="1600" kern="1200" dirty="0" err="1"/>
            <a:t>outside</a:t>
          </a:r>
          <a:r>
            <a:rPr lang="it-IT" sz="1600" kern="1200" dirty="0"/>
            <a:t> the </a:t>
          </a:r>
          <a:r>
            <a:rPr lang="it-IT" sz="1600" kern="1200" dirty="0">
              <a:latin typeface="Cascadia Code" panose="020B0609020000020004" pitchFamily="49" charset="0"/>
              <a:cs typeface="Cascadia Code" panose="020B0609020000020004" pitchFamily="49" charset="0"/>
            </a:rPr>
            <a:t>22°C-26°C</a:t>
          </a:r>
          <a:r>
            <a:rPr lang="it-IT" sz="1600" kern="1200" dirty="0"/>
            <a:t> range, </a:t>
          </a:r>
          <a:r>
            <a:rPr lang="it-IT" sz="1600" kern="1200" dirty="0" err="1"/>
            <a:t>adjust</a:t>
          </a:r>
          <a:r>
            <a:rPr lang="it-IT" sz="1600" kern="1200" dirty="0"/>
            <a:t> the temperature (turn on the red led).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Temperature can be adjusted manually through a web interface.</a:t>
          </a:r>
          <a:endParaRPr lang="it-IT" sz="1600" kern="1200" dirty="0"/>
        </a:p>
      </dsp:txBody>
      <dsp:txXfrm>
        <a:off x="0" y="610843"/>
        <a:ext cx="5537657" cy="1108485"/>
      </dsp:txXfrm>
    </dsp:sp>
    <dsp:sp modelId="{079F8CAE-42A1-4C6A-899B-AAA2545213B6}">
      <dsp:nvSpPr>
        <dsp:cNvPr id="0" name=""/>
        <dsp:cNvSpPr/>
      </dsp:nvSpPr>
      <dsp:spPr>
        <a:xfrm>
          <a:off x="0" y="1719328"/>
          <a:ext cx="5537657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 err="1"/>
            <a:t>Humidity</a:t>
          </a:r>
          <a:endParaRPr lang="it-IT" sz="2100" kern="1200" dirty="0"/>
        </a:p>
      </dsp:txBody>
      <dsp:txXfrm>
        <a:off x="26387" y="1745715"/>
        <a:ext cx="5484883" cy="487766"/>
      </dsp:txXfrm>
    </dsp:sp>
    <dsp:sp modelId="{71BF5B2D-20ED-4F8E-8C4B-8C42B4955CEA}">
      <dsp:nvSpPr>
        <dsp:cNvPr id="0" name=""/>
        <dsp:cNvSpPr/>
      </dsp:nvSpPr>
      <dsp:spPr>
        <a:xfrm>
          <a:off x="0" y="2259868"/>
          <a:ext cx="5537657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82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600" kern="1200" dirty="0" err="1"/>
            <a:t>Monitors</a:t>
          </a:r>
          <a:r>
            <a:rPr lang="it-IT" sz="1600" kern="1200" dirty="0"/>
            <a:t> the ambient </a:t>
          </a:r>
          <a:r>
            <a:rPr lang="it-IT" sz="1600" kern="1200" dirty="0" err="1"/>
            <a:t>humidity</a:t>
          </a:r>
          <a:r>
            <a:rPr lang="it-IT" sz="1600" kern="1200" dirty="0"/>
            <a:t>.</a:t>
          </a:r>
        </a:p>
      </dsp:txBody>
      <dsp:txXfrm>
        <a:off x="0" y="2259868"/>
        <a:ext cx="5537657" cy="347760"/>
      </dsp:txXfrm>
    </dsp:sp>
    <dsp:sp modelId="{15A3ED37-1D64-47DD-9A26-1D5D183DF31A}">
      <dsp:nvSpPr>
        <dsp:cNvPr id="0" name=""/>
        <dsp:cNvSpPr/>
      </dsp:nvSpPr>
      <dsp:spPr>
        <a:xfrm>
          <a:off x="0" y="2607628"/>
          <a:ext cx="5537657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Light</a:t>
          </a:r>
        </a:p>
      </dsp:txBody>
      <dsp:txXfrm>
        <a:off x="26387" y="2634015"/>
        <a:ext cx="5484883" cy="487766"/>
      </dsp:txXfrm>
    </dsp:sp>
    <dsp:sp modelId="{379C0E51-359F-46D9-BD6E-D55DE17DCDAE}">
      <dsp:nvSpPr>
        <dsp:cNvPr id="0" name=""/>
        <dsp:cNvSpPr/>
      </dsp:nvSpPr>
      <dsp:spPr>
        <a:xfrm>
          <a:off x="0" y="3148168"/>
          <a:ext cx="5537657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82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600" kern="1200" dirty="0" err="1"/>
            <a:t>Monitors</a:t>
          </a:r>
          <a:r>
            <a:rPr lang="it-IT" sz="1600" kern="1200" dirty="0"/>
            <a:t> the ambient light </a:t>
          </a:r>
          <a:r>
            <a:rPr lang="it-IT" sz="1600" kern="1200" dirty="0" err="1"/>
            <a:t>amount</a:t>
          </a:r>
          <a:r>
            <a:rPr lang="it-IT" sz="1600" kern="1200" dirty="0"/>
            <a:t>.</a:t>
          </a:r>
        </a:p>
      </dsp:txBody>
      <dsp:txXfrm>
        <a:off x="0" y="3148168"/>
        <a:ext cx="5537657" cy="347760"/>
      </dsp:txXfrm>
    </dsp:sp>
    <dsp:sp modelId="{CE7FAD79-8ECE-4AC6-8259-7005F72C4D66}">
      <dsp:nvSpPr>
        <dsp:cNvPr id="0" name=""/>
        <dsp:cNvSpPr/>
      </dsp:nvSpPr>
      <dsp:spPr>
        <a:xfrm>
          <a:off x="0" y="3495928"/>
          <a:ext cx="5537657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Terrain Moisture</a:t>
          </a:r>
          <a:endParaRPr lang="it-IT" sz="2100" kern="1200" dirty="0"/>
        </a:p>
      </dsp:txBody>
      <dsp:txXfrm>
        <a:off x="26387" y="3522315"/>
        <a:ext cx="5484883" cy="487766"/>
      </dsp:txXfrm>
    </dsp:sp>
    <dsp:sp modelId="{60489107-B3F9-4C79-B6A3-EECC38E594B6}">
      <dsp:nvSpPr>
        <dsp:cNvPr id="0" name=""/>
        <dsp:cNvSpPr/>
      </dsp:nvSpPr>
      <dsp:spPr>
        <a:xfrm>
          <a:off x="0" y="4036468"/>
          <a:ext cx="5537657" cy="86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82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600" kern="1200" dirty="0" err="1"/>
            <a:t>If</a:t>
          </a:r>
          <a:r>
            <a:rPr lang="it-IT" sz="1600" kern="1200" dirty="0"/>
            <a:t> </a:t>
          </a:r>
          <a:r>
            <a:rPr lang="it-IT" sz="1600" kern="1200" dirty="0" err="1">
              <a:latin typeface="Cascadia Code" panose="020B0609020000020004" pitchFamily="49" charset="0"/>
              <a:cs typeface="Cascadia Code" panose="020B0609020000020004" pitchFamily="49" charset="0"/>
            </a:rPr>
            <a:t>moisture</a:t>
          </a:r>
          <a:r>
            <a:rPr lang="it-IT" sz="1600" kern="1200" dirty="0">
              <a:latin typeface="Cascadia Code" panose="020B0609020000020004" pitchFamily="49" charset="0"/>
              <a:cs typeface="Cascadia Code" panose="020B0609020000020004" pitchFamily="49" charset="0"/>
            </a:rPr>
            <a:t> &lt; 30%</a:t>
          </a:r>
          <a:r>
            <a:rPr lang="it-IT" sz="1600" kern="1200" dirty="0"/>
            <a:t>, water the </a:t>
          </a:r>
          <a:r>
            <a:rPr lang="it-IT" sz="1600" kern="1200" dirty="0" err="1"/>
            <a:t>terrain</a:t>
          </a:r>
          <a:r>
            <a:rPr lang="it-IT" sz="1600" kern="1200" dirty="0"/>
            <a:t> (turn on the green led).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600" kern="1200" dirty="0" err="1"/>
            <a:t>Watering</a:t>
          </a:r>
          <a:r>
            <a:rPr lang="it-IT" sz="1600" kern="1200" dirty="0"/>
            <a:t> can be </a:t>
          </a:r>
          <a:r>
            <a:rPr lang="it-IT" sz="1600" kern="1200" dirty="0" err="1"/>
            <a:t>forced</a:t>
          </a:r>
          <a:r>
            <a:rPr lang="it-IT" sz="1600" kern="1200" dirty="0"/>
            <a:t> </a:t>
          </a:r>
          <a:r>
            <a:rPr lang="it-IT" sz="1600" kern="1200" dirty="0" err="1"/>
            <a:t>through</a:t>
          </a:r>
          <a:r>
            <a:rPr lang="it-IT" sz="1600" kern="1200" dirty="0"/>
            <a:t> a web </a:t>
          </a:r>
          <a:r>
            <a:rPr lang="it-IT" sz="1600" kern="1200" dirty="0" err="1"/>
            <a:t>interface</a:t>
          </a:r>
          <a:r>
            <a:rPr lang="it-IT" sz="1600" kern="1200" dirty="0"/>
            <a:t>.</a:t>
          </a:r>
        </a:p>
      </dsp:txBody>
      <dsp:txXfrm>
        <a:off x="0" y="4036468"/>
        <a:ext cx="5537657" cy="869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0EBAF-D955-C443-AB02-2BCBC7797572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1DC8B-0A09-DC4E-ABCE-FAAA12F0302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4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A641A-FC50-3840-A830-42D90553FE8C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96355-3DDC-9949-861F-AD0908BFCC2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7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500438"/>
            <a:ext cx="4229100" cy="18571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345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776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5390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759448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927944"/>
            <a:ext cx="12192000" cy="293005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106198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0" y="2569027"/>
            <a:ext cx="3423557" cy="219891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5317671" y="2569027"/>
            <a:ext cx="3423557" cy="219891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768443" y="2569027"/>
            <a:ext cx="3423557" cy="219891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660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1181100"/>
            <a:ext cx="7326086" cy="56769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217702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415887" y="1055732"/>
            <a:ext cx="5360225" cy="353012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08432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500438"/>
            <a:ext cx="4229100" cy="18571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759448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927944"/>
            <a:ext cx="12192000" cy="293005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4986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0" y="2569027"/>
            <a:ext cx="3423557" cy="219891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5317671" y="2569027"/>
            <a:ext cx="3423557" cy="219891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768443" y="2569027"/>
            <a:ext cx="3423557" cy="219891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197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1181100"/>
            <a:ext cx="7326086" cy="56769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1670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415887" y="1055732"/>
            <a:ext cx="5360225" cy="353012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86862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2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6900" y="994934"/>
            <a:ext cx="9753600" cy="1487862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235873" y="64188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ctr">
              <a:defRPr sz="1000" b="0" i="0">
                <a:solidFill>
                  <a:schemeClr val="tx1">
                    <a:alpha val="70000"/>
                  </a:schemeClr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866900" y="2514600"/>
            <a:ext cx="9753600" cy="31104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468887" y="3262747"/>
            <a:ext cx="0" cy="3449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516593" y="3262747"/>
            <a:ext cx="0" cy="3449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1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0" r:id="rId2"/>
    <p:sldLayoutId id="2147484011" r:id="rId3"/>
    <p:sldLayoutId id="2147484012" r:id="rId4"/>
    <p:sldLayoutId id="2147484014" r:id="rId5"/>
    <p:sldLayoutId id="2147484032" r:id="rId6"/>
    <p:sldLayoutId id="2147484038" r:id="rId7"/>
    <p:sldLayoutId id="2147484039" r:id="rId8"/>
  </p:sldLayoutIdLst>
  <p:hf hdr="0" ftr="0" dt="0"/>
  <p:txStyles>
    <p:titleStyle>
      <a:lvl1pPr algn="l" defTabSz="914318" rtl="0" eaLnBrk="1" latinLnBrk="0" hangingPunct="1">
        <a:lnSpc>
          <a:spcPct val="80000"/>
        </a:lnSpc>
        <a:spcBef>
          <a:spcPct val="0"/>
        </a:spcBef>
        <a:buNone/>
        <a:defRPr sz="4400" b="1" kern="1200" spc="-151" baseline="0">
          <a:solidFill>
            <a:schemeClr val="tx1"/>
          </a:solidFill>
          <a:latin typeface="Montserrat" panose="00000500000000000000" pitchFamily="2" charset="0"/>
          <a:ea typeface="+mj-ea"/>
          <a:cs typeface="+mj-cs"/>
        </a:defRPr>
      </a:lvl1pPr>
    </p:titleStyle>
    <p:bodyStyle>
      <a:lvl1pPr marL="0" indent="0" algn="l" defTabSz="914318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28" pos="624" userDrawn="1">
          <p15:clr>
            <a:srgbClr val="F26B43"/>
          </p15:clr>
        </p15:guide>
        <p15:guide id="29" pos="7320" userDrawn="1">
          <p15:clr>
            <a:srgbClr val="F26B43"/>
          </p15:clr>
        </p15:guide>
        <p15:guide id="48" pos="1176" userDrawn="1">
          <p15:clr>
            <a:srgbClr val="F26B43"/>
          </p15:clr>
        </p15:guide>
        <p15:guide id="51" orient="horz" pos="74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6900" y="994934"/>
            <a:ext cx="9753600" cy="1487862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235873" y="64188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ctr">
              <a:defRPr sz="1000" b="0" i="0">
                <a:solidFill>
                  <a:schemeClr val="tx1">
                    <a:alpha val="70000"/>
                  </a:schemeClr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fld id="{D8D877B3-D348-4611-9BDB-C5374591D95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866900" y="2514600"/>
            <a:ext cx="9753600" cy="31104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876029A-5333-47FB-A3AC-8F4892EFBFC0}"/>
              </a:ext>
            </a:extLst>
          </p:cNvPr>
          <p:cNvSpPr txBox="1"/>
          <p:nvPr userDrawn="1"/>
        </p:nvSpPr>
        <p:spPr>
          <a:xfrm rot="16200000">
            <a:off x="-573044" y="1038449"/>
            <a:ext cx="213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626262"/>
                </a:solidFill>
                <a:latin typeface="Montserrat Medium" panose="00000600000000000000" pitchFamily="50" charset="0"/>
              </a:rPr>
              <a:t>Davide Marchetti</a:t>
            </a:r>
            <a:br>
              <a:rPr lang="en-US" sz="1000" dirty="0">
                <a:solidFill>
                  <a:srgbClr val="626262"/>
                </a:solidFill>
                <a:latin typeface="Montserrat Medium" panose="00000600000000000000" pitchFamily="50" charset="0"/>
              </a:rPr>
            </a:br>
            <a:r>
              <a:rPr lang="en-US" sz="1000" dirty="0" err="1">
                <a:solidFill>
                  <a:srgbClr val="626262"/>
                </a:solidFill>
                <a:latin typeface="Montserrat Medium" panose="00000600000000000000" pitchFamily="50" charset="0"/>
              </a:rPr>
              <a:t>Laboratorio</a:t>
            </a:r>
            <a:r>
              <a:rPr lang="en-US" sz="1000" dirty="0">
                <a:solidFill>
                  <a:srgbClr val="626262"/>
                </a:solidFill>
                <a:latin typeface="Montserrat Medium" panose="00000600000000000000" pitchFamily="50" charset="0"/>
              </a:rPr>
              <a:t> </a:t>
            </a:r>
            <a:r>
              <a:rPr lang="en-US" sz="1000" dirty="0" err="1">
                <a:solidFill>
                  <a:srgbClr val="626262"/>
                </a:solidFill>
                <a:latin typeface="Montserrat Medium" panose="00000600000000000000" pitchFamily="50" charset="0"/>
              </a:rPr>
              <a:t>IoT@UniMiB</a:t>
            </a:r>
            <a:endParaRPr lang="it-IT" sz="1000" dirty="0">
              <a:solidFill>
                <a:srgbClr val="626262"/>
              </a:solidFill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94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</p:sldLayoutIdLst>
  <p:hf hdr="0" ftr="0" dt="0"/>
  <p:txStyles>
    <p:titleStyle>
      <a:lvl1pPr algn="l" defTabSz="914318" rtl="0" eaLnBrk="1" latinLnBrk="0" hangingPunct="1">
        <a:lnSpc>
          <a:spcPct val="80000"/>
        </a:lnSpc>
        <a:spcBef>
          <a:spcPct val="0"/>
        </a:spcBef>
        <a:buNone/>
        <a:defRPr sz="4400" b="1" kern="1200" spc="-151" baseline="0">
          <a:solidFill>
            <a:schemeClr val="tx1"/>
          </a:solidFill>
          <a:latin typeface="Montserrat" panose="00000500000000000000" pitchFamily="2" charset="0"/>
          <a:ea typeface="+mj-ea"/>
          <a:cs typeface="+mj-cs"/>
        </a:defRPr>
      </a:lvl1pPr>
    </p:titleStyle>
    <p:bodyStyle>
      <a:lvl1pPr marL="0" indent="0" algn="l" defTabSz="914318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28" pos="624">
          <p15:clr>
            <a:srgbClr val="F26B43"/>
          </p15:clr>
        </p15:guide>
        <p15:guide id="29" pos="7320">
          <p15:clr>
            <a:srgbClr val="F26B43"/>
          </p15:clr>
        </p15:guide>
        <p15:guide id="48" pos="1176">
          <p15:clr>
            <a:srgbClr val="F26B43"/>
          </p15:clr>
        </p15:guide>
        <p15:guide id="51" orient="horz" pos="7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E5156FDB-4A80-4440-9C32-A12406C8D374}"/>
              </a:ext>
            </a:extLst>
          </p:cNvPr>
          <p:cNvSpPr txBox="1">
            <a:spLocks/>
          </p:cNvSpPr>
          <p:nvPr/>
        </p:nvSpPr>
        <p:spPr>
          <a:xfrm>
            <a:off x="1866900" y="2359465"/>
            <a:ext cx="5012872" cy="2139069"/>
          </a:xfrm>
          <a:prstGeom prst="rect">
            <a:avLst/>
          </a:prstGeom>
        </p:spPr>
        <p:txBody>
          <a:bodyPr/>
          <a:lstStyle>
            <a:lvl1pPr algn="l" defTabSz="9143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Montserrat" panose="00000500000000000000" pitchFamily="50" charset="0"/>
              </a:rPr>
              <a:t>Smart Greenhouse</a:t>
            </a:r>
            <a:r>
              <a:rPr lang="it-IT" b="1" dirty="0">
                <a:solidFill>
                  <a:srgbClr val="92D050"/>
                </a:solidFill>
                <a:latin typeface="Montserrat" panose="00000500000000000000" pitchFamily="50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it-IT" sz="1600" spc="0" dirty="0">
                <a:solidFill>
                  <a:srgbClr val="1F1F1F"/>
                </a:solidFill>
                <a:latin typeface="+mn-lt"/>
              </a:rPr>
              <a:t> Davide Marchetti / 815990</a:t>
            </a:r>
            <a:endParaRPr lang="en-US" sz="1600" spc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it-IT" sz="1600" spc="0" dirty="0">
                <a:solidFill>
                  <a:srgbClr val="626262"/>
                </a:solidFill>
                <a:latin typeface="+mn-lt"/>
              </a:rPr>
              <a:t> Laboratorio IoT / Prof. Paolo Napoletano</a:t>
            </a:r>
          </a:p>
          <a:p>
            <a:pPr>
              <a:lnSpc>
                <a:spcPct val="120000"/>
              </a:lnSpc>
            </a:pPr>
            <a:r>
              <a:rPr lang="it-IT" sz="1600" spc="0" dirty="0">
                <a:solidFill>
                  <a:srgbClr val="626262"/>
                </a:solidFill>
                <a:latin typeface="+mn-lt"/>
              </a:rPr>
              <a:t> A.A. 2020 / 2021</a:t>
            </a:r>
          </a:p>
        </p:txBody>
      </p:sp>
    </p:spTree>
    <p:extLst>
      <p:ext uri="{BB962C8B-B14F-4D97-AF65-F5344CB8AC3E}">
        <p14:creationId xmlns:p14="http://schemas.microsoft.com/office/powerpoint/2010/main" val="224563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66899" y="996124"/>
            <a:ext cx="5373349" cy="673745"/>
          </a:xfrm>
        </p:spPr>
        <p:txBody>
          <a:bodyPr/>
          <a:lstStyle/>
          <a:p>
            <a:r>
              <a:rPr lang="en-US" dirty="0">
                <a:latin typeface="Montserrat" panose="00000500000000000000" pitchFamily="50" charset="0"/>
              </a:rPr>
              <a:t>Materials</a:t>
            </a:r>
            <a:r>
              <a:rPr lang="en-US" b="1" dirty="0">
                <a:solidFill>
                  <a:srgbClr val="92D050"/>
                </a:solidFill>
                <a:latin typeface="Montserrat" panose="00000500000000000000" pitchFamily="50" charset="0"/>
              </a:rPr>
              <a:t>.</a:t>
            </a:r>
          </a:p>
        </p:txBody>
      </p: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9A86B121-C528-4FC0-89F8-1EDF371C3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555774"/>
              </p:ext>
            </p:extLst>
          </p:nvPr>
        </p:nvGraphicFramePr>
        <p:xfrm>
          <a:off x="2683239" y="2410825"/>
          <a:ext cx="6775554" cy="277601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76781">
                  <a:extLst>
                    <a:ext uri="{9D8B030D-6E8A-4147-A177-3AD203B41FA5}">
                      <a16:colId xmlns:a16="http://schemas.microsoft.com/office/drawing/2014/main" val="1299426354"/>
                    </a:ext>
                  </a:extLst>
                </a:gridCol>
                <a:gridCol w="3992065">
                  <a:extLst>
                    <a:ext uri="{9D8B030D-6E8A-4147-A177-3AD203B41FA5}">
                      <a16:colId xmlns:a16="http://schemas.microsoft.com/office/drawing/2014/main" val="3663815984"/>
                    </a:ext>
                  </a:extLst>
                </a:gridCol>
                <a:gridCol w="1206708">
                  <a:extLst>
                    <a:ext uri="{9D8B030D-6E8A-4147-A177-3AD203B41FA5}">
                      <a16:colId xmlns:a16="http://schemas.microsoft.com/office/drawing/2014/main" val="2141858246"/>
                    </a:ext>
                  </a:extLst>
                </a:gridCol>
              </a:tblGrid>
              <a:tr h="428163">
                <a:tc>
                  <a:txBody>
                    <a:bodyPr/>
                    <a:lstStyle/>
                    <a:p>
                      <a:endParaRPr lang="it-IT" sz="1400" b="1" dirty="0">
                        <a:latin typeface="Montserrat SemiBold" panose="00000700000000000000" pitchFamily="50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1" dirty="0">
                          <a:latin typeface="Montserrat SemiBold" panose="00000700000000000000" pitchFamily="50" charset="0"/>
                          <a:cs typeface="Cascadia Mono" panose="020B0609020000020004" pitchFamily="49" charset="0"/>
                        </a:rPr>
                        <a:t>Name</a:t>
                      </a:r>
                    </a:p>
                  </a:txBody>
                  <a:tcPr marL="100584" marR="100584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Montserrat SemiBold" panose="00000700000000000000" pitchFamily="50" charset="0"/>
                          <a:cs typeface="Cascadia Mono" panose="020B0609020000020004" pitchFamily="49" charset="0"/>
                        </a:rPr>
                        <a:t>Quantity</a:t>
                      </a:r>
                      <a:endParaRPr lang="it-IT" sz="1400" b="1" dirty="0">
                        <a:latin typeface="Montserrat SemiBold" panose="00000700000000000000" pitchFamily="50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192544"/>
                  </a:ext>
                </a:extLst>
              </a:tr>
              <a:tr h="391308">
                <a:tc rowSpan="4"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Sensors</a:t>
                      </a:r>
                      <a:endParaRPr lang="en-US" sz="1400" dirty="0">
                        <a:solidFill>
                          <a:srgbClr val="1F1F1F"/>
                        </a:solidFill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DHT11</a:t>
                      </a:r>
                    </a:p>
                  </a:txBody>
                  <a:tcPr marL="100584" marR="100584" marT="41564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1</a:t>
                      </a:r>
                      <a:endParaRPr lang="it-IT" sz="1400" dirty="0">
                        <a:solidFill>
                          <a:srgbClr val="1F1F1F"/>
                        </a:solidFill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85090662"/>
                  </a:ext>
                </a:extLst>
              </a:tr>
              <a:tr h="391308">
                <a:tc vMerge="1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HW Sensor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Photoresistor</a:t>
                      </a:r>
                    </a:p>
                  </a:txBody>
                  <a:tcPr marL="100584" marR="100584" marT="41564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1</a:t>
                      </a: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3930323301"/>
                  </a:ext>
                </a:extLst>
              </a:tr>
              <a:tr h="391308">
                <a:tc vMerge="1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HW Sensor</a:t>
                      </a: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Soil Humidity Detection Module </a:t>
                      </a:r>
                    </a:p>
                  </a:txBody>
                  <a:tcPr marL="100584" marR="100584" marT="41564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1</a:t>
                      </a: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2788911024"/>
                  </a:ext>
                </a:extLst>
              </a:tr>
              <a:tr h="391308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rgbClr val="1F1F1F"/>
                        </a:solidFill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Push Button</a:t>
                      </a:r>
                    </a:p>
                  </a:txBody>
                  <a:tcPr marL="100584" marR="100584" marT="41564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1</a:t>
                      </a: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1977789437"/>
                  </a:ext>
                </a:extLst>
              </a:tr>
              <a:tr h="391308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Actuators</a:t>
                      </a:r>
                    </a:p>
                  </a:txBody>
                  <a:tcPr marL="100584" marR="100584" marT="41564" marB="4156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LEDs (Red/Green)</a:t>
                      </a:r>
                    </a:p>
                  </a:txBody>
                  <a:tcPr marL="100584" marR="100584" marT="41564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2</a:t>
                      </a: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4159999554"/>
                  </a:ext>
                </a:extLst>
              </a:tr>
              <a:tr h="391308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rgbClr val="1F1F1F"/>
                        </a:solidFill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 marL="100584" marR="100584" marT="41564" marB="41564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LCD Display 16x2</a:t>
                      </a:r>
                    </a:p>
                  </a:txBody>
                  <a:tcPr marL="100584" marR="100584" marT="41564" marB="415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1F1F1F"/>
                          </a:solidFill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1</a:t>
                      </a:r>
                    </a:p>
                  </a:txBody>
                  <a:tcPr marL="100584" marR="100584" marT="41564" marB="41564" anchor="ctr"/>
                </a:tc>
                <a:extLst>
                  <a:ext uri="{0D108BD9-81ED-4DB2-BD59-A6C34878D82A}">
                    <a16:rowId xmlns:a16="http://schemas.microsoft.com/office/drawing/2014/main" val="2319997970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AFF3BA-146D-4AEC-B61F-EF88FE70DA2D}"/>
              </a:ext>
            </a:extLst>
          </p:cNvPr>
          <p:cNvSpPr txBox="1"/>
          <p:nvPr/>
        </p:nvSpPr>
        <p:spPr>
          <a:xfrm>
            <a:off x="1794500" y="1669869"/>
            <a:ext cx="7974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Description of the ingredients employed.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14415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65FCF4A1-EF30-47EF-9A3B-3EB6E2DD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996124"/>
            <a:ext cx="4229100" cy="673745"/>
          </a:xfrm>
        </p:spPr>
        <p:txBody>
          <a:bodyPr/>
          <a:lstStyle/>
          <a:p>
            <a:r>
              <a:rPr lang="en-US" dirty="0">
                <a:latin typeface="Montserrat" panose="00000500000000000000" pitchFamily="50" charset="0"/>
              </a:rPr>
              <a:t>Method</a:t>
            </a:r>
            <a:r>
              <a:rPr lang="en-US" dirty="0">
                <a:solidFill>
                  <a:srgbClr val="92D050"/>
                </a:solidFill>
                <a:latin typeface="Montserrat" panose="00000500000000000000" pitchFamily="50" charset="0"/>
              </a:rPr>
              <a:t>.</a:t>
            </a:r>
            <a:endParaRPr lang="it-IT" dirty="0">
              <a:solidFill>
                <a:srgbClr val="92D050"/>
              </a:solidFill>
            </a:endParaRPr>
          </a:p>
        </p:txBody>
      </p:sp>
      <p:graphicFrame>
        <p:nvGraphicFramePr>
          <p:cNvPr id="19" name="Diagramma 18">
            <a:extLst>
              <a:ext uri="{FF2B5EF4-FFF2-40B4-BE49-F238E27FC236}">
                <a16:creationId xmlns:a16="http://schemas.microsoft.com/office/drawing/2014/main" id="{5974C6DF-EA6C-4FFD-AD10-AA4CDC6C8E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2369888"/>
              </p:ext>
            </p:extLst>
          </p:nvPr>
        </p:nvGraphicFramePr>
        <p:xfrm>
          <a:off x="1534297" y="1669869"/>
          <a:ext cx="5537657" cy="4976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F627F9D-37AF-476A-B6F4-C10B74A453DA}"/>
              </a:ext>
            </a:extLst>
          </p:cNvPr>
          <p:cNvSpPr txBox="1"/>
          <p:nvPr/>
        </p:nvSpPr>
        <p:spPr>
          <a:xfrm>
            <a:off x="7397097" y="3730716"/>
            <a:ext cx="2838284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dirty="0">
                <a:latin typeface="Montserrat SemiBold" panose="00000700000000000000" pitchFamily="50" charset="0"/>
              </a:rPr>
              <a:t>ADDITIONAL INFORMATION</a:t>
            </a:r>
            <a:r>
              <a:rPr lang="en-US" sz="1400" dirty="0">
                <a:solidFill>
                  <a:srgbClr val="92D050"/>
                </a:solidFill>
                <a:latin typeface="Montserrat SemiBold" panose="00000700000000000000" pitchFamily="50" charset="0"/>
              </a:rPr>
              <a:t>:</a:t>
            </a:r>
            <a:endParaRPr lang="it-IT" sz="1400" dirty="0">
              <a:solidFill>
                <a:srgbClr val="92D050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92489FA-A1E5-4DAB-BB0E-C65D7D0DC5C2}"/>
              </a:ext>
            </a:extLst>
          </p:cNvPr>
          <p:cNvSpPr txBox="1"/>
          <p:nvPr/>
        </p:nvSpPr>
        <p:spPr>
          <a:xfrm>
            <a:off x="7307156" y="3997399"/>
            <a:ext cx="413938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LCD Display is organized in pages, one for each sensor reading. The push button allows to loop through the pages.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Sensor readings are stored in </a:t>
            </a:r>
            <a:r>
              <a:rPr lang="en-US" sz="1600" dirty="0" err="1"/>
              <a:t>InfluxDB</a:t>
            </a:r>
            <a:r>
              <a:rPr lang="en-US" sz="1600" dirty="0"/>
              <a:t> every two seconds.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The MCU exposes a web interface through an http server to monitor and control the system.</a:t>
            </a:r>
          </a:p>
        </p:txBody>
      </p:sp>
      <p:pic>
        <p:nvPicPr>
          <p:cNvPr id="34" name="Immagine 33" descr="Smart Greenhouse control panel">
            <a:extLst>
              <a:ext uri="{FF2B5EF4-FFF2-40B4-BE49-F238E27FC236}">
                <a16:creationId xmlns:a16="http://schemas.microsoft.com/office/drawing/2014/main" id="{EA292F9E-D662-4E2F-8120-6645B054A8A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25"/>
          <a:stretch/>
        </p:blipFill>
        <p:spPr>
          <a:xfrm>
            <a:off x="7730581" y="247338"/>
            <a:ext cx="3292532" cy="3089873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8453FA34-F6B1-40C4-BB58-98AE7A29BD60}"/>
              </a:ext>
            </a:extLst>
          </p:cNvPr>
          <p:cNvSpPr txBox="1"/>
          <p:nvPr/>
        </p:nvSpPr>
        <p:spPr>
          <a:xfrm>
            <a:off x="7848749" y="3334390"/>
            <a:ext cx="3056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Fig.1: Smart Greenhouse web interface</a:t>
            </a:r>
            <a:endParaRPr lang="it-IT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67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65FCF4A1-EF30-47EF-9A3B-3EB6E2DD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tserrat" panose="00000500000000000000" pitchFamily="50" charset="0"/>
              </a:rPr>
              <a:t>Method</a:t>
            </a:r>
            <a:r>
              <a:rPr lang="en-US" dirty="0">
                <a:solidFill>
                  <a:srgbClr val="92D050"/>
                </a:solidFill>
                <a:latin typeface="Montserrat" panose="00000500000000000000" pitchFamily="50" charset="0"/>
              </a:rPr>
              <a:t>.</a:t>
            </a:r>
            <a:endParaRPr lang="it-IT" dirty="0">
              <a:solidFill>
                <a:srgbClr val="92D050"/>
              </a:solidFill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0C1B72D7-2C51-4C25-8986-541B60E0D2C9}"/>
              </a:ext>
            </a:extLst>
          </p:cNvPr>
          <p:cNvGrpSpPr/>
          <p:nvPr/>
        </p:nvGrpSpPr>
        <p:grpSpPr>
          <a:xfrm>
            <a:off x="3224686" y="1332698"/>
            <a:ext cx="5742626" cy="5632047"/>
            <a:chOff x="3224686" y="1332698"/>
            <a:chExt cx="5742626" cy="5632047"/>
          </a:xfrm>
        </p:grpSpPr>
        <p:sp>
          <p:nvSpPr>
            <p:cNvPr id="5" name="Figura a mano libera: forma 4">
              <a:extLst>
                <a:ext uri="{FF2B5EF4-FFF2-40B4-BE49-F238E27FC236}">
                  <a16:creationId xmlns:a16="http://schemas.microsoft.com/office/drawing/2014/main" id="{60F25069-3771-42E5-88DB-17AF9E8D45E7}"/>
                </a:ext>
              </a:extLst>
            </p:cNvPr>
            <p:cNvSpPr/>
            <p:nvPr/>
          </p:nvSpPr>
          <p:spPr>
            <a:xfrm>
              <a:off x="6537974" y="1358767"/>
              <a:ext cx="1156893" cy="1109151"/>
            </a:xfrm>
            <a:custGeom>
              <a:avLst/>
              <a:gdLst>
                <a:gd name="connsiteX0" fmla="*/ 0 w 1156893"/>
                <a:gd name="connsiteY0" fmla="*/ 0 h 1109151"/>
                <a:gd name="connsiteX1" fmla="*/ 1156893 w 1156893"/>
                <a:gd name="connsiteY1" fmla="*/ 0 h 1109151"/>
                <a:gd name="connsiteX2" fmla="*/ 1156893 w 1156893"/>
                <a:gd name="connsiteY2" fmla="*/ 1109151 h 1109151"/>
                <a:gd name="connsiteX3" fmla="*/ 0 w 1156893"/>
                <a:gd name="connsiteY3" fmla="*/ 1109151 h 1109151"/>
                <a:gd name="connsiteX4" fmla="*/ 0 w 1156893"/>
                <a:gd name="connsiteY4" fmla="*/ 0 h 110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893" h="1109151">
                  <a:moveTo>
                    <a:pt x="0" y="0"/>
                  </a:moveTo>
                  <a:lnTo>
                    <a:pt x="1156893" y="0"/>
                  </a:lnTo>
                  <a:lnTo>
                    <a:pt x="1156893" y="1109151"/>
                  </a:lnTo>
                  <a:lnTo>
                    <a:pt x="0" y="110915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Ensure Wi-Fi and </a:t>
              </a:r>
              <a:r>
                <a:rPr lang="en-US" sz="1300" kern="1200" dirty="0" err="1"/>
                <a:t>InfluxDB</a:t>
              </a:r>
              <a:r>
                <a:rPr lang="en-US" sz="1300" kern="1200" dirty="0"/>
                <a:t> are connected</a:t>
              </a:r>
              <a:endParaRPr lang="it-IT" sz="1300" kern="1200" dirty="0"/>
            </a:p>
          </p:txBody>
        </p:sp>
        <p:sp>
          <p:nvSpPr>
            <p:cNvPr id="6" name="Freccia circolare 5">
              <a:extLst>
                <a:ext uri="{FF2B5EF4-FFF2-40B4-BE49-F238E27FC236}">
                  <a16:creationId xmlns:a16="http://schemas.microsoft.com/office/drawing/2014/main" id="{8CAEC82F-99A6-417A-AA97-45B0DD0339A7}"/>
                </a:ext>
              </a:extLst>
            </p:cNvPr>
            <p:cNvSpPr/>
            <p:nvPr/>
          </p:nvSpPr>
          <p:spPr>
            <a:xfrm>
              <a:off x="3535528" y="1471798"/>
              <a:ext cx="5120942" cy="5120942"/>
            </a:xfrm>
            <a:prstGeom prst="circularArrow">
              <a:avLst>
                <a:gd name="adj1" fmla="val 3761"/>
                <a:gd name="adj2" fmla="val 234641"/>
                <a:gd name="adj3" fmla="val 19685594"/>
                <a:gd name="adj4" fmla="val 18769867"/>
                <a:gd name="adj5" fmla="val 4388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igura a mano libera: forma 6">
              <a:extLst>
                <a:ext uri="{FF2B5EF4-FFF2-40B4-BE49-F238E27FC236}">
                  <a16:creationId xmlns:a16="http://schemas.microsoft.com/office/drawing/2014/main" id="{E86BDE19-575F-4D5D-9BDE-C008C7EA4027}"/>
                </a:ext>
              </a:extLst>
            </p:cNvPr>
            <p:cNvSpPr/>
            <p:nvPr/>
          </p:nvSpPr>
          <p:spPr>
            <a:xfrm>
              <a:off x="7810419" y="2928293"/>
              <a:ext cx="1156893" cy="1161288"/>
            </a:xfrm>
            <a:custGeom>
              <a:avLst/>
              <a:gdLst>
                <a:gd name="connsiteX0" fmla="*/ 0 w 1156893"/>
                <a:gd name="connsiteY0" fmla="*/ 0 h 1161288"/>
                <a:gd name="connsiteX1" fmla="*/ 1156893 w 1156893"/>
                <a:gd name="connsiteY1" fmla="*/ 0 h 1161288"/>
                <a:gd name="connsiteX2" fmla="*/ 1156893 w 1156893"/>
                <a:gd name="connsiteY2" fmla="*/ 1161288 h 1161288"/>
                <a:gd name="connsiteX3" fmla="*/ 0 w 1156893"/>
                <a:gd name="connsiteY3" fmla="*/ 1161288 h 1161288"/>
                <a:gd name="connsiteX4" fmla="*/ 0 w 1156893"/>
                <a:gd name="connsiteY4" fmla="*/ 0 h 116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893" h="1161288">
                  <a:moveTo>
                    <a:pt x="0" y="0"/>
                  </a:moveTo>
                  <a:lnTo>
                    <a:pt x="1156893" y="0"/>
                  </a:lnTo>
                  <a:lnTo>
                    <a:pt x="1156893" y="1161288"/>
                  </a:lnTo>
                  <a:lnTo>
                    <a:pt x="0" y="11612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Handle web server requests</a:t>
              </a:r>
              <a:endParaRPr lang="it-IT" sz="1300" kern="1200" dirty="0"/>
            </a:p>
          </p:txBody>
        </p:sp>
        <p:sp>
          <p:nvSpPr>
            <p:cNvPr id="8" name="Freccia circolare 7">
              <a:extLst>
                <a:ext uri="{FF2B5EF4-FFF2-40B4-BE49-F238E27FC236}">
                  <a16:creationId xmlns:a16="http://schemas.microsoft.com/office/drawing/2014/main" id="{30440899-6DD7-4C97-9E46-13556FEB0D2D}"/>
                </a:ext>
              </a:extLst>
            </p:cNvPr>
            <p:cNvSpPr/>
            <p:nvPr/>
          </p:nvSpPr>
          <p:spPr>
            <a:xfrm>
              <a:off x="3535528" y="1471798"/>
              <a:ext cx="5120942" cy="5120942"/>
            </a:xfrm>
            <a:prstGeom prst="circularArrow">
              <a:avLst>
                <a:gd name="adj1" fmla="val 3761"/>
                <a:gd name="adj2" fmla="val 234641"/>
                <a:gd name="adj3" fmla="val 1092751"/>
                <a:gd name="adj4" fmla="val 83784"/>
                <a:gd name="adj5" fmla="val 4388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68879C2A-C90B-4F23-8043-0A3F07F8956B}"/>
                </a:ext>
              </a:extLst>
            </p:cNvPr>
            <p:cNvSpPr/>
            <p:nvPr/>
          </p:nvSpPr>
          <p:spPr>
            <a:xfrm>
              <a:off x="7356289" y="4917968"/>
              <a:ext cx="1156893" cy="1161288"/>
            </a:xfrm>
            <a:custGeom>
              <a:avLst/>
              <a:gdLst>
                <a:gd name="connsiteX0" fmla="*/ 0 w 1156893"/>
                <a:gd name="connsiteY0" fmla="*/ 0 h 1161288"/>
                <a:gd name="connsiteX1" fmla="*/ 1156893 w 1156893"/>
                <a:gd name="connsiteY1" fmla="*/ 0 h 1161288"/>
                <a:gd name="connsiteX2" fmla="*/ 1156893 w 1156893"/>
                <a:gd name="connsiteY2" fmla="*/ 1161288 h 1161288"/>
                <a:gd name="connsiteX3" fmla="*/ 0 w 1156893"/>
                <a:gd name="connsiteY3" fmla="*/ 1161288 h 1161288"/>
                <a:gd name="connsiteX4" fmla="*/ 0 w 1156893"/>
                <a:gd name="connsiteY4" fmla="*/ 0 h 116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893" h="1161288">
                  <a:moveTo>
                    <a:pt x="0" y="0"/>
                  </a:moveTo>
                  <a:lnTo>
                    <a:pt x="1156893" y="0"/>
                  </a:lnTo>
                  <a:lnTo>
                    <a:pt x="1156893" y="1161288"/>
                  </a:lnTo>
                  <a:lnTo>
                    <a:pt x="0" y="11612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Handle button presses</a:t>
              </a:r>
              <a:endParaRPr lang="it-IT" sz="1300" kern="1200" dirty="0"/>
            </a:p>
          </p:txBody>
        </p:sp>
        <p:sp>
          <p:nvSpPr>
            <p:cNvPr id="10" name="Freccia circolare 9">
              <a:extLst>
                <a:ext uri="{FF2B5EF4-FFF2-40B4-BE49-F238E27FC236}">
                  <a16:creationId xmlns:a16="http://schemas.microsoft.com/office/drawing/2014/main" id="{3D7CDED5-7D0B-483B-8520-2ABC47C1717B}"/>
                </a:ext>
              </a:extLst>
            </p:cNvPr>
            <p:cNvSpPr/>
            <p:nvPr/>
          </p:nvSpPr>
          <p:spPr>
            <a:xfrm>
              <a:off x="3535528" y="1471798"/>
              <a:ext cx="5120942" cy="5120942"/>
            </a:xfrm>
            <a:prstGeom prst="circularArrow">
              <a:avLst>
                <a:gd name="adj1" fmla="val 3761"/>
                <a:gd name="adj2" fmla="val 234641"/>
                <a:gd name="adj3" fmla="val 4311059"/>
                <a:gd name="adj4" fmla="val 3455801"/>
                <a:gd name="adj5" fmla="val 4388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5E04568A-C391-406F-8AEF-A42CF36E2D46}"/>
                </a:ext>
              </a:extLst>
            </p:cNvPr>
            <p:cNvSpPr/>
            <p:nvPr/>
          </p:nvSpPr>
          <p:spPr>
            <a:xfrm>
              <a:off x="5517553" y="5803457"/>
              <a:ext cx="1156893" cy="1161288"/>
            </a:xfrm>
            <a:custGeom>
              <a:avLst/>
              <a:gdLst>
                <a:gd name="connsiteX0" fmla="*/ 0 w 1156893"/>
                <a:gd name="connsiteY0" fmla="*/ 0 h 1161288"/>
                <a:gd name="connsiteX1" fmla="*/ 1156893 w 1156893"/>
                <a:gd name="connsiteY1" fmla="*/ 0 h 1161288"/>
                <a:gd name="connsiteX2" fmla="*/ 1156893 w 1156893"/>
                <a:gd name="connsiteY2" fmla="*/ 1161288 h 1161288"/>
                <a:gd name="connsiteX3" fmla="*/ 0 w 1156893"/>
                <a:gd name="connsiteY3" fmla="*/ 1161288 h 1161288"/>
                <a:gd name="connsiteX4" fmla="*/ 0 w 1156893"/>
                <a:gd name="connsiteY4" fmla="*/ 0 h 116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893" h="1161288">
                  <a:moveTo>
                    <a:pt x="0" y="0"/>
                  </a:moveTo>
                  <a:lnTo>
                    <a:pt x="1156893" y="0"/>
                  </a:lnTo>
                  <a:lnTo>
                    <a:pt x="1156893" y="1161288"/>
                  </a:lnTo>
                  <a:lnTo>
                    <a:pt x="0" y="11612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Read</a:t>
              </a:r>
              <a:br>
                <a:rPr lang="en-US" sz="1300" kern="1200" dirty="0"/>
              </a:br>
              <a:r>
                <a:rPr lang="en-US" sz="1300" kern="1200" dirty="0"/>
                <a:t>sensors</a:t>
              </a:r>
              <a:endParaRPr lang="it-IT" sz="1300" kern="1200" dirty="0"/>
            </a:p>
          </p:txBody>
        </p:sp>
        <p:sp>
          <p:nvSpPr>
            <p:cNvPr id="12" name="Freccia circolare 11">
              <a:extLst>
                <a:ext uri="{FF2B5EF4-FFF2-40B4-BE49-F238E27FC236}">
                  <a16:creationId xmlns:a16="http://schemas.microsoft.com/office/drawing/2014/main" id="{C916A8D7-D09F-4AF4-B710-DF625705A98C}"/>
                </a:ext>
              </a:extLst>
            </p:cNvPr>
            <p:cNvSpPr/>
            <p:nvPr/>
          </p:nvSpPr>
          <p:spPr>
            <a:xfrm>
              <a:off x="3535528" y="1471798"/>
              <a:ext cx="5120942" cy="5120942"/>
            </a:xfrm>
            <a:prstGeom prst="circularArrow">
              <a:avLst>
                <a:gd name="adj1" fmla="val 3761"/>
                <a:gd name="adj2" fmla="val 234641"/>
                <a:gd name="adj3" fmla="val 7109557"/>
                <a:gd name="adj4" fmla="val 6254300"/>
                <a:gd name="adj5" fmla="val 4388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66C83FAA-982D-4BF7-86A0-BD090E79990B}"/>
                </a:ext>
              </a:extLst>
            </p:cNvPr>
            <p:cNvSpPr/>
            <p:nvPr/>
          </p:nvSpPr>
          <p:spPr>
            <a:xfrm>
              <a:off x="3678816" y="4917968"/>
              <a:ext cx="1156893" cy="1161288"/>
            </a:xfrm>
            <a:custGeom>
              <a:avLst/>
              <a:gdLst>
                <a:gd name="connsiteX0" fmla="*/ 0 w 1156893"/>
                <a:gd name="connsiteY0" fmla="*/ 0 h 1161288"/>
                <a:gd name="connsiteX1" fmla="*/ 1156893 w 1156893"/>
                <a:gd name="connsiteY1" fmla="*/ 0 h 1161288"/>
                <a:gd name="connsiteX2" fmla="*/ 1156893 w 1156893"/>
                <a:gd name="connsiteY2" fmla="*/ 1161288 h 1161288"/>
                <a:gd name="connsiteX3" fmla="*/ 0 w 1156893"/>
                <a:gd name="connsiteY3" fmla="*/ 1161288 h 1161288"/>
                <a:gd name="connsiteX4" fmla="*/ 0 w 1156893"/>
                <a:gd name="connsiteY4" fmla="*/ 0 h 116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893" h="1161288">
                  <a:moveTo>
                    <a:pt x="0" y="0"/>
                  </a:moveTo>
                  <a:lnTo>
                    <a:pt x="1156893" y="0"/>
                  </a:lnTo>
                  <a:lnTo>
                    <a:pt x="1156893" y="1161288"/>
                  </a:lnTo>
                  <a:lnTo>
                    <a:pt x="0" y="11612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Push data to Influx</a:t>
              </a:r>
              <a:endParaRPr lang="it-IT" sz="1300" kern="1200" dirty="0"/>
            </a:p>
          </p:txBody>
        </p:sp>
        <p:sp>
          <p:nvSpPr>
            <p:cNvPr id="15" name="Freccia circolare 14">
              <a:extLst>
                <a:ext uri="{FF2B5EF4-FFF2-40B4-BE49-F238E27FC236}">
                  <a16:creationId xmlns:a16="http://schemas.microsoft.com/office/drawing/2014/main" id="{3394FB07-6262-4C91-98DF-6B26EEC90F77}"/>
                </a:ext>
              </a:extLst>
            </p:cNvPr>
            <p:cNvSpPr/>
            <p:nvPr/>
          </p:nvSpPr>
          <p:spPr>
            <a:xfrm>
              <a:off x="3535528" y="1471798"/>
              <a:ext cx="5120942" cy="5120942"/>
            </a:xfrm>
            <a:prstGeom prst="circularArrow">
              <a:avLst>
                <a:gd name="adj1" fmla="val 3761"/>
                <a:gd name="adj2" fmla="val 234641"/>
                <a:gd name="adj3" fmla="val 10481575"/>
                <a:gd name="adj4" fmla="val 9472607"/>
                <a:gd name="adj5" fmla="val 4388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BAE91CCD-ABE6-46D7-ACA4-AE59A793FA9E}"/>
                </a:ext>
              </a:extLst>
            </p:cNvPr>
            <p:cNvSpPr/>
            <p:nvPr/>
          </p:nvSpPr>
          <p:spPr>
            <a:xfrm>
              <a:off x="3224686" y="2928293"/>
              <a:ext cx="1156893" cy="1161288"/>
            </a:xfrm>
            <a:custGeom>
              <a:avLst/>
              <a:gdLst>
                <a:gd name="connsiteX0" fmla="*/ 0 w 1156893"/>
                <a:gd name="connsiteY0" fmla="*/ 0 h 1161288"/>
                <a:gd name="connsiteX1" fmla="*/ 1156893 w 1156893"/>
                <a:gd name="connsiteY1" fmla="*/ 0 h 1161288"/>
                <a:gd name="connsiteX2" fmla="*/ 1156893 w 1156893"/>
                <a:gd name="connsiteY2" fmla="*/ 1161288 h 1161288"/>
                <a:gd name="connsiteX3" fmla="*/ 0 w 1156893"/>
                <a:gd name="connsiteY3" fmla="*/ 1161288 h 1161288"/>
                <a:gd name="connsiteX4" fmla="*/ 0 w 1156893"/>
                <a:gd name="connsiteY4" fmla="*/ 0 h 116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893" h="1161288">
                  <a:moveTo>
                    <a:pt x="0" y="0"/>
                  </a:moveTo>
                  <a:lnTo>
                    <a:pt x="1156893" y="0"/>
                  </a:lnTo>
                  <a:lnTo>
                    <a:pt x="1156893" y="1161288"/>
                  </a:lnTo>
                  <a:lnTo>
                    <a:pt x="0" y="11612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/>
                <a:t>Check thresholds</a:t>
              </a:r>
              <a:endParaRPr lang="it-IT" sz="1300" kern="1200" dirty="0"/>
            </a:p>
          </p:txBody>
        </p:sp>
        <p:sp>
          <p:nvSpPr>
            <p:cNvPr id="17" name="Freccia circolare 16">
              <a:extLst>
                <a:ext uri="{FF2B5EF4-FFF2-40B4-BE49-F238E27FC236}">
                  <a16:creationId xmlns:a16="http://schemas.microsoft.com/office/drawing/2014/main" id="{983BE076-D406-46BE-AA43-AEA5D307F395}"/>
                </a:ext>
              </a:extLst>
            </p:cNvPr>
            <p:cNvSpPr/>
            <p:nvPr/>
          </p:nvSpPr>
          <p:spPr>
            <a:xfrm>
              <a:off x="3535528" y="1471798"/>
              <a:ext cx="5120942" cy="5120942"/>
            </a:xfrm>
            <a:prstGeom prst="circularArrow">
              <a:avLst>
                <a:gd name="adj1" fmla="val 3761"/>
                <a:gd name="adj2" fmla="val 234641"/>
                <a:gd name="adj3" fmla="val 13395492"/>
                <a:gd name="adj4" fmla="val 12479765"/>
                <a:gd name="adj5" fmla="val 4388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365A5318-986D-4BD5-94C9-961CBCCD7921}"/>
                </a:ext>
              </a:extLst>
            </p:cNvPr>
            <p:cNvSpPr/>
            <p:nvPr/>
          </p:nvSpPr>
          <p:spPr>
            <a:xfrm>
              <a:off x="4497131" y="1332698"/>
              <a:ext cx="1156893" cy="1161288"/>
            </a:xfrm>
            <a:custGeom>
              <a:avLst/>
              <a:gdLst>
                <a:gd name="connsiteX0" fmla="*/ 0 w 1156893"/>
                <a:gd name="connsiteY0" fmla="*/ 0 h 1161288"/>
                <a:gd name="connsiteX1" fmla="*/ 1156893 w 1156893"/>
                <a:gd name="connsiteY1" fmla="*/ 0 h 1161288"/>
                <a:gd name="connsiteX2" fmla="*/ 1156893 w 1156893"/>
                <a:gd name="connsiteY2" fmla="*/ 1161288 h 1161288"/>
                <a:gd name="connsiteX3" fmla="*/ 0 w 1156893"/>
                <a:gd name="connsiteY3" fmla="*/ 1161288 h 1161288"/>
                <a:gd name="connsiteX4" fmla="*/ 0 w 1156893"/>
                <a:gd name="connsiteY4" fmla="*/ 0 h 116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893" h="1161288">
                  <a:moveTo>
                    <a:pt x="0" y="0"/>
                  </a:moveTo>
                  <a:lnTo>
                    <a:pt x="1156893" y="0"/>
                  </a:lnTo>
                  <a:lnTo>
                    <a:pt x="1156893" y="1161288"/>
                  </a:lnTo>
                  <a:lnTo>
                    <a:pt x="0" y="11612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/>
                <a:t>Draw data</a:t>
              </a:r>
              <a:br>
                <a:rPr lang="en-US" sz="1300" kern="1200" dirty="0"/>
              </a:br>
              <a:r>
                <a:rPr lang="en-US" sz="1300" kern="1200" dirty="0"/>
                <a:t>on display</a:t>
              </a:r>
              <a:endParaRPr lang="it-IT" sz="1300" kern="1200" dirty="0"/>
            </a:p>
          </p:txBody>
        </p:sp>
        <p:sp>
          <p:nvSpPr>
            <p:cNvPr id="21" name="Freccia circolare 20">
              <a:extLst>
                <a:ext uri="{FF2B5EF4-FFF2-40B4-BE49-F238E27FC236}">
                  <a16:creationId xmlns:a16="http://schemas.microsoft.com/office/drawing/2014/main" id="{3A45F0D0-E1AE-4998-A5F3-28AC7D253678}"/>
                </a:ext>
              </a:extLst>
            </p:cNvPr>
            <p:cNvSpPr/>
            <p:nvPr/>
          </p:nvSpPr>
          <p:spPr>
            <a:xfrm>
              <a:off x="3535528" y="1471798"/>
              <a:ext cx="5120942" cy="5120942"/>
            </a:xfrm>
            <a:prstGeom prst="circularArrow">
              <a:avLst>
                <a:gd name="adj1" fmla="val 3761"/>
                <a:gd name="adj2" fmla="val 234641"/>
                <a:gd name="adj3" fmla="val 16615272"/>
                <a:gd name="adj4" fmla="val 15550087"/>
                <a:gd name="adj5" fmla="val 4388"/>
              </a:avLst>
            </a:prstGeom>
            <a:solidFill>
              <a:srgbClr val="FFC00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13315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66899" y="996124"/>
            <a:ext cx="5373349" cy="673745"/>
          </a:xfrm>
        </p:spPr>
        <p:txBody>
          <a:bodyPr/>
          <a:lstStyle/>
          <a:p>
            <a:r>
              <a:rPr lang="en-US" dirty="0">
                <a:latin typeface="Montserrat" panose="00000500000000000000" pitchFamily="50" charset="0"/>
              </a:rPr>
              <a:t>Final Remarks</a:t>
            </a:r>
            <a:r>
              <a:rPr lang="en-US" b="1" dirty="0">
                <a:solidFill>
                  <a:srgbClr val="92D050"/>
                </a:solidFill>
                <a:latin typeface="Montserrat" panose="00000500000000000000" pitchFamily="50" charset="0"/>
              </a:rPr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AFF3BA-146D-4AEC-B61F-EF88FE70DA2D}"/>
              </a:ext>
            </a:extLst>
          </p:cNvPr>
          <p:cNvSpPr txBox="1"/>
          <p:nvPr/>
        </p:nvSpPr>
        <p:spPr>
          <a:xfrm>
            <a:off x="1794500" y="1669869"/>
            <a:ext cx="7974143" cy="326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it-IT" sz="1600" dirty="0" err="1"/>
              <a:t>Soil</a:t>
            </a:r>
            <a:r>
              <a:rPr lang="it-IT" sz="1600" dirty="0"/>
              <a:t> </a:t>
            </a:r>
            <a:r>
              <a:rPr lang="it-IT" sz="1600" dirty="0" err="1"/>
              <a:t>Moisture</a:t>
            </a:r>
            <a:r>
              <a:rPr lang="it-IT" sz="1600" dirty="0"/>
              <a:t> Detector Sensor is </a:t>
            </a:r>
            <a:r>
              <a:rPr lang="it-IT" sz="1600" dirty="0" err="1"/>
              <a:t>not</a:t>
            </a:r>
            <a:r>
              <a:rPr lang="it-IT" sz="1600" dirty="0"/>
              <a:t> </a:t>
            </a:r>
            <a:r>
              <a:rPr lang="it-IT" sz="1600" dirty="0" err="1"/>
              <a:t>always</a:t>
            </a:r>
            <a:r>
              <a:rPr lang="it-IT" sz="1600" dirty="0"/>
              <a:t> accurate and responsive.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it-IT" sz="1600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it-IT" sz="1600" dirty="0"/>
              <a:t>Smart </a:t>
            </a:r>
            <a:r>
              <a:rPr lang="it-IT" sz="1600" dirty="0" err="1"/>
              <a:t>Greenhouse</a:t>
            </a:r>
            <a:r>
              <a:rPr lang="it-IT" sz="1600" dirty="0"/>
              <a:t> system works as </a:t>
            </a:r>
            <a:r>
              <a:rPr lang="it-IT" sz="1600" dirty="0" err="1"/>
              <a:t>designed</a:t>
            </a:r>
            <a:r>
              <a:rPr lang="it-IT" sz="1600" dirty="0"/>
              <a:t>, </a:t>
            </a:r>
            <a:r>
              <a:rPr lang="it-IT" sz="1600" dirty="0" err="1"/>
              <a:t>despite</a:t>
            </a:r>
            <a:r>
              <a:rPr lang="it-IT" sz="1600" dirty="0"/>
              <a:t> the limited </a:t>
            </a:r>
            <a:r>
              <a:rPr lang="it-IT" sz="1600" dirty="0" err="1"/>
              <a:t>number</a:t>
            </a:r>
            <a:r>
              <a:rPr lang="it-IT" sz="1600" dirty="0"/>
              <a:t> of </a:t>
            </a:r>
            <a:r>
              <a:rPr lang="it-IT" sz="1600" dirty="0" err="1"/>
              <a:t>analog</a:t>
            </a:r>
            <a:r>
              <a:rPr lang="it-IT" sz="1600" dirty="0"/>
              <a:t> and </a:t>
            </a:r>
            <a:r>
              <a:rPr lang="it-IT" sz="1600" dirty="0" err="1"/>
              <a:t>digital</a:t>
            </a:r>
            <a:r>
              <a:rPr lang="it-IT" sz="1600" dirty="0"/>
              <a:t> pins of the ESP8266.</a:t>
            </a:r>
          </a:p>
          <a:p>
            <a:pPr>
              <a:lnSpc>
                <a:spcPct val="130000"/>
              </a:lnSpc>
            </a:pPr>
            <a:endParaRPr lang="it-IT" sz="1600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it-IT" sz="1600" dirty="0"/>
              <a:t>Future extensions</a:t>
            </a:r>
            <a:r>
              <a:rPr lang="en-US" sz="1600" dirty="0"/>
              <a:t>:</a:t>
            </a:r>
          </a:p>
          <a:p>
            <a:pPr marL="742915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A</a:t>
            </a:r>
            <a:r>
              <a:rPr lang="it-IT" sz="1600" dirty="0" err="1"/>
              <a:t>djustment</a:t>
            </a:r>
            <a:r>
              <a:rPr lang="it-IT" sz="1600" dirty="0"/>
              <a:t> of </a:t>
            </a:r>
            <a:r>
              <a:rPr lang="it-IT" sz="1600" dirty="0" err="1"/>
              <a:t>humidity</a:t>
            </a:r>
            <a:r>
              <a:rPr lang="it-IT" sz="1600" dirty="0"/>
              <a:t> and light </a:t>
            </a:r>
            <a:r>
              <a:rPr lang="it-IT" sz="1600" dirty="0" err="1"/>
              <a:t>amount</a:t>
            </a:r>
            <a:r>
              <a:rPr lang="it-IT" sz="1600" dirty="0"/>
              <a:t>.</a:t>
            </a:r>
          </a:p>
          <a:p>
            <a:pPr marL="742915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it-IT" sz="1600" dirty="0"/>
              <a:t>Monitoring of more </a:t>
            </a:r>
            <a:r>
              <a:rPr lang="it-IT" sz="1600" dirty="0" err="1"/>
              <a:t>parameters</a:t>
            </a:r>
            <a:r>
              <a:rPr lang="it-IT" sz="1600" dirty="0"/>
              <a:t>.</a:t>
            </a:r>
          </a:p>
          <a:p>
            <a:pPr marL="742915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it-IT" sz="1600" dirty="0"/>
              <a:t>Settings </a:t>
            </a:r>
            <a:r>
              <a:rPr lang="it-IT" sz="1600" dirty="0" err="1"/>
              <a:t>customization</a:t>
            </a:r>
            <a:r>
              <a:rPr lang="it-IT" sz="1600" dirty="0"/>
              <a:t> </a:t>
            </a:r>
            <a:r>
              <a:rPr lang="it-IT" sz="1600" dirty="0" err="1"/>
              <a:t>without</a:t>
            </a:r>
            <a:r>
              <a:rPr lang="it-IT" sz="1600" dirty="0"/>
              <a:t> firmware </a:t>
            </a:r>
            <a:r>
              <a:rPr lang="it-IT" sz="1600" dirty="0" err="1"/>
              <a:t>modifications</a:t>
            </a:r>
            <a:r>
              <a:rPr lang="it-IT" sz="1600" dirty="0"/>
              <a:t>.</a:t>
            </a:r>
          </a:p>
          <a:p>
            <a:pPr marL="742915" lvl="1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it-IT" sz="1600" dirty="0"/>
              <a:t>Use capacitive </a:t>
            </a:r>
            <a:r>
              <a:rPr lang="it-IT" sz="1600" dirty="0" err="1"/>
              <a:t>soil</a:t>
            </a:r>
            <a:r>
              <a:rPr lang="it-IT" sz="1600" dirty="0"/>
              <a:t> </a:t>
            </a:r>
            <a:r>
              <a:rPr lang="it-IT" sz="1600" dirty="0" err="1"/>
              <a:t>moisture</a:t>
            </a:r>
            <a:r>
              <a:rPr lang="it-IT" sz="1600" dirty="0"/>
              <a:t> detection </a:t>
            </a:r>
            <a:r>
              <a:rPr lang="it-IT" sz="1600" dirty="0" err="1"/>
              <a:t>sensors</a:t>
            </a:r>
            <a:r>
              <a:rPr lang="it-IT" sz="1600" dirty="0"/>
              <a:t> </a:t>
            </a:r>
            <a:r>
              <a:rPr lang="it-IT" sz="1600" dirty="0" err="1"/>
              <a:t>instead</a:t>
            </a:r>
            <a:r>
              <a:rPr lang="it-IT" sz="1600" dirty="0"/>
              <a:t> of resistive </a:t>
            </a:r>
            <a:r>
              <a:rPr lang="it-IT" sz="1600" dirty="0" err="1"/>
              <a:t>ones</a:t>
            </a:r>
            <a:r>
              <a:rPr lang="it-IT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9479167"/>
      </p:ext>
    </p:extLst>
  </p:cSld>
  <p:clrMapOvr>
    <a:masterClrMapping/>
  </p:clrMapOvr>
</p:sld>
</file>

<file path=ppt/theme/theme1.xml><?xml version="1.0" encoding="utf-8"?>
<a:theme xmlns:a="http://schemas.openxmlformats.org/drawingml/2006/main" name="B&amp;D-Powerpoint Template_16x9">
  <a:themeElements>
    <a:clrScheme name="Personalizzato 4">
      <a:dk1>
        <a:srgbClr val="1F1F1F"/>
      </a:dk1>
      <a:lt1>
        <a:srgbClr val="FFFFFF"/>
      </a:lt1>
      <a:dk2>
        <a:srgbClr val="202020"/>
      </a:dk2>
      <a:lt2>
        <a:srgbClr val="FFFFFF"/>
      </a:lt2>
      <a:accent1>
        <a:srgbClr val="92D050"/>
      </a:accent1>
      <a:accent2>
        <a:srgbClr val="92D050"/>
      </a:accent2>
      <a:accent3>
        <a:srgbClr val="C9D2FD"/>
      </a:accent3>
      <a:accent4>
        <a:srgbClr val="5E78FA"/>
      </a:accent4>
      <a:accent5>
        <a:srgbClr val="0420AB"/>
      </a:accent5>
      <a:accent6>
        <a:srgbClr val="021572"/>
      </a:accent6>
      <a:hlink>
        <a:srgbClr val="FF5757"/>
      </a:hlink>
      <a:folHlink>
        <a:srgbClr val="BFBFBF"/>
      </a:folHlink>
    </a:clrScheme>
    <a:fontScheme name="Montserrat_OpenSans">
      <a:majorFont>
        <a:latin typeface="Montserrat-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1_B&amp;D-Powerpoint Template_16x9">
  <a:themeElements>
    <a:clrScheme name="Personalizzato 5">
      <a:dk1>
        <a:srgbClr val="1F1F1F"/>
      </a:dk1>
      <a:lt1>
        <a:srgbClr val="FFFFFF"/>
      </a:lt1>
      <a:dk2>
        <a:srgbClr val="202020"/>
      </a:dk2>
      <a:lt2>
        <a:srgbClr val="FFFFFF"/>
      </a:lt2>
      <a:accent1>
        <a:srgbClr val="92D050"/>
      </a:accent1>
      <a:accent2>
        <a:srgbClr val="BAE18F"/>
      </a:accent2>
      <a:accent3>
        <a:srgbClr val="C9D2FD"/>
      </a:accent3>
      <a:accent4>
        <a:srgbClr val="5E78FA"/>
      </a:accent4>
      <a:accent5>
        <a:srgbClr val="0420AB"/>
      </a:accent5>
      <a:accent6>
        <a:srgbClr val="021572"/>
      </a:accent6>
      <a:hlink>
        <a:srgbClr val="FF5757"/>
      </a:hlink>
      <a:folHlink>
        <a:srgbClr val="BFBFBF"/>
      </a:folHlink>
    </a:clrScheme>
    <a:fontScheme name="Montserrat_OpenSans">
      <a:majorFont>
        <a:latin typeface="Montserrat-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B&amp;D-Powerpoint Template_16x9</Template>
  <TotalTime>3874</TotalTime>
  <Words>294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5</vt:i4>
      </vt:variant>
    </vt:vector>
  </HeadingPairs>
  <TitlesOfParts>
    <vt:vector size="16" baseType="lpstr">
      <vt:lpstr>Montserrat</vt:lpstr>
      <vt:lpstr>Cascadia Code</vt:lpstr>
      <vt:lpstr>Montserrat Medium</vt:lpstr>
      <vt:lpstr>Open Sans</vt:lpstr>
      <vt:lpstr>Calibri</vt:lpstr>
      <vt:lpstr>Montserrat SemiBold</vt:lpstr>
      <vt:lpstr>Cascadia Mono</vt:lpstr>
      <vt:lpstr>Arial</vt:lpstr>
      <vt:lpstr>Wingdings</vt:lpstr>
      <vt:lpstr>B&amp;D-Powerpoint Template_16x9</vt:lpstr>
      <vt:lpstr>1_B&amp;D-Powerpoint Template_16x9</vt:lpstr>
      <vt:lpstr>Presentazione standard di PowerPoint</vt:lpstr>
      <vt:lpstr>Materials.</vt:lpstr>
      <vt:lpstr>Method.</vt:lpstr>
      <vt:lpstr>Method.</vt:lpstr>
      <vt:lpstr>Final Remarks.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Dublin_Design</dc:creator>
  <cp:lastModifiedBy>d.marchetti8@campus.unimib.it</cp:lastModifiedBy>
  <cp:revision>347</cp:revision>
  <cp:lastPrinted>2017-03-09T03:48:56Z</cp:lastPrinted>
  <dcterms:created xsi:type="dcterms:W3CDTF">2016-11-10T06:07:03Z</dcterms:created>
  <dcterms:modified xsi:type="dcterms:W3CDTF">2021-05-09T21:01:39Z</dcterms:modified>
</cp:coreProperties>
</file>