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05" r:id="rId1"/>
    <p:sldMasterId id="2147484040" r:id="rId2"/>
  </p:sldMasterIdLst>
  <p:notesMasterIdLst>
    <p:notesMasterId r:id="rId23"/>
  </p:notesMasterIdLst>
  <p:handoutMasterIdLst>
    <p:handoutMasterId r:id="rId24"/>
  </p:handoutMasterIdLst>
  <p:sldIdLst>
    <p:sldId id="388" r:id="rId3"/>
    <p:sldId id="408" r:id="rId4"/>
    <p:sldId id="403" r:id="rId5"/>
    <p:sldId id="407" r:id="rId6"/>
    <p:sldId id="409" r:id="rId7"/>
    <p:sldId id="410" r:id="rId8"/>
    <p:sldId id="421" r:id="rId9"/>
    <p:sldId id="422" r:id="rId10"/>
    <p:sldId id="389" r:id="rId11"/>
    <p:sldId id="411" r:id="rId12"/>
    <p:sldId id="412" r:id="rId13"/>
    <p:sldId id="413" r:id="rId14"/>
    <p:sldId id="415" r:id="rId15"/>
    <p:sldId id="414" r:id="rId16"/>
    <p:sldId id="416" r:id="rId17"/>
    <p:sldId id="417" r:id="rId18"/>
    <p:sldId id="418" r:id="rId19"/>
    <p:sldId id="419" r:id="rId20"/>
    <p:sldId id="420" r:id="rId21"/>
    <p:sldId id="405" r:id="rId22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" pitchFamily="2" charset="77"/>
      <p:regular r:id="rId29"/>
      <p:bold r:id="rId30"/>
      <p:italic r:id="rId31"/>
      <p:boldItalic r:id="rId32"/>
    </p:embeddedFont>
    <p:embeddedFont>
      <p:font typeface="Montserrat Medium" pitchFamily="2" charset="77"/>
      <p:regular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5054ED-DB56-FA4C-BB16-D35BDEFFF4C1}">
          <p14:sldIdLst>
            <p14:sldId id="388"/>
            <p14:sldId id="408"/>
          </p14:sldIdLst>
        </p14:section>
        <p14:section name="Materials" id="{9E53DC2F-539F-4809-89C7-0740D2E983CD}">
          <p14:sldIdLst>
            <p14:sldId id="403"/>
            <p14:sldId id="407"/>
          </p14:sldIdLst>
        </p14:section>
        <p14:section name="Method" id="{78D84F43-E3F6-42F0-B188-E8C4350BB6F6}">
          <p14:sldIdLst>
            <p14:sldId id="409"/>
            <p14:sldId id="410"/>
            <p14:sldId id="421"/>
            <p14:sldId id="422"/>
            <p14:sldId id="389"/>
            <p14:sldId id="411"/>
            <p14:sldId id="412"/>
            <p14:sldId id="413"/>
            <p14:sldId id="415"/>
            <p14:sldId id="414"/>
            <p14:sldId id="416"/>
            <p14:sldId id="417"/>
            <p14:sldId id="418"/>
            <p14:sldId id="419"/>
            <p14:sldId id="420"/>
          </p14:sldIdLst>
        </p14:section>
        <p14:section name="Final remarks" id="{427B06BD-D007-43B1-A5E3-4604E2C03997}">
          <p14:sldIdLst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pos="2570" userDrawn="1">
          <p15:clr>
            <a:srgbClr val="A4A3A4"/>
          </p15:clr>
        </p15:guide>
        <p15:guide id="2" pos="3101" userDrawn="1">
          <p15:clr>
            <a:srgbClr val="A4A3A4"/>
          </p15:clr>
        </p15:guide>
        <p15:guide id="3" pos="5722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.marchetti8@campus.unimib.it" initials="d" lastIdx="1" clrIdx="0">
    <p:extLst>
      <p:ext uri="{19B8F6BF-5375-455C-9EA6-DF929625EA0E}">
        <p15:presenceInfo xmlns:p15="http://schemas.microsoft.com/office/powerpoint/2012/main" userId="S::d.marchetti8@campus.unimib.it::ba9c5325-c98a-46fb-92bb-c821f55d00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C30"/>
    <a:srgbClr val="1F1F1F"/>
    <a:srgbClr val="626262"/>
    <a:srgbClr val="FE1C1D"/>
    <a:srgbClr val="F4F4F4"/>
    <a:srgbClr val="DBDBDD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7" autoAdjust="0"/>
    <p:restoredTop sz="95707" autoAdjust="0"/>
  </p:normalViewPr>
  <p:slideViewPr>
    <p:cSldViewPr snapToGrid="0" snapToObjects="1">
      <p:cViewPr varScale="1">
        <p:scale>
          <a:sx n="104" d="100"/>
          <a:sy n="104" d="100"/>
        </p:scale>
        <p:origin x="696" y="192"/>
      </p:cViewPr>
      <p:guideLst>
        <p:guide pos="2570"/>
        <p:guide pos="3101"/>
        <p:guide pos="5722"/>
        <p:guide pos="7310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534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5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45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77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785877" y="9961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39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59448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27944"/>
            <a:ext cx="121920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10619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17671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768443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60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181100"/>
            <a:ext cx="7326086" cy="56769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217702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415887" y="1055732"/>
            <a:ext cx="5360225" cy="353012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8432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59448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27944"/>
            <a:ext cx="121920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17671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768443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181100"/>
            <a:ext cx="7326086" cy="56769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1670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415887" y="1055732"/>
            <a:ext cx="5360225" cy="353012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6862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2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6888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16593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0" r:id="rId2"/>
    <p:sldLayoutId id="2147484011" r:id="rId3"/>
    <p:sldLayoutId id="2147484012" r:id="rId4"/>
    <p:sldLayoutId id="2147484014" r:id="rId5"/>
    <p:sldLayoutId id="2147484032" r:id="rId6"/>
    <p:sldLayoutId id="2147484038" r:id="rId7"/>
    <p:sldLayoutId id="2147484039" r:id="rId8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b="1" kern="1200" spc="-151" baseline="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76029A-5333-47FB-A3AC-8F4892EFBFC0}"/>
              </a:ext>
            </a:extLst>
          </p:cNvPr>
          <p:cNvSpPr txBox="1"/>
          <p:nvPr userDrawn="1"/>
        </p:nvSpPr>
        <p:spPr>
          <a:xfrm rot="16200000">
            <a:off x="-573044" y="961505"/>
            <a:ext cx="213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626262"/>
                </a:solidFill>
                <a:latin typeface="Montserrat Medium" panose="00000600000000000000" pitchFamily="50" charset="0"/>
              </a:rPr>
              <a:t>Davide Marchetti  </a:t>
            </a:r>
          </a:p>
          <a:p>
            <a:pPr algn="r"/>
            <a:r>
              <a:rPr lang="en-US" sz="1000" dirty="0">
                <a:solidFill>
                  <a:srgbClr val="626262"/>
                </a:solidFill>
                <a:latin typeface="Montserrat Medium" panose="00000600000000000000" pitchFamily="50" charset="0"/>
              </a:rPr>
              <a:t>Mattia Vincenzi</a:t>
            </a:r>
            <a:br>
              <a:rPr lang="en-US" sz="1000" dirty="0">
                <a:solidFill>
                  <a:srgbClr val="626262"/>
                </a:solidFill>
                <a:latin typeface="Montserrat Medium" panose="00000600000000000000" pitchFamily="50" charset="0"/>
              </a:rPr>
            </a:br>
            <a:r>
              <a:rPr lang="en-US" sz="1000" dirty="0" err="1">
                <a:solidFill>
                  <a:srgbClr val="626262"/>
                </a:solidFill>
                <a:latin typeface="Montserrat Medium" panose="00000600000000000000" pitchFamily="50" charset="0"/>
              </a:rPr>
              <a:t>Laboratorio</a:t>
            </a:r>
            <a:r>
              <a:rPr lang="en-US" sz="1000" dirty="0">
                <a:solidFill>
                  <a:srgbClr val="626262"/>
                </a:solidFill>
                <a:latin typeface="Montserrat Medium" panose="00000600000000000000" pitchFamily="50" charset="0"/>
              </a:rPr>
              <a:t> </a:t>
            </a:r>
            <a:r>
              <a:rPr lang="en-US" sz="1000" dirty="0" err="1">
                <a:solidFill>
                  <a:srgbClr val="626262"/>
                </a:solidFill>
                <a:latin typeface="Montserrat Medium" panose="00000600000000000000" pitchFamily="50" charset="0"/>
              </a:rPr>
              <a:t>IoT@UniMiB</a:t>
            </a:r>
            <a:endParaRPr lang="it-IT" sz="1000" dirty="0">
              <a:solidFill>
                <a:srgbClr val="62626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b="1" kern="1200" spc="-151" baseline="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>
          <p15:clr>
            <a:srgbClr val="F26B43"/>
          </p15:clr>
        </p15:guide>
        <p15:guide id="29" pos="7320">
          <p15:clr>
            <a:srgbClr val="F26B43"/>
          </p15:clr>
        </p15:guide>
        <p15:guide id="48" pos="1176">
          <p15:clr>
            <a:srgbClr val="F26B43"/>
          </p15:clr>
        </p15:guide>
        <p15:guide id="51" orient="horz" pos="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E5156FDB-4A80-4440-9C32-A12406C8D374}"/>
              </a:ext>
            </a:extLst>
          </p:cNvPr>
          <p:cNvSpPr txBox="1">
            <a:spLocks/>
          </p:cNvSpPr>
          <p:nvPr/>
        </p:nvSpPr>
        <p:spPr>
          <a:xfrm>
            <a:off x="1866900" y="2359464"/>
            <a:ext cx="5612424" cy="2095305"/>
          </a:xfrm>
          <a:prstGeom prst="rect">
            <a:avLst/>
          </a:prstGeom>
        </p:spPr>
        <p:txBody>
          <a:bodyPr/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Montserrat" panose="00000500000000000000" pitchFamily="50" charset="0"/>
              </a:rPr>
              <a:t>Smart Parking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50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it-IT" sz="1600" spc="0" dirty="0">
                <a:solidFill>
                  <a:srgbClr val="1F1F1F"/>
                </a:solidFill>
                <a:latin typeface="+mn-lt"/>
              </a:rPr>
              <a:t>Team: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it-IT" sz="1600" spc="0" dirty="0">
                <a:solidFill>
                  <a:srgbClr val="1F1F1F"/>
                </a:solidFill>
                <a:latin typeface="+mn-lt"/>
              </a:rPr>
              <a:t>Davide Marchetti / 815990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it-IT" sz="1600" spc="0" dirty="0">
                <a:solidFill>
                  <a:srgbClr val="1F1F1F"/>
                </a:solidFill>
                <a:latin typeface="+mn-lt"/>
              </a:rPr>
              <a:t>Mattia Vincenzi / 860579</a:t>
            </a:r>
            <a:endParaRPr lang="en-US" sz="1600" spc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it-IT" sz="1600" spc="0" dirty="0">
                <a:solidFill>
                  <a:srgbClr val="626262"/>
                </a:solidFill>
                <a:latin typeface="+mn-lt"/>
              </a:rPr>
              <a:t> Laboratorio IoT / Prof. Paolo Napoletano</a:t>
            </a:r>
          </a:p>
          <a:p>
            <a:pPr>
              <a:lnSpc>
                <a:spcPct val="120000"/>
              </a:lnSpc>
            </a:pPr>
            <a:r>
              <a:rPr lang="it-IT" sz="1600" spc="0" dirty="0">
                <a:solidFill>
                  <a:srgbClr val="626262"/>
                </a:solidFill>
                <a:latin typeface="+mn-lt"/>
              </a:rPr>
              <a:t> A.A. 2020 / 2021</a:t>
            </a:r>
          </a:p>
        </p:txBody>
      </p:sp>
    </p:spTree>
    <p:extLst>
      <p:ext uri="{BB962C8B-B14F-4D97-AF65-F5344CB8AC3E}">
        <p14:creationId xmlns:p14="http://schemas.microsoft.com/office/powerpoint/2010/main" val="224563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D8500E9-C1E1-3D40-976D-9C71D733D4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6382FAE-2568-1840-A7A2-65D7B0DE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Roof</a:t>
            </a:r>
            <a:r>
              <a:rPr lang="it-IT" dirty="0"/>
              <a:t> and </a:t>
            </a:r>
            <a:br>
              <a:rPr lang="it-IT" dirty="0"/>
            </a:br>
            <a:r>
              <a:rPr lang="it-IT" dirty="0" err="1"/>
              <a:t>OpenWeather</a:t>
            </a:r>
            <a:r>
              <a:rPr lang="it-IT" dirty="0"/>
              <a:t> API</a:t>
            </a:r>
            <a:r>
              <a:rPr lang="it-IT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589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D8500E9-C1E1-3D40-976D-9C71D733D4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6382FAE-2568-1840-A7A2-65D7B0DE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Gate, </a:t>
            </a:r>
            <a:br>
              <a:rPr lang="it-IT" dirty="0"/>
            </a:br>
            <a:r>
              <a:rPr lang="it-IT" dirty="0" err="1"/>
              <a:t>Deep</a:t>
            </a:r>
            <a:r>
              <a:rPr lang="it-IT" dirty="0"/>
              <a:t> </a:t>
            </a:r>
            <a:r>
              <a:rPr lang="it-IT" dirty="0" err="1"/>
              <a:t>Sleep</a:t>
            </a:r>
            <a:r>
              <a:rPr lang="it-IT" dirty="0"/>
              <a:t> and</a:t>
            </a:r>
            <a:br>
              <a:rPr lang="it-IT" dirty="0"/>
            </a:br>
            <a:r>
              <a:rPr lang="it-IT" dirty="0"/>
              <a:t>EEPROM</a:t>
            </a:r>
            <a:r>
              <a:rPr lang="it-IT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983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320CD0E-3546-3D41-A36C-9F386C6B7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F3C2528-FC64-9A42-989D-09B29338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Lights</a:t>
            </a:r>
            <a:r>
              <a:rPr lang="it-IT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826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320CD0E-3546-3D41-A36C-9F386C6B7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F3C2528-FC64-9A42-989D-09B29338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Alarm</a:t>
            </a:r>
            <a:r>
              <a:rPr lang="it-IT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735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838D707-86FE-054D-BA41-59FD46E9B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506B593-8520-5F42-8F02-CF976BE6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 Park</a:t>
            </a:r>
            <a:r>
              <a:rPr lang="it-IT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186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51DF52D-B5E6-5047-9421-0EC43EE9F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71AB3C6-4F29-7D4E-A7E2-2BDC8498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Telegram</a:t>
            </a:r>
            <a:r>
              <a:rPr lang="it-IT" dirty="0"/>
              <a:t> bot</a:t>
            </a:r>
            <a:r>
              <a:rPr lang="it-IT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351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04896C1-5574-804D-9750-9729B0BE13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F6797AB-6A01-0D46-A3E7-5FA24F5A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Last Will</a:t>
            </a:r>
            <a:r>
              <a:rPr lang="it-IT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350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04896C1-5574-804D-9750-9729B0BE13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F6797AB-6A01-0D46-A3E7-5FA24F5A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Dashboard</a:t>
            </a:r>
            <a:r>
              <a:rPr lang="it-IT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28B15A-EB71-D84F-A5A1-23B3D9D09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43" y="1705071"/>
            <a:ext cx="6679514" cy="462347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4B66608-A269-A745-9714-B34F2F5D1181}"/>
              </a:ext>
            </a:extLst>
          </p:cNvPr>
          <p:cNvSpPr txBox="1"/>
          <p:nvPr/>
        </p:nvSpPr>
        <p:spPr>
          <a:xfrm>
            <a:off x="2029421" y="6402508"/>
            <a:ext cx="7971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it-IT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TailwindCSS</a:t>
            </a:r>
            <a:r>
              <a:rPr lang="it-IT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Vue.js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CE5C2D-9FB7-F742-80D5-1EEB0EC6DC68}"/>
              </a:ext>
            </a:extLst>
          </p:cNvPr>
          <p:cNvSpPr txBox="1"/>
          <p:nvPr/>
        </p:nvSpPr>
        <p:spPr>
          <a:xfrm>
            <a:off x="8452022" y="14580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028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7934451-F5CB-D04D-8F07-6F60B7BFC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FB0BB34-9D56-B245-BECE-7558AB4B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MySQL</a:t>
            </a:r>
            <a:r>
              <a:rPr lang="it-IT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  <p:pic>
        <p:nvPicPr>
          <p:cNvPr id="11" name="Segnaposto contenuto 11">
            <a:extLst>
              <a:ext uri="{FF2B5EF4-FFF2-40B4-BE49-F238E27FC236}">
                <a16:creationId xmlns:a16="http://schemas.microsoft.com/office/drawing/2014/main" id="{4ED8312E-E189-4C45-B815-08C5A63A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94" y="2231874"/>
            <a:ext cx="3946889" cy="1197126"/>
          </a:xfrm>
          <a:prstGeom prst="rect">
            <a:avLst/>
          </a:prstGeom>
        </p:spPr>
      </p:pic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0484B59-6053-AF4B-9B9B-959110B1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33" y="4120514"/>
            <a:ext cx="5724239" cy="238048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8801F5B-99C0-9149-BA61-C4057E0722F3}"/>
              </a:ext>
            </a:extLst>
          </p:cNvPr>
          <p:cNvSpPr txBox="1"/>
          <p:nvPr/>
        </p:nvSpPr>
        <p:spPr>
          <a:xfrm>
            <a:off x="1319333" y="1926338"/>
            <a:ext cx="463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Examples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4047E71-4D1B-5248-95F4-7D608BE949D2}"/>
              </a:ext>
            </a:extLst>
          </p:cNvPr>
          <p:cNvGrpSpPr/>
          <p:nvPr/>
        </p:nvGrpSpPr>
        <p:grpSpPr>
          <a:xfrm>
            <a:off x="1319333" y="2257562"/>
            <a:ext cx="5724525" cy="1333813"/>
            <a:chOff x="250825" y="1483423"/>
            <a:chExt cx="5724525" cy="1333813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856DF32-37EA-D446-A2CA-B40E250D6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825" y="1483423"/>
              <a:ext cx="5724525" cy="1333813"/>
            </a:xfrm>
            <a:prstGeom prst="rect">
              <a:avLst/>
            </a:prstGeom>
          </p:spPr>
        </p:pic>
        <p:cxnSp>
          <p:nvCxnSpPr>
            <p:cNvPr id="16" name="Connettore diritto 17">
              <a:extLst>
                <a:ext uri="{FF2B5EF4-FFF2-40B4-BE49-F238E27FC236}">
                  <a16:creationId xmlns:a16="http://schemas.microsoft.com/office/drawing/2014/main" id="{F7470FF3-D1EF-F240-9AFE-F1F4FCAC79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5183" y="1987550"/>
              <a:ext cx="2667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0C5C896-B8E2-EF4A-9040-C66E0A477A60}"/>
              </a:ext>
            </a:extLst>
          </p:cNvPr>
          <p:cNvSpPr txBox="1"/>
          <p:nvPr/>
        </p:nvSpPr>
        <p:spPr>
          <a:xfrm>
            <a:off x="1319333" y="3807225"/>
            <a:ext cx="463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Recorded Events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5C69095-442A-E149-9D62-95FAABC4B0EB}"/>
              </a:ext>
            </a:extLst>
          </p:cNvPr>
          <p:cNvSpPr txBox="1"/>
          <p:nvPr/>
        </p:nvSpPr>
        <p:spPr>
          <a:xfrm>
            <a:off x="7670393" y="1926337"/>
            <a:ext cx="3734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Recorded Devices</a:t>
            </a:r>
          </a:p>
        </p:txBody>
      </p:sp>
    </p:spTree>
    <p:extLst>
      <p:ext uri="{BB962C8B-B14F-4D97-AF65-F5344CB8AC3E}">
        <p14:creationId xmlns:p14="http://schemas.microsoft.com/office/powerpoint/2010/main" val="1465803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824FBFC-F55D-E445-A2E3-8E64062DA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7613AFA-CF17-B149-A1A2-769AA39D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InfluxDB</a:t>
            </a:r>
            <a:r>
              <a:rPr lang="it-IT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BDA82E-1DC4-4149-BD4F-BC542230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85" y="1452948"/>
            <a:ext cx="7446448" cy="47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6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E45A400-D2AE-B446-83E2-1DECC451FB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FB81951B-1E5A-7543-A415-A726CCB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Prototype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439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Final Remarks</a:t>
            </a:r>
            <a:r>
              <a:rPr lang="it-IT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  <a:endParaRPr lang="en-US" b="1" dirty="0">
              <a:solidFill>
                <a:srgbClr val="92D050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7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Materials (hardware)</a:t>
            </a:r>
            <a:r>
              <a:rPr lang="it-IT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  <a:endParaRPr lang="en-US" b="1" dirty="0">
              <a:solidFill>
                <a:srgbClr val="92D050"/>
              </a:solidFill>
              <a:latin typeface="Montserrat" panose="00000500000000000000" pitchFamily="50" charset="0"/>
            </a:endParaRP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9A86B121-C528-4FC0-89F8-1EDF371C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96426"/>
              </p:ext>
            </p:extLst>
          </p:nvPr>
        </p:nvGraphicFramePr>
        <p:xfrm>
          <a:off x="4922838" y="1183212"/>
          <a:ext cx="5808402" cy="47600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33454">
                  <a:extLst>
                    <a:ext uri="{9D8B030D-6E8A-4147-A177-3AD203B41FA5}">
                      <a16:colId xmlns:a16="http://schemas.microsoft.com/office/drawing/2014/main" val="3663815984"/>
                    </a:ext>
                  </a:extLst>
                </a:gridCol>
                <a:gridCol w="1274948">
                  <a:extLst>
                    <a:ext uri="{9D8B030D-6E8A-4147-A177-3AD203B41FA5}">
                      <a16:colId xmlns:a16="http://schemas.microsoft.com/office/drawing/2014/main" val="2141858246"/>
                    </a:ext>
                  </a:extLst>
                </a:gridCol>
              </a:tblGrid>
              <a:tr h="397760">
                <a:tc>
                  <a:txBody>
                    <a:bodyPr/>
                    <a:lstStyle/>
                    <a:p>
                      <a:r>
                        <a:rPr lang="it-IT" sz="1400" b="1" dirty="0" err="1">
                          <a:latin typeface="+mj-lt"/>
                          <a:cs typeface="Cascadia Mono" panose="020B0609020000020004" pitchFamily="49" charset="0"/>
                        </a:rPr>
                        <a:t>Name</a:t>
                      </a:r>
                      <a:endParaRPr lang="it-IT" sz="1400" b="1" dirty="0">
                        <a:latin typeface="+mj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+mj-lt"/>
                          <a:cs typeface="Cascadia Mono" panose="020B0609020000020004" pitchFamily="49" charset="0"/>
                        </a:rPr>
                        <a:t>Quantity</a:t>
                      </a:r>
                      <a:endParaRPr lang="it-IT" sz="1400" b="1" dirty="0">
                        <a:latin typeface="+mj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192544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ESP 8266</a:t>
                      </a:r>
                      <a:endParaRPr lang="it-IT" sz="14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6</a:t>
                      </a:r>
                      <a:endParaRPr lang="it-IT" sz="14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5090662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ESP 32 (Master)</a:t>
                      </a:r>
                      <a:endParaRPr lang="en-US" sz="14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3930323301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Ultrasonic sensor (HC-SR04)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1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788911024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Pir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motion sensor (HC-SR501)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1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406662301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Lettore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RFID (MFRC 522)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1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3685505558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Photoresistor</a:t>
                      </a:r>
                      <a:endParaRPr lang="en-US" sz="14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1</a:t>
                      </a:r>
                      <a:endParaRPr lang="en-US" sz="14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977789437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LEDs (red, green, </a:t>
                      </a:r>
                      <a:r>
                        <a:rPr lang="en-US" sz="14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blu</a:t>
                      </a:r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 and white)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9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4159999554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Servo motor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2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735328698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Buzzer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1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213738187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Push button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1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3151375849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Display 16x2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1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3336795959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Resistors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14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31999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15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Materials (software)</a:t>
            </a:r>
            <a:r>
              <a:rPr lang="it-IT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  <a:endParaRPr lang="en-US" b="1" dirty="0">
              <a:solidFill>
                <a:srgbClr val="92D050"/>
              </a:solidFill>
              <a:latin typeface="Montserrat" panose="00000500000000000000" pitchFamily="50" charset="0"/>
            </a:endParaRP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9A86B121-C528-4FC0-89F8-1EDF371C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88584"/>
              </p:ext>
            </p:extLst>
          </p:nvPr>
        </p:nvGraphicFramePr>
        <p:xfrm>
          <a:off x="4922838" y="1181100"/>
          <a:ext cx="6245277" cy="40876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45277">
                  <a:extLst>
                    <a:ext uri="{9D8B030D-6E8A-4147-A177-3AD203B41FA5}">
                      <a16:colId xmlns:a16="http://schemas.microsoft.com/office/drawing/2014/main" val="3663815984"/>
                    </a:ext>
                  </a:extLst>
                </a:gridCol>
              </a:tblGrid>
              <a:tr h="491812">
                <a:tc>
                  <a:txBody>
                    <a:bodyPr/>
                    <a:lstStyle/>
                    <a:p>
                      <a:r>
                        <a:rPr lang="it-IT" sz="1400" b="1" dirty="0" err="1">
                          <a:latin typeface="+mj-lt"/>
                          <a:cs typeface="Cascadia Mono" panose="020B0609020000020004" pitchFamily="49" charset="0"/>
                        </a:rPr>
                        <a:t>Name</a:t>
                      </a:r>
                      <a:endParaRPr lang="it-IT" sz="1400" b="1" dirty="0">
                        <a:latin typeface="+mj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192544"/>
                  </a:ext>
                </a:extLst>
              </a:tr>
              <a:tr h="4494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Visual Studio Code (C++)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5090662"/>
                  </a:ext>
                </a:extLst>
              </a:tr>
              <a:tr h="449477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Mosquitto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MQTT broker</a:t>
                      </a:r>
                      <a:endParaRPr lang="en-US" sz="14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0323301"/>
                  </a:ext>
                </a:extLst>
              </a:tr>
              <a:tr h="449477"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MySQL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8911024"/>
                  </a:ext>
                </a:extLst>
              </a:tr>
              <a:tr h="449477"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InfluxDB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662301"/>
                  </a:ext>
                </a:extLst>
              </a:tr>
              <a:tr h="449477"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HTML + </a:t>
                      </a: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TailwindCSS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+ </a:t>
                      </a: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Vue.js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5505558"/>
                  </a:ext>
                </a:extLst>
              </a:tr>
              <a:tr h="4494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Web Socket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7789437"/>
                  </a:ext>
                </a:extLst>
              </a:tr>
              <a:tr h="4494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Telegram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42163226"/>
                  </a:ext>
                </a:extLst>
              </a:tr>
              <a:tr h="449477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1F1F1F"/>
                          </a:solidFill>
                          <a:latin typeface="+mn-lt"/>
                          <a:cs typeface="Cascadia Mono" panose="020B0609020000020004" pitchFamily="49" charset="0"/>
                        </a:rPr>
                        <a:t>OpenWeather</a:t>
                      </a:r>
                      <a:endParaRPr lang="en-US" sz="1400" dirty="0">
                        <a:solidFill>
                          <a:srgbClr val="1F1F1F"/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50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32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ACFE4295-F29B-624E-99E4-4B3C2056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Architecture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1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43045AD-EE4A-234D-95C1-E3E68B19A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0842C92-C04A-9B47-9B06-F1FC030C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 (1/3)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D2E3FE-4A11-734B-9290-4A9AA0667E95}"/>
              </a:ext>
            </a:extLst>
          </p:cNvPr>
          <p:cNvSpPr txBox="1"/>
          <p:nvPr/>
        </p:nvSpPr>
        <p:spPr>
          <a:xfrm>
            <a:off x="1188308" y="1859506"/>
            <a:ext cx="6013624" cy="483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>
                <a:cs typeface="Arial" panose="020B0604020202020204" pitchFamily="34" charset="0"/>
              </a:rPr>
              <a:t>Every sensor will auto-configure itself after each boot with </a:t>
            </a:r>
            <a:r>
              <a:rPr lang="en-US" b="1" dirty="0">
                <a:cs typeface="Arial" panose="020B0604020202020204" pitchFamily="34" charset="0"/>
              </a:rPr>
              <a:t>JSON payloads</a:t>
            </a:r>
            <a:r>
              <a:rPr lang="en-US" dirty="0">
                <a:cs typeface="Arial" panose="020B0604020202020204" pitchFamily="34" charset="0"/>
              </a:rPr>
              <a:t> exchanged though </a:t>
            </a:r>
            <a:r>
              <a:rPr lang="en-US" b="1" dirty="0">
                <a:cs typeface="Arial" panose="020B0604020202020204" pitchFamily="34" charset="0"/>
              </a:rPr>
              <a:t>MQTT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5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dirty="0">
                <a:cs typeface="Arial" panose="020B0604020202020204" pitchFamily="34" charset="0"/>
              </a:rPr>
              <a:t>Master will </a:t>
            </a:r>
            <a:r>
              <a:rPr lang="en-US" u="sng" dirty="0">
                <a:cs typeface="Arial" panose="020B0604020202020204" pitchFamily="34" charset="0"/>
              </a:rPr>
              <a:t>always wait for configuration requests</a:t>
            </a:r>
            <a:r>
              <a:rPr lang="en-US" dirty="0">
                <a:cs typeface="Arial" panose="020B0604020202020204" pitchFamily="34" charset="0"/>
              </a:rPr>
              <a:t> on a defined topic.</a:t>
            </a:r>
          </a:p>
          <a:p>
            <a:pPr>
              <a:lnSpc>
                <a:spcPct val="125000"/>
              </a:lnSpc>
            </a:pPr>
            <a:endParaRPr lang="en-US" b="1" dirty="0"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cs typeface="Arial" panose="020B0604020202020204" pitchFamily="34" charset="0"/>
              </a:rPr>
              <a:t>Configuration mechanism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Send a configuration request for the current subsystem type.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Request the configuration from MySQL.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Obtain and customize the configuration for the specific device (</a:t>
            </a:r>
            <a:r>
              <a:rPr lang="en-US" dirty="0" err="1">
                <a:cs typeface="Arial" panose="020B0604020202020204" pitchFamily="34" charset="0"/>
              </a:rPr>
              <a:t>mac_address</a:t>
            </a:r>
            <a:r>
              <a:rPr lang="en-US" dirty="0">
                <a:cs typeface="Arial" panose="020B0604020202020204" pitchFamily="34" charset="0"/>
              </a:rPr>
              <a:t>).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Reply to the requester with the final configuration.</a:t>
            </a:r>
          </a:p>
          <a:p>
            <a:endParaRPr lang="it-IT" dirty="0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6E5549E4-F959-3940-A02E-AE44CC318106}"/>
              </a:ext>
            </a:extLst>
          </p:cNvPr>
          <p:cNvGrpSpPr/>
          <p:nvPr/>
        </p:nvGrpSpPr>
        <p:grpSpPr>
          <a:xfrm>
            <a:off x="7115435" y="996125"/>
            <a:ext cx="4898863" cy="5271288"/>
            <a:chOff x="4374600" y="1150003"/>
            <a:chExt cx="4651420" cy="5167696"/>
          </a:xfrm>
        </p:grpSpPr>
        <p:pic>
          <p:nvPicPr>
            <p:cNvPr id="6" name="Immagine 5" descr="Immagine che contiene testo, monitor, remoto, gioco&#10;&#10;Descrizione generata automaticamente">
              <a:extLst>
                <a:ext uri="{FF2B5EF4-FFF2-40B4-BE49-F238E27FC236}">
                  <a16:creationId xmlns:a16="http://schemas.microsoft.com/office/drawing/2014/main" id="{DC5F5458-8E9E-1841-85CF-6919DD8F8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161338" y="2087010"/>
              <a:ext cx="1146050" cy="1880620"/>
            </a:xfrm>
            <a:prstGeom prst="rect">
              <a:avLst/>
            </a:prstGeom>
          </p:spPr>
        </p:pic>
        <p:pic>
          <p:nvPicPr>
            <p:cNvPr id="7" name="Immagine 6" descr="Immagine che contiene testo, orologio, clipart&#10;&#10;Descrizione generata automaticamente">
              <a:extLst>
                <a:ext uri="{FF2B5EF4-FFF2-40B4-BE49-F238E27FC236}">
                  <a16:creationId xmlns:a16="http://schemas.microsoft.com/office/drawing/2014/main" id="{097F0677-5608-344F-BA48-6C7ADA7D6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9157" y="3835224"/>
              <a:ext cx="1060952" cy="270330"/>
            </a:xfrm>
            <a:prstGeom prst="rect">
              <a:avLst/>
            </a:prstGeom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39805E4-878E-2C40-9301-F309FF77602E}"/>
                </a:ext>
              </a:extLst>
            </p:cNvPr>
            <p:cNvGrpSpPr/>
            <p:nvPr/>
          </p:nvGrpSpPr>
          <p:grpSpPr>
            <a:xfrm>
              <a:off x="5623802" y="1150003"/>
              <a:ext cx="2221122" cy="686928"/>
              <a:chOff x="6192578" y="1150003"/>
              <a:chExt cx="2221122" cy="686928"/>
            </a:xfrm>
          </p:grpSpPr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AF27268C-66A4-DA40-9DF2-20332358D3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1807" b="19838"/>
              <a:stretch/>
            </p:blipFill>
            <p:spPr>
              <a:xfrm>
                <a:off x="6192578" y="1182259"/>
                <a:ext cx="1121865" cy="654672"/>
              </a:xfrm>
              <a:prstGeom prst="rect">
                <a:avLst/>
              </a:prstGeom>
            </p:spPr>
          </p:pic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D723D29A-7CD7-9248-9229-EB0362CB4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1043" y="1150003"/>
                <a:ext cx="1022657" cy="654672"/>
              </a:xfrm>
              <a:prstGeom prst="rect">
                <a:avLst/>
              </a:prstGeom>
            </p:spPr>
          </p:pic>
        </p:grpSp>
        <p:pic>
          <p:nvPicPr>
            <p:cNvPr id="11" name="Immagine 10" descr="Immagine che contiene testo, esterni, orologio, verde&#10;&#10;Descrizione generata automaticamente">
              <a:extLst>
                <a:ext uri="{FF2B5EF4-FFF2-40B4-BE49-F238E27FC236}">
                  <a16:creationId xmlns:a16="http://schemas.microsoft.com/office/drawing/2014/main" id="{CFE7E3B8-7CA4-DA4A-B357-3B3DC9393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74600" y="4610764"/>
              <a:ext cx="1462446" cy="1302907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98068186-0165-3D44-A201-3F4A7638FD3A}"/>
                </a:ext>
              </a:extLst>
            </p:cNvPr>
            <p:cNvGrpSpPr/>
            <p:nvPr/>
          </p:nvGrpSpPr>
          <p:grpSpPr>
            <a:xfrm>
              <a:off x="7571075" y="4773507"/>
              <a:ext cx="1454945" cy="1040281"/>
              <a:chOff x="5676764" y="4222220"/>
              <a:chExt cx="1773940" cy="1268361"/>
            </a:xfrm>
          </p:grpSpPr>
          <p:pic>
            <p:nvPicPr>
              <p:cNvPr id="13" name="Immagine 12">
                <a:extLst>
                  <a:ext uri="{FF2B5EF4-FFF2-40B4-BE49-F238E27FC236}">
                    <a16:creationId xmlns:a16="http://schemas.microsoft.com/office/drawing/2014/main" id="{3A04C520-A940-C648-B8BB-45599C277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62175"/>
              <a:stretch/>
            </p:blipFill>
            <p:spPr>
              <a:xfrm>
                <a:off x="5750656" y="4222220"/>
                <a:ext cx="605531" cy="1191720"/>
              </a:xfrm>
              <a:prstGeom prst="rect">
                <a:avLst/>
              </a:prstGeom>
            </p:spPr>
          </p:pic>
          <p:pic>
            <p:nvPicPr>
              <p:cNvPr id="14" name="Immagine 13" descr="Immagine che contiene automobile, trasporto, blu, parcheggiato&#10;&#10;Descrizione generata automaticamente">
                <a:extLst>
                  <a:ext uri="{FF2B5EF4-FFF2-40B4-BE49-F238E27FC236}">
                    <a16:creationId xmlns:a16="http://schemas.microsoft.com/office/drawing/2014/main" id="{8FFC6A77-12C2-F448-9C07-8ABC12EBA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6764" y="4890124"/>
                <a:ext cx="1773940" cy="600457"/>
              </a:xfrm>
              <a:prstGeom prst="rect">
                <a:avLst/>
              </a:prstGeom>
            </p:spPr>
          </p:pic>
        </p:grp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0A665A73-9FA2-A140-9271-4535BCCB2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03644" y="4686536"/>
              <a:ext cx="1261438" cy="1269542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B235ABB-1AF9-9C44-B8CB-B0FB743809C7}"/>
                </a:ext>
              </a:extLst>
            </p:cNvPr>
            <p:cNvSpPr txBox="1"/>
            <p:nvPr/>
          </p:nvSpPr>
          <p:spPr>
            <a:xfrm>
              <a:off x="4374600" y="5886812"/>
              <a:ext cx="1544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EXTERNAL DISPLAY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08DCD9B1-16A7-CA4F-BAE0-3DD8EC1002A8}"/>
                </a:ext>
              </a:extLst>
            </p:cNvPr>
            <p:cNvSpPr txBox="1"/>
            <p:nvPr/>
          </p:nvSpPr>
          <p:spPr>
            <a:xfrm>
              <a:off x="5962332" y="5886811"/>
              <a:ext cx="1544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LIGHT</a:t>
              </a:r>
              <a:b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487455F-16CE-7948-8182-356F16A9D728}"/>
                </a:ext>
              </a:extLst>
            </p:cNvPr>
            <p:cNvSpPr txBox="1"/>
            <p:nvPr/>
          </p:nvSpPr>
          <p:spPr>
            <a:xfrm>
              <a:off x="7470964" y="5886810"/>
              <a:ext cx="1544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PARKING</a:t>
              </a:r>
              <a:b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SENSOR</a:t>
              </a:r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AF476B97-AE3B-A24E-80FC-D62A32F814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0145" y="3600345"/>
              <a:ext cx="953194" cy="1010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6EF40B9B-C3F4-7E4E-9829-9B6F4046C0BC}"/>
                </a:ext>
              </a:extLst>
            </p:cNvPr>
            <p:cNvCxnSpPr>
              <a:cxnSpLocks/>
              <a:stCxn id="6" idx="3"/>
              <a:endCxn id="15" idx="0"/>
            </p:cNvCxnSpPr>
            <p:nvPr/>
          </p:nvCxnSpPr>
          <p:spPr>
            <a:xfrm>
              <a:off x="6734363" y="3600345"/>
              <a:ext cx="0" cy="1086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0013FB71-82E3-A54B-8F90-2FAB4338DC76}"/>
                </a:ext>
              </a:extLst>
            </p:cNvPr>
            <p:cNvCxnSpPr>
              <a:cxnSpLocks/>
            </p:cNvCxnSpPr>
            <p:nvPr/>
          </p:nvCxnSpPr>
          <p:spPr>
            <a:xfrm>
              <a:off x="7254241" y="3600345"/>
              <a:ext cx="774049" cy="1010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8B7F9A1E-5ADA-8446-AA30-2AE92F4428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70607" y="3561691"/>
              <a:ext cx="774048" cy="1010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6E0FF27D-CBD6-584A-924E-E7B307181F5C}"/>
                </a:ext>
              </a:extLst>
            </p:cNvPr>
            <p:cNvGrpSpPr/>
            <p:nvPr/>
          </p:nvGrpSpPr>
          <p:grpSpPr>
            <a:xfrm>
              <a:off x="6050731" y="2053911"/>
              <a:ext cx="222608" cy="276999"/>
              <a:chOff x="5897458" y="2050143"/>
              <a:chExt cx="222608" cy="276999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CF03BE7-1D44-E24C-8A8B-5E1EB5F14F7D}"/>
                  </a:ext>
                </a:extLst>
              </p:cNvPr>
              <p:cNvSpPr txBox="1"/>
              <p:nvPr/>
            </p:nvSpPr>
            <p:spPr>
              <a:xfrm>
                <a:off x="5897458" y="2050143"/>
                <a:ext cx="170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51BF2BC3-4556-4346-9D38-33BEF1DE3722}"/>
                  </a:ext>
                </a:extLst>
              </p:cNvPr>
              <p:cNvSpPr/>
              <p:nvPr/>
            </p:nvSpPr>
            <p:spPr>
              <a:xfrm>
                <a:off x="5918651" y="2082372"/>
                <a:ext cx="201415" cy="200854"/>
              </a:xfrm>
              <a:prstGeom prst="ellipse">
                <a:avLst/>
              </a:prstGeom>
              <a:noFill/>
              <a:ln w="19050" cmpd="sng">
                <a:solidFill>
                  <a:schemeClr val="dk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26" name="Connettore 2 25">
              <a:extLst>
                <a:ext uri="{FF2B5EF4-FFF2-40B4-BE49-F238E27FC236}">
                  <a16:creationId xmlns:a16="http://schemas.microsoft.com/office/drawing/2014/main" id="{5CC8BF6A-EE8D-A548-9B0B-50D257CE0467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 flipV="1">
              <a:off x="6184735" y="1836931"/>
              <a:ext cx="315818" cy="60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273AC31E-0695-7343-9AC8-88A94607FA3F}"/>
                </a:ext>
              </a:extLst>
            </p:cNvPr>
            <p:cNvCxnSpPr>
              <a:cxnSpLocks/>
            </p:cNvCxnSpPr>
            <p:nvPr/>
          </p:nvCxnSpPr>
          <p:spPr>
            <a:xfrm>
              <a:off x="6318739" y="1850067"/>
              <a:ext cx="315818" cy="60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295C3093-E830-D145-8C19-CF7B2DCE1F67}"/>
                </a:ext>
              </a:extLst>
            </p:cNvPr>
            <p:cNvGrpSpPr/>
            <p:nvPr/>
          </p:nvGrpSpPr>
          <p:grpSpPr>
            <a:xfrm>
              <a:off x="6502060" y="1943685"/>
              <a:ext cx="222608" cy="276999"/>
              <a:chOff x="5897458" y="2050143"/>
              <a:chExt cx="222608" cy="276999"/>
            </a:xfrm>
          </p:grpSpPr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20230BB-B052-1147-A3DD-1BFCB744769B}"/>
                  </a:ext>
                </a:extLst>
              </p:cNvPr>
              <p:cNvSpPr txBox="1"/>
              <p:nvPr/>
            </p:nvSpPr>
            <p:spPr>
              <a:xfrm>
                <a:off x="5897458" y="2050143"/>
                <a:ext cx="170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0" name="Ovale 29">
                <a:extLst>
                  <a:ext uri="{FF2B5EF4-FFF2-40B4-BE49-F238E27FC236}">
                    <a16:creationId xmlns:a16="http://schemas.microsoft.com/office/drawing/2014/main" id="{F263293E-BC88-AB4A-9839-81A06F4DC14E}"/>
                  </a:ext>
                </a:extLst>
              </p:cNvPr>
              <p:cNvSpPr/>
              <p:nvPr/>
            </p:nvSpPr>
            <p:spPr>
              <a:xfrm>
                <a:off x="5918651" y="2082372"/>
                <a:ext cx="201415" cy="200854"/>
              </a:xfrm>
              <a:prstGeom prst="ellipse">
                <a:avLst/>
              </a:prstGeom>
              <a:noFill/>
              <a:ln w="19050" cmpd="sng">
                <a:solidFill>
                  <a:schemeClr val="dk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9002ABC1-3A05-2F47-AB70-C9CAAF96DBF1}"/>
                </a:ext>
              </a:extLst>
            </p:cNvPr>
            <p:cNvGrpSpPr/>
            <p:nvPr/>
          </p:nvGrpSpPr>
          <p:grpSpPr>
            <a:xfrm>
              <a:off x="7768697" y="3789902"/>
              <a:ext cx="222608" cy="276999"/>
              <a:chOff x="5897458" y="2050143"/>
              <a:chExt cx="222608" cy="276999"/>
            </a:xfrm>
          </p:grpSpPr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0BE4D0AB-9F0A-7349-B6EC-1B84162ECAE6}"/>
                  </a:ext>
                </a:extLst>
              </p:cNvPr>
              <p:cNvSpPr txBox="1"/>
              <p:nvPr/>
            </p:nvSpPr>
            <p:spPr>
              <a:xfrm>
                <a:off x="5897458" y="2050143"/>
                <a:ext cx="170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3" name="Ovale 32">
                <a:extLst>
                  <a:ext uri="{FF2B5EF4-FFF2-40B4-BE49-F238E27FC236}">
                    <a16:creationId xmlns:a16="http://schemas.microsoft.com/office/drawing/2014/main" id="{7A5F02A2-1909-7241-A83A-70F875ECC84B}"/>
                  </a:ext>
                </a:extLst>
              </p:cNvPr>
              <p:cNvSpPr/>
              <p:nvPr/>
            </p:nvSpPr>
            <p:spPr>
              <a:xfrm>
                <a:off x="5918651" y="2082372"/>
                <a:ext cx="201415" cy="200854"/>
              </a:xfrm>
              <a:prstGeom prst="ellipse">
                <a:avLst/>
              </a:prstGeom>
              <a:noFill/>
              <a:ln w="19050" cmpd="sng">
                <a:solidFill>
                  <a:schemeClr val="dk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DA0CDD8E-7DCD-574A-A81E-8F0BB36F2761}"/>
                </a:ext>
              </a:extLst>
            </p:cNvPr>
            <p:cNvGrpSpPr/>
            <p:nvPr/>
          </p:nvGrpSpPr>
          <p:grpSpPr>
            <a:xfrm>
              <a:off x="7395090" y="4147931"/>
              <a:ext cx="222608" cy="276999"/>
              <a:chOff x="5897458" y="2050143"/>
              <a:chExt cx="222608" cy="276999"/>
            </a:xfrm>
          </p:grpSpPr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795F1FA0-FFD5-E24B-818B-6354E382FFB1}"/>
                  </a:ext>
                </a:extLst>
              </p:cNvPr>
              <p:cNvSpPr txBox="1"/>
              <p:nvPr/>
            </p:nvSpPr>
            <p:spPr>
              <a:xfrm>
                <a:off x="5897458" y="2050143"/>
                <a:ext cx="170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610BD8C9-AE7E-E649-B427-AE3AA45CF362}"/>
                  </a:ext>
                </a:extLst>
              </p:cNvPr>
              <p:cNvSpPr/>
              <p:nvPr/>
            </p:nvSpPr>
            <p:spPr>
              <a:xfrm>
                <a:off x="5918651" y="2082372"/>
                <a:ext cx="201415" cy="200854"/>
              </a:xfrm>
              <a:prstGeom prst="ellipse">
                <a:avLst/>
              </a:prstGeom>
              <a:noFill/>
              <a:ln w="19050" cmpd="sng">
                <a:solidFill>
                  <a:schemeClr val="dk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3DDBAAEB-6FD0-F347-B850-DDBA8E9775FC}"/>
                </a:ext>
              </a:extLst>
            </p:cNvPr>
            <p:cNvSpPr txBox="1"/>
            <p:nvPr/>
          </p:nvSpPr>
          <p:spPr>
            <a:xfrm>
              <a:off x="7337708" y="2890269"/>
              <a:ext cx="1544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389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43045AD-EE4A-234D-95C1-E3E68B19A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0842C92-C04A-9B47-9B06-F1FC030C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 (2/3)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D2E3FE-4A11-734B-9290-4A9AA0667E95}"/>
              </a:ext>
            </a:extLst>
          </p:cNvPr>
          <p:cNvSpPr txBox="1"/>
          <p:nvPr/>
        </p:nvSpPr>
        <p:spPr>
          <a:xfrm>
            <a:off x="1139519" y="2390097"/>
            <a:ext cx="6013624" cy="282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>
                <a:cs typeface="Arial" panose="020B0604020202020204" pitchFamily="34" charset="0"/>
              </a:rPr>
              <a:t>Given its configuration, each subsystem knows which topic to publish on and will collect data regularly.</a:t>
            </a:r>
          </a:p>
          <a:p>
            <a:pPr>
              <a:lnSpc>
                <a:spcPct val="125000"/>
              </a:lnSpc>
            </a:pPr>
            <a:endParaRPr lang="en-US" b="1" dirty="0"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lang="en-US" b="1" dirty="0"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cs typeface="Arial" panose="020B0604020202020204" pitchFamily="34" charset="0"/>
              </a:rPr>
              <a:t>Data publishing mechanism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 startAt="5"/>
            </a:pPr>
            <a:r>
              <a:rPr lang="en-US" dirty="0">
                <a:cs typeface="Arial" panose="020B0604020202020204" pitchFamily="34" charset="0"/>
              </a:rPr>
              <a:t>Send a JSON payload with the raw data.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 startAt="5"/>
            </a:pPr>
            <a:r>
              <a:rPr lang="en-US" dirty="0">
                <a:cs typeface="Arial" panose="020B0604020202020204" pitchFamily="34" charset="0"/>
              </a:rPr>
              <a:t>If necessary, data are processed (mean over a defined time amount) and published on </a:t>
            </a:r>
            <a:r>
              <a:rPr lang="en-US" dirty="0" err="1">
                <a:cs typeface="Arial" panose="020B0604020202020204" pitchFamily="34" charset="0"/>
              </a:rPr>
              <a:t>InfluxDB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344C54D0-94DA-4244-810D-8AB87AD552BF}"/>
              </a:ext>
            </a:extLst>
          </p:cNvPr>
          <p:cNvGrpSpPr/>
          <p:nvPr/>
        </p:nvGrpSpPr>
        <p:grpSpPr>
          <a:xfrm>
            <a:off x="7153143" y="996125"/>
            <a:ext cx="4812580" cy="5418012"/>
            <a:chOff x="4374600" y="1150003"/>
            <a:chExt cx="4651420" cy="5167696"/>
          </a:xfrm>
        </p:grpSpPr>
        <p:pic>
          <p:nvPicPr>
            <p:cNvPr id="39" name="Immagine 38" descr="Immagine che contiene testo, monitor, remoto, gioco&#10;&#10;Descrizione generata automaticamente">
              <a:extLst>
                <a:ext uri="{FF2B5EF4-FFF2-40B4-BE49-F238E27FC236}">
                  <a16:creationId xmlns:a16="http://schemas.microsoft.com/office/drawing/2014/main" id="{AE2C37DD-D31D-D14F-9048-42D106945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161338" y="2087010"/>
              <a:ext cx="1146050" cy="1880620"/>
            </a:xfrm>
            <a:prstGeom prst="rect">
              <a:avLst/>
            </a:prstGeom>
          </p:spPr>
        </p:pic>
        <p:pic>
          <p:nvPicPr>
            <p:cNvPr id="40" name="Immagine 39" descr="Immagine che contiene testo, orologio, clipart&#10;&#10;Descrizione generata automaticamente">
              <a:extLst>
                <a:ext uri="{FF2B5EF4-FFF2-40B4-BE49-F238E27FC236}">
                  <a16:creationId xmlns:a16="http://schemas.microsoft.com/office/drawing/2014/main" id="{19D796AA-541A-E445-B748-1A719B3C9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9157" y="3835224"/>
              <a:ext cx="1060952" cy="270330"/>
            </a:xfrm>
            <a:prstGeom prst="rect">
              <a:avLst/>
            </a:prstGeom>
          </p:spPr>
        </p:pic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76BC7345-76D7-544F-A00E-889C8498BC28}"/>
                </a:ext>
              </a:extLst>
            </p:cNvPr>
            <p:cNvGrpSpPr/>
            <p:nvPr/>
          </p:nvGrpSpPr>
          <p:grpSpPr>
            <a:xfrm>
              <a:off x="5623802" y="1150003"/>
              <a:ext cx="2221122" cy="686928"/>
              <a:chOff x="6192578" y="1150003"/>
              <a:chExt cx="2221122" cy="686928"/>
            </a:xfrm>
          </p:grpSpPr>
          <p:pic>
            <p:nvPicPr>
              <p:cNvPr id="42" name="Immagine 41">
                <a:extLst>
                  <a:ext uri="{FF2B5EF4-FFF2-40B4-BE49-F238E27FC236}">
                    <a16:creationId xmlns:a16="http://schemas.microsoft.com/office/drawing/2014/main" id="{07078EAA-6405-4A40-B920-48F27A3A1D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1807" b="19838"/>
              <a:stretch/>
            </p:blipFill>
            <p:spPr>
              <a:xfrm>
                <a:off x="6192578" y="1182259"/>
                <a:ext cx="1121865" cy="654672"/>
              </a:xfrm>
              <a:prstGeom prst="rect">
                <a:avLst/>
              </a:prstGeom>
            </p:spPr>
          </p:pic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5A149ED9-30A2-4748-928D-0242F7004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1043" y="1150003"/>
                <a:ext cx="1022657" cy="654672"/>
              </a:xfrm>
              <a:prstGeom prst="rect">
                <a:avLst/>
              </a:prstGeom>
            </p:spPr>
          </p:pic>
        </p:grpSp>
        <p:pic>
          <p:nvPicPr>
            <p:cNvPr id="44" name="Immagine 43" descr="Immagine che contiene testo, esterni, orologio, verde&#10;&#10;Descrizione generata automaticamente">
              <a:extLst>
                <a:ext uri="{FF2B5EF4-FFF2-40B4-BE49-F238E27FC236}">
                  <a16:creationId xmlns:a16="http://schemas.microsoft.com/office/drawing/2014/main" id="{39A2BC24-9771-284B-9BEB-253528252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>
              <a:off x="4374600" y="4610764"/>
              <a:ext cx="1462446" cy="1302907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E4F59CF2-F1A1-0C4D-A6B9-E9E6D8DE563E}"/>
                </a:ext>
              </a:extLst>
            </p:cNvPr>
            <p:cNvGrpSpPr/>
            <p:nvPr/>
          </p:nvGrpSpPr>
          <p:grpSpPr>
            <a:xfrm>
              <a:off x="7571075" y="4773507"/>
              <a:ext cx="1454945" cy="1040281"/>
              <a:chOff x="5676764" y="4222220"/>
              <a:chExt cx="1773940" cy="1268361"/>
            </a:xfrm>
          </p:grpSpPr>
          <p:pic>
            <p:nvPicPr>
              <p:cNvPr id="46" name="Immagine 45">
                <a:extLst>
                  <a:ext uri="{FF2B5EF4-FFF2-40B4-BE49-F238E27FC236}">
                    <a16:creationId xmlns:a16="http://schemas.microsoft.com/office/drawing/2014/main" id="{FF15FE2A-7413-904A-A63C-2BF7B1022B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62175"/>
              <a:stretch/>
            </p:blipFill>
            <p:spPr>
              <a:xfrm>
                <a:off x="5750656" y="4222220"/>
                <a:ext cx="605531" cy="1191720"/>
              </a:xfrm>
              <a:prstGeom prst="rect">
                <a:avLst/>
              </a:prstGeom>
            </p:spPr>
          </p:pic>
          <p:pic>
            <p:nvPicPr>
              <p:cNvPr id="47" name="Immagine 46" descr="Immagine che contiene automobile, trasporto, blu, parcheggiato&#10;&#10;Descrizione generata automaticamente">
                <a:extLst>
                  <a:ext uri="{FF2B5EF4-FFF2-40B4-BE49-F238E27FC236}">
                    <a16:creationId xmlns:a16="http://schemas.microsoft.com/office/drawing/2014/main" id="{60750B92-C612-2149-AEC8-0C4C9C07D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6764" y="4890124"/>
                <a:ext cx="1773940" cy="600457"/>
              </a:xfrm>
              <a:prstGeom prst="rect">
                <a:avLst/>
              </a:prstGeom>
            </p:spPr>
          </p:pic>
        </p:grpSp>
        <p:pic>
          <p:nvPicPr>
            <p:cNvPr id="48" name="Immagine 47">
              <a:extLst>
                <a:ext uri="{FF2B5EF4-FFF2-40B4-BE49-F238E27FC236}">
                  <a16:creationId xmlns:a16="http://schemas.microsoft.com/office/drawing/2014/main" id="{F629FD7E-872C-8E4E-8C2C-4175101E5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20000"/>
            </a:blip>
            <a:stretch>
              <a:fillRect/>
            </a:stretch>
          </p:blipFill>
          <p:spPr>
            <a:xfrm>
              <a:off x="6103644" y="4686536"/>
              <a:ext cx="1261438" cy="1269542"/>
            </a:xfrm>
            <a:prstGeom prst="rect">
              <a:avLst/>
            </a:prstGeom>
          </p:spPr>
        </p:pic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6F209D2B-79BB-6941-86C3-F58104399A8F}"/>
                </a:ext>
              </a:extLst>
            </p:cNvPr>
            <p:cNvSpPr txBox="1"/>
            <p:nvPr/>
          </p:nvSpPr>
          <p:spPr>
            <a:xfrm>
              <a:off x="4374600" y="5886812"/>
              <a:ext cx="1544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EXTERNAL DISPLAY</a:t>
              </a:r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158BD0AA-4046-9E4E-AFE2-E6718290D84F}"/>
                </a:ext>
              </a:extLst>
            </p:cNvPr>
            <p:cNvSpPr txBox="1"/>
            <p:nvPr/>
          </p:nvSpPr>
          <p:spPr>
            <a:xfrm>
              <a:off x="5962332" y="5886811"/>
              <a:ext cx="1544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LIGHT</a:t>
              </a:r>
              <a:br>
                <a:rPr lang="it-IT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it-IT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F2013999-D8AF-664A-BBB0-CF4388FB29D3}"/>
                </a:ext>
              </a:extLst>
            </p:cNvPr>
            <p:cNvSpPr txBox="1"/>
            <p:nvPr/>
          </p:nvSpPr>
          <p:spPr>
            <a:xfrm>
              <a:off x="7470964" y="5886810"/>
              <a:ext cx="1544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PARKING</a:t>
              </a:r>
              <a:b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SENSOR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89E961A7-78FA-9640-90A6-8FB3FBEC39C9}"/>
                </a:ext>
              </a:extLst>
            </p:cNvPr>
            <p:cNvSpPr txBox="1"/>
            <p:nvPr/>
          </p:nvSpPr>
          <p:spPr>
            <a:xfrm>
              <a:off x="7337708" y="2890269"/>
              <a:ext cx="1544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</a:p>
          </p:txBody>
        </p: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791874A9-2FA7-854C-BEFC-734C16990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0145" y="3600345"/>
              <a:ext cx="953194" cy="101041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ttore 2 53">
              <a:extLst>
                <a:ext uri="{FF2B5EF4-FFF2-40B4-BE49-F238E27FC236}">
                  <a16:creationId xmlns:a16="http://schemas.microsoft.com/office/drawing/2014/main" id="{05641589-0731-944E-840F-8F4DE879BF18}"/>
                </a:ext>
              </a:extLst>
            </p:cNvPr>
            <p:cNvCxnSpPr>
              <a:cxnSpLocks/>
              <a:stCxn id="39" idx="3"/>
              <a:endCxn id="48" idx="0"/>
            </p:cNvCxnSpPr>
            <p:nvPr/>
          </p:nvCxnSpPr>
          <p:spPr>
            <a:xfrm>
              <a:off x="6734363" y="3600345"/>
              <a:ext cx="0" cy="108619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ttore 2 82">
              <a:extLst>
                <a:ext uri="{FF2B5EF4-FFF2-40B4-BE49-F238E27FC236}">
                  <a16:creationId xmlns:a16="http://schemas.microsoft.com/office/drawing/2014/main" id="{5BD6052F-8C08-AC44-BD12-2DE54086C17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33000" y="3623846"/>
              <a:ext cx="1257027" cy="591099"/>
            </a:xfrm>
            <a:prstGeom prst="bentConnector3">
              <a:avLst>
                <a:gd name="adj1" fmla="val 100259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BFB8BA0B-C0F1-3046-9254-3079B115BDE4}"/>
                </a:ext>
              </a:extLst>
            </p:cNvPr>
            <p:cNvGrpSpPr/>
            <p:nvPr/>
          </p:nvGrpSpPr>
          <p:grpSpPr>
            <a:xfrm>
              <a:off x="8394025" y="3488660"/>
              <a:ext cx="222608" cy="276999"/>
              <a:chOff x="5897458" y="2050143"/>
              <a:chExt cx="222608" cy="276999"/>
            </a:xfrm>
          </p:grpSpPr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823E4D02-8C71-1C45-AC8F-269B9DFD604A}"/>
                  </a:ext>
                </a:extLst>
              </p:cNvPr>
              <p:cNvSpPr txBox="1"/>
              <p:nvPr/>
            </p:nvSpPr>
            <p:spPr>
              <a:xfrm>
                <a:off x="5897458" y="2050143"/>
                <a:ext cx="170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8" name="Ovale 57">
                <a:extLst>
                  <a:ext uri="{FF2B5EF4-FFF2-40B4-BE49-F238E27FC236}">
                    <a16:creationId xmlns:a16="http://schemas.microsoft.com/office/drawing/2014/main" id="{C8BBCB1E-FCB8-C44E-9F07-153AC9FDABF7}"/>
                  </a:ext>
                </a:extLst>
              </p:cNvPr>
              <p:cNvSpPr/>
              <p:nvPr/>
            </p:nvSpPr>
            <p:spPr>
              <a:xfrm>
                <a:off x="5918651" y="2082372"/>
                <a:ext cx="201415" cy="200854"/>
              </a:xfrm>
              <a:prstGeom prst="ellipse">
                <a:avLst/>
              </a:prstGeom>
              <a:noFill/>
              <a:ln w="19050" cmpd="sng">
                <a:solidFill>
                  <a:srgbClr val="92D050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rgbClr val="92D050"/>
                  </a:solidFill>
                </a:endParaRPr>
              </a:p>
            </p:txBody>
          </p:sp>
        </p:grp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7B4F3AD2-615A-744E-9C67-216C01AEC3C7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7057979" y="1804675"/>
              <a:ext cx="275617" cy="61736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uppo 59">
              <a:extLst>
                <a:ext uri="{FF2B5EF4-FFF2-40B4-BE49-F238E27FC236}">
                  <a16:creationId xmlns:a16="http://schemas.microsoft.com/office/drawing/2014/main" id="{C4733123-4E20-BE42-BCDA-577DE014F2AE}"/>
                </a:ext>
              </a:extLst>
            </p:cNvPr>
            <p:cNvGrpSpPr/>
            <p:nvPr/>
          </p:nvGrpSpPr>
          <p:grpSpPr>
            <a:xfrm>
              <a:off x="7193675" y="2086140"/>
              <a:ext cx="222608" cy="276999"/>
              <a:chOff x="5897458" y="2050143"/>
              <a:chExt cx="222608" cy="276999"/>
            </a:xfrm>
          </p:grpSpPr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8CAE869C-8099-E443-A68E-83398EA71E8C}"/>
                  </a:ext>
                </a:extLst>
              </p:cNvPr>
              <p:cNvSpPr txBox="1"/>
              <p:nvPr/>
            </p:nvSpPr>
            <p:spPr>
              <a:xfrm>
                <a:off x="5897458" y="2050143"/>
                <a:ext cx="170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62" name="Ovale 61">
                <a:extLst>
                  <a:ext uri="{FF2B5EF4-FFF2-40B4-BE49-F238E27FC236}">
                    <a16:creationId xmlns:a16="http://schemas.microsoft.com/office/drawing/2014/main" id="{D4A36EA1-5A5C-A740-BC76-8157C8BDA33D}"/>
                  </a:ext>
                </a:extLst>
              </p:cNvPr>
              <p:cNvSpPr/>
              <p:nvPr/>
            </p:nvSpPr>
            <p:spPr>
              <a:xfrm>
                <a:off x="5918651" y="2082372"/>
                <a:ext cx="201415" cy="200854"/>
              </a:xfrm>
              <a:prstGeom prst="ellipse">
                <a:avLst/>
              </a:prstGeom>
              <a:noFill/>
              <a:ln w="19050" cmpd="sng">
                <a:solidFill>
                  <a:srgbClr val="92D050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rgbClr val="92D050"/>
                  </a:solidFill>
                </a:endParaRPr>
              </a:p>
            </p:txBody>
          </p:sp>
        </p:grpSp>
        <p:cxnSp>
          <p:nvCxnSpPr>
            <p:cNvPr id="63" name="Connettore 2 62">
              <a:extLst>
                <a:ext uri="{FF2B5EF4-FFF2-40B4-BE49-F238E27FC236}">
                  <a16:creationId xmlns:a16="http://schemas.microsoft.com/office/drawing/2014/main" id="{73531BBD-1D26-E84C-8E6B-96218EC6973D}"/>
                </a:ext>
              </a:extLst>
            </p:cNvPr>
            <p:cNvCxnSpPr>
              <a:cxnSpLocks/>
            </p:cNvCxnSpPr>
            <p:nvPr/>
          </p:nvCxnSpPr>
          <p:spPr>
            <a:xfrm>
              <a:off x="7254241" y="3600345"/>
              <a:ext cx="774049" cy="101041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2BA64A38-54EE-5D47-9659-0BE74B66E4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70607" y="3561691"/>
              <a:ext cx="774048" cy="101041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6CFF6C73-A561-0F41-B102-884D36F3DC1C}"/>
                </a:ext>
              </a:extLst>
            </p:cNvPr>
            <p:cNvGrpSpPr/>
            <p:nvPr/>
          </p:nvGrpSpPr>
          <p:grpSpPr>
            <a:xfrm>
              <a:off x="6050731" y="2053911"/>
              <a:ext cx="222608" cy="276999"/>
              <a:chOff x="5897458" y="2050143"/>
              <a:chExt cx="222608" cy="276999"/>
            </a:xfrm>
          </p:grpSpPr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FB95A03B-8916-6141-AE91-60964C726196}"/>
                  </a:ext>
                </a:extLst>
              </p:cNvPr>
              <p:cNvSpPr txBox="1"/>
              <p:nvPr/>
            </p:nvSpPr>
            <p:spPr>
              <a:xfrm>
                <a:off x="5897458" y="2050143"/>
                <a:ext cx="170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C4582A66-6067-9347-AF1F-BB6B061465C5}"/>
                  </a:ext>
                </a:extLst>
              </p:cNvPr>
              <p:cNvSpPr/>
              <p:nvPr/>
            </p:nvSpPr>
            <p:spPr>
              <a:xfrm>
                <a:off x="5918651" y="2082372"/>
                <a:ext cx="201415" cy="200854"/>
              </a:xfrm>
              <a:prstGeom prst="ellipse">
                <a:avLst/>
              </a:prstGeom>
              <a:noFill/>
              <a:ln w="19050" cmpd="sng">
                <a:solidFill>
                  <a:schemeClr val="bg1">
                    <a:lumMod val="8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68" name="Connettore 2 67">
              <a:extLst>
                <a:ext uri="{FF2B5EF4-FFF2-40B4-BE49-F238E27FC236}">
                  <a16:creationId xmlns:a16="http://schemas.microsoft.com/office/drawing/2014/main" id="{1CCFB446-9E95-DE4F-90C4-B33BE7CE5E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4735" y="1836931"/>
              <a:ext cx="315818" cy="60942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ttore 2 68">
              <a:extLst>
                <a:ext uri="{FF2B5EF4-FFF2-40B4-BE49-F238E27FC236}">
                  <a16:creationId xmlns:a16="http://schemas.microsoft.com/office/drawing/2014/main" id="{6AA4CA03-DBAF-594D-862B-B355D98743BA}"/>
                </a:ext>
              </a:extLst>
            </p:cNvPr>
            <p:cNvCxnSpPr>
              <a:cxnSpLocks/>
            </p:cNvCxnSpPr>
            <p:nvPr/>
          </p:nvCxnSpPr>
          <p:spPr>
            <a:xfrm>
              <a:off x="6318739" y="1850067"/>
              <a:ext cx="315818" cy="60942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uppo 69">
              <a:extLst>
                <a:ext uri="{FF2B5EF4-FFF2-40B4-BE49-F238E27FC236}">
                  <a16:creationId xmlns:a16="http://schemas.microsoft.com/office/drawing/2014/main" id="{6E0CF500-DE67-9644-B7C7-9644CC16E9FD}"/>
                </a:ext>
              </a:extLst>
            </p:cNvPr>
            <p:cNvGrpSpPr/>
            <p:nvPr/>
          </p:nvGrpSpPr>
          <p:grpSpPr>
            <a:xfrm>
              <a:off x="6502060" y="1943685"/>
              <a:ext cx="222608" cy="276999"/>
              <a:chOff x="5897458" y="2050143"/>
              <a:chExt cx="222608" cy="276999"/>
            </a:xfrm>
          </p:grpSpPr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08C6E04D-EADF-7347-9B1E-835D0567778F}"/>
                  </a:ext>
                </a:extLst>
              </p:cNvPr>
              <p:cNvSpPr txBox="1"/>
              <p:nvPr/>
            </p:nvSpPr>
            <p:spPr>
              <a:xfrm>
                <a:off x="5897458" y="2050143"/>
                <a:ext cx="170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2" name="Ovale 71">
                <a:extLst>
                  <a:ext uri="{FF2B5EF4-FFF2-40B4-BE49-F238E27FC236}">
                    <a16:creationId xmlns:a16="http://schemas.microsoft.com/office/drawing/2014/main" id="{BB7B5063-1A1D-6D47-88BD-9D027B6C87EC}"/>
                  </a:ext>
                </a:extLst>
              </p:cNvPr>
              <p:cNvSpPr/>
              <p:nvPr/>
            </p:nvSpPr>
            <p:spPr>
              <a:xfrm>
                <a:off x="5918651" y="2082372"/>
                <a:ext cx="201415" cy="200854"/>
              </a:xfrm>
              <a:prstGeom prst="ellipse">
                <a:avLst/>
              </a:prstGeom>
              <a:noFill/>
              <a:ln w="19050" cmpd="sng">
                <a:solidFill>
                  <a:schemeClr val="bg1">
                    <a:lumMod val="8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2AC37421-164E-F241-84D7-44E1B3832395}"/>
                </a:ext>
              </a:extLst>
            </p:cNvPr>
            <p:cNvGrpSpPr/>
            <p:nvPr/>
          </p:nvGrpSpPr>
          <p:grpSpPr>
            <a:xfrm>
              <a:off x="7768697" y="3789902"/>
              <a:ext cx="222608" cy="276999"/>
              <a:chOff x="5897458" y="2050143"/>
              <a:chExt cx="222608" cy="276999"/>
            </a:xfrm>
          </p:grpSpPr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8BD71FCD-10C3-3941-BBC1-08A3A3AE1BE0}"/>
                  </a:ext>
                </a:extLst>
              </p:cNvPr>
              <p:cNvSpPr txBox="1"/>
              <p:nvPr/>
            </p:nvSpPr>
            <p:spPr>
              <a:xfrm>
                <a:off x="5897458" y="2050143"/>
                <a:ext cx="170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5" name="Ovale 74">
                <a:extLst>
                  <a:ext uri="{FF2B5EF4-FFF2-40B4-BE49-F238E27FC236}">
                    <a16:creationId xmlns:a16="http://schemas.microsoft.com/office/drawing/2014/main" id="{3EA6C4DD-2568-DA4B-96D3-09276377FA25}"/>
                  </a:ext>
                </a:extLst>
              </p:cNvPr>
              <p:cNvSpPr/>
              <p:nvPr/>
            </p:nvSpPr>
            <p:spPr>
              <a:xfrm>
                <a:off x="5918651" y="2082372"/>
                <a:ext cx="201415" cy="200854"/>
              </a:xfrm>
              <a:prstGeom prst="ellipse">
                <a:avLst/>
              </a:prstGeom>
              <a:noFill/>
              <a:ln w="19050" cmpd="sng">
                <a:solidFill>
                  <a:schemeClr val="bg1">
                    <a:lumMod val="8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1E776E9E-CC5B-0C4D-A021-102854928A2A}"/>
                </a:ext>
              </a:extLst>
            </p:cNvPr>
            <p:cNvGrpSpPr/>
            <p:nvPr/>
          </p:nvGrpSpPr>
          <p:grpSpPr>
            <a:xfrm>
              <a:off x="7395090" y="4147931"/>
              <a:ext cx="222608" cy="276999"/>
              <a:chOff x="5897458" y="2050143"/>
              <a:chExt cx="222608" cy="276999"/>
            </a:xfrm>
          </p:grpSpPr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7C0AEFA6-42BD-A74A-B299-9A61E16EDA62}"/>
                  </a:ext>
                </a:extLst>
              </p:cNvPr>
              <p:cNvSpPr txBox="1"/>
              <p:nvPr/>
            </p:nvSpPr>
            <p:spPr>
              <a:xfrm>
                <a:off x="5897458" y="2050143"/>
                <a:ext cx="170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8" name="Ovale 77">
                <a:extLst>
                  <a:ext uri="{FF2B5EF4-FFF2-40B4-BE49-F238E27FC236}">
                    <a16:creationId xmlns:a16="http://schemas.microsoft.com/office/drawing/2014/main" id="{944ED750-485E-1540-BE5A-1FD8E589F46D}"/>
                  </a:ext>
                </a:extLst>
              </p:cNvPr>
              <p:cNvSpPr/>
              <p:nvPr/>
            </p:nvSpPr>
            <p:spPr>
              <a:xfrm>
                <a:off x="5918651" y="2082372"/>
                <a:ext cx="201415" cy="200854"/>
              </a:xfrm>
              <a:prstGeom prst="ellipse">
                <a:avLst/>
              </a:prstGeom>
              <a:noFill/>
              <a:ln w="19050" cmpd="sng">
                <a:solidFill>
                  <a:schemeClr val="bg1">
                    <a:lumMod val="8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416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43045AD-EE4A-234D-95C1-E3E68B19A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0842C92-C04A-9B47-9B06-F1FC030C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 (3/3)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50" charset="0"/>
              </a:rPr>
              <a:t>.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D2E3FE-4A11-734B-9290-4A9AA0667E95}"/>
              </a:ext>
            </a:extLst>
          </p:cNvPr>
          <p:cNvSpPr txBox="1"/>
          <p:nvPr/>
        </p:nvSpPr>
        <p:spPr>
          <a:xfrm>
            <a:off x="1063202" y="2880484"/>
            <a:ext cx="5032798" cy="10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>
                <a:cs typeface="Arial" panose="020B0604020202020204" pitchFamily="34" charset="0"/>
              </a:rPr>
              <a:t>A </a:t>
            </a:r>
            <a:r>
              <a:rPr lang="en-US" b="1" dirty="0">
                <a:cs typeface="Arial" panose="020B0604020202020204" pitchFamily="34" charset="0"/>
              </a:rPr>
              <a:t>last will message</a:t>
            </a:r>
            <a:r>
              <a:rPr lang="en-US" dirty="0">
                <a:cs typeface="Arial" panose="020B0604020202020204" pitchFamily="34" charset="0"/>
              </a:rPr>
              <a:t> will be delivered on its own topic when the connection to the subsystem is lost or upon a device failure.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E312AF9-311E-1941-81A1-06F5E1AFD8A0}"/>
              </a:ext>
            </a:extLst>
          </p:cNvPr>
          <p:cNvGrpSpPr/>
          <p:nvPr/>
        </p:nvGrpSpPr>
        <p:grpSpPr>
          <a:xfrm>
            <a:off x="7301662" y="996125"/>
            <a:ext cx="4651420" cy="5167696"/>
            <a:chOff x="4374600" y="1150003"/>
            <a:chExt cx="4651420" cy="5167696"/>
          </a:xfrm>
        </p:grpSpPr>
        <p:pic>
          <p:nvPicPr>
            <p:cNvPr id="79" name="Immagine 78" descr="Immagine che contiene testo, monitor, remoto, gioco&#10;&#10;Descrizione generata automaticamente">
              <a:extLst>
                <a:ext uri="{FF2B5EF4-FFF2-40B4-BE49-F238E27FC236}">
                  <a16:creationId xmlns:a16="http://schemas.microsoft.com/office/drawing/2014/main" id="{26A29764-B235-344D-B558-BDB1E779A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161338" y="2087010"/>
              <a:ext cx="1146050" cy="1880620"/>
            </a:xfrm>
            <a:prstGeom prst="rect">
              <a:avLst/>
            </a:prstGeom>
          </p:spPr>
        </p:pic>
        <p:pic>
          <p:nvPicPr>
            <p:cNvPr id="80" name="Immagine 79" descr="Immagine che contiene testo, orologio, clipart&#10;&#10;Descrizione generata automaticamente">
              <a:extLst>
                <a:ext uri="{FF2B5EF4-FFF2-40B4-BE49-F238E27FC236}">
                  <a16:creationId xmlns:a16="http://schemas.microsoft.com/office/drawing/2014/main" id="{7C72C991-FEBE-174F-AA48-F5E50AA3C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9157" y="3835224"/>
              <a:ext cx="1060952" cy="270330"/>
            </a:xfrm>
            <a:prstGeom prst="rect">
              <a:avLst/>
            </a:prstGeom>
          </p:spPr>
        </p:pic>
        <p:grpSp>
          <p:nvGrpSpPr>
            <p:cNvPr id="81" name="Gruppo 80">
              <a:extLst>
                <a:ext uri="{FF2B5EF4-FFF2-40B4-BE49-F238E27FC236}">
                  <a16:creationId xmlns:a16="http://schemas.microsoft.com/office/drawing/2014/main" id="{C3A0B6BC-7427-3041-ABD4-984CED7AF140}"/>
                </a:ext>
              </a:extLst>
            </p:cNvPr>
            <p:cNvGrpSpPr/>
            <p:nvPr/>
          </p:nvGrpSpPr>
          <p:grpSpPr>
            <a:xfrm>
              <a:off x="5623802" y="1150003"/>
              <a:ext cx="2221122" cy="686928"/>
              <a:chOff x="6192578" y="1150003"/>
              <a:chExt cx="2221122" cy="686928"/>
            </a:xfrm>
          </p:grpSpPr>
          <p:pic>
            <p:nvPicPr>
              <p:cNvPr id="82" name="Immagine 81">
                <a:extLst>
                  <a:ext uri="{FF2B5EF4-FFF2-40B4-BE49-F238E27FC236}">
                    <a16:creationId xmlns:a16="http://schemas.microsoft.com/office/drawing/2014/main" id="{9CAC1843-FA87-524A-8CFD-F5E6BC8BE2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1807" b="19838"/>
              <a:stretch/>
            </p:blipFill>
            <p:spPr>
              <a:xfrm>
                <a:off x="6192578" y="1182259"/>
                <a:ext cx="1121865" cy="654672"/>
              </a:xfrm>
              <a:prstGeom prst="rect">
                <a:avLst/>
              </a:prstGeom>
            </p:spPr>
          </p:pic>
          <p:pic>
            <p:nvPicPr>
              <p:cNvPr id="83" name="Immagine 82">
                <a:extLst>
                  <a:ext uri="{FF2B5EF4-FFF2-40B4-BE49-F238E27FC236}">
                    <a16:creationId xmlns:a16="http://schemas.microsoft.com/office/drawing/2014/main" id="{322C7320-912D-1D43-A746-AD40FF375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1043" y="1150003"/>
                <a:ext cx="1022657" cy="654672"/>
              </a:xfrm>
              <a:prstGeom prst="rect">
                <a:avLst/>
              </a:prstGeom>
            </p:spPr>
          </p:pic>
        </p:grpSp>
        <p:pic>
          <p:nvPicPr>
            <p:cNvPr id="84" name="Immagine 83" descr="Immagine che contiene testo, esterni, orologio, verde&#10;&#10;Descrizione generata automaticamente">
              <a:extLst>
                <a:ext uri="{FF2B5EF4-FFF2-40B4-BE49-F238E27FC236}">
                  <a16:creationId xmlns:a16="http://schemas.microsoft.com/office/drawing/2014/main" id="{D4168FC1-20E5-6049-8FFE-B2AD9F0D7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>
              <a:off x="4374600" y="4610764"/>
              <a:ext cx="1462446" cy="1302907"/>
            </a:xfrm>
            <a:prstGeom prst="rect">
              <a:avLst/>
            </a:prstGeom>
          </p:spPr>
        </p:pic>
        <p:grpSp>
          <p:nvGrpSpPr>
            <p:cNvPr id="85" name="Gruppo 84">
              <a:extLst>
                <a:ext uri="{FF2B5EF4-FFF2-40B4-BE49-F238E27FC236}">
                  <a16:creationId xmlns:a16="http://schemas.microsoft.com/office/drawing/2014/main" id="{B5FDBAB3-013B-4542-BF8D-84D659679975}"/>
                </a:ext>
              </a:extLst>
            </p:cNvPr>
            <p:cNvGrpSpPr/>
            <p:nvPr/>
          </p:nvGrpSpPr>
          <p:grpSpPr>
            <a:xfrm>
              <a:off x="7571075" y="4773507"/>
              <a:ext cx="1454945" cy="1040281"/>
              <a:chOff x="5676764" y="4222220"/>
              <a:chExt cx="1773940" cy="1268361"/>
            </a:xfrm>
          </p:grpSpPr>
          <p:pic>
            <p:nvPicPr>
              <p:cNvPr id="86" name="Immagine 85">
                <a:extLst>
                  <a:ext uri="{FF2B5EF4-FFF2-40B4-BE49-F238E27FC236}">
                    <a16:creationId xmlns:a16="http://schemas.microsoft.com/office/drawing/2014/main" id="{237ABCC8-991F-E548-BB1F-98CB5221CD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62175"/>
              <a:stretch/>
            </p:blipFill>
            <p:spPr>
              <a:xfrm>
                <a:off x="5750656" y="4222220"/>
                <a:ext cx="605531" cy="1191720"/>
              </a:xfrm>
              <a:prstGeom prst="rect">
                <a:avLst/>
              </a:prstGeom>
            </p:spPr>
          </p:pic>
          <p:pic>
            <p:nvPicPr>
              <p:cNvPr id="87" name="Immagine 86" descr="Immagine che contiene automobile, trasporto, blu, parcheggiato&#10;&#10;Descrizione generata automaticamente">
                <a:extLst>
                  <a:ext uri="{FF2B5EF4-FFF2-40B4-BE49-F238E27FC236}">
                    <a16:creationId xmlns:a16="http://schemas.microsoft.com/office/drawing/2014/main" id="{785D15AB-FD31-C448-B2EA-13F695E521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6764" y="4890124"/>
                <a:ext cx="1773940" cy="600457"/>
              </a:xfrm>
              <a:prstGeom prst="rect">
                <a:avLst/>
              </a:prstGeom>
            </p:spPr>
          </p:pic>
        </p:grpSp>
        <p:pic>
          <p:nvPicPr>
            <p:cNvPr id="88" name="Immagine 87">
              <a:extLst>
                <a:ext uri="{FF2B5EF4-FFF2-40B4-BE49-F238E27FC236}">
                  <a16:creationId xmlns:a16="http://schemas.microsoft.com/office/drawing/2014/main" id="{B71F6B89-6A0B-B24A-B2EF-BA4EB4672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20000"/>
            </a:blip>
            <a:stretch>
              <a:fillRect/>
            </a:stretch>
          </p:blipFill>
          <p:spPr>
            <a:xfrm>
              <a:off x="6103644" y="4686536"/>
              <a:ext cx="1261438" cy="1269542"/>
            </a:xfrm>
            <a:prstGeom prst="rect">
              <a:avLst/>
            </a:prstGeom>
          </p:spPr>
        </p:pic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BFCECE00-8FC5-FB43-BAA9-9B483EA0F6DD}"/>
                </a:ext>
              </a:extLst>
            </p:cNvPr>
            <p:cNvSpPr txBox="1"/>
            <p:nvPr/>
          </p:nvSpPr>
          <p:spPr>
            <a:xfrm>
              <a:off x="4374600" y="5886812"/>
              <a:ext cx="1544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EXTERNAL DISPLAY</a:t>
              </a:r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6C653DAF-BB65-BA4B-A1FE-2DC261778FE5}"/>
                </a:ext>
              </a:extLst>
            </p:cNvPr>
            <p:cNvSpPr txBox="1"/>
            <p:nvPr/>
          </p:nvSpPr>
          <p:spPr>
            <a:xfrm>
              <a:off x="5962332" y="5886811"/>
              <a:ext cx="1544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LIGHT</a:t>
              </a:r>
              <a:br>
                <a:rPr lang="it-IT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it-IT" sz="11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</a:p>
          </p:txBody>
        </p: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38943256-A5FD-B947-987C-DCD77083B8E0}"/>
                </a:ext>
              </a:extLst>
            </p:cNvPr>
            <p:cNvSpPr txBox="1"/>
            <p:nvPr/>
          </p:nvSpPr>
          <p:spPr>
            <a:xfrm>
              <a:off x="7470964" y="5886810"/>
              <a:ext cx="1544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PARKING</a:t>
              </a:r>
              <a:b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SENSOR</a:t>
              </a:r>
            </a:p>
          </p:txBody>
        </p:sp>
        <p:cxnSp>
          <p:nvCxnSpPr>
            <p:cNvPr id="92" name="Connettore 2 91">
              <a:extLst>
                <a:ext uri="{FF2B5EF4-FFF2-40B4-BE49-F238E27FC236}">
                  <a16:creationId xmlns:a16="http://schemas.microsoft.com/office/drawing/2014/main" id="{12DCB597-E4DB-3345-AFA6-7DA52B5BE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0145" y="3600345"/>
              <a:ext cx="953194" cy="101041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E90277AA-108D-204F-90E9-17DCD5394670}"/>
                </a:ext>
              </a:extLst>
            </p:cNvPr>
            <p:cNvCxnSpPr>
              <a:cxnSpLocks/>
              <a:stCxn id="79" idx="3"/>
              <a:endCxn id="88" idx="0"/>
            </p:cNvCxnSpPr>
            <p:nvPr/>
          </p:nvCxnSpPr>
          <p:spPr>
            <a:xfrm>
              <a:off x="6734363" y="3600345"/>
              <a:ext cx="0" cy="108619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ttore 2 82">
              <a:extLst>
                <a:ext uri="{FF2B5EF4-FFF2-40B4-BE49-F238E27FC236}">
                  <a16:creationId xmlns:a16="http://schemas.microsoft.com/office/drawing/2014/main" id="{5A1DA766-5112-8443-A643-67270B9DA74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33000" y="3623846"/>
              <a:ext cx="1257027" cy="591099"/>
            </a:xfrm>
            <a:prstGeom prst="bentConnector3">
              <a:avLst>
                <a:gd name="adj1" fmla="val 10025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ttore diritto 9">
              <a:extLst>
                <a:ext uri="{FF2B5EF4-FFF2-40B4-BE49-F238E27FC236}">
                  <a16:creationId xmlns:a16="http://schemas.microsoft.com/office/drawing/2014/main" id="{468F7E4F-EC9E-124B-906A-83EDB1BF8CFF}"/>
                </a:ext>
              </a:extLst>
            </p:cNvPr>
            <p:cNvCxnSpPr>
              <a:cxnSpLocks/>
            </p:cNvCxnSpPr>
            <p:nvPr/>
          </p:nvCxnSpPr>
          <p:spPr>
            <a:xfrm>
              <a:off x="7788333" y="5024991"/>
              <a:ext cx="983886" cy="1085112"/>
            </a:xfrm>
            <a:prstGeom prst="line">
              <a:avLst/>
            </a:prstGeom>
            <a:ln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diritto 13">
              <a:extLst>
                <a:ext uri="{FF2B5EF4-FFF2-40B4-BE49-F238E27FC236}">
                  <a16:creationId xmlns:a16="http://schemas.microsoft.com/office/drawing/2014/main" id="{34E6384B-3B98-0446-B3E6-D5C7F28AD4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8333" y="5024991"/>
              <a:ext cx="983886" cy="1085112"/>
            </a:xfrm>
            <a:prstGeom prst="line">
              <a:avLst/>
            </a:prstGeom>
            <a:ln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2 96">
              <a:extLst>
                <a:ext uri="{FF2B5EF4-FFF2-40B4-BE49-F238E27FC236}">
                  <a16:creationId xmlns:a16="http://schemas.microsoft.com/office/drawing/2014/main" id="{326C66FD-AFA3-644B-8DC3-927049BA7C37}"/>
                </a:ext>
              </a:extLst>
            </p:cNvPr>
            <p:cNvCxnSpPr>
              <a:cxnSpLocks/>
            </p:cNvCxnSpPr>
            <p:nvPr/>
          </p:nvCxnSpPr>
          <p:spPr>
            <a:xfrm>
              <a:off x="7254241" y="3600345"/>
              <a:ext cx="774049" cy="101041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nettore 2 97">
              <a:extLst>
                <a:ext uri="{FF2B5EF4-FFF2-40B4-BE49-F238E27FC236}">
                  <a16:creationId xmlns:a16="http://schemas.microsoft.com/office/drawing/2014/main" id="{A6C41A33-1049-C746-9CF8-858F57AA8E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70607" y="3561691"/>
              <a:ext cx="774048" cy="101041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Gruppo 98">
              <a:extLst>
                <a:ext uri="{FF2B5EF4-FFF2-40B4-BE49-F238E27FC236}">
                  <a16:creationId xmlns:a16="http://schemas.microsoft.com/office/drawing/2014/main" id="{2923E797-58C7-B246-AD00-EE95884E2956}"/>
                </a:ext>
              </a:extLst>
            </p:cNvPr>
            <p:cNvGrpSpPr/>
            <p:nvPr/>
          </p:nvGrpSpPr>
          <p:grpSpPr>
            <a:xfrm>
              <a:off x="6050731" y="2053911"/>
              <a:ext cx="222608" cy="276999"/>
              <a:chOff x="5897458" y="2050143"/>
              <a:chExt cx="222608" cy="276999"/>
            </a:xfrm>
          </p:grpSpPr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4515AFF7-BC9F-904D-B007-3631191A2E2C}"/>
                  </a:ext>
                </a:extLst>
              </p:cNvPr>
              <p:cNvSpPr txBox="1"/>
              <p:nvPr/>
            </p:nvSpPr>
            <p:spPr>
              <a:xfrm>
                <a:off x="5897458" y="2050143"/>
                <a:ext cx="170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01" name="Ovale 100">
                <a:extLst>
                  <a:ext uri="{FF2B5EF4-FFF2-40B4-BE49-F238E27FC236}">
                    <a16:creationId xmlns:a16="http://schemas.microsoft.com/office/drawing/2014/main" id="{21DA07A5-2FD6-5B43-8CF3-5B222A62B555}"/>
                  </a:ext>
                </a:extLst>
              </p:cNvPr>
              <p:cNvSpPr/>
              <p:nvPr/>
            </p:nvSpPr>
            <p:spPr>
              <a:xfrm>
                <a:off x="5918651" y="2082372"/>
                <a:ext cx="201415" cy="200854"/>
              </a:xfrm>
              <a:prstGeom prst="ellipse">
                <a:avLst/>
              </a:prstGeom>
              <a:noFill/>
              <a:ln w="19050" cmpd="sng">
                <a:solidFill>
                  <a:schemeClr val="bg1">
                    <a:lumMod val="8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02" name="Connettore 2 101">
              <a:extLst>
                <a:ext uri="{FF2B5EF4-FFF2-40B4-BE49-F238E27FC236}">
                  <a16:creationId xmlns:a16="http://schemas.microsoft.com/office/drawing/2014/main" id="{0A465D21-5694-B843-8A9B-AF37FF5B4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4735" y="1836931"/>
              <a:ext cx="315818" cy="60942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B83F5E7C-029E-AF43-B8B9-A93EDBEBDA63}"/>
                </a:ext>
              </a:extLst>
            </p:cNvPr>
            <p:cNvCxnSpPr>
              <a:cxnSpLocks/>
            </p:cNvCxnSpPr>
            <p:nvPr/>
          </p:nvCxnSpPr>
          <p:spPr>
            <a:xfrm>
              <a:off x="6318739" y="1850067"/>
              <a:ext cx="315818" cy="60942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4" name="Gruppo 103">
              <a:extLst>
                <a:ext uri="{FF2B5EF4-FFF2-40B4-BE49-F238E27FC236}">
                  <a16:creationId xmlns:a16="http://schemas.microsoft.com/office/drawing/2014/main" id="{ECADF2D8-F276-5146-9BE0-24FBB0E4205F}"/>
                </a:ext>
              </a:extLst>
            </p:cNvPr>
            <p:cNvGrpSpPr/>
            <p:nvPr/>
          </p:nvGrpSpPr>
          <p:grpSpPr>
            <a:xfrm>
              <a:off x="6502060" y="1943685"/>
              <a:ext cx="222608" cy="276999"/>
              <a:chOff x="5897458" y="2050143"/>
              <a:chExt cx="222608" cy="276999"/>
            </a:xfrm>
          </p:grpSpPr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0F6071DA-6F98-3141-AD88-5942B271969E}"/>
                  </a:ext>
                </a:extLst>
              </p:cNvPr>
              <p:cNvSpPr txBox="1"/>
              <p:nvPr/>
            </p:nvSpPr>
            <p:spPr>
              <a:xfrm>
                <a:off x="5897458" y="2050143"/>
                <a:ext cx="170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06" name="Ovale 105">
                <a:extLst>
                  <a:ext uri="{FF2B5EF4-FFF2-40B4-BE49-F238E27FC236}">
                    <a16:creationId xmlns:a16="http://schemas.microsoft.com/office/drawing/2014/main" id="{C85D640D-FD57-6C48-A802-0A2B77B78DCB}"/>
                  </a:ext>
                </a:extLst>
              </p:cNvPr>
              <p:cNvSpPr/>
              <p:nvPr/>
            </p:nvSpPr>
            <p:spPr>
              <a:xfrm>
                <a:off x="5918651" y="2082372"/>
                <a:ext cx="201415" cy="200854"/>
              </a:xfrm>
              <a:prstGeom prst="ellipse">
                <a:avLst/>
              </a:prstGeom>
              <a:noFill/>
              <a:ln w="19050" cmpd="sng">
                <a:solidFill>
                  <a:schemeClr val="bg1">
                    <a:lumMod val="8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7" name="Gruppo 106">
              <a:extLst>
                <a:ext uri="{FF2B5EF4-FFF2-40B4-BE49-F238E27FC236}">
                  <a16:creationId xmlns:a16="http://schemas.microsoft.com/office/drawing/2014/main" id="{DAD6C1F7-F84D-2043-B3F7-5571F372E9FB}"/>
                </a:ext>
              </a:extLst>
            </p:cNvPr>
            <p:cNvGrpSpPr/>
            <p:nvPr/>
          </p:nvGrpSpPr>
          <p:grpSpPr>
            <a:xfrm>
              <a:off x="7768697" y="3789902"/>
              <a:ext cx="222608" cy="276999"/>
              <a:chOff x="5897458" y="2050143"/>
              <a:chExt cx="222608" cy="276999"/>
            </a:xfrm>
          </p:grpSpPr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7BB63665-CA64-864F-9169-2C5B4CC0AC43}"/>
                  </a:ext>
                </a:extLst>
              </p:cNvPr>
              <p:cNvSpPr txBox="1"/>
              <p:nvPr/>
            </p:nvSpPr>
            <p:spPr>
              <a:xfrm>
                <a:off x="5897458" y="2050143"/>
                <a:ext cx="170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09" name="Ovale 108">
                <a:extLst>
                  <a:ext uri="{FF2B5EF4-FFF2-40B4-BE49-F238E27FC236}">
                    <a16:creationId xmlns:a16="http://schemas.microsoft.com/office/drawing/2014/main" id="{594D82E5-1EEF-E64C-801F-0F5E23D0B923}"/>
                  </a:ext>
                </a:extLst>
              </p:cNvPr>
              <p:cNvSpPr/>
              <p:nvPr/>
            </p:nvSpPr>
            <p:spPr>
              <a:xfrm>
                <a:off x="5918651" y="2082372"/>
                <a:ext cx="201415" cy="200854"/>
              </a:xfrm>
              <a:prstGeom prst="ellipse">
                <a:avLst/>
              </a:prstGeom>
              <a:noFill/>
              <a:ln w="19050" cmpd="sng">
                <a:solidFill>
                  <a:schemeClr val="bg1">
                    <a:lumMod val="8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0" name="Gruppo 109">
              <a:extLst>
                <a:ext uri="{FF2B5EF4-FFF2-40B4-BE49-F238E27FC236}">
                  <a16:creationId xmlns:a16="http://schemas.microsoft.com/office/drawing/2014/main" id="{71F2325E-3211-554C-81C1-3D8EDF6BE8B7}"/>
                </a:ext>
              </a:extLst>
            </p:cNvPr>
            <p:cNvGrpSpPr/>
            <p:nvPr/>
          </p:nvGrpSpPr>
          <p:grpSpPr>
            <a:xfrm>
              <a:off x="7395090" y="4147931"/>
              <a:ext cx="222608" cy="276999"/>
              <a:chOff x="5897458" y="2050143"/>
              <a:chExt cx="222608" cy="276999"/>
            </a:xfrm>
          </p:grpSpPr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4342DC55-CBA9-7F49-A913-D492D7F692E9}"/>
                  </a:ext>
                </a:extLst>
              </p:cNvPr>
              <p:cNvSpPr txBox="1"/>
              <p:nvPr/>
            </p:nvSpPr>
            <p:spPr>
              <a:xfrm>
                <a:off x="5897458" y="2050143"/>
                <a:ext cx="170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12" name="Ovale 111">
                <a:extLst>
                  <a:ext uri="{FF2B5EF4-FFF2-40B4-BE49-F238E27FC236}">
                    <a16:creationId xmlns:a16="http://schemas.microsoft.com/office/drawing/2014/main" id="{A3697D8C-AA5A-0349-B639-518D36F24F27}"/>
                  </a:ext>
                </a:extLst>
              </p:cNvPr>
              <p:cNvSpPr/>
              <p:nvPr/>
            </p:nvSpPr>
            <p:spPr>
              <a:xfrm>
                <a:off x="5918651" y="2082372"/>
                <a:ext cx="201415" cy="200854"/>
              </a:xfrm>
              <a:prstGeom prst="ellipse">
                <a:avLst/>
              </a:prstGeom>
              <a:noFill/>
              <a:ln w="19050" cmpd="sng">
                <a:solidFill>
                  <a:schemeClr val="bg1">
                    <a:lumMod val="8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3" name="CasellaDiTesto 112">
              <a:extLst>
                <a:ext uri="{FF2B5EF4-FFF2-40B4-BE49-F238E27FC236}">
                  <a16:creationId xmlns:a16="http://schemas.microsoft.com/office/drawing/2014/main" id="{190ABFC7-5E4E-C243-907D-DACA9FD30F16}"/>
                </a:ext>
              </a:extLst>
            </p:cNvPr>
            <p:cNvSpPr txBox="1"/>
            <p:nvPr/>
          </p:nvSpPr>
          <p:spPr>
            <a:xfrm>
              <a:off x="7337708" y="2890269"/>
              <a:ext cx="1544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73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65FCF4A1-EF30-47EF-9A3B-3EB6E2DD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How it works</a:t>
            </a:r>
            <a:r>
              <a:rPr lang="it-IT" dirty="0">
                <a:solidFill>
                  <a:schemeClr val="accent1"/>
                </a:solidFill>
                <a:latin typeface="Montserrat" panose="00000500000000000000" pitchFamily="50" charset="0"/>
              </a:rPr>
              <a:t>.</a:t>
            </a:r>
            <a:endParaRPr lang="it-IT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72165"/>
      </p:ext>
    </p:extLst>
  </p:cSld>
  <p:clrMapOvr>
    <a:masterClrMapping/>
  </p:clrMapOvr>
</p:sld>
</file>

<file path=ppt/theme/theme1.xml><?xml version="1.0" encoding="utf-8"?>
<a:theme xmlns:a="http://schemas.openxmlformats.org/drawingml/2006/main" name="B&amp;D-Powerpoint Template_16x9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1_B&amp;D-Powerpoint Template_16x9">
  <a:themeElements>
    <a:clrScheme name="Personalizzati 1">
      <a:dk1>
        <a:srgbClr val="1F1F1F"/>
      </a:dk1>
      <a:lt1>
        <a:srgbClr val="FFFFFF"/>
      </a:lt1>
      <a:dk2>
        <a:srgbClr val="202020"/>
      </a:dk2>
      <a:lt2>
        <a:srgbClr val="FFFFFF"/>
      </a:lt2>
      <a:accent1>
        <a:srgbClr val="212CC7"/>
      </a:accent1>
      <a:accent2>
        <a:srgbClr val="190FE1"/>
      </a:accent2>
      <a:accent3>
        <a:srgbClr val="C9D2FD"/>
      </a:accent3>
      <a:accent4>
        <a:srgbClr val="5E78FA"/>
      </a:accent4>
      <a:accent5>
        <a:srgbClr val="0420AB"/>
      </a:accent5>
      <a:accent6>
        <a:srgbClr val="02157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4025</TotalTime>
  <Words>392</Words>
  <Application>Microsoft Macintosh PowerPoint</Application>
  <PresentationFormat>Widescreen</PresentationFormat>
  <Paragraphs>126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Montserrat</vt:lpstr>
      <vt:lpstr>Open Sans</vt:lpstr>
      <vt:lpstr>Montserrat Medium</vt:lpstr>
      <vt:lpstr>Calibri</vt:lpstr>
      <vt:lpstr>Wingdings</vt:lpstr>
      <vt:lpstr>Arial</vt:lpstr>
      <vt:lpstr>B&amp;D-Powerpoint Template_16x9</vt:lpstr>
      <vt:lpstr>1_B&amp;D-Powerpoint Template_16x9</vt:lpstr>
      <vt:lpstr>Presentazione standard di PowerPoint</vt:lpstr>
      <vt:lpstr>Prototype.</vt:lpstr>
      <vt:lpstr>Materials (hardware).</vt:lpstr>
      <vt:lpstr>Materials (software).</vt:lpstr>
      <vt:lpstr>Architecture.</vt:lpstr>
      <vt:lpstr>MQTT (1/3).</vt:lpstr>
      <vt:lpstr>MQTT (2/3).</vt:lpstr>
      <vt:lpstr>MQTT (3/3).</vt:lpstr>
      <vt:lpstr>How it works.</vt:lpstr>
      <vt:lpstr>Roof and  OpenWeather API.</vt:lpstr>
      <vt:lpstr>Gate,  Deep Sleep and EEPROM.</vt:lpstr>
      <vt:lpstr>Lights.</vt:lpstr>
      <vt:lpstr>Alarm.</vt:lpstr>
      <vt:lpstr>Car Park.</vt:lpstr>
      <vt:lpstr>Telegram bot.</vt:lpstr>
      <vt:lpstr>Last Will.</vt:lpstr>
      <vt:lpstr>Dashboard.</vt:lpstr>
      <vt:lpstr>MySQL.</vt:lpstr>
      <vt:lpstr>InfluxDB.</vt:lpstr>
      <vt:lpstr>Final Remarks.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Dublin_Design</dc:creator>
  <cp:lastModifiedBy>m.vincenzi14@campus.unimib.it</cp:lastModifiedBy>
  <cp:revision>373</cp:revision>
  <cp:lastPrinted>2017-03-09T03:48:56Z</cp:lastPrinted>
  <dcterms:created xsi:type="dcterms:W3CDTF">2016-11-10T06:07:03Z</dcterms:created>
  <dcterms:modified xsi:type="dcterms:W3CDTF">2021-06-16T08:08:57Z</dcterms:modified>
</cp:coreProperties>
</file>