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05" r:id="rId1"/>
    <p:sldMasterId id="2147484040" r:id="rId2"/>
  </p:sldMasterIdLst>
  <p:notesMasterIdLst>
    <p:notesMasterId r:id="rId17"/>
  </p:notesMasterIdLst>
  <p:handoutMasterIdLst>
    <p:handoutMasterId r:id="rId18"/>
  </p:handoutMasterIdLst>
  <p:sldIdLst>
    <p:sldId id="388" r:id="rId3"/>
    <p:sldId id="310" r:id="rId4"/>
    <p:sldId id="389" r:id="rId5"/>
    <p:sldId id="390" r:id="rId6"/>
    <p:sldId id="391" r:id="rId7"/>
    <p:sldId id="392" r:id="rId8"/>
    <p:sldId id="393" r:id="rId9"/>
    <p:sldId id="402" r:id="rId10"/>
    <p:sldId id="395" r:id="rId11"/>
    <p:sldId id="397" r:id="rId12"/>
    <p:sldId id="398" r:id="rId13"/>
    <p:sldId id="400" r:id="rId14"/>
    <p:sldId id="401" r:id="rId15"/>
    <p:sldId id="399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scadia Mono" panose="020B0609020000020004" pitchFamily="49" charset="0"/>
      <p:regular r:id="rId23"/>
      <p:bold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Montserrat Medium" panose="020B0604020202020204" charset="0"/>
      <p:regular r:id="rId29"/>
      <p:italic r:id="rId30"/>
    </p:embeddedFont>
    <p:embeddedFont>
      <p:font typeface="Montserrat SemiBold" panose="020B0604020202020204" charset="0"/>
      <p:bold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ll Slide here" id="{705054ED-DB56-FA4C-BB16-D35BDEFFF4C1}">
          <p14:sldIdLst>
            <p14:sldId id="388"/>
          </p14:sldIdLst>
        </p14:section>
        <p14:section name="Introduzione" id="{9E53DC2F-539F-4809-89C7-0740D2E983CD}">
          <p14:sldIdLst>
            <p14:sldId id="310"/>
          </p14:sldIdLst>
        </p14:section>
        <p14:section name="Segnali" id="{78D84F43-E3F6-42F0-B188-E8C4350BB6F6}">
          <p14:sldIdLst>
            <p14:sldId id="389"/>
            <p14:sldId id="390"/>
            <p14:sldId id="391"/>
          </p14:sldIdLst>
        </p14:section>
        <p14:section name="Componenti Interni" id="{701E4CA1-49B0-44B6-8CBD-F5DF0A34AFF1}">
          <p14:sldIdLst>
            <p14:sldId id="392"/>
            <p14:sldId id="393"/>
            <p14:sldId id="402"/>
          </p14:sldIdLst>
        </p14:section>
        <p14:section name="Risultati" id="{E4A2DD8E-FE63-4A3C-A012-0AE3AEC9A7F0}">
          <p14:sldIdLst>
            <p14:sldId id="395"/>
            <p14:sldId id="397"/>
            <p14:sldId id="398"/>
            <p14:sldId id="400"/>
            <p14:sldId id="401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pos="2570" userDrawn="1">
          <p15:clr>
            <a:srgbClr val="A4A3A4"/>
          </p15:clr>
        </p15:guide>
        <p15:guide id="2" pos="3101" userDrawn="1">
          <p15:clr>
            <a:srgbClr val="A4A3A4"/>
          </p15:clr>
        </p15:guide>
        <p15:guide id="3" pos="5719" userDrawn="1">
          <p15:clr>
            <a:srgbClr val="A4A3A4"/>
          </p15:clr>
        </p15:guide>
        <p15:guide id="4" pos="7287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626262"/>
    <a:srgbClr val="FE1C1D"/>
    <a:srgbClr val="F4F4F4"/>
    <a:srgbClr val="DBDBDD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0" autoAdjust="0"/>
    <p:restoredTop sz="96531" autoAdjust="0"/>
  </p:normalViewPr>
  <p:slideViewPr>
    <p:cSldViewPr snapToGrid="0" snapToObjects="1">
      <p:cViewPr varScale="1">
        <p:scale>
          <a:sx n="199" d="100"/>
          <a:sy n="199" d="100"/>
        </p:scale>
        <p:origin x="576" y="144"/>
      </p:cViewPr>
      <p:guideLst>
        <p:guide pos="2570"/>
        <p:guide pos="3101"/>
        <p:guide pos="5719"/>
        <p:guide pos="728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45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77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39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10619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60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181100"/>
            <a:ext cx="7326086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17702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415887" y="1055732"/>
            <a:ext cx="5360225" cy="353012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8432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181100"/>
            <a:ext cx="7326086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167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415887" y="1055732"/>
            <a:ext cx="5360225" cy="353012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6862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2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0" r:id="rId2"/>
    <p:sldLayoutId id="2147484011" r:id="rId3"/>
    <p:sldLayoutId id="2147484012" r:id="rId4"/>
    <p:sldLayoutId id="2147484014" r:id="rId5"/>
    <p:sldLayoutId id="2147484032" r:id="rId6"/>
    <p:sldLayoutId id="2147484038" r:id="rId7"/>
    <p:sldLayoutId id="2147484039" r:id="rId8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b="1" kern="1200" spc="-151" baseline="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76029A-5333-47FB-A3AC-8F4892EFBFC0}"/>
              </a:ext>
            </a:extLst>
          </p:cNvPr>
          <p:cNvSpPr txBox="1"/>
          <p:nvPr userDrawn="1"/>
        </p:nvSpPr>
        <p:spPr>
          <a:xfrm rot="16200000">
            <a:off x="-573044" y="1038449"/>
            <a:ext cx="213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  <a:t>Davide Marchetti / 815990</a:t>
            </a:r>
            <a:b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</a:br>
            <a: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  <a:t>A.A. 2019 / 2020</a:t>
            </a:r>
            <a:endParaRPr lang="it-IT" sz="1000" dirty="0">
              <a:solidFill>
                <a:srgbClr val="62626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b="1" kern="1200" spc="-151" baseline="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>
          <p15:clr>
            <a:srgbClr val="F26B43"/>
          </p15:clr>
        </p15:guide>
        <p15:guide id="29" pos="7320">
          <p15:clr>
            <a:srgbClr val="F26B43"/>
          </p15:clr>
        </p15:guide>
        <p15:guide id="48" pos="1176">
          <p15:clr>
            <a:srgbClr val="F26B43"/>
          </p15:clr>
        </p15:guide>
        <p15:guide id="51" orient="horz" pos="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E5156FDB-4A80-4440-9C32-A12406C8D374}"/>
              </a:ext>
            </a:extLst>
          </p:cNvPr>
          <p:cNvSpPr txBox="1">
            <a:spLocks/>
          </p:cNvSpPr>
          <p:nvPr/>
        </p:nvSpPr>
        <p:spPr>
          <a:xfrm>
            <a:off x="1866900" y="2695259"/>
            <a:ext cx="4229100" cy="1467482"/>
          </a:xfrm>
          <a:prstGeom prst="rect">
            <a:avLst/>
          </a:prstGeom>
        </p:spPr>
        <p:txBody>
          <a:bodyPr/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Montserrat" panose="00000500000000000000" pitchFamily="50" charset="0"/>
              </a:rPr>
              <a:t>Traffic Light</a:t>
            </a:r>
            <a:r>
              <a:rPr lang="it-IT" b="1" dirty="0">
                <a:solidFill>
                  <a:srgbClr val="FF0000"/>
                </a:solidFill>
                <a:latin typeface="Montserrat" panose="00000500000000000000" pitchFamily="50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it-IT" sz="1800" spc="-100" dirty="0">
                <a:solidFill>
                  <a:srgbClr val="1F1F1F"/>
                </a:solidFill>
                <a:latin typeface="Montserrat" panose="00000500000000000000" pitchFamily="50" charset="0"/>
              </a:rPr>
              <a:t> </a:t>
            </a:r>
            <a:r>
              <a:rPr lang="it-IT" sz="1800" spc="-80" dirty="0">
                <a:solidFill>
                  <a:srgbClr val="1F1F1F"/>
                </a:solidFill>
                <a:latin typeface="Montserrat SemiBold" panose="00000700000000000000" pitchFamily="50" charset="0"/>
              </a:rPr>
              <a:t>Gruppo 18:</a:t>
            </a:r>
            <a:r>
              <a:rPr lang="it-IT" sz="1800" spc="-80" dirty="0">
                <a:solidFill>
                  <a:srgbClr val="1F1F1F"/>
                </a:solidFill>
                <a:latin typeface="Montserrat" panose="00000500000000000000" pitchFamily="50" charset="0"/>
              </a:rPr>
              <a:t> Davide Marchetti / 815990</a:t>
            </a:r>
            <a:endParaRPr lang="en-US" sz="1800" spc="-8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50" charset="0"/>
            </a:endParaRPr>
          </a:p>
          <a:p>
            <a:pPr>
              <a:lnSpc>
                <a:spcPct val="120000"/>
              </a:lnSpc>
            </a:pPr>
            <a:r>
              <a:rPr lang="en-US" sz="1600" spc="-8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US" sz="1600" spc="-80" dirty="0">
                <a:solidFill>
                  <a:srgbClr val="626262"/>
                </a:solidFill>
                <a:latin typeface="Montserrat" panose="00000500000000000000" pitchFamily="50" charset="0"/>
              </a:rPr>
              <a:t>Informatica </a:t>
            </a:r>
            <a:r>
              <a:rPr lang="en-US" sz="1600" spc="-80" dirty="0" err="1">
                <a:solidFill>
                  <a:srgbClr val="626262"/>
                </a:solidFill>
                <a:latin typeface="Montserrat" panose="00000500000000000000" pitchFamily="50" charset="0"/>
              </a:rPr>
              <a:t>Industriale</a:t>
            </a:r>
            <a:r>
              <a:rPr lang="it-IT" sz="1600" spc="-80" dirty="0">
                <a:solidFill>
                  <a:srgbClr val="626262"/>
                </a:solidFill>
                <a:latin typeface="Montserrat" panose="00000500000000000000" pitchFamily="50" charset="0"/>
              </a:rPr>
              <a:t> / Progetto Finale</a:t>
            </a:r>
          </a:p>
          <a:p>
            <a:pPr>
              <a:lnSpc>
                <a:spcPct val="120000"/>
              </a:lnSpc>
            </a:pPr>
            <a:r>
              <a:rPr lang="it-IT" sz="1600" spc="-80" dirty="0">
                <a:solidFill>
                  <a:srgbClr val="626262"/>
                </a:solidFill>
                <a:latin typeface="Montserrat" panose="00000500000000000000" pitchFamily="50" charset="0"/>
              </a:rPr>
              <a:t> A.A. 2019 / 2020</a:t>
            </a:r>
          </a:p>
        </p:txBody>
      </p:sp>
    </p:spTree>
    <p:extLst>
      <p:ext uri="{BB962C8B-B14F-4D97-AF65-F5344CB8AC3E}">
        <p14:creationId xmlns:p14="http://schemas.microsoft.com/office/powerpoint/2010/main" val="224563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66900" y="996124"/>
            <a:ext cx="4607052" cy="1010417"/>
          </a:xfrm>
        </p:spPr>
        <p:txBody>
          <a:bodyPr/>
          <a:lstStyle/>
          <a:p>
            <a:b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</a:br>
            <a:r>
              <a:rPr lang="en-US" b="1" dirty="0" err="1">
                <a:latin typeface="Montserrat" panose="00000500000000000000" pitchFamily="2" charset="0"/>
              </a:rPr>
              <a:t>Modalità</a:t>
            </a:r>
            <a:r>
              <a:rPr lang="en-US" b="1" dirty="0">
                <a:latin typeface="Montserrat" panose="00000500000000000000" pitchFamily="2" charset="0"/>
              </a:rPr>
              <a:t> di Standby</a:t>
            </a:r>
            <a: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  <a:t>.</a:t>
            </a:r>
            <a:endParaRPr lang="en-US" sz="28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7097" y="4576935"/>
            <a:ext cx="325843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MOD0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3060" y="4824522"/>
            <a:ext cx="3046512" cy="6332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ROSSO</a:t>
            </a:r>
            <a:r>
              <a:rPr lang="en-US" sz="1000" dirty="0">
                <a:solidFill>
                  <a:srgbClr val="1F1F1F"/>
                </a:solidFill>
              </a:rPr>
              <a:t> e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VERDE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spenti</a:t>
            </a:r>
            <a:endParaRPr lang="en-US" sz="1000" dirty="0">
              <a:solidFill>
                <a:srgbClr val="1F1F1F"/>
              </a:solidFill>
            </a:endParaRP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GIALLO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acceso</a:t>
            </a:r>
            <a:r>
              <a:rPr lang="en-US" sz="1000" dirty="0">
                <a:solidFill>
                  <a:srgbClr val="1F1F1F"/>
                </a:solidFill>
              </a:rPr>
              <a:t> per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000" dirty="0">
                <a:solidFill>
                  <a:srgbClr val="1F1F1F"/>
                </a:solidFill>
              </a:rPr>
              <a:t> secondo e </a:t>
            </a:r>
            <a:r>
              <a:rPr lang="en-US" sz="1000" dirty="0" err="1">
                <a:solidFill>
                  <a:srgbClr val="1F1F1F"/>
                </a:solidFill>
              </a:rPr>
              <a:t>spento</a:t>
            </a:r>
            <a:r>
              <a:rPr lang="en-US" sz="1000" dirty="0">
                <a:solidFill>
                  <a:srgbClr val="1F1F1F"/>
                </a:solidFill>
              </a:rPr>
              <a:t> per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000" dirty="0">
                <a:solidFill>
                  <a:srgbClr val="1F1F1F"/>
                </a:solidFill>
              </a:rPr>
              <a:t> secondi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647AF7-E895-4DE8-A9FE-3309A38CA9DB}"/>
              </a:ext>
            </a:extLst>
          </p:cNvPr>
          <p:cNvSpPr txBox="1"/>
          <p:nvPr/>
        </p:nvSpPr>
        <p:spPr>
          <a:xfrm rot="16200000">
            <a:off x="-263720" y="3215895"/>
            <a:ext cx="1512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SIMULAZIONI</a:t>
            </a:r>
            <a:b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</a:br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&amp; RISULTATI</a:t>
            </a:r>
          </a:p>
        </p:txBody>
      </p:sp>
      <p:pic>
        <p:nvPicPr>
          <p:cNvPr id="18" name="Segnaposto immagine 8">
            <a:extLst>
              <a:ext uri="{FF2B5EF4-FFF2-40B4-BE49-F238E27FC236}">
                <a16:creationId xmlns:a16="http://schemas.microsoft.com/office/drawing/2014/main" id="{D0845CE9-622E-487A-8FF6-D5B57A47E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135" y="3509707"/>
            <a:ext cx="11108434" cy="106695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</p:pic>
      <p:sp>
        <p:nvSpPr>
          <p:cNvPr id="33" name="TextBox 13">
            <a:extLst>
              <a:ext uri="{FF2B5EF4-FFF2-40B4-BE49-F238E27FC236}">
                <a16:creationId xmlns:a16="http://schemas.microsoft.com/office/drawing/2014/main" id="{2605D14E-E813-4912-B9EF-22129A2EA95F}"/>
              </a:ext>
            </a:extLst>
          </p:cNvPr>
          <p:cNvSpPr txBox="1"/>
          <p:nvPr/>
        </p:nvSpPr>
        <p:spPr>
          <a:xfrm>
            <a:off x="7455534" y="3260149"/>
            <a:ext cx="1087121" cy="24622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MAINTENANCE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45AA7B30-5AA6-4C33-81BD-917DCF6423E0}"/>
              </a:ext>
            </a:extLst>
          </p:cNvPr>
          <p:cNvSpPr txBox="1"/>
          <p:nvPr/>
        </p:nvSpPr>
        <p:spPr>
          <a:xfrm>
            <a:off x="6924274" y="2811939"/>
            <a:ext cx="2149640" cy="4481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FE1C1D"/>
              </a:buClr>
            </a:pPr>
            <a:r>
              <a:rPr lang="en-US" sz="1000" dirty="0" err="1">
                <a:solidFill>
                  <a:srgbClr val="1F1F1F"/>
                </a:solidFill>
              </a:rPr>
              <a:t>Abilita</a:t>
            </a:r>
            <a:r>
              <a:rPr lang="en-US" sz="1000" dirty="0">
                <a:solidFill>
                  <a:srgbClr val="1F1F1F"/>
                </a:solidFill>
              </a:rPr>
              <a:t> la </a:t>
            </a:r>
            <a:r>
              <a:rPr lang="en-US" sz="1000" dirty="0" err="1">
                <a:solidFill>
                  <a:srgbClr val="1F1F1F"/>
                </a:solidFill>
              </a:rPr>
              <a:t>modifica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della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modalità</a:t>
            </a:r>
            <a:r>
              <a:rPr lang="en-US" sz="1000" dirty="0">
                <a:solidFill>
                  <a:srgbClr val="1F1F1F"/>
                </a:solidFill>
              </a:rPr>
              <a:t> di </a:t>
            </a:r>
            <a:r>
              <a:rPr lang="en-US" sz="1000" dirty="0" err="1">
                <a:solidFill>
                  <a:srgbClr val="1F1F1F"/>
                </a:solidFill>
              </a:rPr>
              <a:t>funzionamento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dello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stato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STANDBY</a:t>
            </a:r>
            <a:endParaRPr lang="en-US" sz="1000" dirty="0">
              <a:solidFill>
                <a:srgbClr val="1F1F1F"/>
              </a:solidFill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61FF17EB-DB18-484D-A360-1DCA71F87FBC}"/>
              </a:ext>
            </a:extLst>
          </p:cNvPr>
          <p:cNvSpPr txBox="1"/>
          <p:nvPr/>
        </p:nvSpPr>
        <p:spPr>
          <a:xfrm>
            <a:off x="8542655" y="4576527"/>
            <a:ext cx="3242945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MOD1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023F72C2-1570-4D7A-9465-B37E72CDCA34}"/>
              </a:ext>
            </a:extLst>
          </p:cNvPr>
          <p:cNvSpPr txBox="1"/>
          <p:nvPr/>
        </p:nvSpPr>
        <p:spPr>
          <a:xfrm>
            <a:off x="8602421" y="4822064"/>
            <a:ext cx="3123414" cy="6328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ROSSO</a:t>
            </a:r>
            <a:r>
              <a:rPr lang="en-US" sz="1000" dirty="0">
                <a:solidFill>
                  <a:srgbClr val="1F1F1F"/>
                </a:solidFill>
              </a:rPr>
              <a:t> e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VERDE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si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alternano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accesi</a:t>
            </a:r>
            <a:r>
              <a:rPr lang="en-US" sz="1000" dirty="0">
                <a:solidFill>
                  <a:srgbClr val="1F1F1F"/>
                </a:solidFill>
              </a:rPr>
              <a:t> per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000" dirty="0">
                <a:solidFill>
                  <a:srgbClr val="1F1F1F"/>
                </a:solidFill>
              </a:rPr>
              <a:t> secondo </a:t>
            </a:r>
            <a:r>
              <a:rPr lang="en-US" sz="1000" dirty="0" err="1">
                <a:solidFill>
                  <a:srgbClr val="1F1F1F"/>
                </a:solidFill>
              </a:rPr>
              <a:t>ciascuno</a:t>
            </a:r>
            <a:endParaRPr lang="en-US" sz="1000" dirty="0">
              <a:solidFill>
                <a:srgbClr val="1F1F1F"/>
              </a:solidFill>
            </a:endParaRP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GIALLO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rimane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spento</a:t>
            </a:r>
            <a:endParaRPr lang="en-US" sz="1000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0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66900" y="996124"/>
            <a:ext cx="4607052" cy="1010417"/>
          </a:xfrm>
        </p:spPr>
        <p:txBody>
          <a:bodyPr/>
          <a:lstStyle/>
          <a:p>
            <a:b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</a:br>
            <a:r>
              <a:rPr lang="en-US" b="1" dirty="0" err="1">
                <a:latin typeface="Montserrat" panose="00000500000000000000" pitchFamily="2" charset="0"/>
              </a:rPr>
              <a:t>Modalità</a:t>
            </a:r>
            <a:r>
              <a:rPr lang="en-US" b="1" dirty="0">
                <a:latin typeface="Montserrat" panose="00000500000000000000" pitchFamily="2" charset="0"/>
              </a:rPr>
              <a:t> di Standby</a:t>
            </a:r>
            <a: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  <a:t>.</a:t>
            </a:r>
            <a:endParaRPr lang="en-US" sz="28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4614981"/>
            <a:ext cx="701343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MOD_AUTO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3019" y="4862091"/>
            <a:ext cx="3326131" cy="6328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ROSSO</a:t>
            </a:r>
            <a:r>
              <a:rPr lang="en-US" sz="1000" dirty="0">
                <a:solidFill>
                  <a:srgbClr val="1F1F1F"/>
                </a:solidFill>
              </a:rPr>
              <a:t> e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VERDE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si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alternano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accesi</a:t>
            </a:r>
            <a:r>
              <a:rPr lang="en-US" sz="1000" dirty="0">
                <a:solidFill>
                  <a:srgbClr val="1F1F1F"/>
                </a:solidFill>
              </a:rPr>
              <a:t> per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000" dirty="0">
                <a:solidFill>
                  <a:srgbClr val="1F1F1F"/>
                </a:solidFill>
              </a:rPr>
              <a:t> secondo </a:t>
            </a:r>
            <a:r>
              <a:rPr lang="en-US" sz="1000" dirty="0" err="1">
                <a:solidFill>
                  <a:srgbClr val="1F1F1F"/>
                </a:solidFill>
              </a:rPr>
              <a:t>ciascuno</a:t>
            </a:r>
            <a:endParaRPr lang="en-US" sz="1000" dirty="0">
              <a:solidFill>
                <a:srgbClr val="1F1F1F"/>
              </a:solidFill>
            </a:endParaRP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GIALLO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rimane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spento</a:t>
            </a:r>
            <a:endParaRPr lang="en-US" sz="1000" dirty="0">
              <a:solidFill>
                <a:srgbClr val="1F1F1F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647AF7-E895-4DE8-A9FE-3309A38CA9DB}"/>
              </a:ext>
            </a:extLst>
          </p:cNvPr>
          <p:cNvSpPr txBox="1"/>
          <p:nvPr/>
        </p:nvSpPr>
        <p:spPr>
          <a:xfrm rot="16200000">
            <a:off x="-263720" y="3215895"/>
            <a:ext cx="1512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SIMULAZIONI</a:t>
            </a:r>
            <a:b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</a:br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&amp; RISULTATI</a:t>
            </a:r>
          </a:p>
        </p:txBody>
      </p:sp>
      <p:pic>
        <p:nvPicPr>
          <p:cNvPr id="18" name="Segnaposto immagine 8">
            <a:extLst>
              <a:ext uri="{FF2B5EF4-FFF2-40B4-BE49-F238E27FC236}">
                <a16:creationId xmlns:a16="http://schemas.microsoft.com/office/drawing/2014/main" id="{D0845CE9-622E-487A-8FF6-D5B57A47E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303" y="3455670"/>
            <a:ext cx="11096960" cy="116027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61FF17EB-DB18-484D-A360-1DCA71F87FBC}"/>
              </a:ext>
            </a:extLst>
          </p:cNvPr>
          <p:cNvSpPr txBox="1"/>
          <p:nvPr/>
        </p:nvSpPr>
        <p:spPr>
          <a:xfrm>
            <a:off x="8523750" y="4857477"/>
            <a:ext cx="3518889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NOMINAL_AUTO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023F72C2-1570-4D7A-9465-B37E72CDCA34}"/>
              </a:ext>
            </a:extLst>
          </p:cNvPr>
          <p:cNvSpPr txBox="1"/>
          <p:nvPr/>
        </p:nvSpPr>
        <p:spPr>
          <a:xfrm>
            <a:off x="8631908" y="5103773"/>
            <a:ext cx="3410730" cy="4481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</a:rPr>
              <a:t>Il </a:t>
            </a:r>
            <a:r>
              <a:rPr lang="en-US" sz="1000" dirty="0" err="1">
                <a:solidFill>
                  <a:srgbClr val="1F1F1F"/>
                </a:solidFill>
              </a:rPr>
              <a:t>semaforo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transisce</a:t>
            </a:r>
            <a:r>
              <a:rPr lang="en-US" sz="1000" dirty="0">
                <a:solidFill>
                  <a:srgbClr val="1F1F1F"/>
                </a:solidFill>
              </a:rPr>
              <a:t> in </a:t>
            </a:r>
            <a:r>
              <a:rPr lang="en-US" sz="1000" dirty="0" err="1">
                <a:solidFill>
                  <a:srgbClr val="1F1F1F"/>
                </a:solidFill>
              </a:rPr>
              <a:t>automatico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allo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stato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NOMINAL_AUTO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trascorsi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</a:t>
            </a:r>
            <a:r>
              <a:rPr lang="en-US" sz="1000" dirty="0">
                <a:solidFill>
                  <a:srgbClr val="1F1F1F"/>
                </a:solidFill>
              </a:rPr>
              <a:t> secondi in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MOD_AUTO</a:t>
            </a:r>
          </a:p>
        </p:txBody>
      </p:sp>
    </p:spTree>
    <p:extLst>
      <p:ext uri="{BB962C8B-B14F-4D97-AF65-F5344CB8AC3E}">
        <p14:creationId xmlns:p14="http://schemas.microsoft.com/office/powerpoint/2010/main" val="7027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egnaposto immagine 8">
            <a:extLst>
              <a:ext uri="{FF2B5EF4-FFF2-40B4-BE49-F238E27FC236}">
                <a16:creationId xmlns:a16="http://schemas.microsoft.com/office/drawing/2014/main" id="{D0845CE9-622E-487A-8FF6-D5B57A47E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831" y="3356610"/>
            <a:ext cx="11179042" cy="136138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66900" y="996124"/>
            <a:ext cx="4607052" cy="1010417"/>
          </a:xfrm>
        </p:spPr>
        <p:txBody>
          <a:bodyPr/>
          <a:lstStyle/>
          <a:p>
            <a:b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</a:br>
            <a:r>
              <a:rPr lang="en-US" b="1" dirty="0" err="1">
                <a:latin typeface="Montserrat" panose="00000500000000000000" pitchFamily="2" charset="0"/>
              </a:rPr>
              <a:t>Modalità</a:t>
            </a:r>
            <a:r>
              <a:rPr lang="en-US" b="1" dirty="0">
                <a:latin typeface="Montserrat" panose="00000500000000000000" pitchFamily="2" charset="0"/>
              </a:rPr>
              <a:t> di Standby</a:t>
            </a:r>
            <a: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  <a:t>.</a:t>
            </a:r>
            <a:endParaRPr lang="en-US" sz="28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9165" y="4715558"/>
            <a:ext cx="2490795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STANDBY/MOD0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647AF7-E895-4DE8-A9FE-3309A38CA9DB}"/>
              </a:ext>
            </a:extLst>
          </p:cNvPr>
          <p:cNvSpPr txBox="1"/>
          <p:nvPr/>
        </p:nvSpPr>
        <p:spPr>
          <a:xfrm rot="16200000">
            <a:off x="-263720" y="3215895"/>
            <a:ext cx="1512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SIMULAZIONI</a:t>
            </a:r>
            <a:b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</a:br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&amp; RISULTATI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2605D14E-E813-4912-B9EF-22129A2EA95F}"/>
              </a:ext>
            </a:extLst>
          </p:cNvPr>
          <p:cNvSpPr txBox="1"/>
          <p:nvPr/>
        </p:nvSpPr>
        <p:spPr>
          <a:xfrm>
            <a:off x="5201364" y="3102699"/>
            <a:ext cx="894636" cy="2539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MAINTENANCE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61FF17EB-DB18-484D-A360-1DCA71F87FBC}"/>
              </a:ext>
            </a:extLst>
          </p:cNvPr>
          <p:cNvSpPr txBox="1"/>
          <p:nvPr/>
        </p:nvSpPr>
        <p:spPr>
          <a:xfrm>
            <a:off x="9406329" y="4715558"/>
            <a:ext cx="2521511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STANDBY/MOD1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4DD9099-F632-4B91-B2B9-4977636C7C14}"/>
              </a:ext>
            </a:extLst>
          </p:cNvPr>
          <p:cNvSpPr txBox="1"/>
          <p:nvPr/>
        </p:nvSpPr>
        <p:spPr>
          <a:xfrm>
            <a:off x="1866900" y="2006541"/>
            <a:ext cx="4389120" cy="51937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F1F1F"/>
                </a:solidFill>
              </a:rPr>
              <a:t>La </a:t>
            </a:r>
            <a:r>
              <a:rPr lang="en-US" sz="1200" dirty="0" err="1">
                <a:solidFill>
                  <a:srgbClr val="1F1F1F"/>
                </a:solidFill>
              </a:rPr>
              <a:t>modifica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della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modalità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operativa</a:t>
            </a:r>
            <a:r>
              <a:rPr lang="en-US" sz="1200" dirty="0">
                <a:solidFill>
                  <a:srgbClr val="1F1F1F"/>
                </a:solidFill>
              </a:rPr>
              <a:t> è </a:t>
            </a:r>
            <a:r>
              <a:rPr lang="en-US" sz="1200" dirty="0" err="1">
                <a:solidFill>
                  <a:srgbClr val="1F1F1F"/>
                </a:solidFill>
              </a:rPr>
              <a:t>abilitata</a:t>
            </a:r>
            <a:r>
              <a:rPr lang="en-US" sz="1200" dirty="0">
                <a:solidFill>
                  <a:srgbClr val="1F1F1F"/>
                </a:solidFill>
              </a:rPr>
              <a:t> solo </a:t>
            </a:r>
            <a:r>
              <a:rPr lang="en-US" sz="1200" dirty="0" err="1">
                <a:solidFill>
                  <a:srgbClr val="1F1F1F"/>
                </a:solidFill>
              </a:rPr>
              <a:t>quando</a:t>
            </a:r>
            <a:r>
              <a:rPr lang="en-US" sz="1200" dirty="0">
                <a:solidFill>
                  <a:srgbClr val="1F1F1F"/>
                </a:solidFill>
              </a:rPr>
              <a:t> il </a:t>
            </a:r>
            <a:r>
              <a:rPr lang="en-US" sz="1200" dirty="0" err="1">
                <a:solidFill>
                  <a:srgbClr val="1F1F1F"/>
                </a:solidFill>
              </a:rPr>
              <a:t>semaforo</a:t>
            </a:r>
            <a:r>
              <a:rPr lang="en-US" sz="1200" dirty="0">
                <a:solidFill>
                  <a:srgbClr val="1F1F1F"/>
                </a:solidFill>
              </a:rPr>
              <a:t> è </a:t>
            </a:r>
            <a:r>
              <a:rPr lang="en-US" sz="1200" dirty="0" err="1">
                <a:solidFill>
                  <a:srgbClr val="1F1F1F"/>
                </a:solidFill>
              </a:rPr>
              <a:t>nello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stato</a:t>
            </a:r>
            <a:r>
              <a:rPr lang="en-US" sz="1200" dirty="0">
                <a:solidFill>
                  <a:srgbClr val="1F1F1F"/>
                </a:solidFill>
              </a:rPr>
              <a:t> di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MAINTENANCE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6FD5D48B-86EC-460F-BFE4-ECB912C05E24}"/>
              </a:ext>
            </a:extLst>
          </p:cNvPr>
          <p:cNvSpPr txBox="1"/>
          <p:nvPr/>
        </p:nvSpPr>
        <p:spPr>
          <a:xfrm>
            <a:off x="6079165" y="4961164"/>
            <a:ext cx="2490795" cy="6328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ROSSO</a:t>
            </a:r>
            <a:r>
              <a:rPr lang="en-US" sz="1000" dirty="0">
                <a:solidFill>
                  <a:srgbClr val="1F1F1F"/>
                </a:solidFill>
              </a:rPr>
              <a:t> e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VERDE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spenti</a:t>
            </a:r>
            <a:endParaRPr lang="en-US" sz="1000" dirty="0">
              <a:solidFill>
                <a:srgbClr val="1F1F1F"/>
              </a:solidFill>
            </a:endParaRP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GIALLO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acceso</a:t>
            </a:r>
            <a:r>
              <a:rPr lang="en-US" sz="1000" dirty="0">
                <a:solidFill>
                  <a:srgbClr val="1F1F1F"/>
                </a:solidFill>
              </a:rPr>
              <a:t> per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000" dirty="0">
                <a:solidFill>
                  <a:srgbClr val="1F1F1F"/>
                </a:solidFill>
              </a:rPr>
              <a:t> secondo e </a:t>
            </a:r>
            <a:r>
              <a:rPr lang="en-US" sz="1000" dirty="0" err="1">
                <a:solidFill>
                  <a:srgbClr val="1F1F1F"/>
                </a:solidFill>
              </a:rPr>
              <a:t>spento</a:t>
            </a:r>
            <a:r>
              <a:rPr lang="en-US" sz="1000" dirty="0">
                <a:solidFill>
                  <a:srgbClr val="1F1F1F"/>
                </a:solidFill>
              </a:rPr>
              <a:t> per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000" dirty="0">
                <a:solidFill>
                  <a:srgbClr val="1F1F1F"/>
                </a:solidFill>
              </a:rPr>
              <a:t> secondi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5FC2C925-5BFF-4ECD-8D5D-405D1B99A7F1}"/>
              </a:ext>
            </a:extLst>
          </p:cNvPr>
          <p:cNvSpPr txBox="1"/>
          <p:nvPr/>
        </p:nvSpPr>
        <p:spPr>
          <a:xfrm>
            <a:off x="9406329" y="4959077"/>
            <a:ext cx="2521511" cy="6328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ROSSO</a:t>
            </a:r>
            <a:r>
              <a:rPr lang="en-US" sz="1000" dirty="0">
                <a:solidFill>
                  <a:srgbClr val="1F1F1F"/>
                </a:solidFill>
              </a:rPr>
              <a:t> e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VERDE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si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alternano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accesi</a:t>
            </a:r>
            <a:r>
              <a:rPr lang="en-US" sz="1000" dirty="0">
                <a:solidFill>
                  <a:srgbClr val="1F1F1F"/>
                </a:solidFill>
              </a:rPr>
              <a:t> per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000" dirty="0">
                <a:solidFill>
                  <a:srgbClr val="1F1F1F"/>
                </a:solidFill>
              </a:rPr>
              <a:t> secondo </a:t>
            </a:r>
            <a:r>
              <a:rPr lang="en-US" sz="1000" dirty="0" err="1">
                <a:solidFill>
                  <a:srgbClr val="1F1F1F"/>
                </a:solidFill>
              </a:rPr>
              <a:t>ciascuno</a:t>
            </a:r>
            <a:endParaRPr lang="en-US" sz="1000" dirty="0">
              <a:solidFill>
                <a:srgbClr val="1F1F1F"/>
              </a:solidFill>
            </a:endParaRP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GIALLO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rimane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spento</a:t>
            </a:r>
            <a:endParaRPr lang="en-US" sz="1000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8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egnaposto immagine 8">
            <a:extLst>
              <a:ext uri="{FF2B5EF4-FFF2-40B4-BE49-F238E27FC236}">
                <a16:creationId xmlns:a16="http://schemas.microsoft.com/office/drawing/2014/main" id="{D0845CE9-622E-487A-8FF6-D5B57A47E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994" y="3681044"/>
            <a:ext cx="11062716" cy="71251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66900" y="996124"/>
            <a:ext cx="4607052" cy="1010417"/>
          </a:xfrm>
        </p:spPr>
        <p:txBody>
          <a:bodyPr/>
          <a:lstStyle/>
          <a:p>
            <a:b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</a:br>
            <a:r>
              <a:rPr lang="en-US" b="1" dirty="0">
                <a:latin typeface="Montserrat" panose="00000500000000000000" pitchFamily="2" charset="0"/>
              </a:rPr>
              <a:t>Enable/Reset</a:t>
            </a:r>
            <a: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  <a:t>.</a:t>
            </a:r>
            <a:endParaRPr lang="en-US" sz="28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22180" y="4439966"/>
            <a:ext cx="2240280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ENABLE=0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647AF7-E895-4DE8-A9FE-3309A38CA9DB}"/>
              </a:ext>
            </a:extLst>
          </p:cNvPr>
          <p:cNvSpPr txBox="1"/>
          <p:nvPr/>
        </p:nvSpPr>
        <p:spPr>
          <a:xfrm rot="16200000">
            <a:off x="-263720" y="3215895"/>
            <a:ext cx="1512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SIMULAZIONI</a:t>
            </a:r>
            <a:b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</a:br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&amp; RISULTATI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61FF17EB-DB18-484D-A360-1DCA71F87FBC}"/>
              </a:ext>
            </a:extLst>
          </p:cNvPr>
          <p:cNvSpPr txBox="1"/>
          <p:nvPr/>
        </p:nvSpPr>
        <p:spPr>
          <a:xfrm>
            <a:off x="11196320" y="3392217"/>
            <a:ext cx="802640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RESET=0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4DD9099-F632-4B91-B2B9-4977636C7C14}"/>
              </a:ext>
            </a:extLst>
          </p:cNvPr>
          <p:cNvSpPr txBox="1"/>
          <p:nvPr/>
        </p:nvSpPr>
        <p:spPr>
          <a:xfrm>
            <a:off x="1866900" y="2006541"/>
            <a:ext cx="5453380" cy="9625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F1F1F"/>
                </a:solidFill>
              </a:rPr>
              <a:t>A </a:t>
            </a:r>
            <a:r>
              <a:rPr lang="en-US" sz="1200" dirty="0" err="1">
                <a:solidFill>
                  <a:srgbClr val="1F1F1F"/>
                </a:solidFill>
              </a:rPr>
              <a:t>prescindere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dallo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stato</a:t>
            </a:r>
            <a:r>
              <a:rPr lang="en-US" sz="1200" dirty="0">
                <a:solidFill>
                  <a:srgbClr val="1F1F1F"/>
                </a:solidFill>
              </a:rPr>
              <a:t> in cui </a:t>
            </a:r>
            <a:r>
              <a:rPr lang="en-US" sz="1200" dirty="0" err="1">
                <a:solidFill>
                  <a:srgbClr val="1F1F1F"/>
                </a:solidFill>
              </a:rPr>
              <a:t>si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trova</a:t>
            </a:r>
            <a:r>
              <a:rPr lang="en-US" sz="1200" dirty="0">
                <a:solidFill>
                  <a:srgbClr val="1F1F1F"/>
                </a:solidFill>
              </a:rPr>
              <a:t> il </a:t>
            </a:r>
            <a:r>
              <a:rPr lang="en-US" sz="1200" dirty="0" err="1">
                <a:solidFill>
                  <a:srgbClr val="1F1F1F"/>
                </a:solidFill>
              </a:rPr>
              <a:t>semaforo</a:t>
            </a:r>
            <a:r>
              <a:rPr lang="en-US" sz="1200" dirty="0">
                <a:solidFill>
                  <a:srgbClr val="1F1F1F"/>
                </a:solidFill>
              </a:rPr>
              <a:t>, </a:t>
            </a:r>
            <a:r>
              <a:rPr lang="en-US" sz="1200" dirty="0" err="1">
                <a:solidFill>
                  <a:srgbClr val="1F1F1F"/>
                </a:solidFill>
              </a:rPr>
              <a:t>l’attivazione</a:t>
            </a:r>
            <a:r>
              <a:rPr lang="en-US" sz="1200" dirty="0">
                <a:solidFill>
                  <a:srgbClr val="1F1F1F"/>
                </a:solidFill>
              </a:rPr>
              <a:t> del </a:t>
            </a:r>
            <a:r>
              <a:rPr lang="en-US" sz="1200" dirty="0" err="1">
                <a:solidFill>
                  <a:srgbClr val="1F1F1F"/>
                </a:solidFill>
              </a:rPr>
              <a:t>segnale</a:t>
            </a:r>
            <a:r>
              <a:rPr lang="en-US" sz="1200" dirty="0">
                <a:solidFill>
                  <a:srgbClr val="1F1F1F"/>
                </a:solidFill>
              </a:rPr>
              <a:t> di reset (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reset=0</a:t>
            </a:r>
            <a:r>
              <a:rPr lang="en-US" sz="1200" dirty="0">
                <a:solidFill>
                  <a:srgbClr val="1F1F1F"/>
                </a:solidFill>
              </a:rPr>
              <a:t>) </a:t>
            </a:r>
            <a:r>
              <a:rPr lang="en-US" sz="1200" dirty="0" err="1">
                <a:solidFill>
                  <a:srgbClr val="1F1F1F"/>
                </a:solidFill>
              </a:rPr>
              <a:t>imposta</a:t>
            </a:r>
            <a:r>
              <a:rPr lang="en-US" sz="1200" dirty="0">
                <a:solidFill>
                  <a:srgbClr val="1F1F1F"/>
                </a:solidFill>
              </a:rPr>
              <a:t> la </a:t>
            </a:r>
            <a:r>
              <a:rPr lang="en-US" sz="1200" dirty="0" err="1">
                <a:solidFill>
                  <a:srgbClr val="1F1F1F"/>
                </a:solidFill>
              </a:rPr>
              <a:t>modalità</a:t>
            </a:r>
            <a:r>
              <a:rPr lang="en-US" sz="1200" dirty="0">
                <a:solidFill>
                  <a:srgbClr val="1F1F1F"/>
                </a:solidFill>
              </a:rPr>
              <a:t> di standby a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MOD0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1F1F1F"/>
              </a:solidFill>
            </a:endParaRP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F1F1F"/>
                </a:solidFill>
              </a:rPr>
              <a:t>Il </a:t>
            </a:r>
            <a:r>
              <a:rPr lang="en-US" sz="1200" dirty="0" err="1">
                <a:solidFill>
                  <a:srgbClr val="1F1F1F"/>
                </a:solidFill>
              </a:rPr>
              <a:t>segnale</a:t>
            </a:r>
            <a:r>
              <a:rPr lang="en-US" sz="1200" dirty="0">
                <a:solidFill>
                  <a:srgbClr val="1F1F1F"/>
                </a:solidFill>
              </a:rPr>
              <a:t> di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reset</a:t>
            </a:r>
            <a:r>
              <a:rPr lang="en-US" sz="1200" dirty="0">
                <a:solidFill>
                  <a:srgbClr val="1F1F1F"/>
                </a:solidFill>
              </a:rPr>
              <a:t> è </a:t>
            </a:r>
            <a:r>
              <a:rPr lang="en-US" sz="1200" dirty="0" err="1">
                <a:solidFill>
                  <a:srgbClr val="1F1F1F"/>
                </a:solidFill>
              </a:rPr>
              <a:t>asincrono</a:t>
            </a:r>
            <a:r>
              <a:rPr lang="en-US" sz="1200" dirty="0">
                <a:solidFill>
                  <a:srgbClr val="1F1F1F"/>
                </a:solidFill>
              </a:rPr>
              <a:t> e </a:t>
            </a:r>
            <a:r>
              <a:rPr lang="en-US" sz="1200" dirty="0" err="1">
                <a:solidFill>
                  <a:srgbClr val="1F1F1F"/>
                </a:solidFill>
              </a:rPr>
              <a:t>prioritario</a:t>
            </a:r>
            <a:r>
              <a:rPr lang="en-US" sz="1200" dirty="0">
                <a:solidFill>
                  <a:srgbClr val="1F1F1F"/>
                </a:solidFill>
              </a:rPr>
              <a:t> rispetto al </a:t>
            </a:r>
            <a:r>
              <a:rPr lang="en-US" sz="1200" dirty="0" err="1">
                <a:solidFill>
                  <a:srgbClr val="1F1F1F"/>
                </a:solidFill>
              </a:rPr>
              <a:t>segnale</a:t>
            </a:r>
            <a:r>
              <a:rPr lang="en-US" sz="1200" dirty="0">
                <a:solidFill>
                  <a:srgbClr val="1F1F1F"/>
                </a:solidFill>
              </a:rPr>
              <a:t> di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enable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C4256B5-B5A1-4D29-A4A8-CF7AF371BAA5}"/>
              </a:ext>
            </a:extLst>
          </p:cNvPr>
          <p:cNvSpPr/>
          <p:nvPr/>
        </p:nvSpPr>
        <p:spPr>
          <a:xfrm>
            <a:off x="11502390" y="3658184"/>
            <a:ext cx="190500" cy="7537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34014252-6999-4AED-9544-3ED43026C4F1}"/>
              </a:ext>
            </a:extLst>
          </p:cNvPr>
          <p:cNvSpPr txBox="1"/>
          <p:nvPr/>
        </p:nvSpPr>
        <p:spPr>
          <a:xfrm>
            <a:off x="6230064" y="4436118"/>
            <a:ext cx="3592116" cy="2539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MAINTENANCE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0CC834C-79E6-4AE7-B1B3-6B197DD5FDF2}"/>
              </a:ext>
            </a:extLst>
          </p:cNvPr>
          <p:cNvSpPr txBox="1"/>
          <p:nvPr/>
        </p:nvSpPr>
        <p:spPr>
          <a:xfrm>
            <a:off x="6302454" y="4690034"/>
            <a:ext cx="3447336" cy="4481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</a:rPr>
              <a:t>Il </a:t>
            </a:r>
            <a:r>
              <a:rPr lang="en-US" sz="1000" dirty="0" err="1">
                <a:solidFill>
                  <a:srgbClr val="1F1F1F"/>
                </a:solidFill>
              </a:rPr>
              <a:t>cambio</a:t>
            </a:r>
            <a:r>
              <a:rPr lang="en-US" sz="1000" dirty="0">
                <a:solidFill>
                  <a:srgbClr val="1F1F1F"/>
                </a:solidFill>
              </a:rPr>
              <a:t> di </a:t>
            </a:r>
            <a:r>
              <a:rPr lang="en-US" sz="1000" dirty="0" err="1">
                <a:solidFill>
                  <a:srgbClr val="1F1F1F"/>
                </a:solidFill>
              </a:rPr>
              <a:t>stato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viene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attuato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correttamente</a:t>
            </a:r>
            <a:r>
              <a:rPr lang="en-US" sz="1000" dirty="0">
                <a:solidFill>
                  <a:srgbClr val="1F1F1F"/>
                </a:solidFill>
              </a:rPr>
              <a:t> dopo un delay di 1 </a:t>
            </a:r>
            <a:r>
              <a:rPr lang="en-US" sz="1000" dirty="0" err="1">
                <a:solidFill>
                  <a:srgbClr val="1F1F1F"/>
                </a:solidFill>
              </a:rPr>
              <a:t>colpo</a:t>
            </a:r>
            <a:r>
              <a:rPr lang="en-US" sz="1000" dirty="0">
                <a:solidFill>
                  <a:srgbClr val="1F1F1F"/>
                </a:solidFill>
              </a:rPr>
              <a:t> di clock.</a:t>
            </a:r>
            <a:endParaRPr lang="en-US" sz="1000" dirty="0">
              <a:solidFill>
                <a:srgbClr val="1F1F1F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A1482B3E-CB76-45F8-81B2-DE78664AF133}"/>
              </a:ext>
            </a:extLst>
          </p:cNvPr>
          <p:cNvSpPr txBox="1"/>
          <p:nvPr/>
        </p:nvSpPr>
        <p:spPr>
          <a:xfrm>
            <a:off x="9894570" y="4682301"/>
            <a:ext cx="2095500" cy="6328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</a:rPr>
              <a:t>Il </a:t>
            </a:r>
            <a:r>
              <a:rPr lang="en-US" sz="1000" dirty="0" err="1">
                <a:solidFill>
                  <a:srgbClr val="1F1F1F"/>
                </a:solidFill>
              </a:rPr>
              <a:t>semaforo</a:t>
            </a:r>
            <a:r>
              <a:rPr lang="en-US" sz="1000" dirty="0">
                <a:solidFill>
                  <a:srgbClr val="1F1F1F"/>
                </a:solidFill>
              </a:rPr>
              <a:t> non </a:t>
            </a:r>
            <a:r>
              <a:rPr lang="en-US" sz="1000" dirty="0" err="1">
                <a:solidFill>
                  <a:srgbClr val="1F1F1F"/>
                </a:solidFill>
              </a:rPr>
              <a:t>registra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variazioni</a:t>
            </a:r>
            <a:r>
              <a:rPr lang="en-US" sz="1000" dirty="0">
                <a:solidFill>
                  <a:srgbClr val="1F1F1F"/>
                </a:solidFill>
              </a:rPr>
              <a:t> di </a:t>
            </a:r>
            <a:r>
              <a:rPr lang="en-US" sz="1000" dirty="0" err="1">
                <a:solidFill>
                  <a:srgbClr val="1F1F1F"/>
                </a:solidFill>
              </a:rPr>
              <a:t>stato</a:t>
            </a:r>
            <a:r>
              <a:rPr lang="en-US" sz="1000" dirty="0">
                <a:solidFill>
                  <a:srgbClr val="1F1F1F"/>
                </a:solidFill>
              </a:rPr>
              <a:t> ad </a:t>
            </a:r>
            <a:r>
              <a:rPr lang="en-US" sz="1000" dirty="0" err="1">
                <a:solidFill>
                  <a:srgbClr val="1F1F1F"/>
                </a:solidFill>
              </a:rPr>
              <a:t>eccezione</a:t>
            </a:r>
            <a:r>
              <a:rPr lang="en-US" sz="1000" dirty="0">
                <a:solidFill>
                  <a:srgbClr val="1F1F1F"/>
                </a:solidFill>
              </a:rPr>
              <a:t> del </a:t>
            </a:r>
            <a:r>
              <a:rPr lang="en-US" sz="1000" dirty="0" err="1">
                <a:solidFill>
                  <a:srgbClr val="1F1F1F"/>
                </a:solidFill>
              </a:rPr>
              <a:t>segnale</a:t>
            </a:r>
            <a:r>
              <a:rPr lang="en-US" sz="1000" dirty="0">
                <a:solidFill>
                  <a:srgbClr val="1F1F1F"/>
                </a:solidFill>
              </a:rPr>
              <a:t> di reset.</a:t>
            </a:r>
            <a:endParaRPr lang="en-US" sz="1000" dirty="0">
              <a:solidFill>
                <a:srgbClr val="1F1F1F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7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900" y="2462189"/>
            <a:ext cx="5075268" cy="673744"/>
          </a:xfrm>
        </p:spPr>
        <p:txBody>
          <a:bodyPr/>
          <a:lstStyle/>
          <a:p>
            <a:r>
              <a:rPr lang="en-US" b="1" dirty="0" err="1">
                <a:latin typeface="Montserrat" panose="00000500000000000000" pitchFamily="50" charset="0"/>
              </a:rPr>
              <a:t>Conclusioni</a:t>
            </a:r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6900" y="3143627"/>
            <a:ext cx="6045708" cy="96308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1F1F1F"/>
                </a:solidFill>
              </a:rPr>
              <a:t>Ciascuna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unità</a:t>
            </a:r>
            <a:r>
              <a:rPr lang="en-US" sz="1200" dirty="0">
                <a:solidFill>
                  <a:srgbClr val="1F1F1F"/>
                </a:solidFill>
              </a:rPr>
              <a:t> è </a:t>
            </a:r>
            <a:r>
              <a:rPr lang="en-US" sz="1200" dirty="0" err="1">
                <a:solidFill>
                  <a:srgbClr val="1F1F1F"/>
                </a:solidFill>
              </a:rPr>
              <a:t>stata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implementata</a:t>
            </a:r>
            <a:r>
              <a:rPr lang="en-US" sz="1200" dirty="0">
                <a:solidFill>
                  <a:srgbClr val="1F1F1F"/>
                </a:solidFill>
              </a:rPr>
              <a:t> in VHDL e </a:t>
            </a:r>
            <a:r>
              <a:rPr lang="en-US" sz="1200" dirty="0" err="1">
                <a:solidFill>
                  <a:srgbClr val="1F1F1F"/>
                </a:solidFill>
              </a:rPr>
              <a:t>simulata</a:t>
            </a:r>
            <a:r>
              <a:rPr lang="en-US" sz="1200" dirty="0">
                <a:solidFill>
                  <a:srgbClr val="1F1F1F"/>
                </a:solidFill>
              </a:rPr>
              <a:t> con testbench </a:t>
            </a:r>
            <a:r>
              <a:rPr lang="en-US" sz="1200" dirty="0" err="1">
                <a:solidFill>
                  <a:srgbClr val="1F1F1F"/>
                </a:solidFill>
              </a:rPr>
              <a:t>specifiche</a:t>
            </a:r>
            <a:r>
              <a:rPr lang="en-US" sz="1200" dirty="0">
                <a:solidFill>
                  <a:srgbClr val="1F1F1F"/>
                </a:solidFill>
              </a:rPr>
              <a:t> per </a:t>
            </a:r>
            <a:r>
              <a:rPr lang="en-US" sz="1200" dirty="0" err="1">
                <a:solidFill>
                  <a:srgbClr val="1F1F1F"/>
                </a:solidFill>
              </a:rPr>
              <a:t>verificarne</a:t>
            </a:r>
            <a:r>
              <a:rPr lang="en-US" sz="1200" dirty="0">
                <a:solidFill>
                  <a:srgbClr val="1F1F1F"/>
                </a:solidFill>
              </a:rPr>
              <a:t> il </a:t>
            </a:r>
            <a:r>
              <a:rPr lang="en-US" sz="1200" dirty="0" err="1">
                <a:solidFill>
                  <a:srgbClr val="1F1F1F"/>
                </a:solidFill>
              </a:rPr>
              <a:t>funzionamento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  <a:p>
            <a:pPr>
              <a:lnSpc>
                <a:spcPct val="120000"/>
              </a:lnSpc>
              <a:buClr>
                <a:srgbClr val="FE1C1D"/>
              </a:buClr>
            </a:pPr>
            <a:endParaRPr lang="en-US" sz="1200" dirty="0">
              <a:solidFill>
                <a:srgbClr val="1F1F1F"/>
              </a:solidFill>
            </a:endParaRP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F1F1F"/>
                </a:solidFill>
              </a:rPr>
              <a:t>Dai </a:t>
            </a:r>
            <a:r>
              <a:rPr lang="en-US" sz="1200" dirty="0" err="1">
                <a:solidFill>
                  <a:srgbClr val="1F1F1F"/>
                </a:solidFill>
              </a:rPr>
              <a:t>risultati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ottenuti</a:t>
            </a:r>
            <a:r>
              <a:rPr lang="en-US" sz="1200" dirty="0">
                <a:solidFill>
                  <a:srgbClr val="1F1F1F"/>
                </a:solidFill>
              </a:rPr>
              <a:t> il </a:t>
            </a:r>
            <a:r>
              <a:rPr lang="en-US" sz="1200" dirty="0" err="1">
                <a:solidFill>
                  <a:srgbClr val="1F1F1F"/>
                </a:solidFill>
              </a:rPr>
              <a:t>semaforo</a:t>
            </a:r>
            <a:r>
              <a:rPr lang="en-US" sz="1200" dirty="0">
                <a:solidFill>
                  <a:srgbClr val="1F1F1F"/>
                </a:solidFill>
              </a:rPr>
              <a:t> opera </a:t>
            </a:r>
            <a:r>
              <a:rPr lang="en-US" sz="1200" dirty="0" err="1">
                <a:solidFill>
                  <a:srgbClr val="1F1F1F"/>
                </a:solidFill>
              </a:rPr>
              <a:t>correttamente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nelle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tre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modalità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richieste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7F73E2-4C56-414B-9722-67AA0C2C39A4}"/>
              </a:ext>
            </a:extLst>
          </p:cNvPr>
          <p:cNvSpPr txBox="1"/>
          <p:nvPr/>
        </p:nvSpPr>
        <p:spPr>
          <a:xfrm rot="16200000">
            <a:off x="-193031" y="3296926"/>
            <a:ext cx="1369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CONCLUSIONI</a:t>
            </a:r>
            <a:endParaRPr lang="it-IT" sz="1100" dirty="0">
              <a:solidFill>
                <a:schemeClr val="accent1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8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900" y="2026450"/>
            <a:ext cx="5075268" cy="673744"/>
          </a:xfrm>
        </p:spPr>
        <p:txBody>
          <a:bodyPr/>
          <a:lstStyle/>
          <a:p>
            <a:r>
              <a:rPr lang="en-US" b="1" dirty="0" err="1">
                <a:latin typeface="Montserrat" panose="00000500000000000000" pitchFamily="50" charset="0"/>
              </a:rPr>
              <a:t>Considerazioni</a:t>
            </a:r>
            <a:r>
              <a:rPr lang="en-US" b="1" dirty="0">
                <a:latin typeface="Montserrat" panose="00000500000000000000" pitchFamily="50" charset="0"/>
              </a:rPr>
              <a:t> </a:t>
            </a:r>
            <a:r>
              <a:rPr lang="en-US" b="1" dirty="0" err="1">
                <a:latin typeface="Montserrat" panose="00000500000000000000" pitchFamily="50" charset="0"/>
              </a:rPr>
              <a:t>iniziali</a:t>
            </a:r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0742" y="2707888"/>
            <a:ext cx="5673058" cy="184896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F1F1F"/>
                </a:solidFill>
              </a:rPr>
              <a:t>Il </a:t>
            </a:r>
            <a:r>
              <a:rPr lang="en-US" sz="1200" dirty="0" err="1">
                <a:solidFill>
                  <a:srgbClr val="1F1F1F"/>
                </a:solidFill>
              </a:rPr>
              <a:t>semaforo</a:t>
            </a:r>
            <a:r>
              <a:rPr lang="en-US" sz="1200" dirty="0">
                <a:solidFill>
                  <a:srgbClr val="1F1F1F"/>
                </a:solidFill>
              </a:rPr>
              <a:t> è </a:t>
            </a:r>
            <a:r>
              <a:rPr lang="en-US" sz="1200" dirty="0" err="1">
                <a:solidFill>
                  <a:srgbClr val="1F1F1F"/>
                </a:solidFill>
              </a:rPr>
              <a:t>progettato</a:t>
            </a:r>
            <a:r>
              <a:rPr lang="en-US" sz="1200" dirty="0">
                <a:solidFill>
                  <a:srgbClr val="1F1F1F"/>
                </a:solidFill>
              </a:rPr>
              <a:t> per </a:t>
            </a:r>
            <a:r>
              <a:rPr lang="en-US" sz="1200" dirty="0" err="1">
                <a:solidFill>
                  <a:srgbClr val="1F1F1F"/>
                </a:solidFill>
              </a:rPr>
              <a:t>lavorare</a:t>
            </a:r>
            <a:r>
              <a:rPr lang="en-US" sz="1200" dirty="0">
                <a:solidFill>
                  <a:srgbClr val="1F1F1F"/>
                </a:solidFill>
              </a:rPr>
              <a:t> con un </a:t>
            </a:r>
            <a:r>
              <a:rPr lang="en-US" sz="1200" dirty="0" err="1">
                <a:solidFill>
                  <a:srgbClr val="1F1F1F"/>
                </a:solidFill>
              </a:rPr>
              <a:t>segnale</a:t>
            </a:r>
            <a:r>
              <a:rPr lang="en-US" sz="1200" dirty="0">
                <a:solidFill>
                  <a:srgbClr val="1F1F1F"/>
                </a:solidFill>
              </a:rPr>
              <a:t> di clock </a:t>
            </a:r>
            <a:r>
              <a:rPr lang="en-US" sz="1200" dirty="0" err="1">
                <a:solidFill>
                  <a:srgbClr val="1F1F1F"/>
                </a:solidFill>
              </a:rPr>
              <a:t>avente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periodo</a:t>
            </a:r>
            <a:r>
              <a:rPr lang="en-US" sz="1200" dirty="0">
                <a:solidFill>
                  <a:srgbClr val="1F1F1F"/>
                </a:solidFill>
              </a:rPr>
              <a:t> di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200" dirty="0">
                <a:solidFill>
                  <a:srgbClr val="1F1F1F"/>
                </a:solidFill>
              </a:rPr>
              <a:t> secondo. Per una </a:t>
            </a:r>
            <a:r>
              <a:rPr lang="en-US" sz="1200" dirty="0" err="1">
                <a:solidFill>
                  <a:srgbClr val="1F1F1F"/>
                </a:solidFill>
              </a:rPr>
              <a:t>simulazione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più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efficiente</a:t>
            </a:r>
            <a:r>
              <a:rPr lang="en-US" sz="1200" dirty="0">
                <a:solidFill>
                  <a:srgbClr val="1F1F1F"/>
                </a:solidFill>
              </a:rPr>
              <a:t> in </a:t>
            </a:r>
            <a:r>
              <a:rPr lang="en-US" sz="1200" dirty="0" err="1">
                <a:solidFill>
                  <a:srgbClr val="1F1F1F"/>
                </a:solidFill>
              </a:rPr>
              <a:t>ModelSim</a:t>
            </a:r>
            <a:r>
              <a:rPr lang="en-US" sz="1200" dirty="0">
                <a:solidFill>
                  <a:srgbClr val="1F1F1F"/>
                </a:solidFill>
              </a:rPr>
              <a:t>, </a:t>
            </a:r>
            <a:r>
              <a:rPr lang="en-US" sz="1200" dirty="0" err="1">
                <a:solidFill>
                  <a:srgbClr val="1F1F1F"/>
                </a:solidFill>
              </a:rPr>
              <a:t>questo</a:t>
            </a:r>
            <a:r>
              <a:rPr lang="en-US" sz="1200" dirty="0">
                <a:solidFill>
                  <a:srgbClr val="1F1F1F"/>
                </a:solidFill>
              </a:rPr>
              <a:t> è </a:t>
            </a:r>
            <a:r>
              <a:rPr lang="en-US" sz="1200" dirty="0" err="1">
                <a:solidFill>
                  <a:srgbClr val="1F1F1F"/>
                </a:solidFill>
              </a:rPr>
              <a:t>stato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fissato</a:t>
            </a:r>
            <a:r>
              <a:rPr lang="en-US" sz="1200" dirty="0">
                <a:solidFill>
                  <a:srgbClr val="1F1F1F"/>
                </a:solidFill>
              </a:rPr>
              <a:t> a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10ns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1F1F1F"/>
              </a:solidFill>
            </a:endParaRP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1F1F1F"/>
                </a:solidFill>
              </a:rPr>
              <a:t>Sono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stati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previsti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degli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stati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aggiuntivi</a:t>
            </a:r>
            <a:r>
              <a:rPr lang="en-US" sz="1200" dirty="0">
                <a:solidFill>
                  <a:srgbClr val="1F1F1F"/>
                </a:solidFill>
              </a:rPr>
              <a:t> per </a:t>
            </a:r>
            <a:r>
              <a:rPr lang="en-US" sz="1200" dirty="0" err="1">
                <a:solidFill>
                  <a:srgbClr val="1F1F1F"/>
                </a:solidFill>
              </a:rPr>
              <a:t>agevolare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l’implementazione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delle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specifiche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fornite</a:t>
            </a:r>
            <a:r>
              <a:rPr lang="en-US" sz="1200" dirty="0">
                <a:solidFill>
                  <a:srgbClr val="1F1F1F"/>
                </a:solidFill>
              </a:rPr>
              <a:t>: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DISABLED</a:t>
            </a:r>
            <a:r>
              <a:rPr lang="en-US" sz="1200" dirty="0">
                <a:solidFill>
                  <a:srgbClr val="1F1F1F"/>
                </a:solidFill>
              </a:rPr>
              <a:t>, </a:t>
            </a:r>
            <a:r>
              <a:rPr lang="en-US" sz="1200" dirty="0" err="1">
                <a:solidFill>
                  <a:srgbClr val="1F1F1F"/>
                </a:solidFill>
              </a:rPr>
              <a:t>nella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comandare</a:t>
            </a:r>
            <a:r>
              <a:rPr lang="en-US" sz="1200" dirty="0">
                <a:solidFill>
                  <a:srgbClr val="1F1F1F"/>
                </a:solidFill>
              </a:rPr>
              <a:t> di </a:t>
            </a:r>
            <a:r>
              <a:rPr lang="en-US" sz="1200" dirty="0" err="1">
                <a:solidFill>
                  <a:srgbClr val="1F1F1F"/>
                </a:solidFill>
              </a:rPr>
              <a:t>accensione</a:t>
            </a:r>
            <a:r>
              <a:rPr lang="en-US" sz="1200" dirty="0">
                <a:solidFill>
                  <a:srgbClr val="1F1F1F"/>
                </a:solidFill>
              </a:rPr>
              <a:t> e </a:t>
            </a:r>
            <a:r>
              <a:rPr lang="en-US" sz="1200" dirty="0" err="1">
                <a:solidFill>
                  <a:srgbClr val="1F1F1F"/>
                </a:solidFill>
              </a:rPr>
              <a:t>spegnimento</a:t>
            </a:r>
            <a:r>
              <a:rPr lang="en-US" sz="1200" dirty="0">
                <a:solidFill>
                  <a:srgbClr val="1F1F1F"/>
                </a:solidFill>
              </a:rPr>
              <a:t> del </a:t>
            </a:r>
            <a:r>
              <a:rPr lang="en-US" sz="1200" dirty="0" err="1">
                <a:solidFill>
                  <a:srgbClr val="1F1F1F"/>
                </a:solidFill>
              </a:rPr>
              <a:t>semaforo</a:t>
            </a:r>
            <a:r>
              <a:rPr lang="en-US" sz="1200" dirty="0">
                <a:solidFill>
                  <a:srgbClr val="1F1F1F"/>
                </a:solidFill>
              </a:rPr>
              <a:t>;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NOMINAL_AUTO</a:t>
            </a:r>
            <a:r>
              <a:rPr lang="en-US" sz="1200" dirty="0">
                <a:solidFill>
                  <a:srgbClr val="1F1F1F"/>
                </a:solidFill>
              </a:rPr>
              <a:t>, per </a:t>
            </a:r>
            <a:r>
              <a:rPr lang="en-US" sz="1200" dirty="0" err="1">
                <a:solidFill>
                  <a:srgbClr val="1F1F1F"/>
                </a:solidFill>
              </a:rPr>
              <a:t>gestire</a:t>
            </a:r>
            <a:r>
              <a:rPr lang="en-US" sz="1200" dirty="0">
                <a:solidFill>
                  <a:srgbClr val="1F1F1F"/>
                </a:solidFill>
              </a:rPr>
              <a:t> la </a:t>
            </a:r>
            <a:r>
              <a:rPr lang="en-US" sz="1200" dirty="0" err="1">
                <a:solidFill>
                  <a:srgbClr val="1F1F1F"/>
                </a:solidFill>
              </a:rPr>
              <a:t>transizione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automatica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che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avviene</a:t>
            </a:r>
            <a:r>
              <a:rPr lang="en-US" sz="1200" dirty="0">
                <a:solidFill>
                  <a:srgbClr val="1F1F1F"/>
                </a:solidFill>
              </a:rPr>
              <a:t> in </a:t>
            </a:r>
            <a:r>
              <a:rPr lang="en-US" sz="1200" dirty="0" err="1">
                <a:solidFill>
                  <a:srgbClr val="1F1F1F"/>
                </a:solidFill>
              </a:rPr>
              <a:t>modalità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MOD_AUTO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7F73E2-4C56-414B-9722-67AA0C2C39A4}"/>
              </a:ext>
            </a:extLst>
          </p:cNvPr>
          <p:cNvSpPr txBox="1"/>
          <p:nvPr/>
        </p:nvSpPr>
        <p:spPr>
          <a:xfrm rot="16200000">
            <a:off x="-193031" y="3296926"/>
            <a:ext cx="1369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INTRODUZIONE</a:t>
            </a:r>
            <a:endParaRPr lang="it-IT" sz="1100" dirty="0">
              <a:solidFill>
                <a:schemeClr val="accent1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8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10">
            <a:extLst>
              <a:ext uri="{FF2B5EF4-FFF2-40B4-BE49-F238E27FC236}">
                <a16:creationId xmlns:a16="http://schemas.microsoft.com/office/drawing/2014/main" id="{6E495A2D-30BB-4A88-BF7A-222934336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60435"/>
              </p:ext>
            </p:extLst>
          </p:nvPr>
        </p:nvGraphicFramePr>
        <p:xfrm>
          <a:off x="8554201" y="1261119"/>
          <a:ext cx="2455198" cy="1512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3021">
                  <a:extLst>
                    <a:ext uri="{9D8B030D-6E8A-4147-A177-3AD203B41FA5}">
                      <a16:colId xmlns:a16="http://schemas.microsoft.com/office/drawing/2014/main" val="2141858246"/>
                    </a:ext>
                  </a:extLst>
                </a:gridCol>
                <a:gridCol w="1202177">
                  <a:extLst>
                    <a:ext uri="{9D8B030D-6E8A-4147-A177-3AD203B41FA5}">
                      <a16:colId xmlns:a16="http://schemas.microsoft.com/office/drawing/2014/main" val="4001758910"/>
                    </a:ext>
                  </a:extLst>
                </a:gridCol>
              </a:tblGrid>
              <a:tr h="4334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Standby</a:t>
                      </a:r>
                    </a:p>
                    <a:p>
                      <a:pPr algn="ctr"/>
                      <a:r>
                        <a:rPr lang="en-US" sz="1200" b="1" dirty="0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Mode </a:t>
                      </a:r>
                      <a:endParaRPr lang="it-IT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Stato</a:t>
                      </a:r>
                      <a:endParaRPr lang="en-US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  <a:p>
                      <a:pPr algn="ctr"/>
                      <a:r>
                        <a:rPr lang="en-US" sz="1200" b="1" dirty="0" err="1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Associato</a:t>
                      </a:r>
                      <a:endParaRPr lang="it-IT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92544"/>
                  </a:ext>
                </a:extLst>
              </a:tr>
              <a:tr h="2568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00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MOD0</a:t>
                      </a: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5090662"/>
                  </a:ext>
                </a:extLst>
              </a:tr>
              <a:tr h="2568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01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MOD1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930323301"/>
                  </a:ext>
                </a:extLst>
              </a:tr>
              <a:tr h="2568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10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MOD_AUTO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788911024"/>
                  </a:ext>
                </a:extLst>
              </a:tr>
              <a:tr h="2568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11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-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97778943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900" y="996124"/>
            <a:ext cx="4229100" cy="673745"/>
          </a:xfrm>
        </p:spPr>
        <p:txBody>
          <a:bodyPr/>
          <a:lstStyle/>
          <a:p>
            <a:r>
              <a:rPr lang="en-US" b="1" dirty="0">
                <a:latin typeface="Montserrat" panose="00000500000000000000" pitchFamily="50" charset="0"/>
              </a:rPr>
              <a:t>Porte I/O</a:t>
            </a:r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7F73E2-4C56-414B-9722-67AA0C2C39A4}"/>
              </a:ext>
            </a:extLst>
          </p:cNvPr>
          <p:cNvSpPr txBox="1"/>
          <p:nvPr/>
        </p:nvSpPr>
        <p:spPr>
          <a:xfrm rot="16200000">
            <a:off x="-437466" y="3215895"/>
            <a:ext cx="1860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SPECIFICHE DI</a:t>
            </a:r>
            <a:b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</a:br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PORTE E SEGNALI</a:t>
            </a:r>
            <a:endParaRPr lang="it-IT" sz="1100" dirty="0">
              <a:solidFill>
                <a:schemeClr val="accent1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9A86B121-C528-4FC0-89F8-1EDF371C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54519"/>
              </p:ext>
            </p:extLst>
          </p:nvPr>
        </p:nvGraphicFramePr>
        <p:xfrm>
          <a:off x="1463037" y="2178240"/>
          <a:ext cx="6260111" cy="31557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9900">
                  <a:extLst>
                    <a:ext uri="{9D8B030D-6E8A-4147-A177-3AD203B41FA5}">
                      <a16:colId xmlns:a16="http://schemas.microsoft.com/office/drawing/2014/main" val="3663815984"/>
                    </a:ext>
                  </a:extLst>
                </a:gridCol>
                <a:gridCol w="964319">
                  <a:extLst>
                    <a:ext uri="{9D8B030D-6E8A-4147-A177-3AD203B41FA5}">
                      <a16:colId xmlns:a16="http://schemas.microsoft.com/office/drawing/2014/main" val="2141858246"/>
                    </a:ext>
                  </a:extLst>
                </a:gridCol>
                <a:gridCol w="1183637">
                  <a:extLst>
                    <a:ext uri="{9D8B030D-6E8A-4147-A177-3AD203B41FA5}">
                      <a16:colId xmlns:a16="http://schemas.microsoft.com/office/drawing/2014/main" val="4001758910"/>
                    </a:ext>
                  </a:extLst>
                </a:gridCol>
                <a:gridCol w="2102255">
                  <a:extLst>
                    <a:ext uri="{9D8B030D-6E8A-4147-A177-3AD203B41FA5}">
                      <a16:colId xmlns:a16="http://schemas.microsoft.com/office/drawing/2014/main" val="2378647759"/>
                    </a:ext>
                  </a:extLst>
                </a:gridCol>
              </a:tblGrid>
              <a:tr h="291062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Nome</a:t>
                      </a:r>
                      <a:endParaRPr lang="it-IT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Direzione</a:t>
                      </a:r>
                      <a:endParaRPr lang="it-IT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Risoluzione</a:t>
                      </a:r>
                      <a:endParaRPr lang="en-US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Commenti</a:t>
                      </a:r>
                      <a:endParaRPr lang="it-IT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92544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Clk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IN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5090662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Operational Mode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IN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2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930323301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Standby Mode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IN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2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788911024"/>
                  </a:ext>
                </a:extLst>
              </a:tr>
              <a:tr h="46455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Enable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IN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Attivo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Alto</a:t>
                      </a:r>
                    </a:p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Sincrono</a:t>
                      </a:r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977789437"/>
                  </a:ext>
                </a:extLst>
              </a:tr>
              <a:tr h="65381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Reset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IN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Attivo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Basso</a:t>
                      </a:r>
                    </a:p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Asincrono</a:t>
                      </a:r>
                      <a:endParaRPr lang="en-US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Prioritario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su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Enable</a:t>
                      </a:r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4159999554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Red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OUT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319997970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Yellow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OUT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358867071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Green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OUT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790506264"/>
                  </a:ext>
                </a:extLst>
              </a:tr>
            </a:tbl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3DA57A8E-D1C2-45AD-BECA-D4CD46573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1" y="4805765"/>
            <a:ext cx="3637082" cy="1726694"/>
          </a:xfrm>
          <a:prstGeom prst="rect">
            <a:avLst/>
          </a:prstGeom>
        </p:spPr>
      </p:pic>
      <p:graphicFrame>
        <p:nvGraphicFramePr>
          <p:cNvPr id="6" name="Tabella 10">
            <a:extLst>
              <a:ext uri="{FF2B5EF4-FFF2-40B4-BE49-F238E27FC236}">
                <a16:creationId xmlns:a16="http://schemas.microsoft.com/office/drawing/2014/main" id="{056CD302-480E-46DD-8FD3-2719FB51E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95665"/>
              </p:ext>
            </p:extLst>
          </p:nvPr>
        </p:nvGraphicFramePr>
        <p:xfrm>
          <a:off x="8554202" y="2894942"/>
          <a:ext cx="2455198" cy="1512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3021">
                  <a:extLst>
                    <a:ext uri="{9D8B030D-6E8A-4147-A177-3AD203B41FA5}">
                      <a16:colId xmlns:a16="http://schemas.microsoft.com/office/drawing/2014/main" val="2141858246"/>
                    </a:ext>
                  </a:extLst>
                </a:gridCol>
                <a:gridCol w="1202177">
                  <a:extLst>
                    <a:ext uri="{9D8B030D-6E8A-4147-A177-3AD203B41FA5}">
                      <a16:colId xmlns:a16="http://schemas.microsoft.com/office/drawing/2014/main" val="4001758910"/>
                    </a:ext>
                  </a:extLst>
                </a:gridCol>
              </a:tblGrid>
              <a:tr h="4137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Operational</a:t>
                      </a:r>
                    </a:p>
                    <a:p>
                      <a:pPr algn="ctr"/>
                      <a:r>
                        <a:rPr lang="en-US" sz="1200" b="1" dirty="0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Mode</a:t>
                      </a:r>
                      <a:endParaRPr lang="it-IT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Stato</a:t>
                      </a:r>
                      <a:endParaRPr lang="en-US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  <a:p>
                      <a:pPr algn="ctr"/>
                      <a:r>
                        <a:rPr lang="en-US" sz="1200" b="1" dirty="0" err="1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Associato</a:t>
                      </a:r>
                      <a:endParaRPr lang="it-IT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92544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00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MAINTENANCE</a:t>
                      </a: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5090662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01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NOMINAL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930323301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10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STANDBY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788911024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11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-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977789437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721F8B-4DC0-4E39-AA48-39B4C9B93E80}"/>
              </a:ext>
            </a:extLst>
          </p:cNvPr>
          <p:cNvSpPr txBox="1"/>
          <p:nvPr/>
        </p:nvSpPr>
        <p:spPr>
          <a:xfrm>
            <a:off x="7964501" y="4528766"/>
            <a:ext cx="251785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 dirty="0">
                <a:latin typeface="Montserrat SemiBold" panose="00000700000000000000" pitchFamily="50" charset="0"/>
              </a:rPr>
              <a:t>SIMBOLO</a:t>
            </a:r>
            <a:r>
              <a:rPr lang="en-US" sz="1200" dirty="0">
                <a:solidFill>
                  <a:srgbClr val="FE1C1D"/>
                </a:solidFill>
                <a:latin typeface="Montserrat SemiBold" panose="00000700000000000000" pitchFamily="50" charset="0"/>
              </a:rPr>
              <a:t>:</a:t>
            </a:r>
            <a:endParaRPr lang="it-IT" sz="1200" dirty="0">
              <a:solidFill>
                <a:srgbClr val="FE1C1D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900" y="996124"/>
            <a:ext cx="4229100" cy="669125"/>
          </a:xfrm>
        </p:spPr>
        <p:txBody>
          <a:bodyPr/>
          <a:lstStyle/>
          <a:p>
            <a:r>
              <a:rPr lang="en-US" b="1" dirty="0" err="1">
                <a:latin typeface="Montserrat" panose="00000500000000000000" pitchFamily="50" charset="0"/>
              </a:rPr>
              <a:t>Segnali</a:t>
            </a:r>
            <a:r>
              <a:rPr lang="en-US" b="1" dirty="0">
                <a:latin typeface="Montserrat" panose="00000500000000000000" pitchFamily="50" charset="0"/>
              </a:rPr>
              <a:t> </a:t>
            </a:r>
            <a:r>
              <a:rPr lang="en-US" b="1" dirty="0" err="1">
                <a:latin typeface="Montserrat" panose="00000500000000000000" pitchFamily="50" charset="0"/>
              </a:rPr>
              <a:t>Interni</a:t>
            </a:r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CDEF024-F9ED-4675-A3BB-6BD777B9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84" y="2181439"/>
            <a:ext cx="10917791" cy="401271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D1F13BB-B346-46A3-B9BD-B7E8E9B0392A}"/>
              </a:ext>
            </a:extLst>
          </p:cNvPr>
          <p:cNvSpPr txBox="1"/>
          <p:nvPr/>
        </p:nvSpPr>
        <p:spPr>
          <a:xfrm rot="16200000">
            <a:off x="-437466" y="3215895"/>
            <a:ext cx="1860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SPECIFICHE DI</a:t>
            </a:r>
            <a:b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</a:br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PORTE E SEGNALI</a:t>
            </a:r>
            <a:endParaRPr lang="it-IT" sz="1100" dirty="0">
              <a:solidFill>
                <a:schemeClr val="accent1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3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900" y="996124"/>
            <a:ext cx="4229100" cy="673745"/>
          </a:xfrm>
        </p:spPr>
        <p:txBody>
          <a:bodyPr/>
          <a:lstStyle/>
          <a:p>
            <a:r>
              <a:rPr lang="en-US" b="1" dirty="0" err="1">
                <a:latin typeface="Montserrat" panose="00000500000000000000" pitchFamily="50" charset="0"/>
              </a:rPr>
              <a:t>Segnali</a:t>
            </a:r>
            <a:r>
              <a:rPr lang="en-US" b="1" dirty="0">
                <a:latin typeface="Montserrat" panose="00000500000000000000" pitchFamily="50" charset="0"/>
              </a:rPr>
              <a:t> </a:t>
            </a:r>
            <a:r>
              <a:rPr lang="en-US" b="1" dirty="0" err="1">
                <a:latin typeface="Montserrat" panose="00000500000000000000" pitchFamily="50" charset="0"/>
              </a:rPr>
              <a:t>Interni</a:t>
            </a:r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D291BB51-C82E-4D02-929B-6F51C54C0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34310"/>
              </p:ext>
            </p:extLst>
          </p:nvPr>
        </p:nvGraphicFramePr>
        <p:xfrm>
          <a:off x="1859464" y="1894366"/>
          <a:ext cx="9425756" cy="375876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95345">
                  <a:extLst>
                    <a:ext uri="{9D8B030D-6E8A-4147-A177-3AD203B41FA5}">
                      <a16:colId xmlns:a16="http://schemas.microsoft.com/office/drawing/2014/main" val="3663815984"/>
                    </a:ext>
                  </a:extLst>
                </a:gridCol>
                <a:gridCol w="1273991">
                  <a:extLst>
                    <a:ext uri="{9D8B030D-6E8A-4147-A177-3AD203B41FA5}">
                      <a16:colId xmlns:a16="http://schemas.microsoft.com/office/drawing/2014/main" val="4001758910"/>
                    </a:ext>
                  </a:extLst>
                </a:gridCol>
                <a:gridCol w="6056420">
                  <a:extLst>
                    <a:ext uri="{9D8B030D-6E8A-4147-A177-3AD203B41FA5}">
                      <a16:colId xmlns:a16="http://schemas.microsoft.com/office/drawing/2014/main" val="2378647759"/>
                    </a:ext>
                  </a:extLst>
                </a:gridCol>
              </a:tblGrid>
              <a:tr h="267415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Nome</a:t>
                      </a:r>
                      <a:endParaRPr lang="it-IT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Risoluzione</a:t>
                      </a:r>
                      <a:endParaRPr lang="en-US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Commenti</a:t>
                      </a:r>
                      <a:endParaRPr lang="it-IT" sz="12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192544"/>
                  </a:ext>
                </a:extLst>
              </a:tr>
              <a:tr h="244397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nominal_int</a:t>
                      </a:r>
                      <a:endParaRPr lang="en-US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È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attivo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=1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)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quando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NOMINAL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è la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modalità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operativa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selezionata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.</a:t>
                      </a:r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5090662"/>
                  </a:ext>
                </a:extLst>
              </a:tr>
              <a:tr h="244397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standby_int</a:t>
                      </a:r>
                      <a:endParaRPr lang="en-US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È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attivo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=1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)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quando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STANDBY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è la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modalità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operativa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selezionata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.</a:t>
                      </a:r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930323301"/>
                  </a:ext>
                </a:extLst>
              </a:tr>
              <a:tr h="244397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maintenance_int</a:t>
                      </a:r>
                      <a:endParaRPr lang="en-US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È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attivo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=1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)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quando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MAINTENANCE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è la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modalità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operativa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selezionata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.</a:t>
                      </a:r>
                    </a:p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Controlla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l’abilitazione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del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componente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di 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Standby Mode Controller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.</a:t>
                      </a:r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788911024"/>
                  </a:ext>
                </a:extLst>
              </a:tr>
              <a:tr h="244397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state_changed_int</a:t>
                      </a:r>
                      <a:endParaRPr lang="en-US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Attivo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basso.</a:t>
                      </a:r>
                    </a:p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Rimane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attivo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=0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) per un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colpo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di clock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quando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cambia la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modalità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operativa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selezionata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.</a:t>
                      </a:r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977789437"/>
                  </a:ext>
                </a:extLst>
              </a:tr>
              <a:tr h="24439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mod0_int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È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attivo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=1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)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quando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MOD0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è la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modalità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di standby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selezionata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.</a:t>
                      </a:r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4159999554"/>
                  </a:ext>
                </a:extLst>
              </a:tr>
              <a:tr h="24439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mod1_int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È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attivo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=1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)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quando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MOD1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è la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modalità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di standby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selezionata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.</a:t>
                      </a:r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319997970"/>
                  </a:ext>
                </a:extLst>
              </a:tr>
              <a:tr h="244397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mod_auto_int</a:t>
                      </a:r>
                      <a:endParaRPr lang="en-US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È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attivo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=1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)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quando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MOD_AUTO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è la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modalità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di standby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selezionata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.</a:t>
                      </a:r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358867071"/>
                  </a:ext>
                </a:extLst>
              </a:tr>
              <a:tr h="244397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mod_auto_expired_int</a:t>
                      </a:r>
                      <a:endParaRPr lang="en-US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Asincrono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.</a:t>
                      </a:r>
                    </a:p>
                    <a:p>
                      <a:r>
                        <a:rPr lang="it-IT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È attivo 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=1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) </a:t>
                      </a:r>
                      <a:r>
                        <a:rPr lang="it-IT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quando il contatore della modalità di standby 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MOD_AUTO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è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scaduto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.</a:t>
                      </a:r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790506264"/>
                  </a:ext>
                </a:extLst>
              </a:tr>
              <a:tr h="267415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mode_changed_int</a:t>
                      </a:r>
                      <a:endParaRPr lang="en-US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 bit</a:t>
                      </a:r>
                      <a:endParaRPr lang="it-IT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Attivo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basso.</a:t>
                      </a:r>
                    </a:p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Rimane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attivo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=0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) per un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colpo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di clock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quando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cambia la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modalità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operativa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selezionata</a:t>
                      </a:r>
                      <a:r>
                        <a:rPr lang="en-US" sz="12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.</a:t>
                      </a:r>
                      <a:endParaRPr lang="it-IT" sz="12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80844351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EA2D20-3C8A-4FC8-9C0F-018E997B82B8}"/>
              </a:ext>
            </a:extLst>
          </p:cNvPr>
          <p:cNvSpPr txBox="1"/>
          <p:nvPr/>
        </p:nvSpPr>
        <p:spPr>
          <a:xfrm rot="16200000">
            <a:off x="-437466" y="3215895"/>
            <a:ext cx="1860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SPECIFICHE DI</a:t>
            </a:r>
            <a:b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</a:br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PORTE E SEGNALI</a:t>
            </a:r>
            <a:endParaRPr lang="it-IT" sz="1100" dirty="0">
              <a:solidFill>
                <a:schemeClr val="accent1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6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12819B-86DA-41E8-A190-A8E32D9220D0}"/>
              </a:ext>
            </a:extLst>
          </p:cNvPr>
          <p:cNvSpPr txBox="1"/>
          <p:nvPr/>
        </p:nvSpPr>
        <p:spPr>
          <a:xfrm>
            <a:off x="7631096" y="2044390"/>
            <a:ext cx="4014057" cy="2292166"/>
          </a:xfrm>
          <a:prstGeom prst="rect">
            <a:avLst/>
          </a:prstGeom>
          <a:noFill/>
        </p:spPr>
        <p:txBody>
          <a:bodyPr wrap="square" lIns="10800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1F1F1F"/>
                </a:solidFill>
              </a:rPr>
              <a:t>Macchina</a:t>
            </a:r>
            <a:r>
              <a:rPr lang="en-US" sz="1200" dirty="0">
                <a:solidFill>
                  <a:srgbClr val="1F1F1F"/>
                </a:solidFill>
              </a:rPr>
              <a:t> a </a:t>
            </a:r>
            <a:r>
              <a:rPr lang="en-US" sz="1200" dirty="0" err="1">
                <a:solidFill>
                  <a:srgbClr val="1F1F1F"/>
                </a:solidFill>
              </a:rPr>
              <a:t>stati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finiti</a:t>
            </a:r>
            <a:r>
              <a:rPr lang="en-US" sz="1200" dirty="0">
                <a:solidFill>
                  <a:srgbClr val="1F1F1F"/>
                </a:solidFill>
              </a:rPr>
              <a:t> di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Moore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1F1F1F"/>
                </a:solidFill>
              </a:rPr>
              <a:t>Transizione</a:t>
            </a:r>
            <a:r>
              <a:rPr lang="en-US" sz="1200" dirty="0">
                <a:solidFill>
                  <a:srgbClr val="1F1F1F"/>
                </a:solidFill>
              </a:rPr>
              <a:t> in </a:t>
            </a:r>
            <a:r>
              <a:rPr lang="en-US" sz="1200" dirty="0" err="1">
                <a:solidFill>
                  <a:srgbClr val="1F1F1F"/>
                </a:solidFill>
              </a:rPr>
              <a:t>stato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S_DISABLED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quando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enable=0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F1F1F"/>
                </a:solidFill>
              </a:rPr>
              <a:t>Dopo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</a:t>
            </a:r>
            <a:r>
              <a:rPr lang="en-US" sz="1200" dirty="0">
                <a:solidFill>
                  <a:srgbClr val="1F1F1F"/>
                </a:solidFill>
              </a:rPr>
              <a:t> secondi </a:t>
            </a:r>
            <a:r>
              <a:rPr lang="en-US" sz="1200" dirty="0" err="1">
                <a:solidFill>
                  <a:srgbClr val="1F1F1F"/>
                </a:solidFill>
              </a:rPr>
              <a:t>nello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stato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S_STANDBY</a:t>
            </a:r>
            <a:r>
              <a:rPr lang="en-US" sz="1200" dirty="0">
                <a:solidFill>
                  <a:srgbClr val="1F1F1F"/>
                </a:solidFill>
              </a:rPr>
              <a:t> in </a:t>
            </a:r>
            <a:r>
              <a:rPr lang="en-US" sz="1200" dirty="0" err="1">
                <a:solidFill>
                  <a:srgbClr val="1F1F1F"/>
                </a:solidFill>
              </a:rPr>
              <a:t>modalità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MOD_AUTO</a:t>
            </a:r>
            <a:r>
              <a:rPr lang="en-US" sz="1200" dirty="0">
                <a:solidFill>
                  <a:srgbClr val="1F1F1F"/>
                </a:solidFill>
              </a:rPr>
              <a:t>, </a:t>
            </a:r>
            <a:r>
              <a:rPr lang="en-US" sz="1200" dirty="0" err="1">
                <a:solidFill>
                  <a:srgbClr val="1F1F1F"/>
                </a:solidFill>
              </a:rPr>
              <a:t>transizione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automatica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allo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stato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S_NOMINAL_AUTO</a:t>
            </a:r>
            <a:r>
              <a:rPr lang="en-US" sz="1200" dirty="0">
                <a:solidFill>
                  <a:srgbClr val="1F1F1F"/>
                </a:solidFill>
              </a:rPr>
              <a:t> per </a:t>
            </a:r>
            <a:r>
              <a:rPr lang="en-US" sz="1200" dirty="0" err="1">
                <a:solidFill>
                  <a:srgbClr val="1F1F1F"/>
                </a:solidFill>
              </a:rPr>
              <a:t>simulare</a:t>
            </a:r>
            <a:r>
              <a:rPr lang="en-US" sz="1200" dirty="0">
                <a:solidFill>
                  <a:srgbClr val="1F1F1F"/>
                </a:solidFill>
              </a:rPr>
              <a:t> il </a:t>
            </a:r>
            <a:r>
              <a:rPr lang="en-US" sz="1200" dirty="0" err="1">
                <a:solidFill>
                  <a:srgbClr val="1F1F1F"/>
                </a:solidFill>
              </a:rPr>
              <a:t>comportamento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della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modalità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S_NOMINAL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F1F1F"/>
                </a:solidFill>
              </a:rPr>
              <a:t>La </a:t>
            </a:r>
            <a:r>
              <a:rPr lang="en-US" sz="1200" dirty="0" err="1">
                <a:solidFill>
                  <a:srgbClr val="1F1F1F"/>
                </a:solidFill>
              </a:rPr>
              <a:t>transizione</a:t>
            </a:r>
            <a:r>
              <a:rPr lang="en-US" sz="1200" dirty="0">
                <a:solidFill>
                  <a:srgbClr val="1F1F1F"/>
                </a:solidFill>
              </a:rPr>
              <a:t> verso lo </a:t>
            </a:r>
            <a:r>
              <a:rPr lang="en-US" sz="1200" dirty="0" err="1">
                <a:solidFill>
                  <a:srgbClr val="1F1F1F"/>
                </a:solidFill>
              </a:rPr>
              <a:t>stato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S_NOMINAL_AUTO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avviene</a:t>
            </a:r>
            <a:r>
              <a:rPr lang="en-US" sz="1200" dirty="0">
                <a:solidFill>
                  <a:srgbClr val="1F1F1F"/>
                </a:solidFill>
              </a:rPr>
              <a:t> solo </a:t>
            </a:r>
            <a:r>
              <a:rPr lang="en-US" sz="1200" dirty="0" err="1">
                <a:solidFill>
                  <a:srgbClr val="1F1F1F"/>
                </a:solidFill>
              </a:rPr>
              <a:t>dallo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stato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S_STANDBY</a:t>
            </a:r>
            <a:r>
              <a:rPr lang="en-US" sz="1200" dirty="0">
                <a:solidFill>
                  <a:srgbClr val="1F1F1F"/>
                </a:solidFill>
              </a:rPr>
              <a:t> ed è </a:t>
            </a:r>
            <a:r>
              <a:rPr lang="en-US" sz="1200" dirty="0" err="1">
                <a:solidFill>
                  <a:srgbClr val="1F1F1F"/>
                </a:solidFill>
              </a:rPr>
              <a:t>notificata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dall’esterno</a:t>
            </a:r>
            <a:r>
              <a:rPr lang="en-US" sz="1200" dirty="0">
                <a:solidFill>
                  <a:srgbClr val="1F1F1F"/>
                </a:solidFill>
              </a:rPr>
              <a:t> da </a:t>
            </a:r>
            <a:r>
              <a:rPr lang="en-US" sz="1200" dirty="0" err="1">
                <a:solidFill>
                  <a:srgbClr val="1F1F1F"/>
                </a:solidFill>
              </a:rPr>
              <a:t>parte</a:t>
            </a:r>
            <a:r>
              <a:rPr lang="en-US" sz="1200">
                <a:solidFill>
                  <a:srgbClr val="1F1F1F"/>
                </a:solidFill>
              </a:rPr>
              <a:t> dal </a:t>
            </a:r>
            <a:r>
              <a:rPr lang="en-US" sz="1200" dirty="0" err="1">
                <a:solidFill>
                  <a:srgbClr val="1F1F1F"/>
                </a:solidFill>
              </a:rPr>
              <a:t>componente</a:t>
            </a:r>
            <a:r>
              <a:rPr lang="en-US" sz="1200" dirty="0">
                <a:solidFill>
                  <a:srgbClr val="1F1F1F"/>
                </a:solidFill>
              </a:rPr>
              <a:t> di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Standby Mode Controller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F3E25DB-1B01-476C-928B-1C63E49BE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520" y="2135807"/>
            <a:ext cx="6298506" cy="410058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899" y="621603"/>
            <a:ext cx="4229101" cy="1048266"/>
          </a:xfrm>
        </p:spPr>
        <p:txBody>
          <a:bodyPr/>
          <a:lstStyle/>
          <a:p>
            <a:r>
              <a:rPr lang="en-US" b="1" dirty="0">
                <a:latin typeface="Montserrat" panose="00000500000000000000" pitchFamily="50" charset="0"/>
              </a:rPr>
              <a:t>Operational Mode</a:t>
            </a:r>
            <a:br>
              <a:rPr lang="en-US" b="1" dirty="0">
                <a:latin typeface="Montserrat" panose="00000500000000000000" pitchFamily="50" charset="0"/>
              </a:rPr>
            </a:br>
            <a:r>
              <a:rPr lang="en-US" b="1" dirty="0">
                <a:latin typeface="Montserrat" panose="00000500000000000000" pitchFamily="50" charset="0"/>
              </a:rPr>
              <a:t>Controller</a:t>
            </a:r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7F73E2-4C56-414B-9722-67AA0C2C39A4}"/>
              </a:ext>
            </a:extLst>
          </p:cNvPr>
          <p:cNvSpPr txBox="1"/>
          <p:nvPr/>
        </p:nvSpPr>
        <p:spPr>
          <a:xfrm rot="16200000">
            <a:off x="-263720" y="3215895"/>
            <a:ext cx="1512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COMPONENTI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INTERNI</a:t>
            </a:r>
            <a:endParaRPr lang="it-IT" sz="1100" dirty="0">
              <a:solidFill>
                <a:schemeClr val="accent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104F68-64C3-42F7-A9C9-2D531B68F846}"/>
              </a:ext>
            </a:extLst>
          </p:cNvPr>
          <p:cNvSpPr txBox="1"/>
          <p:nvPr/>
        </p:nvSpPr>
        <p:spPr>
          <a:xfrm>
            <a:off x="1781463" y="1767391"/>
            <a:ext cx="277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SemiBold" panose="00000700000000000000" pitchFamily="50" charset="0"/>
              </a:rPr>
              <a:t>DIAGRAMMA DEGLI STATI</a:t>
            </a:r>
            <a:r>
              <a:rPr lang="en-US" sz="1200" dirty="0">
                <a:solidFill>
                  <a:srgbClr val="FE1C1D"/>
                </a:solidFill>
                <a:latin typeface="Montserrat SemiBold" panose="00000700000000000000" pitchFamily="50" charset="0"/>
              </a:rPr>
              <a:t>:</a:t>
            </a:r>
            <a:endParaRPr lang="it-IT" sz="1200" dirty="0">
              <a:solidFill>
                <a:srgbClr val="FE1C1D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6303514-1D54-44F2-9135-BADDAED66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2715" y="4699583"/>
            <a:ext cx="3737418" cy="135703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C069F8D-2743-4985-9967-0CAA2D901623}"/>
              </a:ext>
            </a:extLst>
          </p:cNvPr>
          <p:cNvSpPr txBox="1"/>
          <p:nvPr/>
        </p:nvSpPr>
        <p:spPr>
          <a:xfrm>
            <a:off x="7631097" y="4337069"/>
            <a:ext cx="251785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 dirty="0">
                <a:latin typeface="Montserrat SemiBold" panose="00000700000000000000" pitchFamily="50" charset="0"/>
              </a:rPr>
              <a:t>SIMBOLO</a:t>
            </a:r>
            <a:r>
              <a:rPr lang="en-US" sz="1200" dirty="0">
                <a:solidFill>
                  <a:srgbClr val="FE1C1D"/>
                </a:solidFill>
                <a:latin typeface="Montserrat SemiBold" panose="00000700000000000000" pitchFamily="50" charset="0"/>
              </a:rPr>
              <a:t>:</a:t>
            </a:r>
            <a:endParaRPr lang="it-IT" sz="1200" dirty="0">
              <a:solidFill>
                <a:srgbClr val="FE1C1D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5AAD37-8E2D-44BF-B451-D6D640A0178C}"/>
              </a:ext>
            </a:extLst>
          </p:cNvPr>
          <p:cNvSpPr txBox="1"/>
          <p:nvPr/>
        </p:nvSpPr>
        <p:spPr>
          <a:xfrm>
            <a:off x="7631097" y="1763441"/>
            <a:ext cx="251785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 dirty="0">
                <a:latin typeface="Montserrat SemiBold" panose="00000700000000000000" pitchFamily="50" charset="0"/>
              </a:rPr>
              <a:t>NOTE IMPLEMENTATIVE</a:t>
            </a:r>
            <a:r>
              <a:rPr lang="en-US" sz="1200" dirty="0">
                <a:solidFill>
                  <a:srgbClr val="FE1C1D"/>
                </a:solidFill>
                <a:latin typeface="Montserrat SemiBold" panose="00000700000000000000" pitchFamily="50" charset="0"/>
              </a:rPr>
              <a:t>:</a:t>
            </a:r>
            <a:endParaRPr lang="it-IT" sz="1200" dirty="0">
              <a:solidFill>
                <a:srgbClr val="FE1C1D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899" y="621603"/>
            <a:ext cx="4229101" cy="1048266"/>
          </a:xfrm>
        </p:spPr>
        <p:txBody>
          <a:bodyPr/>
          <a:lstStyle/>
          <a:p>
            <a:r>
              <a:rPr lang="en-US" b="1" dirty="0">
                <a:latin typeface="Montserrat" panose="00000500000000000000" pitchFamily="50" charset="0"/>
              </a:rPr>
              <a:t>Standby Mode Controller</a:t>
            </a:r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7F73E2-4C56-414B-9722-67AA0C2C39A4}"/>
              </a:ext>
            </a:extLst>
          </p:cNvPr>
          <p:cNvSpPr txBox="1"/>
          <p:nvPr/>
        </p:nvSpPr>
        <p:spPr>
          <a:xfrm rot="16200000">
            <a:off x="-263720" y="3215895"/>
            <a:ext cx="1512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COMPONENTI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INTERNI</a:t>
            </a:r>
            <a:endParaRPr lang="it-IT" sz="1100" dirty="0">
              <a:solidFill>
                <a:schemeClr val="accent1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FC1DCE9-7D7C-4C62-B1C4-5BD852EE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982" y="2141912"/>
            <a:ext cx="5325580" cy="444742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40FB6C2-A203-4BBC-811F-2319A983A303}"/>
              </a:ext>
            </a:extLst>
          </p:cNvPr>
          <p:cNvSpPr txBox="1"/>
          <p:nvPr/>
        </p:nvSpPr>
        <p:spPr>
          <a:xfrm>
            <a:off x="8530385" y="4697872"/>
            <a:ext cx="251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SemiBold" panose="00000700000000000000" pitchFamily="50" charset="0"/>
              </a:rPr>
              <a:t>SIMBOLO</a:t>
            </a:r>
            <a:r>
              <a:rPr lang="en-US" sz="1200" dirty="0">
                <a:solidFill>
                  <a:srgbClr val="FE1C1D"/>
                </a:solidFill>
                <a:latin typeface="Montserrat SemiBold" panose="00000700000000000000" pitchFamily="50" charset="0"/>
              </a:rPr>
              <a:t>:</a:t>
            </a:r>
            <a:endParaRPr lang="it-IT" sz="1200" dirty="0">
              <a:solidFill>
                <a:srgbClr val="FE1C1D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104F68-64C3-42F7-A9C9-2D531B68F846}"/>
              </a:ext>
            </a:extLst>
          </p:cNvPr>
          <p:cNvSpPr txBox="1"/>
          <p:nvPr/>
        </p:nvSpPr>
        <p:spPr>
          <a:xfrm>
            <a:off x="1781463" y="1767391"/>
            <a:ext cx="277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SemiBold" panose="00000700000000000000" pitchFamily="50" charset="0"/>
              </a:rPr>
              <a:t>DIAGRAMMA DEGLI STATI</a:t>
            </a:r>
            <a:r>
              <a:rPr lang="en-US" sz="1200" dirty="0">
                <a:solidFill>
                  <a:srgbClr val="FE1C1D"/>
                </a:solidFill>
                <a:latin typeface="Montserrat SemiBold" panose="00000700000000000000" pitchFamily="50" charset="0"/>
              </a:rPr>
              <a:t>:</a:t>
            </a:r>
            <a:endParaRPr lang="it-IT" sz="1200" dirty="0">
              <a:solidFill>
                <a:srgbClr val="FE1C1D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AC270-A0CB-47A4-87F9-ECB5D468786E}"/>
              </a:ext>
            </a:extLst>
          </p:cNvPr>
          <p:cNvSpPr txBox="1"/>
          <p:nvPr/>
        </p:nvSpPr>
        <p:spPr>
          <a:xfrm>
            <a:off x="7631097" y="2044390"/>
            <a:ext cx="3725905" cy="1849481"/>
          </a:xfrm>
          <a:prstGeom prst="rect">
            <a:avLst/>
          </a:prstGeom>
          <a:noFill/>
        </p:spPr>
        <p:txBody>
          <a:bodyPr wrap="square" lIns="10800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1F1F1F"/>
                </a:solidFill>
              </a:rPr>
              <a:t>Macchina</a:t>
            </a:r>
            <a:r>
              <a:rPr lang="en-US" sz="1200" dirty="0">
                <a:solidFill>
                  <a:srgbClr val="1F1F1F"/>
                </a:solidFill>
              </a:rPr>
              <a:t> a </a:t>
            </a:r>
            <a:r>
              <a:rPr lang="en-US" sz="1200" dirty="0" err="1">
                <a:solidFill>
                  <a:srgbClr val="1F1F1F"/>
                </a:solidFill>
              </a:rPr>
              <a:t>stati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finiti</a:t>
            </a:r>
            <a:r>
              <a:rPr lang="en-US" sz="1200" dirty="0">
                <a:solidFill>
                  <a:srgbClr val="1F1F1F"/>
                </a:solidFill>
              </a:rPr>
              <a:t> di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Moore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F1F1F"/>
                </a:solidFill>
              </a:rPr>
              <a:t>Il </a:t>
            </a:r>
            <a:r>
              <a:rPr lang="en-US" sz="1200" dirty="0" err="1">
                <a:solidFill>
                  <a:srgbClr val="1F1F1F"/>
                </a:solidFill>
              </a:rPr>
              <a:t>segnale</a:t>
            </a:r>
            <a:r>
              <a:rPr lang="en-US" sz="1200" dirty="0">
                <a:solidFill>
                  <a:srgbClr val="1F1F1F"/>
                </a:solidFill>
              </a:rPr>
              <a:t> di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reset</a:t>
            </a:r>
            <a:r>
              <a:rPr lang="en-US" sz="1200" dirty="0">
                <a:solidFill>
                  <a:srgbClr val="1F1F1F"/>
                </a:solidFill>
              </a:rPr>
              <a:t> è </a:t>
            </a:r>
            <a:r>
              <a:rPr lang="en-US" sz="1200" dirty="0" err="1">
                <a:solidFill>
                  <a:srgbClr val="1F1F1F"/>
                </a:solidFill>
              </a:rPr>
              <a:t>asincrono</a:t>
            </a:r>
            <a:r>
              <a:rPr lang="en-US" sz="1200" dirty="0">
                <a:solidFill>
                  <a:srgbClr val="1F1F1F"/>
                </a:solidFill>
              </a:rPr>
              <a:t> e </a:t>
            </a:r>
            <a:r>
              <a:rPr lang="en-US" sz="1200" dirty="0" err="1">
                <a:solidFill>
                  <a:srgbClr val="1F1F1F"/>
                </a:solidFill>
              </a:rPr>
              <a:t>prioritario</a:t>
            </a:r>
            <a:r>
              <a:rPr lang="en-US" sz="1200" dirty="0">
                <a:solidFill>
                  <a:srgbClr val="1F1F1F"/>
                </a:solidFill>
              </a:rPr>
              <a:t> rispetto al </a:t>
            </a:r>
            <a:r>
              <a:rPr lang="en-US" sz="1200" dirty="0" err="1">
                <a:solidFill>
                  <a:srgbClr val="1F1F1F"/>
                </a:solidFill>
              </a:rPr>
              <a:t>segnale</a:t>
            </a:r>
            <a:r>
              <a:rPr lang="en-US" sz="1200" dirty="0">
                <a:solidFill>
                  <a:srgbClr val="1F1F1F"/>
                </a:solidFill>
              </a:rPr>
              <a:t> di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enable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F1F1F"/>
                </a:solidFill>
              </a:rPr>
              <a:t>Incapsula un </a:t>
            </a:r>
            <a:r>
              <a:rPr lang="en-US" sz="1200" dirty="0" err="1">
                <a:solidFill>
                  <a:srgbClr val="1F1F1F"/>
                </a:solidFill>
              </a:rPr>
              <a:t>contatore</a:t>
            </a:r>
            <a:r>
              <a:rPr lang="en-US" sz="1200" dirty="0">
                <a:solidFill>
                  <a:srgbClr val="1F1F1F"/>
                </a:solidFill>
              </a:rPr>
              <a:t> a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 bit</a:t>
            </a:r>
            <a:r>
              <a:rPr lang="en-US" sz="1200" dirty="0">
                <a:solidFill>
                  <a:srgbClr val="1F1F1F"/>
                </a:solidFill>
              </a:rPr>
              <a:t> per </a:t>
            </a:r>
            <a:r>
              <a:rPr lang="en-US" sz="1200" dirty="0" err="1">
                <a:solidFill>
                  <a:srgbClr val="1F1F1F"/>
                </a:solidFill>
              </a:rPr>
              <a:t>riportare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automaticamente</a:t>
            </a:r>
            <a:r>
              <a:rPr lang="en-US" sz="1200" dirty="0">
                <a:solidFill>
                  <a:srgbClr val="1F1F1F"/>
                </a:solidFill>
              </a:rPr>
              <a:t> il </a:t>
            </a:r>
            <a:r>
              <a:rPr lang="en-US" sz="1200" dirty="0" err="1">
                <a:solidFill>
                  <a:srgbClr val="1F1F1F"/>
                </a:solidFill>
              </a:rPr>
              <a:t>semaforo</a:t>
            </a:r>
            <a:r>
              <a:rPr lang="en-US" sz="1200" dirty="0">
                <a:solidFill>
                  <a:srgbClr val="1F1F1F"/>
                </a:solidFill>
              </a:rPr>
              <a:t> in </a:t>
            </a:r>
            <a:r>
              <a:rPr lang="en-US" sz="1200" dirty="0" err="1">
                <a:solidFill>
                  <a:srgbClr val="1F1F1F"/>
                </a:solidFill>
              </a:rPr>
              <a:t>stato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operativo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S_NOMINAL</a:t>
            </a:r>
            <a:r>
              <a:rPr lang="en-US" sz="1200" dirty="0">
                <a:solidFill>
                  <a:srgbClr val="1F1F1F"/>
                </a:solidFill>
              </a:rPr>
              <a:t> dopo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 </a:t>
            </a:r>
            <a:r>
              <a:rPr lang="en-US" sz="1200" dirty="0">
                <a:solidFill>
                  <a:srgbClr val="1F1F1F"/>
                </a:solidFill>
              </a:rPr>
              <a:t>secondi.</a:t>
            </a: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F1F1F"/>
                </a:solidFill>
              </a:rPr>
              <a:t>Il </a:t>
            </a:r>
            <a:r>
              <a:rPr lang="en-US" sz="1200" dirty="0" err="1">
                <a:solidFill>
                  <a:srgbClr val="1F1F1F"/>
                </a:solidFill>
              </a:rPr>
              <a:t>componente</a:t>
            </a:r>
            <a:r>
              <a:rPr lang="en-US" sz="1200" dirty="0">
                <a:solidFill>
                  <a:srgbClr val="1F1F1F"/>
                </a:solidFill>
              </a:rPr>
              <a:t> è </a:t>
            </a:r>
            <a:r>
              <a:rPr lang="en-US" sz="1200" dirty="0" err="1">
                <a:solidFill>
                  <a:srgbClr val="1F1F1F"/>
                </a:solidFill>
              </a:rPr>
              <a:t>attivo</a:t>
            </a:r>
            <a:r>
              <a:rPr lang="en-US" sz="1200" dirty="0">
                <a:solidFill>
                  <a:srgbClr val="1F1F1F"/>
                </a:solidFill>
              </a:rPr>
              <a:t> (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enable=1</a:t>
            </a:r>
            <a:r>
              <a:rPr lang="en-US" sz="1200" dirty="0">
                <a:solidFill>
                  <a:srgbClr val="1F1F1F"/>
                </a:solidFill>
              </a:rPr>
              <a:t>) </a:t>
            </a:r>
            <a:r>
              <a:rPr lang="en-US" sz="1200" dirty="0" err="1">
                <a:solidFill>
                  <a:srgbClr val="1F1F1F"/>
                </a:solidFill>
              </a:rPr>
              <a:t>quando</a:t>
            </a:r>
            <a:r>
              <a:rPr lang="en-US" sz="1200" dirty="0">
                <a:solidFill>
                  <a:srgbClr val="1F1F1F"/>
                </a:solidFill>
              </a:rPr>
              <a:t> il </a:t>
            </a:r>
            <a:r>
              <a:rPr lang="en-US" sz="1200" dirty="0" err="1">
                <a:solidFill>
                  <a:srgbClr val="1F1F1F"/>
                </a:solidFill>
              </a:rPr>
              <a:t>semaforo</a:t>
            </a:r>
            <a:r>
              <a:rPr lang="en-US" sz="1200" dirty="0">
                <a:solidFill>
                  <a:srgbClr val="1F1F1F"/>
                </a:solidFill>
              </a:rPr>
              <a:t> è in </a:t>
            </a:r>
            <a:r>
              <a:rPr lang="en-US" sz="1200" dirty="0" err="1">
                <a:solidFill>
                  <a:srgbClr val="1F1F1F"/>
                </a:solidFill>
              </a:rPr>
              <a:t>stato</a:t>
            </a:r>
            <a:r>
              <a:rPr lang="en-US" sz="1200" dirty="0">
                <a:solidFill>
                  <a:srgbClr val="1F1F1F"/>
                </a:solidFill>
              </a:rPr>
              <a:t> di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MAINTENANCE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89EEE9-2DF9-47FB-8DA5-39E9C07A9924}"/>
              </a:ext>
            </a:extLst>
          </p:cNvPr>
          <p:cNvSpPr txBox="1"/>
          <p:nvPr/>
        </p:nvSpPr>
        <p:spPr>
          <a:xfrm>
            <a:off x="7631097" y="1763441"/>
            <a:ext cx="251785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 dirty="0">
                <a:latin typeface="Montserrat SemiBold" panose="00000700000000000000" pitchFamily="50" charset="0"/>
              </a:rPr>
              <a:t>NOTE IMPLEMENTATIVE</a:t>
            </a:r>
            <a:r>
              <a:rPr lang="en-US" sz="1200" dirty="0">
                <a:solidFill>
                  <a:srgbClr val="FE1C1D"/>
                </a:solidFill>
                <a:latin typeface="Montserrat SemiBold" panose="00000700000000000000" pitchFamily="50" charset="0"/>
              </a:rPr>
              <a:t>:</a:t>
            </a:r>
            <a:endParaRPr lang="it-IT" sz="1200" dirty="0">
              <a:solidFill>
                <a:srgbClr val="FE1C1D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3EAC010-CD8A-4648-AAAF-2E2AE8362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5181" y="4699583"/>
            <a:ext cx="3292485" cy="13570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6B001F-0899-4BD4-A846-CDB0A50BE49C}"/>
              </a:ext>
            </a:extLst>
          </p:cNvPr>
          <p:cNvSpPr txBox="1"/>
          <p:nvPr/>
        </p:nvSpPr>
        <p:spPr>
          <a:xfrm>
            <a:off x="7631097" y="4337069"/>
            <a:ext cx="251785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 dirty="0">
                <a:latin typeface="Montserrat SemiBold" panose="00000700000000000000" pitchFamily="50" charset="0"/>
              </a:rPr>
              <a:t>SIMBOLO</a:t>
            </a:r>
            <a:r>
              <a:rPr lang="en-US" sz="1200" dirty="0">
                <a:solidFill>
                  <a:srgbClr val="FE1C1D"/>
                </a:solidFill>
                <a:latin typeface="Montserrat SemiBold" panose="00000700000000000000" pitchFamily="50" charset="0"/>
              </a:rPr>
              <a:t>:</a:t>
            </a:r>
            <a:endParaRPr lang="it-IT" sz="1200" dirty="0">
              <a:solidFill>
                <a:srgbClr val="FE1C1D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8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899" y="621603"/>
            <a:ext cx="4229101" cy="1048266"/>
          </a:xfrm>
        </p:spPr>
        <p:txBody>
          <a:bodyPr/>
          <a:lstStyle/>
          <a:p>
            <a:r>
              <a:rPr lang="en-US" b="1" dirty="0">
                <a:latin typeface="Montserrat" panose="00000500000000000000" pitchFamily="50" charset="0"/>
              </a:rPr>
              <a:t>Light</a:t>
            </a:r>
            <a:br>
              <a:rPr lang="en-US" b="1" dirty="0">
                <a:latin typeface="Montserrat" panose="00000500000000000000" pitchFamily="50" charset="0"/>
              </a:rPr>
            </a:br>
            <a:r>
              <a:rPr lang="en-US" b="1" dirty="0">
                <a:latin typeface="Montserrat" panose="00000500000000000000" pitchFamily="50" charset="0"/>
              </a:rPr>
              <a:t>Controller</a:t>
            </a:r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7F73E2-4C56-414B-9722-67AA0C2C39A4}"/>
              </a:ext>
            </a:extLst>
          </p:cNvPr>
          <p:cNvSpPr txBox="1"/>
          <p:nvPr/>
        </p:nvSpPr>
        <p:spPr>
          <a:xfrm rot="16200000">
            <a:off x="-263720" y="3215895"/>
            <a:ext cx="1512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COMPONENTI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INTERNI</a:t>
            </a:r>
            <a:endParaRPr lang="it-IT" sz="1100" dirty="0">
              <a:solidFill>
                <a:schemeClr val="accent1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FC1DCE9-7D7C-4C62-B1C4-5BD852EE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982" y="2213927"/>
            <a:ext cx="5325580" cy="430339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104F68-64C3-42F7-A9C9-2D531B68F846}"/>
              </a:ext>
            </a:extLst>
          </p:cNvPr>
          <p:cNvSpPr txBox="1"/>
          <p:nvPr/>
        </p:nvSpPr>
        <p:spPr>
          <a:xfrm>
            <a:off x="1781463" y="1767391"/>
            <a:ext cx="277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SemiBold" panose="00000700000000000000" pitchFamily="50" charset="0"/>
              </a:rPr>
              <a:t>TOP-VIEW</a:t>
            </a:r>
            <a:r>
              <a:rPr lang="en-US" sz="1200" dirty="0">
                <a:solidFill>
                  <a:srgbClr val="FE1C1D"/>
                </a:solidFill>
                <a:latin typeface="Montserrat SemiBold" panose="00000700000000000000" pitchFamily="50" charset="0"/>
              </a:rPr>
              <a:t>:</a:t>
            </a:r>
            <a:endParaRPr lang="it-IT" sz="1200" dirty="0">
              <a:solidFill>
                <a:srgbClr val="FE1C1D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AC270-A0CB-47A4-87F9-ECB5D468786E}"/>
              </a:ext>
            </a:extLst>
          </p:cNvPr>
          <p:cNvSpPr txBox="1"/>
          <p:nvPr/>
        </p:nvSpPr>
        <p:spPr>
          <a:xfrm>
            <a:off x="7631097" y="2044390"/>
            <a:ext cx="3725905" cy="1406282"/>
          </a:xfrm>
          <a:prstGeom prst="rect">
            <a:avLst/>
          </a:prstGeom>
          <a:noFill/>
        </p:spPr>
        <p:txBody>
          <a:bodyPr wrap="square" lIns="10800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F1F1F"/>
                </a:solidFill>
              </a:rPr>
              <a:t>Incapsula un </a:t>
            </a:r>
            <a:r>
              <a:rPr lang="en-US" sz="1200" dirty="0" err="1">
                <a:solidFill>
                  <a:srgbClr val="1F1F1F"/>
                </a:solidFill>
              </a:rPr>
              <a:t>contatore</a:t>
            </a:r>
            <a:r>
              <a:rPr lang="en-US" sz="1200" dirty="0">
                <a:solidFill>
                  <a:srgbClr val="1F1F1F"/>
                </a:solidFill>
              </a:rPr>
              <a:t> a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 bit</a:t>
            </a:r>
            <a:r>
              <a:rPr lang="en-US" sz="1200" dirty="0">
                <a:solidFill>
                  <a:srgbClr val="1F1F1F"/>
                </a:solidFill>
              </a:rPr>
              <a:t> per la </a:t>
            </a:r>
            <a:r>
              <a:rPr lang="en-US" sz="1200" dirty="0" err="1">
                <a:solidFill>
                  <a:srgbClr val="1F1F1F"/>
                </a:solidFill>
              </a:rPr>
              <a:t>gestione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dei</a:t>
            </a:r>
            <a:r>
              <a:rPr lang="en-US" sz="1200" dirty="0">
                <a:solidFill>
                  <a:srgbClr val="1F1F1F"/>
                </a:solidFill>
              </a:rPr>
              <a:t> timing </a:t>
            </a:r>
            <a:r>
              <a:rPr lang="en-US" sz="1200" dirty="0" err="1">
                <a:solidFill>
                  <a:srgbClr val="1F1F1F"/>
                </a:solidFill>
              </a:rPr>
              <a:t>delle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modalità</a:t>
            </a:r>
            <a:r>
              <a:rPr lang="en-US" sz="1200" dirty="0">
                <a:solidFill>
                  <a:srgbClr val="1F1F1F"/>
                </a:solidFill>
              </a:rPr>
              <a:t> operative e di standby.</a:t>
            </a: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F1F1F"/>
                </a:solidFill>
              </a:rPr>
              <a:t>I </a:t>
            </a:r>
            <a:r>
              <a:rPr lang="en-US" sz="1200" dirty="0" err="1">
                <a:solidFill>
                  <a:srgbClr val="1F1F1F"/>
                </a:solidFill>
              </a:rPr>
              <a:t>segnali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state_changed</a:t>
            </a:r>
            <a:r>
              <a:rPr lang="en-US" sz="1200" dirty="0">
                <a:solidFill>
                  <a:srgbClr val="1F1F1F"/>
                </a:solidFill>
              </a:rPr>
              <a:t> e </a:t>
            </a:r>
            <a:r>
              <a:rPr lang="en-US" sz="1200" dirty="0" err="1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mode_changed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agiscono</a:t>
            </a:r>
            <a:r>
              <a:rPr lang="en-US" sz="1200" dirty="0">
                <a:solidFill>
                  <a:srgbClr val="1F1F1F"/>
                </a:solidFill>
              </a:rPr>
              <a:t> come </a:t>
            </a:r>
            <a:r>
              <a:rPr lang="en-US" sz="12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reset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asincroni</a:t>
            </a:r>
            <a:r>
              <a:rPr lang="en-US" sz="1200" dirty="0">
                <a:solidFill>
                  <a:srgbClr val="1F1F1F"/>
                </a:solidFill>
              </a:rPr>
              <a:t> del </a:t>
            </a:r>
            <a:r>
              <a:rPr lang="en-US" sz="1200" dirty="0" err="1">
                <a:solidFill>
                  <a:srgbClr val="1F1F1F"/>
                </a:solidFill>
              </a:rPr>
              <a:t>contatore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interno</a:t>
            </a:r>
            <a:r>
              <a:rPr lang="en-US" sz="1200" dirty="0">
                <a:solidFill>
                  <a:srgbClr val="1F1F1F"/>
                </a:solidFill>
              </a:rPr>
              <a:t> e </a:t>
            </a:r>
            <a:r>
              <a:rPr lang="en-US" sz="1200" dirty="0" err="1">
                <a:solidFill>
                  <a:srgbClr val="1F1F1F"/>
                </a:solidFill>
              </a:rPr>
              <a:t>vengono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attivati</a:t>
            </a:r>
            <a:r>
              <a:rPr lang="en-US" sz="1200" dirty="0">
                <a:solidFill>
                  <a:srgbClr val="1F1F1F"/>
                </a:solidFill>
              </a:rPr>
              <a:t> al </a:t>
            </a:r>
            <a:r>
              <a:rPr lang="en-US" sz="1200" dirty="0" err="1">
                <a:solidFill>
                  <a:srgbClr val="1F1F1F"/>
                </a:solidFill>
              </a:rPr>
              <a:t>cambio</a:t>
            </a:r>
            <a:r>
              <a:rPr lang="en-US" sz="1200" dirty="0">
                <a:solidFill>
                  <a:srgbClr val="1F1F1F"/>
                </a:solidFill>
              </a:rPr>
              <a:t> di </a:t>
            </a:r>
            <a:r>
              <a:rPr lang="en-US" sz="1200" dirty="0" err="1">
                <a:solidFill>
                  <a:srgbClr val="1F1F1F"/>
                </a:solidFill>
              </a:rPr>
              <a:t>stato</a:t>
            </a:r>
            <a:r>
              <a:rPr lang="en-US" sz="1200" dirty="0">
                <a:solidFill>
                  <a:srgbClr val="1F1F1F"/>
                </a:solidFill>
              </a:rPr>
              <a:t> o </a:t>
            </a:r>
            <a:r>
              <a:rPr lang="en-US" sz="1200" dirty="0" err="1">
                <a:solidFill>
                  <a:srgbClr val="1F1F1F"/>
                </a:solidFill>
              </a:rPr>
              <a:t>modalità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dai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rispettivi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componenti</a:t>
            </a:r>
            <a:r>
              <a:rPr lang="en-US" sz="1200" dirty="0">
                <a:solidFill>
                  <a:srgbClr val="1F1F1F"/>
                </a:solidFill>
              </a:rPr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89EEE9-2DF9-47FB-8DA5-39E9C07A9924}"/>
              </a:ext>
            </a:extLst>
          </p:cNvPr>
          <p:cNvSpPr txBox="1"/>
          <p:nvPr/>
        </p:nvSpPr>
        <p:spPr>
          <a:xfrm>
            <a:off x="7631097" y="1763441"/>
            <a:ext cx="251785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 dirty="0">
                <a:latin typeface="Montserrat SemiBold" panose="00000700000000000000" pitchFamily="50" charset="0"/>
              </a:rPr>
              <a:t>NOTE IMPLEMENTATIVE</a:t>
            </a:r>
            <a:r>
              <a:rPr lang="en-US" sz="1200" dirty="0">
                <a:solidFill>
                  <a:srgbClr val="FE1C1D"/>
                </a:solidFill>
                <a:latin typeface="Montserrat SemiBold" panose="00000700000000000000" pitchFamily="50" charset="0"/>
              </a:rPr>
              <a:t>:</a:t>
            </a:r>
            <a:endParaRPr lang="it-IT" sz="1200" dirty="0">
              <a:solidFill>
                <a:srgbClr val="FE1C1D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3EAC010-CD8A-4648-AAAF-2E2AE8362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0027" y="3983921"/>
            <a:ext cx="2982794" cy="24304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6B001F-0899-4BD4-A846-CDB0A50BE49C}"/>
              </a:ext>
            </a:extLst>
          </p:cNvPr>
          <p:cNvSpPr txBox="1"/>
          <p:nvPr/>
        </p:nvSpPr>
        <p:spPr>
          <a:xfrm>
            <a:off x="7631097" y="3589171"/>
            <a:ext cx="251785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 dirty="0">
                <a:latin typeface="Montserrat SemiBold" panose="00000700000000000000" pitchFamily="50" charset="0"/>
              </a:rPr>
              <a:t>SIMBOLO</a:t>
            </a:r>
            <a:r>
              <a:rPr lang="en-US" sz="1200" dirty="0">
                <a:solidFill>
                  <a:srgbClr val="FE1C1D"/>
                </a:solidFill>
                <a:latin typeface="Montserrat SemiBold" panose="00000700000000000000" pitchFamily="50" charset="0"/>
              </a:rPr>
              <a:t>:</a:t>
            </a:r>
            <a:endParaRPr lang="it-IT" sz="1200" dirty="0">
              <a:solidFill>
                <a:srgbClr val="FE1C1D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1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66900" y="996124"/>
            <a:ext cx="4351020" cy="1010417"/>
          </a:xfrm>
        </p:spPr>
        <p:txBody>
          <a:bodyPr/>
          <a:lstStyle/>
          <a:p>
            <a:b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</a:br>
            <a:r>
              <a:rPr lang="en-US" b="1" dirty="0" err="1">
                <a:latin typeface="Montserrat" panose="00000500000000000000" pitchFamily="2" charset="0"/>
              </a:rPr>
              <a:t>Modalità</a:t>
            </a:r>
            <a:r>
              <a:rPr lang="en-US" b="1" dirty="0">
                <a:latin typeface="Montserrat" panose="00000500000000000000" pitchFamily="2" charset="0"/>
              </a:rPr>
              <a:t> </a:t>
            </a:r>
            <a:r>
              <a:rPr lang="en-US" b="1" dirty="0" err="1">
                <a:latin typeface="Montserrat" panose="00000500000000000000" pitchFamily="2" charset="0"/>
              </a:rPr>
              <a:t>Operativa</a:t>
            </a:r>
            <a: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  <a:t>.</a:t>
            </a:r>
            <a:endParaRPr lang="en-US" sz="28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0044" y="4456353"/>
            <a:ext cx="44068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NOMINAL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5427" y="4700130"/>
            <a:ext cx="4156074" cy="6328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ROSSO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acceso</a:t>
            </a:r>
            <a:r>
              <a:rPr lang="en-US" sz="1000" dirty="0">
                <a:solidFill>
                  <a:srgbClr val="1F1F1F"/>
                </a:solidFill>
              </a:rPr>
              <a:t> per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lang="en-US" sz="1000" dirty="0">
                <a:solidFill>
                  <a:srgbClr val="1F1F1F"/>
                </a:solidFill>
              </a:rPr>
              <a:t> secondi</a:t>
            </a: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VERDE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acceso</a:t>
            </a:r>
            <a:r>
              <a:rPr lang="en-US" sz="1000" dirty="0">
                <a:solidFill>
                  <a:srgbClr val="1F1F1F"/>
                </a:solidFill>
              </a:rPr>
              <a:t> per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lang="en-US" sz="1000" dirty="0">
                <a:solidFill>
                  <a:srgbClr val="1F1F1F"/>
                </a:solidFill>
              </a:rPr>
              <a:t> secondi</a:t>
            </a: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GIALLO</a:t>
            </a:r>
            <a:r>
              <a:rPr lang="en-US" sz="1000" dirty="0">
                <a:solidFill>
                  <a:srgbClr val="1F1F1F"/>
                </a:solidFill>
              </a:rPr>
              <a:t> (</a:t>
            </a:r>
            <a:r>
              <a:rPr lang="en-US" sz="1000" dirty="0" err="1">
                <a:solidFill>
                  <a:srgbClr val="1F1F1F"/>
                </a:solidFill>
              </a:rPr>
              <a:t>sovrapposto</a:t>
            </a:r>
            <a:r>
              <a:rPr lang="en-US" sz="1000" dirty="0">
                <a:solidFill>
                  <a:srgbClr val="1F1F1F"/>
                </a:solidFill>
              </a:rPr>
              <a:t> al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VERDE</a:t>
            </a:r>
            <a:r>
              <a:rPr lang="en-US" sz="1000" dirty="0">
                <a:solidFill>
                  <a:srgbClr val="1F1F1F"/>
                </a:solidFill>
              </a:rPr>
              <a:t>) per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000" dirty="0">
                <a:solidFill>
                  <a:srgbClr val="1F1F1F"/>
                </a:solidFill>
              </a:rPr>
              <a:t> secondi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647AF7-E895-4DE8-A9FE-3309A38CA9DB}"/>
              </a:ext>
            </a:extLst>
          </p:cNvPr>
          <p:cNvSpPr txBox="1"/>
          <p:nvPr/>
        </p:nvSpPr>
        <p:spPr>
          <a:xfrm rot="16200000">
            <a:off x="-263720" y="3215895"/>
            <a:ext cx="1512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SIMULAZIONI</a:t>
            </a:r>
            <a:b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</a:br>
            <a:r>
              <a:rPr lang="en-US" sz="1100" dirty="0">
                <a:solidFill>
                  <a:schemeClr val="accent1"/>
                </a:solidFill>
                <a:latin typeface="Montserrat Medium" panose="00000600000000000000" pitchFamily="50" charset="0"/>
              </a:rPr>
              <a:t>&amp; RISULTATI</a:t>
            </a:r>
          </a:p>
        </p:txBody>
      </p:sp>
      <p:pic>
        <p:nvPicPr>
          <p:cNvPr id="18" name="Segnaposto immagine 8">
            <a:extLst>
              <a:ext uri="{FF2B5EF4-FFF2-40B4-BE49-F238E27FC236}">
                <a16:creationId xmlns:a16="http://schemas.microsoft.com/office/drawing/2014/main" id="{D0845CE9-622E-487A-8FF6-D5B57A47E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704" y="3587633"/>
            <a:ext cx="11131296" cy="8710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61FF17EB-DB18-484D-A360-1DCA71F87FBC}"/>
              </a:ext>
            </a:extLst>
          </p:cNvPr>
          <p:cNvSpPr txBox="1"/>
          <p:nvPr/>
        </p:nvSpPr>
        <p:spPr>
          <a:xfrm>
            <a:off x="9366885" y="4456353"/>
            <a:ext cx="2640330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STANDBY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2605D14E-E813-4912-B9EF-22129A2EA95F}"/>
              </a:ext>
            </a:extLst>
          </p:cNvPr>
          <p:cNvSpPr txBox="1"/>
          <p:nvPr/>
        </p:nvSpPr>
        <p:spPr>
          <a:xfrm>
            <a:off x="3611150" y="4459404"/>
            <a:ext cx="1348894" cy="24622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MAINTENANCE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45AA7B30-5AA6-4C33-81BD-917DCF6423E0}"/>
              </a:ext>
            </a:extLst>
          </p:cNvPr>
          <p:cNvSpPr txBox="1"/>
          <p:nvPr/>
        </p:nvSpPr>
        <p:spPr>
          <a:xfrm>
            <a:off x="3683000" y="4705002"/>
            <a:ext cx="1205194" cy="6332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ROSSO</a:t>
            </a:r>
            <a:r>
              <a:rPr lang="en-US" sz="1000" dirty="0">
                <a:solidFill>
                  <a:srgbClr val="1F1F1F"/>
                </a:solidFill>
              </a:rPr>
              <a:t>,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VERDE</a:t>
            </a:r>
            <a:r>
              <a:rPr lang="en-US" sz="1000" dirty="0">
                <a:solidFill>
                  <a:srgbClr val="1F1F1F"/>
                </a:solidFill>
              </a:rPr>
              <a:t> e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GIALLO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restano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accesi</a:t>
            </a:r>
            <a:endParaRPr lang="en-US" sz="1000" dirty="0">
              <a:solidFill>
                <a:srgbClr val="1F1F1F"/>
              </a:solidFill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023F72C2-1570-4D7A-9465-B37E72CDCA34}"/>
              </a:ext>
            </a:extLst>
          </p:cNvPr>
          <p:cNvSpPr txBox="1"/>
          <p:nvPr/>
        </p:nvSpPr>
        <p:spPr>
          <a:xfrm>
            <a:off x="9492268" y="4701890"/>
            <a:ext cx="2394932" cy="6328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ROSSO</a:t>
            </a:r>
            <a:r>
              <a:rPr lang="en-US" sz="1000" dirty="0">
                <a:solidFill>
                  <a:srgbClr val="1F1F1F"/>
                </a:solidFill>
              </a:rPr>
              <a:t> e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VERDE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spenti</a:t>
            </a:r>
            <a:endParaRPr lang="en-US" sz="1000" dirty="0">
              <a:solidFill>
                <a:srgbClr val="1F1F1F"/>
              </a:solidFill>
            </a:endParaRPr>
          </a:p>
          <a:p>
            <a:pPr marL="171450" indent="-171450">
              <a:lnSpc>
                <a:spcPct val="120000"/>
              </a:lnSpc>
              <a:buClr>
                <a:srgbClr val="FE1C1D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GIALLO</a:t>
            </a:r>
            <a:r>
              <a:rPr lang="en-US" sz="1000" dirty="0">
                <a:solidFill>
                  <a:srgbClr val="1F1F1F"/>
                </a:solidFill>
              </a:rPr>
              <a:t> </a:t>
            </a:r>
            <a:r>
              <a:rPr lang="en-US" sz="1000" dirty="0" err="1">
                <a:solidFill>
                  <a:srgbClr val="1F1F1F"/>
                </a:solidFill>
              </a:rPr>
              <a:t>acceso</a:t>
            </a:r>
            <a:r>
              <a:rPr lang="en-US" sz="1000" dirty="0">
                <a:solidFill>
                  <a:srgbClr val="1F1F1F"/>
                </a:solidFill>
              </a:rPr>
              <a:t> per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000" dirty="0">
                <a:solidFill>
                  <a:srgbClr val="1F1F1F"/>
                </a:solidFill>
              </a:rPr>
              <a:t> secondo e </a:t>
            </a:r>
            <a:r>
              <a:rPr lang="en-US" sz="1000" dirty="0" err="1">
                <a:solidFill>
                  <a:srgbClr val="1F1F1F"/>
                </a:solidFill>
              </a:rPr>
              <a:t>spento</a:t>
            </a:r>
            <a:r>
              <a:rPr lang="en-US" sz="1000" dirty="0">
                <a:solidFill>
                  <a:srgbClr val="1F1F1F"/>
                </a:solidFill>
              </a:rPr>
              <a:t> per </a:t>
            </a:r>
            <a:r>
              <a:rPr lang="en-US" sz="1000" dirty="0">
                <a:solidFill>
                  <a:srgbClr val="1F1F1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000" dirty="0">
                <a:solidFill>
                  <a:srgbClr val="1F1F1F"/>
                </a:solidFill>
              </a:rPr>
              <a:t> secondi</a:t>
            </a:r>
          </a:p>
        </p:txBody>
      </p:sp>
    </p:spTree>
    <p:extLst>
      <p:ext uri="{BB962C8B-B14F-4D97-AF65-F5344CB8AC3E}">
        <p14:creationId xmlns:p14="http://schemas.microsoft.com/office/powerpoint/2010/main" val="2370521491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Balance Color">
      <a:dk1>
        <a:srgbClr val="1F1F1F"/>
      </a:dk1>
      <a:lt1>
        <a:srgbClr val="FFFFFF"/>
      </a:lt1>
      <a:dk2>
        <a:srgbClr val="202020"/>
      </a:dk2>
      <a:lt2>
        <a:srgbClr val="FFFFFF"/>
      </a:lt2>
      <a:accent1>
        <a:srgbClr val="FE1C1D"/>
      </a:accent1>
      <a:accent2>
        <a:srgbClr val="FF5757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1_B&amp;D-Powerpoint Template_16x9">
  <a:themeElements>
    <a:clrScheme name="Balance Color">
      <a:dk1>
        <a:srgbClr val="1F1F1F"/>
      </a:dk1>
      <a:lt1>
        <a:srgbClr val="FFFFFF"/>
      </a:lt1>
      <a:dk2>
        <a:srgbClr val="202020"/>
      </a:dk2>
      <a:lt2>
        <a:srgbClr val="FFFFFF"/>
      </a:lt2>
      <a:accent1>
        <a:srgbClr val="FE1C1D"/>
      </a:accent1>
      <a:accent2>
        <a:srgbClr val="FF5757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3146</TotalTime>
  <Words>989</Words>
  <Application>Microsoft Office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4" baseType="lpstr">
      <vt:lpstr>Montserrat SemiBold</vt:lpstr>
      <vt:lpstr>Calibri</vt:lpstr>
      <vt:lpstr>Arial</vt:lpstr>
      <vt:lpstr>Wingdings</vt:lpstr>
      <vt:lpstr>Montserrat Medium</vt:lpstr>
      <vt:lpstr>Cascadia Mono</vt:lpstr>
      <vt:lpstr>Open Sans</vt:lpstr>
      <vt:lpstr>Montserrat</vt:lpstr>
      <vt:lpstr>B&amp;D-Powerpoint Template_16x9</vt:lpstr>
      <vt:lpstr>1_B&amp;D-Powerpoint Template_16x9</vt:lpstr>
      <vt:lpstr>Presentazione standard di PowerPoint</vt:lpstr>
      <vt:lpstr>Considerazioni iniziali.</vt:lpstr>
      <vt:lpstr>Porte I/O.</vt:lpstr>
      <vt:lpstr>Segnali Interni.</vt:lpstr>
      <vt:lpstr>Segnali Interni.</vt:lpstr>
      <vt:lpstr>Operational Mode Controller.</vt:lpstr>
      <vt:lpstr>Standby Mode Controller.</vt:lpstr>
      <vt:lpstr>Light Controller.</vt:lpstr>
      <vt:lpstr> Modalità Operativa.</vt:lpstr>
      <vt:lpstr> Modalità di Standby.</vt:lpstr>
      <vt:lpstr> Modalità di Standby.</vt:lpstr>
      <vt:lpstr> Modalità di Standby.</vt:lpstr>
      <vt:lpstr> Enable/Reset.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Dublin_Design</dc:creator>
  <cp:lastModifiedBy>d.marchetti8@campus.unimib.it</cp:lastModifiedBy>
  <cp:revision>325</cp:revision>
  <cp:lastPrinted>2017-03-09T03:48:56Z</cp:lastPrinted>
  <dcterms:created xsi:type="dcterms:W3CDTF">2016-11-10T06:07:03Z</dcterms:created>
  <dcterms:modified xsi:type="dcterms:W3CDTF">2020-09-14T08:10:19Z</dcterms:modified>
</cp:coreProperties>
</file>