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6"/>
  </p:notesMasterIdLst>
  <p:sldIdLst>
    <p:sldId id="256" r:id="rId2"/>
    <p:sldId id="269" r:id="rId3"/>
    <p:sldId id="257" r:id="rId4"/>
    <p:sldId id="258" r:id="rId5"/>
    <p:sldId id="259" r:id="rId6"/>
    <p:sldId id="279" r:id="rId7"/>
    <p:sldId id="28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1" r:id="rId17"/>
    <p:sldId id="262" r:id="rId18"/>
    <p:sldId id="263" r:id="rId19"/>
    <p:sldId id="260" r:id="rId20"/>
    <p:sldId id="265" r:id="rId21"/>
    <p:sldId id="264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A5D174-D849-412E-83C6-A571D22C800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 slide, highlight how Git came to be and its origins.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50C425-1BD4-45BF-AD44-B7991E15840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69278B-29F7-451F-B516-72BE2CE8F68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 here to go through a live demonstration of each of these commands.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0F71C5-EECD-492E-BA32-E8A193FB953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situation that many people might run into, hence a few slides on it.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204F9B-045E-47A2-B85A-68A1A6BB79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 explanatory.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B6A43FA-C3FA-43D7-8C14-3FA1DC59E46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demonstration of resolving a merge conflict here. Also highlight that if worse comes to worse, making a backup of code and nuking the local repo is fine too.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4B9C4B-3C6C-487B-81FC-58B8F737EC4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 that learning how to use Git on a command line is a must before using graphical clients, as if something screws up on the client one can fall back to the command line.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AAB3AE-EC5D-49AA-BCAC-BD013636CC9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Basically what this whole presentation is for. Make note that this is only one of many ways to do this.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EB7258-E754-45D8-8599-E0882E28888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people really don’t use this resource enough!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608F82-4B47-402A-A6D4-B67344DEDD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Git is really cool and can be used for a whole bunch of things.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A44689-6A54-45F0-B00D-D97AE9420C0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1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9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093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21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144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794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8964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297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4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02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7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2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975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6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131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24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8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591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hshitgi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tless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name/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 101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Or: Git for </a:t>
            </a:r>
            <a:r>
              <a:rPr lang="en-US" sz="2000" b="0" strike="noStrike" cap="all" spc="-1" dirty="0" err="1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David Muckle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Git’s</a:t>
            </a:r>
            <a:r>
              <a:rPr lang="en-US" dirty="0">
                <a:latin typeface="+mn-lt"/>
              </a:rPr>
              <a:t> “save” button</a:t>
            </a:r>
          </a:p>
          <a:p>
            <a:r>
              <a:rPr lang="en-US" dirty="0">
                <a:latin typeface="+mn-lt"/>
              </a:rPr>
              <a:t>Makes a save of all the files you currently have tracked, and changes to anything you’ve changed and are still tracking</a:t>
            </a:r>
          </a:p>
          <a:p>
            <a:r>
              <a:rPr lang="en-US" dirty="0">
                <a:latin typeface="+mn-lt"/>
              </a:rPr>
              <a:t>Needs a comment to go with 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‘Commit comment’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Otherwise a text editor like vim or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open up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This is annoying. Just use –m.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Git creates a unique hash value of your commit to refer to later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CS160 people, what does that mean? </a:t>
            </a: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0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your changes to an online “remote”</a:t>
            </a:r>
          </a:p>
          <a:p>
            <a:r>
              <a:rPr lang="en-US" dirty="0"/>
              <a:t>If you cloned from an existing “remote,” you don’t need to set up a remote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–u origin master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https://bitbucket.org/username/repo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If you started a project locally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Git might ask you some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settings.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Defaulting to “matching” is fine</a:t>
            </a:r>
          </a:p>
        </p:txBody>
      </p:sp>
    </p:spTree>
    <p:extLst>
      <p:ext uri="{BB962C8B-B14F-4D97-AF65-F5344CB8AC3E}">
        <p14:creationId xmlns:p14="http://schemas.microsoft.com/office/powerpoint/2010/main" val="179352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new changes from online</a:t>
            </a:r>
          </a:p>
          <a:p>
            <a:r>
              <a:rPr lang="en-US" dirty="0"/>
              <a:t>Useful to do before working on a project, to avoid conflicting changes</a:t>
            </a:r>
          </a:p>
          <a:p>
            <a:pPr lvl="1"/>
            <a:r>
              <a:rPr lang="en-US" dirty="0"/>
              <a:t>Awesome if you’re working with another person</a:t>
            </a:r>
          </a:p>
          <a:p>
            <a:r>
              <a:rPr lang="en-US" dirty="0"/>
              <a:t>Will default to the information that you used during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6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Creates a separate copy of your project from the current point in 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Git creates the ‘master’ branch by default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Need to create a new branch on the remote as well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commithash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Switch to a branch OR revert back to an old commit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Make sure to commit your changes before switching branches, else you will lose said changes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3"/>
            <a:r>
              <a:rPr lang="en-US" dirty="0">
                <a:latin typeface="+mn-lt"/>
                <a:cs typeface="Courier New" panose="02070309020205020404" pitchFamily="49" charset="0"/>
              </a:rPr>
              <a:t>Makes a temporary commit. Where does it go?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list</a:t>
            </a:r>
          </a:p>
          <a:p>
            <a:pPr lvl="3"/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 </a:t>
            </a:r>
            <a:r>
              <a:rPr lang="en-US" altLang="ja-JP" dirty="0">
                <a:latin typeface="+mn-lt"/>
                <a:cs typeface="Courier New" panose="02070309020205020404" pitchFamily="49" charset="0"/>
              </a:rPr>
              <a:t>to go back to a stash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619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Merge two (Or more!) branches together</a:t>
            </a:r>
          </a:p>
          <a:p>
            <a:pPr lvl="1"/>
            <a:r>
              <a:rPr lang="en-US" dirty="0">
                <a:latin typeface="+mn-lt"/>
              </a:rPr>
              <a:t>Happens automatically if you do a pull while having local commits not in the remote</a:t>
            </a:r>
          </a:p>
          <a:p>
            <a:pPr lvl="1"/>
            <a:r>
              <a:rPr lang="en-US" dirty="0">
                <a:latin typeface="+mn-lt"/>
              </a:rPr>
              <a:t>If you’re on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branch and 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dev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it will pull in the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lang="en-US" dirty="0">
                <a:cs typeface="Courier New" panose="02070309020205020404" pitchFamily="49" charset="0"/>
              </a:rPr>
              <a:t>and apply them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Also good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 ‘Comment’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with as well,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Useful for working on stuff that doesn’t work yet, then merging it into a branch where everything does work</a:t>
            </a:r>
          </a:p>
          <a:p>
            <a:r>
              <a:rPr lang="en-US" dirty="0">
                <a:latin typeface="+mn-lt"/>
              </a:rPr>
              <a:t>Still keeps the branch you merged changes from</a:t>
            </a:r>
          </a:p>
          <a:p>
            <a:r>
              <a:rPr lang="en-US" dirty="0">
                <a:latin typeface="+mn-lt"/>
              </a:rPr>
              <a:t>Can be done with more than one branch (Octopus merge)</a:t>
            </a:r>
          </a:p>
          <a:p>
            <a:pPr lvl="1"/>
            <a:r>
              <a:rPr lang="en-US" dirty="0">
                <a:latin typeface="+mn-lt"/>
              </a:rPr>
              <a:t>Linux kernel once did a 66 way merge!</a:t>
            </a:r>
          </a:p>
          <a:p>
            <a:r>
              <a:rPr lang="en-US" dirty="0">
                <a:latin typeface="+mn-lt"/>
              </a:rPr>
              <a:t>What happens if two files have a different line in both branches?</a:t>
            </a:r>
          </a:p>
        </p:txBody>
      </p:sp>
    </p:spTree>
    <p:extLst>
      <p:ext uri="{BB962C8B-B14F-4D97-AF65-F5344CB8AC3E}">
        <p14:creationId xmlns:p14="http://schemas.microsoft.com/office/powerpoint/2010/main" val="262983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diff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commithash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commithash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Show the difference between two files, two commits, two branches…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Nice and colorized!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blame filename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Show, line by line, who did what in a file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Find out who to </a:t>
            </a:r>
            <a:r>
              <a:rPr lang="en-US" strike="sngStrike" dirty="0">
                <a:latin typeface="+mn-lt"/>
                <a:cs typeface="Courier New" panose="02070309020205020404" pitchFamily="49" charset="0"/>
              </a:rPr>
              <a:t>blame for a bug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thank for a feature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Also shows commits something happened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 “time machine” of all things you’ve done in Git</a:t>
            </a:r>
          </a:p>
        </p:txBody>
      </p:sp>
    </p:spTree>
    <p:extLst>
      <p:ext uri="{BB962C8B-B14F-4D97-AF65-F5344CB8AC3E}">
        <p14:creationId xmlns:p14="http://schemas.microsoft.com/office/powerpoint/2010/main" val="326833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to do if Git breaks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4" name="Picture 6"/>
          <p:cNvPicPr/>
          <p:nvPr/>
        </p:nvPicPr>
        <p:blipFill>
          <a:blip r:embed="rId3"/>
          <a:stretch/>
        </p:blipFill>
        <p:spPr>
          <a:xfrm>
            <a:off x="6111360" y="1986480"/>
            <a:ext cx="5238360" cy="1933200"/>
          </a:xfrm>
          <a:prstGeom prst="rect">
            <a:avLst/>
          </a:prstGeom>
          <a:ln>
            <a:noFill/>
          </a:ln>
        </p:spPr>
      </p:pic>
      <p:pic>
        <p:nvPicPr>
          <p:cNvPr id="125" name="Picture 8"/>
          <p:cNvPicPr/>
          <p:nvPr/>
        </p:nvPicPr>
        <p:blipFill>
          <a:blip r:embed="rId4"/>
          <a:stretch/>
        </p:blipFill>
        <p:spPr>
          <a:xfrm>
            <a:off x="646200" y="1986480"/>
            <a:ext cx="5051520" cy="189504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5"/>
          <a:stretch/>
        </p:blipFill>
        <p:spPr>
          <a:xfrm>
            <a:off x="2850480" y="4116240"/>
            <a:ext cx="6307560" cy="197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9" name="Picture 2"/>
          <p:cNvPicPr/>
          <p:nvPr/>
        </p:nvPicPr>
        <p:blipFill>
          <a:blip r:embed="rId3"/>
          <a:stretch/>
        </p:blipFill>
        <p:spPr>
          <a:xfrm>
            <a:off x="-75240" y="-606240"/>
            <a:ext cx="12267000" cy="76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Resolving Merge Conflicts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Stay calm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Read the marked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Talk with your partner(s)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Figure out what to keep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 accordingly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Push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38960" y="0"/>
            <a:ext cx="75524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39481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 rot="16200000">
            <a:off x="14043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3"/>
          <p:cNvPicPr/>
          <p:nvPr/>
        </p:nvPicPr>
        <p:blipFill>
          <a:blip r:embed="rId3"/>
          <a:srcRect l="39948" b="8321"/>
          <a:stretch/>
        </p:blipFill>
        <p:spPr>
          <a:xfrm>
            <a:off x="4638960" y="1447920"/>
            <a:ext cx="7067520" cy="3803400"/>
          </a:xfrm>
          <a:prstGeom prst="rect">
            <a:avLst/>
          </a:prstGeom>
          <a:ln>
            <a:noFill/>
          </a:ln>
        </p:spPr>
      </p:pic>
      <p:sp>
        <p:nvSpPr>
          <p:cNvPr id="120" name="TextShape 5"/>
          <p:cNvSpPr txBox="1"/>
          <p:nvPr/>
        </p:nvSpPr>
        <p:spPr>
          <a:xfrm>
            <a:off x="643680" y="1447920"/>
            <a:ext cx="3108240" cy="1444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Graphical Clients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TextShape 6"/>
          <p:cNvSpPr txBox="1"/>
          <p:nvPr/>
        </p:nvSpPr>
        <p:spPr>
          <a:xfrm>
            <a:off x="643680" y="3072240"/>
            <a:ext cx="3107520" cy="294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Integration with IDEs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Eclipse,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Netbeans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IntelliJ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Standalone Clients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 Client,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Atlassian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SourceTree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Git GUI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81" y="886691"/>
            <a:ext cx="7260406" cy="47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1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Suggested Setup for Pair Programming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BitBucket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repository with private access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members to repository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team with partner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repository under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with your Clark CS Account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a repository on system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Commit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 local computer, 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clone ssh://username@csgateway.clarku.edu/home/username/pathtorepo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Won’t work with pair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I use Git for other things?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Absolutely!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Essays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Cover letters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editing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Recipes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 settings (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dotfiles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PowerPoint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Aside: Git works best with text files, but can still be used with non-text files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Other Git Resources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Oh Shit, git! </a:t>
            </a:r>
            <a:r>
              <a:rPr lang="en-US" sz="2000" b="0" u="sng" strike="noStrike" spc="-1" dirty="0">
                <a:solidFill>
                  <a:srgbClr val="58C1BA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http://ohshitgit.com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 will break. Here’s how you can fix it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Gitless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u="sng" strike="noStrike" spc="-1" dirty="0">
                <a:solidFill>
                  <a:srgbClr val="58C1BA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4"/>
              </a:rPr>
              <a:t>http://gitless.com/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nice “porcelain” to use with Git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hub… For Git… It’s in the name folks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 some helpful docs and is </a:t>
            </a: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place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for open source projects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Atlassian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BitBucket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 some more docs, slightly better formatting than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command --help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Pulls up a webpage or “man” page on any git command, complete with all the options you can use.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75920" y="260856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 forth and Commit!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is Git?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VCS (Version Control Software)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CVS, Mercurial, </a:t>
            </a:r>
            <a:r>
              <a:rPr lang="en-US" sz="1800" b="0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track of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Revert back to old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multiple versions of a project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Merge versions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Synchronize projects between machines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your project “in the cloud”</a:t>
            </a:r>
          </a:p>
          <a:p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6" name="Picture 2" descr="https://68.media.tumblr.com/d28f46654cd788d9c8e29a04bf1bf2f2/tumblr_inline_olburabBiV1skb2to_5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00" y="1573261"/>
            <a:ext cx="31432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080" y="0"/>
            <a:ext cx="60980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 rot="16200000">
            <a:off x="24501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Picture 3"/>
          <p:cNvPicPr/>
          <p:nvPr/>
        </p:nvPicPr>
        <p:blipFill>
          <a:blip r:embed="rId3"/>
          <a:stretch/>
        </p:blipFill>
        <p:spPr>
          <a:xfrm>
            <a:off x="5553360" y="1143000"/>
            <a:ext cx="5449680" cy="24001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TextShape 5"/>
          <p:cNvSpPr txBox="1"/>
          <p:nvPr/>
        </p:nvSpPr>
        <p:spPr>
          <a:xfrm>
            <a:off x="649080" y="629280"/>
            <a:ext cx="4166280" cy="162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History of Git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6"/>
          <p:cNvSpPr txBox="1"/>
          <p:nvPr/>
        </p:nvSpPr>
        <p:spPr>
          <a:xfrm>
            <a:off x="649080" y="2438280"/>
            <a:ext cx="4166280" cy="378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in Linux development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Replacing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BitKeeper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online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GitHub,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BitBucket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6" name="Picture 2"/>
          <p:cNvPicPr/>
          <p:nvPr/>
        </p:nvPicPr>
        <p:blipFill>
          <a:blip r:embed="rId4"/>
          <a:stretch/>
        </p:blipFill>
        <p:spPr>
          <a:xfrm>
            <a:off x="7961400" y="4686480"/>
            <a:ext cx="3906720" cy="1447920"/>
          </a:xfrm>
          <a:prstGeom prst="rect">
            <a:avLst/>
          </a:prstGeom>
          <a:ln>
            <a:noFill/>
          </a:ln>
        </p:spPr>
      </p:pic>
      <p:pic>
        <p:nvPicPr>
          <p:cNvPr id="107" name="Picture 4"/>
          <p:cNvPicPr/>
          <p:nvPr/>
        </p:nvPicPr>
        <p:blipFill>
          <a:blip r:embed="rId5"/>
          <a:stretch/>
        </p:blipFill>
        <p:spPr>
          <a:xfrm>
            <a:off x="5846760" y="4004280"/>
            <a:ext cx="1733760" cy="17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094080" y="0"/>
            <a:ext cx="60980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 rot="16200000">
            <a:off x="24501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TextShape 5"/>
          <p:cNvSpPr txBox="1"/>
          <p:nvPr/>
        </p:nvSpPr>
        <p:spPr>
          <a:xfrm>
            <a:off x="649080" y="629280"/>
            <a:ext cx="4166280" cy="162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Git Basics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TextShape 6"/>
          <p:cNvSpPr txBox="1"/>
          <p:nvPr/>
        </p:nvSpPr>
        <p:spPr>
          <a:xfrm>
            <a:off x="649080" y="2438280"/>
            <a:ext cx="4166280" cy="378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clone http://example.com/repo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 http or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ssh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add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somefile.thing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status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commit -m ‘Comment’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push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pull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branch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branchname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checkout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branchname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merge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4" name="Picture 3"/>
          <p:cNvPicPr/>
          <p:nvPr/>
        </p:nvPicPr>
        <p:blipFill>
          <a:blip r:embed="rId3"/>
          <a:stretch/>
        </p:blipFill>
        <p:spPr>
          <a:xfrm>
            <a:off x="6094080" y="1703880"/>
            <a:ext cx="5576400" cy="401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 new project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Run in a folder with all your project materials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Creates a .git folder within your project folder, DON’T TOUCH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an existing project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Clone the project from some online source like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BitBucket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Github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https://github.com/username/project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ssh://git@github.com/username/project</a:t>
            </a:r>
          </a:p>
          <a:p>
            <a:pPr lvl="1"/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8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SSH and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can be used to facilitate cloning and other stuff with online projects</a:t>
            </a:r>
          </a:p>
          <a:p>
            <a:r>
              <a:rPr lang="en-US" dirty="0"/>
              <a:t>Uses a </a:t>
            </a:r>
            <a:r>
              <a:rPr lang="en-US" dirty="0" err="1"/>
              <a:t>keypair</a:t>
            </a:r>
            <a:r>
              <a:rPr lang="en-US" dirty="0"/>
              <a:t> for authentication</a:t>
            </a:r>
          </a:p>
          <a:p>
            <a:pPr lvl="1"/>
            <a:r>
              <a:rPr lang="en-US" dirty="0"/>
              <a:t>Public key and private key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to make a new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keypair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Put your public key on things you want to “unlock” with your private key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Keep your private key </a:t>
            </a:r>
            <a:r>
              <a:rPr lang="en-US" i="1" dirty="0">
                <a:latin typeface="+mn-lt"/>
                <a:cs typeface="Courier New" panose="02070309020205020404" pitchFamily="49" charset="0"/>
              </a:rPr>
              <a:t>safe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Put your public key on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Github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Bitbucket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to clone and interface with projects without having to enter your username and password every 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Git to start “tracking” a file</a:t>
            </a:r>
          </a:p>
          <a:p>
            <a:pPr lvl="1"/>
            <a:r>
              <a:rPr lang="en-US" dirty="0"/>
              <a:t>Can have tracked and untracked files in a repository</a:t>
            </a:r>
          </a:p>
          <a:p>
            <a:pPr lvl="1"/>
            <a:r>
              <a:rPr lang="en-US" dirty="0"/>
              <a:t>Only tracked files will be saved by Git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Tell Git to add all files in your repository, including files in other folders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*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Add only the files in the folder you’re currently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filename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Just add one specific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filename</a:t>
            </a:r>
          </a:p>
        </p:txBody>
      </p:sp>
    </p:spTree>
    <p:extLst>
      <p:ext uri="{BB962C8B-B14F-4D97-AF65-F5344CB8AC3E}">
        <p14:creationId xmlns:p14="http://schemas.microsoft.com/office/powerpoint/2010/main" val="37491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Tells you what’s tracked, untracked, what’s ready to commit, status of upstream remotes, branch…</a:t>
            </a:r>
          </a:p>
          <a:p>
            <a:r>
              <a:rPr lang="en-US" dirty="0">
                <a:latin typeface="+mn-lt"/>
              </a:rPr>
              <a:t>Useful after doing any git command to double check everything’s good</a:t>
            </a:r>
          </a:p>
          <a:p>
            <a:r>
              <a:rPr lang="en-US" dirty="0">
                <a:latin typeface="+mn-lt"/>
              </a:rPr>
              <a:t>A way to get your bearings in a repo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0475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264</TotalTime>
  <Words>1267</Words>
  <Application>Microsoft Office PowerPoint</Application>
  <PresentationFormat>Widescreen</PresentationFormat>
  <Paragraphs>179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Century Gothic</vt:lpstr>
      <vt:lpstr>Courier New</vt:lpstr>
      <vt:lpstr>DejaVu Sans</vt:lpstr>
      <vt:lpstr>メイリオ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init and git clone</vt:lpstr>
      <vt:lpstr>Aside: SSH and Git</vt:lpstr>
      <vt:lpstr>git add</vt:lpstr>
      <vt:lpstr>git status</vt:lpstr>
      <vt:lpstr>git commit</vt:lpstr>
      <vt:lpstr>git push</vt:lpstr>
      <vt:lpstr>git pull</vt:lpstr>
      <vt:lpstr>git branch and git checkout</vt:lpstr>
      <vt:lpstr>git merge</vt:lpstr>
      <vt:lpstr>Other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subject/>
  <dc:creator>David Muckle</dc:creator>
  <dc:description/>
  <cp:lastModifiedBy>David Muckle</cp:lastModifiedBy>
  <cp:revision>37</cp:revision>
  <dcterms:created xsi:type="dcterms:W3CDTF">2016-12-15T19:37:54Z</dcterms:created>
  <dcterms:modified xsi:type="dcterms:W3CDTF">2017-02-23T05:42:44Z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