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380" r:id="rId2"/>
    <p:sldId id="257" r:id="rId3"/>
    <p:sldId id="381" r:id="rId4"/>
    <p:sldId id="374" r:id="rId5"/>
    <p:sldId id="260" r:id="rId6"/>
    <p:sldId id="371" r:id="rId7"/>
    <p:sldId id="360" r:id="rId8"/>
    <p:sldId id="376" r:id="rId9"/>
    <p:sldId id="377" r:id="rId10"/>
    <p:sldId id="378" r:id="rId11"/>
    <p:sldId id="379" r:id="rId12"/>
    <p:sldId id="367" r:id="rId13"/>
    <p:sldId id="373" r:id="rId14"/>
    <p:sldId id="370" r:id="rId15"/>
    <p:sldId id="368" r:id="rId16"/>
    <p:sldId id="369" r:id="rId17"/>
    <p:sldId id="353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Gill Sans" panose="020B0604020202020204" charset="0"/>
      <p:regular r:id="rId28"/>
      <p:bold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2" roundtripDataSignature="AMtx7mjRJNwwUUHfMsor0fpqUbFkWnvI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E4852-9A84-4A05-B80D-C3DE9D9CFD86}">
  <a:tblStyle styleId="{5F0E4852-9A84-4A05-B80D-C3DE9D9CFD8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3DFC0B7-0417-468B-BB51-6E6059417D1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9EB"/>
          </a:solidFill>
        </a:fill>
      </a:tcStyle>
    </a:wholeTbl>
    <a:band1H>
      <a:tcTxStyle/>
      <a:tcStyle>
        <a:tcBdr/>
        <a:fill>
          <a:solidFill>
            <a:srgbClr val="CDCF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1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45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36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95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8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0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44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80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61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52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56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18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12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6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6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6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6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6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6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5" name="Google Shape;25;p2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2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27;p2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2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0" name="Google Shape;30;p2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" name="Google Shape;32;p2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3" name="Google Shape;33;p2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4" name="Google Shape;34;p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5" name="Google Shape;35;p2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6" name="Google Shape;36;p2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7" name="Google Shape;37;p2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8" name="Google Shape;38;p2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9" name="Google Shape;39;p2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Google Shape;45;p28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Google Shape;46;p28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Google Shape;48;p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49" name="Google Shape;49;p28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1" name="Google Shape;51;p2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2" name="Google Shape;52;p2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3;p2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4" name="Google Shape;54;p2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2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7" name="Google Shape;57;p2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28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4" name="Google Shape;64;p2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" name="Google Shape;65;p2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6" name="Google Shape;66;p2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2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9" name="Google Shape;69;p2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71;p29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72" name="Google Shape;72;p29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73" name="Google Shape;73;p29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9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5" name="Google Shape;75;p29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76" name="Google Shape;76;p2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7" name="Google Shape;77;p2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9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3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31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31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31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3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3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3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3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3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32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3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32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32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3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3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3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3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3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3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33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33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2" cy="1699506"/>
            </a:xfrm>
          </p:grpSpPr>
          <p:sp>
            <p:nvSpPr>
              <p:cNvPr id="147" name="Google Shape;147;p33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3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33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50" name="Google Shape;150;p33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3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3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3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3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5;p1">
            <a:extLst>
              <a:ext uri="{FF2B5EF4-FFF2-40B4-BE49-F238E27FC236}">
                <a16:creationId xmlns:a16="http://schemas.microsoft.com/office/drawing/2014/main" id="{E3A584C9-86F5-7CC1-E6DC-C9AC792D30C1}"/>
              </a:ext>
            </a:extLst>
          </p:cNvPr>
          <p:cNvSpPr txBox="1"/>
          <p:nvPr/>
        </p:nvSpPr>
        <p:spPr>
          <a:xfrm>
            <a:off x="1295605" y="298724"/>
            <a:ext cx="61022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Microsoft Engage 2022</a:t>
            </a:r>
            <a:endParaRPr sz="4000" b="1" i="0" u="none" strike="noStrike" cap="none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FEBD74-7983-003F-F4B5-A1A26C6C8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4" y="146867"/>
            <a:ext cx="862891" cy="86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84;p1">
            <a:extLst>
              <a:ext uri="{FF2B5EF4-FFF2-40B4-BE49-F238E27FC236}">
                <a16:creationId xmlns:a16="http://schemas.microsoft.com/office/drawing/2014/main" id="{1559C6C0-8095-051F-C458-BA6EFB36E14C}"/>
              </a:ext>
            </a:extLst>
          </p:cNvPr>
          <p:cNvSpPr txBox="1">
            <a:spLocks/>
          </p:cNvSpPr>
          <p:nvPr/>
        </p:nvSpPr>
        <p:spPr>
          <a:xfrm>
            <a:off x="2625603" y="1290537"/>
            <a:ext cx="2330011" cy="29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N" sz="2000"/>
              <a:t> PRESENTATION</a:t>
            </a:r>
            <a:endParaRPr lang="en-IN" sz="2000" dirty="0"/>
          </a:p>
        </p:txBody>
      </p:sp>
      <p:sp>
        <p:nvSpPr>
          <p:cNvPr id="6" name="Google Shape;186;p1">
            <a:extLst>
              <a:ext uri="{FF2B5EF4-FFF2-40B4-BE49-F238E27FC236}">
                <a16:creationId xmlns:a16="http://schemas.microsoft.com/office/drawing/2014/main" id="{AAE8C291-835A-E683-5F37-947AAA3792D6}"/>
              </a:ext>
            </a:extLst>
          </p:cNvPr>
          <p:cNvSpPr txBox="1"/>
          <p:nvPr/>
        </p:nvSpPr>
        <p:spPr>
          <a:xfrm>
            <a:off x="35867" y="2018705"/>
            <a:ext cx="7362000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ANALYSIS</a:t>
            </a:r>
            <a:endParaRPr lang="en-US" sz="3000" b="0" i="0" u="none" strike="noStrike" cap="none" dirty="0">
              <a:solidFill>
                <a:srgbClr val="0000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" name="Google Shape;187;p1">
            <a:extLst>
              <a:ext uri="{FF2B5EF4-FFF2-40B4-BE49-F238E27FC236}">
                <a16:creationId xmlns:a16="http://schemas.microsoft.com/office/drawing/2014/main" id="{5F836710-7C3F-EABA-160B-81EF6B1B0ED1}"/>
              </a:ext>
            </a:extLst>
          </p:cNvPr>
          <p:cNvSpPr txBox="1"/>
          <p:nvPr/>
        </p:nvSpPr>
        <p:spPr>
          <a:xfrm>
            <a:off x="1384" y="4138170"/>
            <a:ext cx="3198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latin typeface="Roboto Condensed"/>
                <a:ea typeface="Roboto Condensed"/>
                <a:cs typeface="Roboto Condensed"/>
                <a:sym typeface="Roboto Condensed"/>
              </a:rPr>
              <a:t>Presented by:</a:t>
            </a:r>
            <a:endParaRPr sz="1400" b="1" i="0" u="none" strike="noStrike" cap="none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188;p1">
            <a:extLst>
              <a:ext uri="{FF2B5EF4-FFF2-40B4-BE49-F238E27FC236}">
                <a16:creationId xmlns:a16="http://schemas.microsoft.com/office/drawing/2014/main" id="{89387E63-818C-70C9-4D26-15C50899C8AF}"/>
              </a:ext>
            </a:extLst>
          </p:cNvPr>
          <p:cNvSpPr txBox="1"/>
          <p:nvPr/>
        </p:nvSpPr>
        <p:spPr>
          <a:xfrm>
            <a:off x="35867" y="4538249"/>
            <a:ext cx="211639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Roboto Condensed Light"/>
                <a:cs typeface="Calibri" panose="020F0502020204030204" pitchFamily="34" charset="0"/>
                <a:sym typeface="Roboto Condensed Light"/>
              </a:rPr>
              <a:t>VEDANT DESHMUKH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Roboto Condensed Light"/>
              <a:cs typeface="Calibri" panose="020F0502020204030204" pitchFamily="34" charset="0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859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Few Results: Overall Analysis 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10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FA275-1EEF-0ED8-E726-1DDEED8141F5}"/>
              </a:ext>
            </a:extLst>
          </p:cNvPr>
          <p:cNvSpPr txBox="1"/>
          <p:nvPr/>
        </p:nvSpPr>
        <p:spPr>
          <a:xfrm>
            <a:off x="135618" y="1384583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60E9A-4384-436E-8963-FD2F58ACE36C}"/>
              </a:ext>
            </a:extLst>
          </p:cNvPr>
          <p:cNvCxnSpPr>
            <a:cxnSpLocks/>
          </p:cNvCxnSpPr>
          <p:nvPr/>
        </p:nvCxnSpPr>
        <p:spPr>
          <a:xfrm>
            <a:off x="4572000" y="1314450"/>
            <a:ext cx="0" cy="38290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86C924E3-2BC0-2D75-223E-050B2ED9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8" y="1691054"/>
            <a:ext cx="4344987" cy="29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9722F34-E9DE-91E7-CDD8-FBFFFCC0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63" y="1691054"/>
            <a:ext cx="4300537" cy="29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6EDA88-E98C-2B70-3E53-AF0FADDCB1FC}"/>
              </a:ext>
            </a:extLst>
          </p:cNvPr>
          <p:cNvSpPr txBox="1"/>
          <p:nvPr/>
        </p:nvSpPr>
        <p:spPr>
          <a:xfrm>
            <a:off x="4716607" y="1383277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8</a:t>
            </a:r>
          </a:p>
        </p:txBody>
      </p:sp>
    </p:spTree>
    <p:extLst>
      <p:ext uri="{BB962C8B-B14F-4D97-AF65-F5344CB8AC3E}">
        <p14:creationId xmlns:p14="http://schemas.microsoft.com/office/powerpoint/2010/main" val="1267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Few Results: Individual Analysis 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11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FA275-1EEF-0ED8-E726-1DDEED8141F5}"/>
              </a:ext>
            </a:extLst>
          </p:cNvPr>
          <p:cNvSpPr txBox="1"/>
          <p:nvPr/>
        </p:nvSpPr>
        <p:spPr>
          <a:xfrm>
            <a:off x="135618" y="1384583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16C0E-8011-3CE2-78CD-85ECB48B0387}"/>
              </a:ext>
            </a:extLst>
          </p:cNvPr>
          <p:cNvSpPr txBox="1"/>
          <p:nvPr/>
        </p:nvSpPr>
        <p:spPr>
          <a:xfrm>
            <a:off x="4716607" y="1383277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10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60E9A-4384-436E-8963-FD2F58ACE36C}"/>
              </a:ext>
            </a:extLst>
          </p:cNvPr>
          <p:cNvCxnSpPr>
            <a:cxnSpLocks/>
          </p:cNvCxnSpPr>
          <p:nvPr/>
        </p:nvCxnSpPr>
        <p:spPr>
          <a:xfrm>
            <a:off x="4572000" y="1314450"/>
            <a:ext cx="0" cy="38290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9DD6DDB-3F67-785B-BE12-AC30F5808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07" y="1691054"/>
            <a:ext cx="4427394" cy="28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6DB3E6B-1947-5E53-046A-BF09BCB7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8" y="1691054"/>
            <a:ext cx="4282045" cy="29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12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1CF60-D904-52C7-1A83-FEBE7882DCB5}"/>
              </a:ext>
            </a:extLst>
          </p:cNvPr>
          <p:cNvSpPr txBox="1"/>
          <p:nvPr/>
        </p:nvSpPr>
        <p:spPr>
          <a:xfrm>
            <a:off x="118563" y="1355500"/>
            <a:ext cx="876538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Maruti Suzuki has the highest total revenue around 700 Billion Rupees.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 for hatchbacks are highest, making it the most popular car type.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Revenue-wise SUV is at the top position.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 sales are at peak around the period of October-November.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 analysis of Tata also shows that sales are at high around the period of October-November.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Overall: Sales-wise following combinations of features are the Most popular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a. Transmission Type, Emission Norm, and Fuel Type: -&gt; Manual, BS-IV, Diesel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b. Mileage, Body Type: -&gt; Medium Mileage (12-24 Km/Litre), Hatchback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c. Price Range and Fuel Type: -&gt; Low price (Below 1.5 Million Rs), Petrol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Overall: Petrol cars have the highest share of sales, among various fuel type cars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31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13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1CF60-D904-52C7-1A83-FEBE7882DCB5}"/>
              </a:ext>
            </a:extLst>
          </p:cNvPr>
          <p:cNvSpPr txBox="1"/>
          <p:nvPr/>
        </p:nvSpPr>
        <p:spPr>
          <a:xfrm>
            <a:off x="254294" y="1426938"/>
            <a:ext cx="87653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automobile dataset has been analyzed in the current study.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study can provide a variety of insights that can aid in improved decision-making.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example, a company can choose the best time to launch a new product by looking at the month-by-month sales distribution.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designing a new automobile, the popularity of different specifications can be taken into account.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various elements to consider when determining the best timing to launch a product, automobile specs, etc. Including such factors in the analysis would undoubtedly aid in better decision-making.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compared to existing high-performing rivals, a company can utilize this sort of research to identify areas for development.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5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Conclusions cont.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14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1CF60-D904-52C7-1A83-FEBE7882DCB5}"/>
              </a:ext>
            </a:extLst>
          </p:cNvPr>
          <p:cNvSpPr txBox="1"/>
          <p:nvPr/>
        </p:nvSpPr>
        <p:spPr>
          <a:xfrm>
            <a:off x="0" y="1388626"/>
            <a:ext cx="87653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Here, I have assumed that this is a one-year dataset (2021). Furthermore, we can gain precise information about trends by gathering and analyzing data for numerous years.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addition, Machine learning can be used for both predictive and descriptive analyses.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further data, performing sales forecasting, can help us anticipate the number of sales based on features.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sorts of comprehensive data analytics can help us find solutions to a range of topics, including: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a. Should a certain type of automobile be produced?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b. What should the specifications be?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c. In a given quarter, how many units should be produced?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d. Is there a downward trend in sales?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and so 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Furthermore, sentiment analysis can provide us with information on people's sentiment towards a product.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a very vast field, and it has a lot of scope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143830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15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9EE5A-9433-29C2-A6CB-4B4CC38D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0406"/>
            <a:ext cx="9144000" cy="32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16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1CF60-D904-52C7-1A83-FEBE7882DCB5}"/>
              </a:ext>
            </a:extLst>
          </p:cNvPr>
          <p:cNvSpPr txBox="1"/>
          <p:nvPr/>
        </p:nvSpPr>
        <p:spPr>
          <a:xfrm>
            <a:off x="464344" y="1550194"/>
            <a:ext cx="62364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acehacker.com/microsoft/engage2022/#challengesThe Analysis</a:t>
            </a: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streamlit.io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matplotlib.org</a:t>
            </a:r>
          </a:p>
          <a:p>
            <a:pPr marL="342900" indent="-342900">
              <a:buFont typeface="+mj-lt"/>
              <a:buAutoNum type="arabicParenR"/>
            </a:pP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seaborn.pydata.org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pandas.pydata.org</a:t>
            </a:r>
          </a:p>
          <a:p>
            <a:pPr marL="342900" indent="-342900">
              <a:buFont typeface="+mj-lt"/>
              <a:buAutoNum type="arabicParenR"/>
            </a:pP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online.officetimeline.com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0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C0B00-C12F-474B-92FA-D169EE91F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8CC71-C0C7-4AD4-842F-802295A40029}"/>
              </a:ext>
            </a:extLst>
          </p:cNvPr>
          <p:cNvSpPr/>
          <p:nvPr/>
        </p:nvSpPr>
        <p:spPr>
          <a:xfrm>
            <a:off x="1686434" y="1727313"/>
            <a:ext cx="57711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5967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altLang="en-GB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2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A3038-54D1-32EB-2891-31BB59CE93FF}"/>
              </a:ext>
            </a:extLst>
          </p:cNvPr>
          <p:cNvSpPr txBox="1"/>
          <p:nvPr/>
        </p:nvSpPr>
        <p:spPr>
          <a:xfrm>
            <a:off x="507207" y="1470313"/>
            <a:ext cx="6365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as humans always analyze certain situations and then make some decisions, be it on self-level or group level. </a:t>
            </a:r>
          </a:p>
          <a:p>
            <a:pPr marL="342900" indent="-342900" algn="just">
              <a:buFont typeface="+mj-lt"/>
              <a:buAutoNum type="arabicParenR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present data-driven world, a huge amount of data is available, and the analysis can be vital in decision making and getting success.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Currently with the advent of strong mathematical foundations and technological advancements, data analytics is being adopted in every industry. 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 of data can help in drawing many useful insights which can help in setting a future action plan. 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altLang="en-GB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3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A3038-54D1-32EB-2891-31BB59CE93FF}"/>
              </a:ext>
            </a:extLst>
          </p:cNvPr>
          <p:cNvSpPr txBox="1"/>
          <p:nvPr/>
        </p:nvSpPr>
        <p:spPr>
          <a:xfrm>
            <a:off x="535781" y="1578769"/>
            <a:ext cx="66794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perform overall and individual data analysis for automobile companies.</a:t>
            </a:r>
          </a:p>
          <a:p>
            <a:pPr marL="342900" indent="-342900" algn="l">
              <a:buFont typeface="+mj-lt"/>
              <a:buAutoNum type="arabicParenR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determine how this analysis can be used in the real world.</a:t>
            </a:r>
          </a:p>
          <a:p>
            <a:pPr marL="342900" indent="-342900" algn="l">
              <a:buFont typeface="+mj-lt"/>
              <a:buAutoNum type="arabicParenR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develop an interactive web application for showing results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6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altLang="en-GB" dirty="0">
                <a:latin typeface="Calibri" panose="020F0502020204030204" pitchFamily="34" charset="0"/>
                <a:cs typeface="Calibri" panose="020F0502020204030204" pitchFamily="34" charset="0"/>
              </a:rPr>
              <a:t>Present Study:</a:t>
            </a: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4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A3038-54D1-32EB-2891-31BB59CE93FF}"/>
              </a:ext>
            </a:extLst>
          </p:cNvPr>
          <p:cNvSpPr txBox="1"/>
          <p:nvPr/>
        </p:nvSpPr>
        <p:spPr>
          <a:xfrm>
            <a:off x="535781" y="1578769"/>
            <a:ext cx="66794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have used provided sample automobile dataset for the current investigation.</a:t>
            </a:r>
          </a:p>
          <a:p>
            <a:pPr marL="342900" indent="-342900" algn="just">
              <a:buFont typeface="+mj-lt"/>
              <a:buAutoNum type="arabicParenR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2021 data from Google, the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sale_quantity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 column has been added to the dataset, which represents the number of units sold for the corresponding model.</a:t>
            </a:r>
          </a:p>
          <a:p>
            <a:pPr marL="342900" indent="-342900" algn="just">
              <a:buFont typeface="+mj-lt"/>
              <a:buAutoNum type="arabicParenR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is divided into 2 parts: a) Overall b) Individual</a:t>
            </a:r>
          </a:p>
          <a:p>
            <a:pPr marL="342900" indent="-342900" algn="just">
              <a:buFont typeface="+mj-lt"/>
              <a:buAutoNum type="arabicParenR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overall analysis, various features have been analyzed for all companies together.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individual analysis, various features have been analyzed for individual companies.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obtaining results and drawing final conclusions, the Streamlit library has been used to develop a web application for showing the same. </a:t>
            </a:r>
          </a:p>
        </p:txBody>
      </p:sp>
    </p:spTree>
    <p:extLst>
      <p:ext uri="{BB962C8B-B14F-4D97-AF65-F5344CB8AC3E}">
        <p14:creationId xmlns:p14="http://schemas.microsoft.com/office/powerpoint/2010/main" val="44103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Google Shape;218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fld>
            <a:endParaRPr sz="12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43434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5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3" name="Google Shape;223;p5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6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26" name="Google Shape;226;p5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sz="6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8" name="Google Shape;228;p5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29" name="Google Shape;229;p5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sz="6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1" name="Google Shape;231;p5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32" name="Google Shape;232;p5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sz="6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4" name="Google Shape;234;p5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35" name="Google Shape;235;p5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3D8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6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7" name="Google Shape;237;p5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38" name="Google Shape;238;p5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6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40" name="Google Shape;240;p5"/>
          <p:cNvSpPr txBox="1"/>
          <p:nvPr/>
        </p:nvSpPr>
        <p:spPr>
          <a:xfrm>
            <a:off x="1379850" y="1321872"/>
            <a:ext cx="1444800" cy="36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Exploring Data</a:t>
            </a:r>
            <a:endParaRPr sz="3200" b="0" i="0" u="none" strike="noStrike" cap="none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3091125" y="1176344"/>
            <a:ext cx="1891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</a:t>
            </a:r>
            <a:endParaRPr sz="1800" b="0" i="0" u="none" strike="noStrike" cap="none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5436010" y="116437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 </a:t>
            </a:r>
            <a:endParaRPr sz="1800" b="0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2187071" y="4103100"/>
            <a:ext cx="17485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" sz="18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nd </a:t>
            </a:r>
            <a:r>
              <a:rPr lang="en" sz="1800" b="0" i="0" u="none" strike="noStrike" cap="none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Cleaning</a:t>
            </a:r>
            <a:endParaRPr sz="2200" b="0" i="0" u="none" strike="noStrike" cap="none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4446239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Web Application </a:t>
            </a:r>
            <a:endParaRPr sz="1800" b="0" i="0" u="none" strike="noStrike" cap="none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</a:t>
            </a:r>
            <a:endParaRPr sz="1800" b="0" i="0" u="none" strike="noStrike" cap="none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Libraries Used: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6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CF541-F5A5-78F8-96D7-DF30B0696B17}"/>
              </a:ext>
            </a:extLst>
          </p:cNvPr>
          <p:cNvSpPr/>
          <p:nvPr/>
        </p:nvSpPr>
        <p:spPr>
          <a:xfrm>
            <a:off x="171450" y="1457325"/>
            <a:ext cx="2321719" cy="11144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42C808-7AB3-7702-FFD7-820447792ABD}"/>
              </a:ext>
            </a:extLst>
          </p:cNvPr>
          <p:cNvSpPr/>
          <p:nvPr/>
        </p:nvSpPr>
        <p:spPr>
          <a:xfrm>
            <a:off x="2921191" y="1457325"/>
            <a:ext cx="2321719" cy="11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7560B5-9DA7-84D0-3A2B-9E622C36E045}"/>
              </a:ext>
            </a:extLst>
          </p:cNvPr>
          <p:cNvSpPr/>
          <p:nvPr/>
        </p:nvSpPr>
        <p:spPr>
          <a:xfrm>
            <a:off x="5670932" y="1457325"/>
            <a:ext cx="2321719" cy="11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5CD23-EA24-AA32-565C-09E358D11BC7}"/>
              </a:ext>
            </a:extLst>
          </p:cNvPr>
          <p:cNvSpPr/>
          <p:nvPr/>
        </p:nvSpPr>
        <p:spPr>
          <a:xfrm>
            <a:off x="480042" y="2112169"/>
            <a:ext cx="1714500" cy="592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443F836-1D66-2744-B51E-5B2A03746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157" y="2175024"/>
            <a:ext cx="1655385" cy="669026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D2DE181-1105-23F2-AA81-C74738C9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93" y="2175024"/>
            <a:ext cx="793451" cy="7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DE4DC44-2595-6015-B38F-3D1ABB96E38E}"/>
              </a:ext>
            </a:extLst>
          </p:cNvPr>
          <p:cNvSpPr/>
          <p:nvPr/>
        </p:nvSpPr>
        <p:spPr>
          <a:xfrm>
            <a:off x="5990026" y="2198575"/>
            <a:ext cx="1714500" cy="592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95E608F6-2E77-AC54-4CA9-6DAFAB97D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7653" y="2256745"/>
            <a:ext cx="1819245" cy="521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C4882-5391-4A0E-88EF-37256C836599}"/>
              </a:ext>
            </a:extLst>
          </p:cNvPr>
          <p:cNvSpPr txBox="1"/>
          <p:nvPr/>
        </p:nvSpPr>
        <p:spPr>
          <a:xfrm>
            <a:off x="314324" y="1578768"/>
            <a:ext cx="203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For Data manipulation and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834EB4-A5C6-CCCF-72CF-4487A7B3C4B3}"/>
              </a:ext>
            </a:extLst>
          </p:cNvPr>
          <p:cNvSpPr txBox="1"/>
          <p:nvPr/>
        </p:nvSpPr>
        <p:spPr>
          <a:xfrm>
            <a:off x="3026176" y="1586110"/>
            <a:ext cx="2111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 working with arrays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CE552B-4748-9735-725F-A93945EA6F50}"/>
              </a:ext>
            </a:extLst>
          </p:cNvPr>
          <p:cNvSpPr/>
          <p:nvPr/>
        </p:nvSpPr>
        <p:spPr>
          <a:xfrm>
            <a:off x="3877744" y="2275283"/>
            <a:ext cx="1029303" cy="592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3AB573-EE33-67D9-EC97-1853A8895DAE}"/>
              </a:ext>
            </a:extLst>
          </p:cNvPr>
          <p:cNvSpPr txBox="1"/>
          <p:nvPr/>
        </p:nvSpPr>
        <p:spPr>
          <a:xfrm>
            <a:off x="3791115" y="2383404"/>
            <a:ext cx="1029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</a:rPr>
              <a:t>n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umpy</a:t>
            </a:r>
            <a:endParaRPr lang="en-IN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A3AED3-D2E8-16F8-8D98-210023DC3875}"/>
              </a:ext>
            </a:extLst>
          </p:cNvPr>
          <p:cNvSpPr txBox="1"/>
          <p:nvPr/>
        </p:nvSpPr>
        <p:spPr>
          <a:xfrm>
            <a:off x="5775917" y="1586110"/>
            <a:ext cx="2111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 plotting graphs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E8E846-D4BA-8849-8456-16C4F5816B85}"/>
              </a:ext>
            </a:extLst>
          </p:cNvPr>
          <p:cNvSpPr/>
          <p:nvPr/>
        </p:nvSpPr>
        <p:spPr>
          <a:xfrm>
            <a:off x="1626097" y="3395401"/>
            <a:ext cx="2321719" cy="11144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79D0BFC-4470-6B24-21E7-24F097AB221F}"/>
              </a:ext>
            </a:extLst>
          </p:cNvPr>
          <p:cNvSpPr/>
          <p:nvPr/>
        </p:nvSpPr>
        <p:spPr>
          <a:xfrm>
            <a:off x="1934689" y="4050245"/>
            <a:ext cx="1714500" cy="592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155006-7B1B-CC27-0441-6F523D73AD7A}"/>
              </a:ext>
            </a:extLst>
          </p:cNvPr>
          <p:cNvSpPr txBox="1"/>
          <p:nvPr/>
        </p:nvSpPr>
        <p:spPr>
          <a:xfrm>
            <a:off x="1768971" y="3516844"/>
            <a:ext cx="203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For creating web application</a:t>
            </a:r>
          </a:p>
        </p:txBody>
      </p:sp>
      <p:pic>
        <p:nvPicPr>
          <p:cNvPr id="51" name="Picture 10" descr="Brand • Streamlit">
            <a:extLst>
              <a:ext uri="{FF2B5EF4-FFF2-40B4-BE49-F238E27FC236}">
                <a16:creationId xmlns:a16="http://schemas.microsoft.com/office/drawing/2014/main" id="{282CE566-F986-43C6-6B3D-FC2DAB1C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26" y="3973957"/>
            <a:ext cx="1806257" cy="77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62402B-DDB7-2A94-F79D-22E38DE1BC70}"/>
              </a:ext>
            </a:extLst>
          </p:cNvPr>
          <p:cNvSpPr/>
          <p:nvPr/>
        </p:nvSpPr>
        <p:spPr>
          <a:xfrm>
            <a:off x="4378516" y="3395401"/>
            <a:ext cx="2321719" cy="1114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1B4F0D-95F0-CB21-59F4-3EF14BA2E810}"/>
              </a:ext>
            </a:extLst>
          </p:cNvPr>
          <p:cNvSpPr/>
          <p:nvPr/>
        </p:nvSpPr>
        <p:spPr>
          <a:xfrm>
            <a:off x="4697610" y="4136651"/>
            <a:ext cx="1714500" cy="592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291AB6-E4DA-DED1-4AD2-024FE8803C53}"/>
              </a:ext>
            </a:extLst>
          </p:cNvPr>
          <p:cNvSpPr txBox="1"/>
          <p:nvPr/>
        </p:nvSpPr>
        <p:spPr>
          <a:xfrm>
            <a:off x="4483501" y="3586828"/>
            <a:ext cx="2111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 data visualization</a:t>
            </a:r>
            <a:endParaRPr lang="en-IN" dirty="0"/>
          </a:p>
        </p:txBody>
      </p:sp>
      <p:pic>
        <p:nvPicPr>
          <p:cNvPr id="56" name="Picture 8" descr="logos2">
            <a:extLst>
              <a:ext uri="{FF2B5EF4-FFF2-40B4-BE49-F238E27FC236}">
                <a16:creationId xmlns:a16="http://schemas.microsoft.com/office/drawing/2014/main" id="{79B142A7-3453-DF52-7825-9BFDC0F9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11" y="4291677"/>
            <a:ext cx="1714499" cy="40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3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Few Results: Overall Analysis 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7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8CF0E1-BBAF-F0E5-403A-664226D36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0" y="1692361"/>
            <a:ext cx="4095750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7027A9-6777-BD9A-B57A-E4174CF7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456" y="1577936"/>
            <a:ext cx="4350544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FA275-1EEF-0ED8-E726-1DDEED8141F5}"/>
              </a:ext>
            </a:extLst>
          </p:cNvPr>
          <p:cNvSpPr txBox="1"/>
          <p:nvPr/>
        </p:nvSpPr>
        <p:spPr>
          <a:xfrm>
            <a:off x="135618" y="1384583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50738E-9AB4-4717-211A-172158639D19}"/>
              </a:ext>
            </a:extLst>
          </p:cNvPr>
          <p:cNvCxnSpPr>
            <a:cxnSpLocks/>
          </p:cNvCxnSpPr>
          <p:nvPr/>
        </p:nvCxnSpPr>
        <p:spPr>
          <a:xfrm>
            <a:off x="4572000" y="1314450"/>
            <a:ext cx="0" cy="38290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22B933-7FF4-00AE-C0ED-F844D74B4351}"/>
              </a:ext>
            </a:extLst>
          </p:cNvPr>
          <p:cNvSpPr txBox="1"/>
          <p:nvPr/>
        </p:nvSpPr>
        <p:spPr>
          <a:xfrm>
            <a:off x="4716607" y="1383277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83605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Few Results: Overall Analysis 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8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FA275-1EEF-0ED8-E726-1DDEED8141F5}"/>
              </a:ext>
            </a:extLst>
          </p:cNvPr>
          <p:cNvSpPr txBox="1"/>
          <p:nvPr/>
        </p:nvSpPr>
        <p:spPr>
          <a:xfrm>
            <a:off x="135618" y="1384583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3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4EE9100-3EF5-B1B8-A6C6-16C815A3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797" y="1692360"/>
            <a:ext cx="4289203" cy="29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5DE7970-CCD0-9506-FBD4-33088F34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0" y="1692360"/>
            <a:ext cx="4353621" cy="27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60E9A-4384-436E-8963-FD2F58ACE36C}"/>
              </a:ext>
            </a:extLst>
          </p:cNvPr>
          <p:cNvCxnSpPr>
            <a:cxnSpLocks/>
          </p:cNvCxnSpPr>
          <p:nvPr/>
        </p:nvCxnSpPr>
        <p:spPr>
          <a:xfrm>
            <a:off x="4572000" y="1314450"/>
            <a:ext cx="0" cy="38290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C55854-F427-CACA-5B1E-DFEF047DE0DD}"/>
              </a:ext>
            </a:extLst>
          </p:cNvPr>
          <p:cNvSpPr txBox="1"/>
          <p:nvPr/>
        </p:nvSpPr>
        <p:spPr>
          <a:xfrm>
            <a:off x="4716607" y="1383277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360102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en-GB" dirty="0">
                <a:latin typeface="Calibri" panose="020F0502020204030204" pitchFamily="34" charset="0"/>
                <a:cs typeface="Calibri" panose="020F0502020204030204" pitchFamily="34" charset="0"/>
              </a:rPr>
              <a:t>Few Results: Overall Analysis </a:t>
            </a:r>
            <a:endParaRPr lang="en-IN" alt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1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9</a:t>
            </a:fld>
            <a:endParaRPr sz="1200" b="1">
              <a:solidFill>
                <a:schemeClr val="lt1"/>
              </a:solidFill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FA275-1EEF-0ED8-E726-1DDEED8141F5}"/>
              </a:ext>
            </a:extLst>
          </p:cNvPr>
          <p:cNvSpPr txBox="1"/>
          <p:nvPr/>
        </p:nvSpPr>
        <p:spPr>
          <a:xfrm>
            <a:off x="135618" y="1384583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E60E9A-4384-436E-8963-FD2F58ACE36C}"/>
              </a:ext>
            </a:extLst>
          </p:cNvPr>
          <p:cNvCxnSpPr>
            <a:cxnSpLocks/>
          </p:cNvCxnSpPr>
          <p:nvPr/>
        </p:nvCxnSpPr>
        <p:spPr>
          <a:xfrm>
            <a:off x="4572000" y="1314450"/>
            <a:ext cx="0" cy="3829050"/>
          </a:xfrm>
          <a:prstGeom prst="line">
            <a:avLst/>
          </a:prstGeom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9DCF8699-D19E-E47E-B23E-D33C0C91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" y="1692360"/>
            <a:ext cx="4030819" cy="29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694006B-8BE3-487D-3DFC-2266F15F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211" y="1692359"/>
            <a:ext cx="4282789" cy="295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560972-C8FD-0C8E-61A0-BA495557EF99}"/>
              </a:ext>
            </a:extLst>
          </p:cNvPr>
          <p:cNvSpPr txBox="1"/>
          <p:nvPr/>
        </p:nvSpPr>
        <p:spPr>
          <a:xfrm>
            <a:off x="4716607" y="1383277"/>
            <a:ext cx="678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243585496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833</Words>
  <Application>Microsoft Office PowerPoint</Application>
  <PresentationFormat>On-screen Show (16:9)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Roboto Condensed</vt:lpstr>
      <vt:lpstr>Wingdings</vt:lpstr>
      <vt:lpstr>Gill Sans</vt:lpstr>
      <vt:lpstr>Arial</vt:lpstr>
      <vt:lpstr>Calibri</vt:lpstr>
      <vt:lpstr>Roboto Condensed Light</vt:lpstr>
      <vt:lpstr>Arvo</vt:lpstr>
      <vt:lpstr>Arial</vt:lpstr>
      <vt:lpstr>Salerio template</vt:lpstr>
      <vt:lpstr>PowerPoint Presentation</vt:lpstr>
      <vt:lpstr>Introduction</vt:lpstr>
      <vt:lpstr>Objective</vt:lpstr>
      <vt:lpstr>Present Study:</vt:lpstr>
      <vt:lpstr>Methodology</vt:lpstr>
      <vt:lpstr>Libraries Used:</vt:lpstr>
      <vt:lpstr>Few Results: Overall Analysis </vt:lpstr>
      <vt:lpstr>Few Results: Overall Analysis </vt:lpstr>
      <vt:lpstr>Few Results: Overall Analysis </vt:lpstr>
      <vt:lpstr>Few Results: Overall Analysis </vt:lpstr>
      <vt:lpstr>Few Results: Individual Analysis </vt:lpstr>
      <vt:lpstr>Results:</vt:lpstr>
      <vt:lpstr>Conclusions</vt:lpstr>
      <vt:lpstr>Conclusions cont.</vt:lpstr>
      <vt:lpstr>Timeline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Bigmart Sales Analysis</dc:title>
  <dc:creator>Dattaraj Vaidya</dc:creator>
  <cp:lastModifiedBy>DATTARAJ VAIDYA</cp:lastModifiedBy>
  <cp:revision>29</cp:revision>
  <cp:lastPrinted>2022-02-07T11:47:30Z</cp:lastPrinted>
  <dcterms:modified xsi:type="dcterms:W3CDTF">2022-05-29T13:08:59Z</dcterms:modified>
</cp:coreProperties>
</file>