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0"/>
  </p:notesMasterIdLst>
  <p:handoutMasterIdLst>
    <p:handoutMasterId r:id="rId11"/>
  </p:handoutMasterIdLst>
  <p:sldIdLst>
    <p:sldId id="446" r:id="rId5"/>
    <p:sldId id="447" r:id="rId6"/>
    <p:sldId id="426" r:id="rId7"/>
    <p:sldId id="449" r:id="rId8"/>
    <p:sldId id="4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333"/>
  </p:normalViewPr>
  <p:slideViewPr>
    <p:cSldViewPr snapToGrid="0">
      <p:cViewPr varScale="1">
        <p:scale>
          <a:sx n="104" d="100"/>
          <a:sy n="104" d="100"/>
        </p:scale>
        <p:origin x="232" y="23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b="0" dirty="0"/>
              <a:t>This is the basic building block of the software development lifecycle. This is where leadership collaborates with various stakeholders to collect the requirements of the project. </a:t>
            </a:r>
          </a:p>
          <a:p>
            <a:r>
              <a:rPr lang="en-US" b="1" dirty="0"/>
              <a:t>Design – </a:t>
            </a:r>
            <a:r>
              <a:rPr lang="en-US" b="0" dirty="0"/>
              <a:t>In this phase, the functionality is defined in detail. The technologies used and project resources, limitations, time frames and budgets are also discussed. </a:t>
            </a:r>
          </a:p>
          <a:p>
            <a:r>
              <a:rPr lang="en-US" b="1" dirty="0"/>
              <a:t>Development – </a:t>
            </a:r>
            <a:r>
              <a:rPr lang="en-US" b="0" dirty="0"/>
              <a:t>In this phase, the development begins. The programming language used is dependent on the project. This is the longest phase in the SDLC because each functionality is broken into smaller increments to allow for value-based code development. </a:t>
            </a:r>
            <a:endParaRPr lang="en-US" b="1" dirty="0"/>
          </a:p>
          <a:p>
            <a:r>
              <a:rPr lang="en-US" b="1" dirty="0"/>
              <a:t>Testing – </a:t>
            </a:r>
            <a:r>
              <a:rPr lang="en-US" b="0" dirty="0"/>
              <a:t>In conjunction with development, testing is also a common activity. Happens at all phases but specifically reserved for defects and issue tracking with existing code base.  </a:t>
            </a:r>
          </a:p>
          <a:p>
            <a:r>
              <a:rPr lang="en-US" b="1" dirty="0"/>
              <a:t>Deployment – </a:t>
            </a:r>
            <a:r>
              <a:rPr lang="en-US" b="0" dirty="0"/>
              <a:t>In this stage, testing is complete, and the product is ready to be deployed to market. UAT (User Acceptance Testing) may be performed in a limited environment before releasing to market. </a:t>
            </a:r>
            <a:endParaRPr lang="en-US" b="1" dirty="0"/>
          </a:p>
          <a:p>
            <a:r>
              <a:rPr lang="en-US" b="1" dirty="0"/>
              <a:t>Maintenance – </a:t>
            </a:r>
            <a:r>
              <a:rPr lang="en-US" b="0" dirty="0"/>
              <a:t>In this stage, the product has been deployed into market. Developers must be ready and able to address any new features and bug fixes that users request and experience in production.</a:t>
            </a:r>
            <a:endParaRPr lang="en-US" b="1" dirty="0"/>
          </a:p>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dirty="0"/>
              <a:t>Product Owner: </a:t>
            </a:r>
          </a:p>
          <a:p>
            <a:pPr marL="742950" lvl="1" indent="-285750">
              <a:buFont typeface="Arial" panose="020B0604020202020204" pitchFamily="34" charset="0"/>
              <a:buChar char="•"/>
            </a:pPr>
            <a:r>
              <a:rPr lang="en-US" sz="1500" dirty="0">
                <a:solidFill>
                  <a:schemeClr val="bg1"/>
                </a:solidFill>
              </a:rPr>
              <a:t>Maximizes value of the product and work of the Development Team. </a:t>
            </a:r>
          </a:p>
          <a:p>
            <a:pPr marL="285750" indent="-285750">
              <a:buFont typeface="Arial" panose="020B0604020202020204" pitchFamily="34" charset="0"/>
              <a:buChar char="•"/>
            </a:pPr>
            <a:r>
              <a:rPr lang="en-US" dirty="0"/>
              <a:t>Scrum Master</a:t>
            </a:r>
          </a:p>
          <a:p>
            <a:pPr marL="742950" lvl="1" indent="-285750">
              <a:buFont typeface="Arial" panose="020B0604020202020204" pitchFamily="34" charset="0"/>
              <a:buChar char="•"/>
            </a:pPr>
            <a:r>
              <a:rPr lang="en-US" sz="1500" dirty="0">
                <a:solidFill>
                  <a:schemeClr val="bg1"/>
                </a:solidFill>
              </a:rPr>
              <a:t>Provides guidance in Agile principals </a:t>
            </a:r>
          </a:p>
          <a:p>
            <a:pPr marL="742950" lvl="1" indent="-285750">
              <a:buFont typeface="Arial" panose="020B0604020202020204" pitchFamily="34" charset="0"/>
              <a:buChar char="•"/>
            </a:pPr>
            <a:r>
              <a:rPr lang="en-US" sz="1500" dirty="0">
                <a:solidFill>
                  <a:schemeClr val="bg1"/>
                </a:solidFill>
              </a:rPr>
              <a:t>Is the servant-leader to the Product Owner. </a:t>
            </a:r>
          </a:p>
          <a:p>
            <a:pPr marL="742950" lvl="1" indent="-285750">
              <a:buFont typeface="Arial" panose="020B0604020202020204" pitchFamily="34" charset="0"/>
              <a:buChar char="•"/>
            </a:pPr>
            <a:r>
              <a:rPr lang="en-US" sz="1500" dirty="0">
                <a:solidFill>
                  <a:schemeClr val="bg1"/>
                </a:solidFill>
              </a:rPr>
              <a:t>Facilitates Scrum events.</a:t>
            </a:r>
          </a:p>
          <a:p>
            <a:pPr marL="285750" indent="-285750">
              <a:buFont typeface="Arial" panose="020B0604020202020204" pitchFamily="34" charset="0"/>
              <a:buChar char="•"/>
            </a:pPr>
            <a:r>
              <a:rPr lang="en-US"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Consisting of Developers and Testers</a:t>
            </a:r>
          </a:p>
          <a:p>
            <a:pPr marL="742950" lvl="1" indent="-285750">
              <a:buFont typeface="Arial" panose="020B0604020202020204" pitchFamily="34" charset="0"/>
              <a:buChar char="•"/>
            </a:pPr>
            <a:r>
              <a:rPr lang="en-US" sz="1500" dirty="0">
                <a:solidFill>
                  <a:schemeClr val="bg1"/>
                </a:solidFill>
              </a:rPr>
              <a:t>Self-organized</a:t>
            </a:r>
          </a:p>
          <a:p>
            <a:pPr marL="742950" lvl="1" indent="-285750">
              <a:buFont typeface="Arial" panose="020B0604020202020204" pitchFamily="34" charset="0"/>
              <a:buChar char="•"/>
            </a:pPr>
            <a:r>
              <a:rPr lang="en-US" sz="1500" dirty="0">
                <a:solidFill>
                  <a:schemeClr val="bg1"/>
                </a:solidFill>
              </a:rPr>
              <a:t>Cross-functional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dissolve">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4614759" cy="4163337"/>
          </a:xfrm>
          <a:prstGeom prst="rect">
            <a:avLst/>
          </a:prstGeom>
        </p:spPr>
        <p:txBody>
          <a:bodyPr vert="horz" lIns="91440" tIns="45720" rIns="91440" bIns="45720" rtlCol="0">
            <a:normAutofit fontScale="92500" lnSpcReduction="10000"/>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Collaborate with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Gather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detailed process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technologies, limitations, time frames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Development begins.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broken up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In conjunction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Process for identifying and mitigating reported defects and issue tracking.</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complete and product is released to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Product in production environment.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must be ready to implement NEW features and bug fixes as they come up.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dissolve">
                                      <p:cBhvr>
                                        <p:cTn id="40" dur="500"/>
                                        <p:tgtEl>
                                          <p:spTgt spid="7">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dissolve">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dissolv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dissolve">
                                      <p:cBhvr>
                                        <p:cTn id="59" dur="500"/>
                                        <p:tgtEl>
                                          <p:spTgt spid="7">
                                            <p:txEl>
                                              <p:pRg st="14" end="14"/>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7">
                                            <p:txEl>
                                              <p:pRg st="15" end="15"/>
                                            </p:txEl>
                                          </p:spTgt>
                                        </p:tgtEl>
                                        <p:attrNameLst>
                                          <p:attrName>style.visibility</p:attrName>
                                        </p:attrNameLst>
                                      </p:cBhvr>
                                      <p:to>
                                        <p:strVal val="visible"/>
                                      </p:to>
                                    </p:set>
                                    <p:animEffect transition="in" filter="dissolve">
                                      <p:cBhvr>
                                        <p:cTn id="62" dur="500"/>
                                        <p:tgtEl>
                                          <p:spTgt spid="7">
                                            <p:txEl>
                                              <p:pRg st="15" end="1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dissolve">
                                      <p:cBhvr>
                                        <p:cTn id="65"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noChangeAspect="1"/>
          </p:cNvPicPr>
          <p:nvPr>
            <p:ph type="pic" sz="quarter" idx="15"/>
          </p:nvPr>
        </p:nvPicPr>
        <p:blipFill>
          <a:blip r:embed="rId3">
            <a:alphaModFix amt="31000"/>
            <a:extLst>
              <a:ext uri="{BEBA8EAE-BF5A-486C-A8C5-ECC9F3942E4B}">
                <a14:imgProps xmlns:a14="http://schemas.microsoft.com/office/drawing/2010/main">
                  <a14:imgLayer r:embed="rId4">
                    <a14:imgEffect>
                      <a14:saturation sat="13000"/>
                    </a14:imgEffect>
                  </a14:imgLayer>
                </a14:imgProps>
              </a:ext>
            </a:extLst>
          </a:blip>
          <a:stretch>
            <a:fillRect/>
          </a:stretch>
        </p:blipFill>
        <p:spPr>
          <a:xfrm>
            <a:off x="0" y="259491"/>
            <a:ext cx="12188952" cy="6858001"/>
          </a:xfrm>
          <a:noFill/>
          <a:ln>
            <a:noFill/>
          </a:ln>
        </p:spPr>
      </p:pic>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AGILE vs. WATERFALL</a:t>
            </a:r>
          </a:p>
        </p:txBody>
      </p:sp>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No need to define all requirements. </a:t>
            </a:r>
          </a:p>
          <a:p>
            <a:pPr marL="285750" indent="-285750">
              <a:buFont typeface="Arial" panose="020B0604020202020204" pitchFamily="34" charset="0"/>
              <a:buChar char="•"/>
            </a:pPr>
            <a:r>
              <a:rPr lang="en-US" dirty="0">
                <a:solidFill>
                  <a:schemeClr val="bg1"/>
                </a:solidFill>
              </a:rPr>
              <a:t>Major requirements can be defined but functionality can evolve over time.</a:t>
            </a:r>
          </a:p>
          <a:p>
            <a:pPr marL="285750" indent="-285750">
              <a:buFont typeface="Arial" panose="020B0604020202020204" pitchFamily="34" charset="0"/>
              <a:buChar char="•"/>
            </a:pPr>
            <a:r>
              <a:rPr lang="en-US" dirty="0">
                <a:solidFill>
                  <a:schemeClr val="bg1"/>
                </a:solidFill>
              </a:rPr>
              <a:t>No time to market constraint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681786" y="2286000"/>
            <a:ext cx="24095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requirements must be </a:t>
            </a:r>
            <a:r>
              <a:rPr lang="en-US"/>
              <a:t>defined.</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0893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3234895307"/>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388</Words>
  <Application>Microsoft Macintosh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vt:i4>
      </vt:variant>
    </vt:vector>
  </HeadingPairs>
  <TitlesOfParts>
    <vt:vector size="13"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AGILE vs. WATERFALL</vt:lpstr>
      <vt:lpstr>AGILE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2022-02-20T23:57:12Z</dcterms:modified>
</cp:coreProperties>
</file>