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47" r:id="rId6"/>
    <p:sldId id="426" r:id="rId7"/>
    <p:sldId id="449" r:id="rId8"/>
    <p:sldId id="451" r:id="rId9"/>
    <p:sldId id="4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3358"/>
  </p:normalViewPr>
  <p:slideViewPr>
    <p:cSldViewPr snapToGrid="0">
      <p:cViewPr varScale="1">
        <p:scale>
          <a:sx n="90" d="100"/>
          <a:sy n="90" d="100"/>
        </p:scale>
        <p:origin x="232" y="35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 </a:t>
            </a:r>
            <a:r>
              <a:rPr lang="en-US" b="0" dirty="0"/>
              <a:t>This is the basic building block of the software development lifecycle. This is where leadership collaborates with various stakeholders to collect the requirements of the project. </a:t>
            </a:r>
          </a:p>
          <a:p>
            <a:r>
              <a:rPr lang="en-US" b="1" dirty="0"/>
              <a:t>Design – </a:t>
            </a:r>
            <a:r>
              <a:rPr lang="en-US" b="0" dirty="0"/>
              <a:t>In this phase, the functionality is defined in detail. The technologies used and project resources, limitations, time frames and budgets are also discussed. </a:t>
            </a:r>
          </a:p>
          <a:p>
            <a:r>
              <a:rPr lang="en-US" b="1" dirty="0"/>
              <a:t>Development – </a:t>
            </a:r>
            <a:r>
              <a:rPr lang="en-US" b="0" dirty="0"/>
              <a:t>In this phase, the development begins. The programming language used is dependent on the project. This is the longest phase in the SDLC because each functionality is broken into smaller increments to allow for value-based code development. </a:t>
            </a:r>
            <a:endParaRPr lang="en-US" b="1" dirty="0"/>
          </a:p>
          <a:p>
            <a:r>
              <a:rPr lang="en-US" b="1" dirty="0"/>
              <a:t>Testing – </a:t>
            </a:r>
            <a:r>
              <a:rPr lang="en-US" b="0" dirty="0"/>
              <a:t>In conjunction with development, testing is also a common activity. Happens at all phases but specifically reserved for defects and issue tracking with existing code base.  </a:t>
            </a:r>
          </a:p>
          <a:p>
            <a:r>
              <a:rPr lang="en-US" b="1" dirty="0"/>
              <a:t>Deployment – </a:t>
            </a:r>
            <a:r>
              <a:rPr lang="en-US" b="0" dirty="0"/>
              <a:t>In this stage, testing is complete, and the product is ready to be deployed to market. UAT (User Acceptance Testing) may be performed in a limited environment before releasing to market. </a:t>
            </a:r>
            <a:endParaRPr lang="en-US" b="1" dirty="0"/>
          </a:p>
          <a:p>
            <a:r>
              <a:rPr lang="en-US" b="1" dirty="0"/>
              <a:t>Maintenance – </a:t>
            </a:r>
            <a:r>
              <a:rPr lang="en-US" b="0" dirty="0"/>
              <a:t>In this stage, the product has been deployed into market. Developers must be ready and able to address any new features and bug fixes that users request and experience in production.</a:t>
            </a:r>
            <a:endParaRPr lang="en-US" b="1" dirty="0"/>
          </a:p>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56858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SNHU Travel project would have been difficult to complete under a waterfall approach. Given the amount of uncertainty any changes would have had a negative impact on the project. Even with the high level of uncertainty with agile, any issues discovered would require a change order to the agreement which can be costly. </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96305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7702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8681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43650" y="3962400"/>
            <a:ext cx="5505814" cy="1690409"/>
          </a:xfrm>
        </p:spPr>
        <p:txBody>
          <a:bodyPr vert="horz" lIns="91440" tIns="45720" rIns="91440" bIns="45720" rtlCol="0" anchor="ctr" anchorCtr="0">
            <a:normAutofit/>
          </a:bodyPr>
          <a:lstStyle/>
          <a:p>
            <a:pPr algn="r">
              <a:lnSpc>
                <a:spcPct val="90000"/>
              </a:lnSpc>
            </a:pPr>
            <a:r>
              <a:rPr lang="en-US" sz="4400" kern="1200" dirty="0">
                <a:solidFill>
                  <a:schemeClr val="tx1"/>
                </a:solidFill>
                <a:latin typeface="+mj-lt"/>
                <a:ea typeface="+mj-ea"/>
                <a:cs typeface="+mj-cs"/>
              </a:rPr>
              <a:t>AGILE DEVELOPMENT</a:t>
            </a:r>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155831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663539" y="0"/>
            <a:ext cx="10864921"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457194"/>
            <a:ext cx="11174819" cy="903767"/>
          </a:xfrm>
        </p:spPr>
        <p:txBody>
          <a:bodyPr/>
          <a:lstStyle/>
          <a:p>
            <a:r>
              <a:rPr lang="en-US" dirty="0"/>
              <a:t>Explaining agile Roles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511232"/>
            <a:ext cx="4645152" cy="4197096"/>
          </a:xfrm>
        </p:spPr>
        <p:txBody>
          <a:bodyPr anchor="ctr"/>
          <a:lstStyle/>
          <a:p>
            <a:pPr marL="285750" indent="-285750">
              <a:buFont typeface="Arial" panose="020B0604020202020204" pitchFamily="34" charset="0"/>
              <a:buChar char="•"/>
            </a:pPr>
            <a:r>
              <a:rPr lang="en-US" b="1" dirty="0"/>
              <a:t>Product Owner</a:t>
            </a:r>
          </a:p>
          <a:p>
            <a:pPr marL="742950" lvl="1" indent="-285750">
              <a:buFont typeface="Arial" panose="020B0604020202020204" pitchFamily="34" charset="0"/>
              <a:buChar char="•"/>
            </a:pPr>
            <a:r>
              <a:rPr lang="en-US" sz="1500" dirty="0">
                <a:solidFill>
                  <a:schemeClr val="bg1"/>
                </a:solidFill>
              </a:rPr>
              <a:t>Maximizes value of the product and work of the Development Team. </a:t>
            </a:r>
          </a:p>
          <a:p>
            <a:pPr marL="285750" indent="-285750">
              <a:buFont typeface="Arial" panose="020B0604020202020204" pitchFamily="34" charset="0"/>
              <a:buChar char="•"/>
            </a:pPr>
            <a:r>
              <a:rPr lang="en-US" b="1" dirty="0"/>
              <a:t>Scrum Master</a:t>
            </a:r>
          </a:p>
          <a:p>
            <a:pPr marL="742950" lvl="1" indent="-285750">
              <a:buFont typeface="Arial" panose="020B0604020202020204" pitchFamily="34" charset="0"/>
              <a:buChar char="•"/>
            </a:pPr>
            <a:r>
              <a:rPr lang="en-US" sz="1500" dirty="0">
                <a:solidFill>
                  <a:schemeClr val="bg1"/>
                </a:solidFill>
              </a:rPr>
              <a:t>Provides guidance in Agile principals </a:t>
            </a:r>
          </a:p>
          <a:p>
            <a:pPr marL="742950" lvl="1" indent="-285750">
              <a:buFont typeface="Arial" panose="020B0604020202020204" pitchFamily="34" charset="0"/>
              <a:buChar char="•"/>
            </a:pPr>
            <a:r>
              <a:rPr lang="en-US" sz="1500" dirty="0">
                <a:solidFill>
                  <a:schemeClr val="bg1"/>
                </a:solidFill>
              </a:rPr>
              <a:t>Is the servant-leader to the Product Owner. </a:t>
            </a:r>
          </a:p>
          <a:p>
            <a:pPr marL="742950" lvl="1" indent="-285750">
              <a:buFont typeface="Arial" panose="020B0604020202020204" pitchFamily="34" charset="0"/>
              <a:buChar char="•"/>
            </a:pPr>
            <a:r>
              <a:rPr lang="en-US" sz="1500" dirty="0">
                <a:solidFill>
                  <a:schemeClr val="bg1"/>
                </a:solidFill>
              </a:rPr>
              <a:t>Facilitates Scrum events.</a:t>
            </a:r>
          </a:p>
          <a:p>
            <a:pPr marL="285750" indent="-285750">
              <a:buFont typeface="Arial" panose="020B0604020202020204" pitchFamily="34" charset="0"/>
              <a:buChar char="•"/>
            </a:pPr>
            <a:r>
              <a:rPr lang="en-US" b="1" dirty="0">
                <a:solidFill>
                  <a:schemeClr val="bg1"/>
                </a:solidFill>
              </a:rPr>
              <a:t>Development Team</a:t>
            </a:r>
          </a:p>
          <a:p>
            <a:pPr marL="742950" lvl="1" indent="-285750">
              <a:buFont typeface="Arial" panose="020B0604020202020204" pitchFamily="34" charset="0"/>
              <a:buChar char="•"/>
            </a:pPr>
            <a:r>
              <a:rPr lang="en-US" sz="1500" dirty="0">
                <a:solidFill>
                  <a:schemeClr val="bg1"/>
                </a:solidFill>
              </a:rPr>
              <a:t>Consisting of Developers and Testers</a:t>
            </a:r>
          </a:p>
          <a:p>
            <a:pPr marL="742950" lvl="1" indent="-285750">
              <a:buFont typeface="Arial" panose="020B0604020202020204" pitchFamily="34" charset="0"/>
              <a:buChar char="•"/>
            </a:pPr>
            <a:r>
              <a:rPr lang="en-US" sz="1500" dirty="0">
                <a:solidFill>
                  <a:schemeClr val="bg1"/>
                </a:solidFill>
              </a:rPr>
              <a:t>Self-organized</a:t>
            </a:r>
          </a:p>
          <a:p>
            <a:pPr marL="742950" lvl="1" indent="-285750">
              <a:buFont typeface="Arial" panose="020B0604020202020204" pitchFamily="34" charset="0"/>
              <a:buChar char="•"/>
            </a:pPr>
            <a:r>
              <a:rPr lang="en-US" sz="1500" dirty="0">
                <a:solidFill>
                  <a:schemeClr val="bg1"/>
                </a:solidFill>
              </a:rPr>
              <a:t>Cross-functional</a:t>
            </a:r>
          </a:p>
        </p:txBody>
      </p:sp>
    </p:spTree>
    <p:extLst>
      <p:ext uri="{BB962C8B-B14F-4D97-AF65-F5344CB8AC3E}">
        <p14:creationId xmlns:p14="http://schemas.microsoft.com/office/powerpoint/2010/main" val="38985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dissolv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dissolve">
                                      <p:cBhvr>
                                        <p:cTn id="29" dur="500"/>
                                        <p:tgtEl>
                                          <p:spTgt spid="6">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dissolve">
                                      <p:cBhvr>
                                        <p:cTn id="32" dur="500"/>
                                        <p:tgtEl>
                                          <p:spTgt spid="6">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dissolve">
                                      <p:cBhvr>
                                        <p:cTn id="35" dur="500"/>
                                        <p:tgtEl>
                                          <p:spTgt spid="6">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dissolve">
                                      <p:cBhvr>
                                        <p:cTn id="3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2000">
                <a:schemeClr val="accent1">
                  <a:lumMod val="5000"/>
                  <a:lumOff val="95000"/>
                </a:schemeClr>
              </a:gs>
              <a:gs pos="100000">
                <a:schemeClr val="bg2">
                  <a:lumMod val="40000"/>
                  <a:lumOff val="60000"/>
                </a:schemeClr>
              </a:gs>
              <a:gs pos="35000">
                <a:schemeClr val="bg2">
                  <a:lumMod val="60000"/>
                  <a:lumOff val="4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sz="4400" b="1" dirty="0"/>
              <a:t>SOFTWARE DEVELOPMENT LIFECYCLE</a:t>
            </a:r>
          </a:p>
        </p:txBody>
      </p:sp>
      <p:sp>
        <p:nvSpPr>
          <p:cNvPr id="7" name="TextBox 6">
            <a:extLst>
              <a:ext uri="{FF2B5EF4-FFF2-40B4-BE49-F238E27FC236}">
                <a16:creationId xmlns:a16="http://schemas.microsoft.com/office/drawing/2014/main" id="{15EC6236-AB1E-D74D-8864-B51A63D67C0A}"/>
              </a:ext>
            </a:extLst>
          </p:cNvPr>
          <p:cNvSpPr txBox="1"/>
          <p:nvPr/>
        </p:nvSpPr>
        <p:spPr>
          <a:xfrm>
            <a:off x="838201" y="2013625"/>
            <a:ext cx="5252462" cy="4479250"/>
          </a:xfrm>
          <a:prstGeom prst="rect">
            <a:avLst/>
          </a:prstGeom>
        </p:spPr>
        <p:txBody>
          <a:bodyPr vert="horz" lIns="91440" tIns="45720" rIns="91440" bIns="45720" rtlCol="0">
            <a:normAutofit/>
          </a:bodyPr>
          <a:lstStyle/>
          <a:p>
            <a:pPr marL="571500" indent="-457200">
              <a:lnSpc>
                <a:spcPct val="90000"/>
              </a:lnSpc>
              <a:spcAft>
                <a:spcPts val="600"/>
              </a:spcAft>
              <a:buFont typeface="+mj-lt"/>
              <a:buAutoNum type="arabicPeriod"/>
            </a:pPr>
            <a:r>
              <a:rPr lang="en-US" sz="1200" b="1" dirty="0">
                <a:solidFill>
                  <a:schemeClr val="bg1"/>
                </a:solidFill>
              </a:rPr>
              <a:t>Analysis</a:t>
            </a:r>
          </a:p>
          <a:p>
            <a:pPr marL="1028700" lvl="1" indent="-457200">
              <a:lnSpc>
                <a:spcPct val="90000"/>
              </a:lnSpc>
              <a:spcAft>
                <a:spcPts val="600"/>
              </a:spcAft>
              <a:buFont typeface="Arial" panose="020B0604020202020204" pitchFamily="34" charset="0"/>
              <a:buChar char="•"/>
            </a:pPr>
            <a:r>
              <a:rPr lang="en-US" sz="1200" dirty="0">
                <a:solidFill>
                  <a:schemeClr val="bg1"/>
                </a:solidFill>
              </a:rPr>
              <a:t>Collaborate with stakeholders.</a:t>
            </a:r>
          </a:p>
          <a:p>
            <a:pPr marL="1028700" lvl="1" indent="-457200">
              <a:lnSpc>
                <a:spcPct val="90000"/>
              </a:lnSpc>
              <a:spcAft>
                <a:spcPts val="600"/>
              </a:spcAft>
              <a:buFont typeface="Arial" panose="020B0604020202020204" pitchFamily="34" charset="0"/>
              <a:buChar char="•"/>
            </a:pPr>
            <a:r>
              <a:rPr lang="en-US" sz="1200" dirty="0">
                <a:solidFill>
                  <a:schemeClr val="bg1"/>
                </a:solidFill>
              </a:rPr>
              <a:t>Gather Requirements.</a:t>
            </a:r>
          </a:p>
          <a:p>
            <a:pPr marL="571500" indent="-457200">
              <a:lnSpc>
                <a:spcPct val="90000"/>
              </a:lnSpc>
              <a:spcAft>
                <a:spcPts val="600"/>
              </a:spcAft>
              <a:buFont typeface="+mj-lt"/>
              <a:buAutoNum type="arabicPeriod"/>
            </a:pPr>
            <a:r>
              <a:rPr lang="en-US" sz="1200" b="1" dirty="0">
                <a:solidFill>
                  <a:schemeClr val="bg1"/>
                </a:solidFill>
              </a:rPr>
              <a:t>Design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 detailed process for functionality.</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 technologies, limitations, time frames and budget.</a:t>
            </a:r>
          </a:p>
          <a:p>
            <a:pPr marL="571500" indent="-457200">
              <a:lnSpc>
                <a:spcPct val="90000"/>
              </a:lnSpc>
              <a:spcAft>
                <a:spcPts val="600"/>
              </a:spcAft>
              <a:buFont typeface="+mj-lt"/>
              <a:buAutoNum type="arabicPeriod"/>
            </a:pPr>
            <a:r>
              <a:rPr lang="en-US" sz="1200" b="1" dirty="0">
                <a:solidFill>
                  <a:schemeClr val="bg1"/>
                </a:solidFill>
              </a:rPr>
              <a:t>Implementation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Development begins.</a:t>
            </a:r>
          </a:p>
          <a:p>
            <a:pPr marL="1028700" lvl="1" indent="-457200">
              <a:lnSpc>
                <a:spcPct val="90000"/>
              </a:lnSpc>
              <a:spcAft>
                <a:spcPts val="600"/>
              </a:spcAft>
              <a:buFont typeface="Arial" panose="020B0604020202020204" pitchFamily="34" charset="0"/>
              <a:buChar char="•"/>
            </a:pPr>
            <a:r>
              <a:rPr lang="en-US" sz="1200" dirty="0">
                <a:solidFill>
                  <a:schemeClr val="bg1"/>
                </a:solidFill>
              </a:rPr>
              <a:t>Functionality is broken up into smaller increments. </a:t>
            </a:r>
          </a:p>
          <a:p>
            <a:pPr marL="571500" indent="-457200">
              <a:lnSpc>
                <a:spcPct val="90000"/>
              </a:lnSpc>
              <a:spcAft>
                <a:spcPts val="600"/>
              </a:spcAft>
              <a:buFont typeface="+mj-lt"/>
              <a:buAutoNum type="arabicPeriod"/>
            </a:pPr>
            <a:r>
              <a:rPr lang="en-US" sz="1200" b="1" dirty="0">
                <a:solidFill>
                  <a:schemeClr val="bg1"/>
                </a:solidFill>
              </a:rPr>
              <a:t>Testing</a:t>
            </a:r>
          </a:p>
          <a:p>
            <a:pPr marL="1028700" lvl="1" indent="-457200">
              <a:lnSpc>
                <a:spcPct val="90000"/>
              </a:lnSpc>
              <a:spcAft>
                <a:spcPts val="600"/>
              </a:spcAft>
              <a:buFont typeface="Arial" panose="020B0604020202020204" pitchFamily="34" charset="0"/>
              <a:buChar char="•"/>
            </a:pPr>
            <a:r>
              <a:rPr lang="en-US" sz="1200" dirty="0">
                <a:solidFill>
                  <a:schemeClr val="bg1"/>
                </a:solidFill>
              </a:rPr>
              <a:t>Occurs In conjunction with Development.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Process for identifying and mitigating reported defects and issue tracking.</a:t>
            </a:r>
            <a:endParaRPr lang="en-US" sz="1200" b="1" dirty="0">
              <a:solidFill>
                <a:schemeClr val="bg1"/>
              </a:solidFill>
            </a:endParaRPr>
          </a:p>
          <a:p>
            <a:pPr marL="571500" indent="-457200">
              <a:lnSpc>
                <a:spcPct val="90000"/>
              </a:lnSpc>
              <a:spcAft>
                <a:spcPts val="600"/>
              </a:spcAft>
              <a:buFont typeface="+mj-lt"/>
              <a:buAutoNum type="arabicPeriod"/>
            </a:pPr>
            <a:r>
              <a:rPr lang="en-US" sz="1200" b="1" dirty="0">
                <a:solidFill>
                  <a:schemeClr val="bg1"/>
                </a:solidFill>
              </a:rPr>
              <a:t>Deployment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Testing complete and product is released to market.</a:t>
            </a:r>
          </a:p>
          <a:p>
            <a:pPr marL="571500" indent="-457200">
              <a:lnSpc>
                <a:spcPct val="90000"/>
              </a:lnSpc>
              <a:spcAft>
                <a:spcPts val="600"/>
              </a:spcAft>
              <a:buFont typeface="+mj-lt"/>
              <a:buAutoNum type="arabicPeriod"/>
            </a:pPr>
            <a:r>
              <a:rPr lang="en-US" sz="1200" b="1" dirty="0">
                <a:solidFill>
                  <a:schemeClr val="bg1"/>
                </a:solidFill>
              </a:rPr>
              <a:t>Maintenance</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Product in production environment.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Developers must be ready to implement NEW features and bug fixes as they come up. </a:t>
            </a:r>
          </a:p>
        </p:txBody>
      </p:sp>
      <p:pic>
        <p:nvPicPr>
          <p:cNvPr id="8" name="Picture Placeholder 7">
            <a:extLst>
              <a:ext uri="{FF2B5EF4-FFF2-40B4-BE49-F238E27FC236}">
                <a16:creationId xmlns:a16="http://schemas.microsoft.com/office/drawing/2014/main" id="{285E2395-F258-4D5F-8EC1-2192791DA18B}"/>
              </a:ext>
            </a:extLst>
          </p:cNvPr>
          <p:cNvPicPr>
            <a:picLocks noGrp="1"/>
          </p:cNvPicPr>
          <p:nvPr>
            <p:ph type="pic" sz="quarter" idx="15"/>
          </p:nvPr>
        </p:nvPicPr>
        <p:blipFill rotWithShape="1">
          <a:blip r:embed="rId3"/>
          <a:srcRect l="12943" r="14268" b="-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64613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dissolv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dissolve">
                                      <p:cBhvr>
                                        <p:cTn id="29" dur="500"/>
                                        <p:tgtEl>
                                          <p:spTgt spid="7">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dissolve">
                                      <p:cBhvr>
                                        <p:cTn id="32" dur="500"/>
                                        <p:tgtEl>
                                          <p:spTgt spid="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dissolve">
                                      <p:cBhvr>
                                        <p:cTn id="35" dur="50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dissolve">
                                      <p:cBhvr>
                                        <p:cTn id="40" dur="500"/>
                                        <p:tgtEl>
                                          <p:spTgt spid="7">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dissolve">
                                      <p:cBhvr>
                                        <p:cTn id="43" dur="500"/>
                                        <p:tgtEl>
                                          <p:spTgt spid="7">
                                            <p:txEl>
                                              <p:pRg st="10" end="10"/>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7">
                                            <p:txEl>
                                              <p:pRg st="11" end="11"/>
                                            </p:txEl>
                                          </p:spTgt>
                                        </p:tgtEl>
                                        <p:attrNameLst>
                                          <p:attrName>style.visibility</p:attrName>
                                        </p:attrNameLst>
                                      </p:cBhvr>
                                      <p:to>
                                        <p:strVal val="visible"/>
                                      </p:to>
                                    </p:set>
                                    <p:animEffect transition="in" filter="dissolve">
                                      <p:cBhvr>
                                        <p:cTn id="46" dur="500"/>
                                        <p:tgtEl>
                                          <p:spTgt spid="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dissolve">
                                      <p:cBhvr>
                                        <p:cTn id="51" dur="500"/>
                                        <p:tgtEl>
                                          <p:spTgt spid="7">
                                            <p:txEl>
                                              <p:pRg st="12" end="12"/>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dissolve">
                                      <p:cBhvr>
                                        <p:cTn id="54" dur="500"/>
                                        <p:tgtEl>
                                          <p:spTgt spid="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animEffect transition="in" filter="dissolve">
                                      <p:cBhvr>
                                        <p:cTn id="59" dur="500"/>
                                        <p:tgtEl>
                                          <p:spTgt spid="7">
                                            <p:txEl>
                                              <p:pRg st="14" end="14"/>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7">
                                            <p:txEl>
                                              <p:pRg st="15" end="15"/>
                                            </p:txEl>
                                          </p:spTgt>
                                        </p:tgtEl>
                                        <p:attrNameLst>
                                          <p:attrName>style.visibility</p:attrName>
                                        </p:attrNameLst>
                                      </p:cBhvr>
                                      <p:to>
                                        <p:strVal val="visible"/>
                                      </p:to>
                                    </p:set>
                                    <p:animEffect transition="in" filter="dissolve">
                                      <p:cBhvr>
                                        <p:cTn id="62" dur="500"/>
                                        <p:tgtEl>
                                          <p:spTgt spid="7">
                                            <p:txEl>
                                              <p:pRg st="15" end="15"/>
                                            </p:txEl>
                                          </p:spTgt>
                                        </p:tgtEl>
                                      </p:cBhvr>
                                    </p:animEffect>
                                  </p:childTnLst>
                                </p:cTn>
                              </p:par>
                              <p:par>
                                <p:cTn id="63" presetID="9" presetClass="entr" presetSubtype="0" fill="hold" nodeType="withEffect">
                                  <p:stCondLst>
                                    <p:cond delay="0"/>
                                  </p:stCondLst>
                                  <p:childTnLst>
                                    <p:set>
                                      <p:cBhvr>
                                        <p:cTn id="64" dur="1" fill="hold">
                                          <p:stCondLst>
                                            <p:cond delay="0"/>
                                          </p:stCondLst>
                                        </p:cTn>
                                        <p:tgtEl>
                                          <p:spTgt spid="7">
                                            <p:txEl>
                                              <p:pRg st="16" end="16"/>
                                            </p:txEl>
                                          </p:spTgt>
                                        </p:tgtEl>
                                        <p:attrNameLst>
                                          <p:attrName>style.visibility</p:attrName>
                                        </p:attrNameLst>
                                      </p:cBhvr>
                                      <p:to>
                                        <p:strVal val="visible"/>
                                      </p:to>
                                    </p:set>
                                    <p:animEffect transition="in" filter="dissolve">
                                      <p:cBhvr>
                                        <p:cTn id="65"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10;&#10;Description automatically generated with medium confidence">
            <a:extLst>
              <a:ext uri="{FF2B5EF4-FFF2-40B4-BE49-F238E27FC236}">
                <a16:creationId xmlns:a16="http://schemas.microsoft.com/office/drawing/2014/main" id="{55BEED18-F01D-814C-82E8-6F815009A884}"/>
              </a:ext>
            </a:extLst>
          </p:cNvPr>
          <p:cNvPicPr>
            <a:picLocks noGrp="1"/>
          </p:cNvPicPr>
          <p:nvPr>
            <p:ph type="pic" sz="quarter" idx="15"/>
          </p:nvPr>
        </p:nvPicPr>
        <p:blipFill>
          <a:blip r:embed="rId3">
            <a:alphaModFix amt="50000"/>
            <a:extLst>
              <a:ext uri="{BEBA8EAE-BF5A-486C-A8C5-ECC9F3942E4B}">
                <a14:imgProps xmlns:a14="http://schemas.microsoft.com/office/drawing/2010/main">
                  <a14:imgLayer r:embed="rId4">
                    <a14:imgEffect>
                      <a14:colorTemperature colorTemp="11500"/>
                    </a14:imgEffect>
                    <a14:imgEffect>
                      <a14:saturation sat="12000"/>
                    </a14:imgEffect>
                  </a14:imgLayer>
                </a14:imgProps>
              </a:ext>
            </a:extLst>
          </a:blip>
          <a:stretch>
            <a:fillRect/>
          </a:stretch>
        </p:blipFill>
        <p:spPr>
          <a:xfrm>
            <a:off x="3050" y="0"/>
            <a:ext cx="12188950" cy="6948488"/>
          </a:xfrm>
          <a:noFill/>
          <a:ln>
            <a:noFill/>
          </a:ln>
        </p:spPr>
      </p:pic>
      <p:sp>
        <p:nvSpPr>
          <p:cNvPr id="11" name="TextBox 10">
            <a:extLst>
              <a:ext uri="{FF2B5EF4-FFF2-40B4-BE49-F238E27FC236}">
                <a16:creationId xmlns:a16="http://schemas.microsoft.com/office/drawing/2014/main" id="{AA67491B-597B-4947-9F3F-D356FC9150A6}"/>
              </a:ext>
            </a:extLst>
          </p:cNvPr>
          <p:cNvSpPr txBox="1"/>
          <p:nvPr/>
        </p:nvSpPr>
        <p:spPr>
          <a:xfrm>
            <a:off x="1840090" y="3237637"/>
            <a:ext cx="3744097"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No need to define all requirements. </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Major requirements can be defined but functionality can evolve over time.</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No time to market constraint</a:t>
            </a:r>
          </a:p>
        </p:txBody>
      </p:sp>
      <p:sp>
        <p:nvSpPr>
          <p:cNvPr id="13" name="TextBox 12">
            <a:extLst>
              <a:ext uri="{FF2B5EF4-FFF2-40B4-BE49-F238E27FC236}">
                <a16:creationId xmlns:a16="http://schemas.microsoft.com/office/drawing/2014/main" id="{0DEBE4A8-E5A0-B941-84A0-640EF052EF94}"/>
              </a:ext>
            </a:extLst>
          </p:cNvPr>
          <p:cNvSpPr txBox="1"/>
          <p:nvPr/>
        </p:nvSpPr>
        <p:spPr>
          <a:xfrm>
            <a:off x="7424278" y="3237637"/>
            <a:ext cx="3991436"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All requirements must be defined.</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Contract Negotiation.</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Sequential/Linear stages.</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Best for simple, unchanging projects</a:t>
            </a:r>
          </a:p>
          <a:p>
            <a:pPr marL="285750" indent="-285750">
              <a:buFont typeface="Arial" panose="020B0604020202020204" pitchFamily="34" charset="0"/>
              <a:buChar char="•"/>
            </a:pPr>
            <a:endParaRPr lang="en-US" sz="2000" b="1" dirty="0">
              <a:solidFill>
                <a:schemeClr val="bg1"/>
              </a:solidFill>
            </a:endParaRPr>
          </a:p>
          <a:p>
            <a:endParaRPr lang="en-US" sz="2000" b="1" dirty="0">
              <a:solidFill>
                <a:schemeClr val="bg1"/>
              </a:solidFill>
            </a:endParaRPr>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5696803" y="1591441"/>
            <a:ext cx="795346" cy="701731"/>
          </a:xfrm>
        </p:spPr>
        <p:txBody>
          <a:bodyPr vert="horz" wrap="none" lIns="91440" tIns="45720" rIns="91440" bIns="45720" rtlCol="0" anchor="ctr" anchorCtr="0">
            <a:spAutoFit/>
          </a:bodyPr>
          <a:lstStyle/>
          <a:p>
            <a:pPr algn="ctr"/>
            <a:r>
              <a:rPr lang="en-US" sz="4400" b="1" dirty="0"/>
              <a:t>vs</a:t>
            </a:r>
          </a:p>
        </p:txBody>
      </p:sp>
    </p:spTree>
    <p:extLst>
      <p:ext uri="{BB962C8B-B14F-4D97-AF65-F5344CB8AC3E}">
        <p14:creationId xmlns:p14="http://schemas.microsoft.com/office/powerpoint/2010/main" val="3808936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Title 6">
            <a:extLst>
              <a:ext uri="{FF2B5EF4-FFF2-40B4-BE49-F238E27FC236}">
                <a16:creationId xmlns:a16="http://schemas.microsoft.com/office/drawing/2014/main" id="{CFC2D387-3C2D-2C46-8173-58CDF8F98AB8}"/>
              </a:ext>
            </a:extLst>
          </p:cNvPr>
          <p:cNvSpPr>
            <a:spLocks noGrp="1"/>
          </p:cNvSpPr>
          <p:nvPr>
            <p:ph type="title"/>
          </p:nvPr>
        </p:nvSpPr>
        <p:spPr>
          <a:xfrm>
            <a:off x="3291840" y="714375"/>
            <a:ext cx="5605272" cy="1572126"/>
          </a:xfrm>
        </p:spPr>
        <p:txBody>
          <a:bodyPr/>
          <a:lstStyle/>
          <a:p>
            <a:pPr algn="ctr"/>
            <a:r>
              <a:rPr lang="en-US" b="1" dirty="0"/>
              <a:t>References</a:t>
            </a:r>
          </a:p>
        </p:txBody>
      </p:sp>
      <p:sp>
        <p:nvSpPr>
          <p:cNvPr id="8" name="TextBox 7">
            <a:extLst>
              <a:ext uri="{FF2B5EF4-FFF2-40B4-BE49-F238E27FC236}">
                <a16:creationId xmlns:a16="http://schemas.microsoft.com/office/drawing/2014/main" id="{0F36C1F5-4EE2-0E44-A971-71753FD0C2D1}"/>
              </a:ext>
            </a:extLst>
          </p:cNvPr>
          <p:cNvSpPr txBox="1"/>
          <p:nvPr/>
        </p:nvSpPr>
        <p:spPr>
          <a:xfrm>
            <a:off x="3291841" y="2356258"/>
            <a:ext cx="5605272" cy="1200329"/>
          </a:xfrm>
          <a:prstGeom prst="rect">
            <a:avLst/>
          </a:prstGeom>
          <a:noFill/>
        </p:spPr>
        <p:txBody>
          <a:bodyPr wrap="square" rtlCol="0">
            <a:spAutoFit/>
          </a:bodyPr>
          <a:lstStyle/>
          <a:p>
            <a:r>
              <a:rPr lang="en-US" dirty="0"/>
              <a:t>Charles G. Cobb. (2015). </a:t>
            </a:r>
            <a:r>
              <a:rPr lang="en-US" i="1" dirty="0"/>
              <a:t>The Project Manager’s Guide </a:t>
            </a:r>
          </a:p>
          <a:p>
            <a:r>
              <a:rPr lang="en-US" i="1" dirty="0"/>
              <a:t>	to Mastering Agile : Principles and </a:t>
            </a:r>
            <a:endParaRPr lang="en-US" dirty="0"/>
          </a:p>
          <a:p>
            <a:r>
              <a:rPr lang="en-US" i="1" dirty="0"/>
              <a:t>	Practices for an Adaptive Approach</a:t>
            </a:r>
            <a:r>
              <a:rPr lang="en-US" dirty="0"/>
              <a:t>. Wiley.</a:t>
            </a:r>
          </a:p>
          <a:p>
            <a:endParaRPr lang="en-US" dirty="0"/>
          </a:p>
        </p:txBody>
      </p:sp>
    </p:spTree>
    <p:extLst>
      <p:ext uri="{BB962C8B-B14F-4D97-AF65-F5344CB8AC3E}">
        <p14:creationId xmlns:p14="http://schemas.microsoft.com/office/powerpoint/2010/main" val="2979401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3234895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484</Words>
  <Application>Microsoft Macintosh PowerPoint</Application>
  <PresentationFormat>Widescreen</PresentationFormat>
  <Paragraphs>60</Paragraphs>
  <Slides>6</Slides>
  <Notes>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6</vt:i4>
      </vt:variant>
    </vt:vector>
  </HeadingPairs>
  <TitlesOfParts>
    <vt:vector size="14" baseType="lpstr">
      <vt:lpstr>Arial</vt:lpstr>
      <vt:lpstr>Calibri</vt:lpstr>
      <vt:lpstr>Segoe UI</vt:lpstr>
      <vt:lpstr>Segoe UI Light</vt:lpstr>
      <vt:lpstr>Balancing Act</vt:lpstr>
      <vt:lpstr>Wellspring</vt:lpstr>
      <vt:lpstr>Star of the show</vt:lpstr>
      <vt:lpstr>Amusements</vt:lpstr>
      <vt:lpstr>AGILE DEVELOPMENT</vt:lpstr>
      <vt:lpstr>Explaining agile Roles</vt:lpstr>
      <vt:lpstr>SOFTWARE DEVELOPMENT LIFECYCLE</vt:lpstr>
      <vt:lpstr>vs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2022-02-21T01:41:33Z</dcterms:modified>
</cp:coreProperties>
</file>