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5" r:id="rId4"/>
    <p:sldId id="296" r:id="rId5"/>
    <p:sldId id="274" r:id="rId6"/>
    <p:sldId id="297" r:id="rId7"/>
    <p:sldId id="263" r:id="rId8"/>
    <p:sldId id="286" r:id="rId9"/>
    <p:sldId id="287" r:id="rId10"/>
    <p:sldId id="288" r:id="rId11"/>
    <p:sldId id="298" r:id="rId12"/>
    <p:sldId id="289" r:id="rId13"/>
    <p:sldId id="290" r:id="rId14"/>
    <p:sldId id="291" r:id="rId15"/>
    <p:sldId id="294" r:id="rId16"/>
    <p:sldId id="299" r:id="rId17"/>
    <p:sldId id="293" r:id="rId18"/>
    <p:sldId id="260" r:id="rId19"/>
    <p:sldId id="292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String-Assert" TargetMode="External"/><Relationship Id="rId2" Type="http://schemas.openxmlformats.org/officeDocument/2006/relationships/hyperlink" Target="https://github.com/nunit/docs/wiki/Classic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unit/docs/wiki/Constraint-Mode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nit/docs/wiki/Warn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NUnit-Documentation" TargetMode="External"/><Relationship Id="rId2" Type="http://schemas.openxmlformats.org/officeDocument/2006/relationships/hyperlink" Target="https://github.com/nunit/docs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 – </a:t>
            </a:r>
            <a:r>
              <a:rPr lang="en-US" dirty="0" err="1" smtClean="0"/>
              <a:t>Nunit</a:t>
            </a:r>
            <a:r>
              <a:rPr lang="en-US" dirty="0" smtClean="0"/>
              <a:t> details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313" y="2305830"/>
            <a:ext cx="3725487" cy="405340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[</a:t>
            </a:r>
            <a:r>
              <a:rPr lang="en-US" dirty="0" err="1" smtClean="0"/>
              <a:t>TestCaseData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84" y="2762372"/>
            <a:ext cx="2969325" cy="16258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8323" y="2305830"/>
            <a:ext cx="5065222" cy="405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[Values]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20934" y="5913120"/>
            <a:ext cx="5550132" cy="59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i="1" dirty="0" err="1" smtClean="0"/>
              <a:t>TestCaseSource</a:t>
            </a:r>
            <a:r>
              <a:rPr lang="en-US" i="1" dirty="0" smtClean="0"/>
              <a:t> + </a:t>
            </a:r>
            <a:r>
              <a:rPr lang="en-US" i="1" dirty="0" err="1" smtClean="0"/>
              <a:t>TestCaseData</a:t>
            </a:r>
            <a:r>
              <a:rPr lang="en-US" i="1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15" y="2762372"/>
            <a:ext cx="5054139" cy="29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Copy</a:t>
            </a:r>
            <a:r>
              <a:rPr lang="en-US" dirty="0" smtClean="0"/>
              <a:t> all your tests from the Tests class to the class named on you. Please, do not delete anything from the Tests class.</a:t>
            </a:r>
          </a:p>
          <a:p>
            <a:r>
              <a:rPr lang="en-US" dirty="0" smtClean="0"/>
              <a:t>Try to improve the selectors of your tests</a:t>
            </a:r>
          </a:p>
          <a:p>
            <a:r>
              <a:rPr lang="en-US" b="1" i="1" dirty="0" smtClean="0"/>
              <a:t>Optional homework</a:t>
            </a:r>
            <a:r>
              <a:rPr lang="en-US" i="1" dirty="0" smtClean="0"/>
              <a:t>: Choose at least 5 pages, and on each of them check all the Header links are present</a:t>
            </a:r>
          </a:p>
          <a:p>
            <a:pPr marL="0" indent="0">
              <a:buNone/>
            </a:pPr>
            <a:r>
              <a:rPr lang="en-US" i="1" dirty="0" smtClean="0"/>
              <a:t>	Hint:</a:t>
            </a:r>
            <a:r>
              <a:rPr lang="en-US" dirty="0" smtClean="0"/>
              <a:t> use </a:t>
            </a:r>
            <a:r>
              <a:rPr lang="en-US" dirty="0"/>
              <a:t>[</a:t>
            </a:r>
            <a:r>
              <a:rPr lang="en-US" dirty="0" err="1"/>
              <a:t>TestCaseData</a:t>
            </a:r>
            <a:r>
              <a:rPr lang="en-US" dirty="0" smtClean="0"/>
              <a:t>] without </a:t>
            </a:r>
            <a:r>
              <a:rPr lang="en-US" dirty="0" err="1" smtClean="0"/>
              <a:t>ExpectedReuslt</a:t>
            </a:r>
            <a:r>
              <a:rPr lang="en-US" dirty="0" smtClean="0"/>
              <a:t> part. Pass the address of the page you are testing as String argument of the test.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3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Assertions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Assertions are used to CHECK that what is going </a:t>
            </a:r>
            <a:r>
              <a:rPr lang="en-US" dirty="0"/>
              <a:t>o</a:t>
            </a:r>
            <a:r>
              <a:rPr lang="en-US" dirty="0" smtClean="0"/>
              <a:t>n meets what is expected (in a pretty way </a:t>
            </a:r>
            <a:r>
              <a:rPr lang="en-US" dirty="0" smtClean="0">
                <a:sym typeface="Wingdings" panose="05000000000000000000" pitchFamily="2" charset="2"/>
              </a:rPr>
              <a:t>) If assertion fails, </a:t>
            </a:r>
            <a:r>
              <a:rPr lang="en-US" b="1" dirty="0" smtClean="0">
                <a:sym typeface="Wingdings" panose="05000000000000000000" pitchFamily="2" charset="2"/>
              </a:rPr>
              <a:t>Failure is reported for the current test</a:t>
            </a:r>
            <a:r>
              <a:rPr lang="en-US" dirty="0" smtClean="0">
                <a:sym typeface="Wingdings" panose="05000000000000000000" pitchFamily="2" charset="2"/>
              </a:rPr>
              <a:t>, and </a:t>
            </a:r>
            <a:r>
              <a:rPr lang="en-US" b="1" dirty="0" smtClean="0">
                <a:sym typeface="Wingdings" panose="05000000000000000000" pitchFamily="2" charset="2"/>
              </a:rPr>
              <a:t>further execution of the current test is terminated</a:t>
            </a:r>
            <a:r>
              <a:rPr lang="en-US" dirty="0" smtClean="0">
                <a:sym typeface="Wingdings" panose="05000000000000000000" pitchFamily="2" charset="2"/>
              </a:rPr>
              <a:t>. Failure of a Test, does not impact other tests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22186"/>
              </p:ext>
            </p:extLst>
          </p:nvPr>
        </p:nvGraphicFramePr>
        <p:xfrm>
          <a:off x="1321721" y="3238423"/>
          <a:ext cx="9917086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43">
                  <a:extLst>
                    <a:ext uri="{9D8B030D-6E8A-4147-A177-3AD203B41FA5}">
                      <a16:colId xmlns:a16="http://schemas.microsoft.com/office/drawing/2014/main" val="2091253607"/>
                    </a:ext>
                  </a:extLst>
                </a:gridCol>
                <a:gridCol w="4958543">
                  <a:extLst>
                    <a:ext uri="{9D8B030D-6E8A-4147-A177-3AD203B41FA5}">
                      <a16:colId xmlns:a16="http://schemas.microsoft.com/office/drawing/2014/main" val="124897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Old style (</a:t>
                      </a:r>
                      <a:r>
                        <a:rPr lang="en-US" b="1" dirty="0" smtClean="0"/>
                        <a:t>Classic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hlinkClick r:id="rId2"/>
                        </a:rPr>
                        <a:t>https://github.com/nunit/docs/wiki/Classic-Model</a:t>
                      </a:r>
                      <a:endParaRPr lang="en-US" sz="1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hlinkClick r:id="rId3"/>
                        </a:rPr>
                        <a:t>https://github.com/nunit/docs/wiki/String-Assert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style (</a:t>
                      </a:r>
                      <a:r>
                        <a:rPr lang="en-US" b="1" dirty="0" smtClean="0"/>
                        <a:t>Constraint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hlinkClick r:id="rId4"/>
                        </a:rPr>
                        <a:t>https://github.com/nunit/docs/wiki/Constraint-Model</a:t>
                      </a:r>
                      <a:endParaRPr lang="en-US" sz="1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9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Assert.AreEqual</a:t>
                      </a:r>
                      <a:r>
                        <a:rPr lang="en-US" dirty="0" smtClean="0"/>
                        <a:t>(2+2,4);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Assert.That</a:t>
                      </a:r>
                      <a:r>
                        <a:rPr lang="en-US" dirty="0" smtClean="0"/>
                        <a:t>(2+2,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Is.EqualTo</a:t>
                      </a:r>
                      <a:r>
                        <a:rPr lang="en-US" baseline="0" dirty="0" smtClean="0"/>
                        <a:t>(4));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1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StringAssert.Contains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("BC", "ABCD");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Assert.That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("ABCD",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Does.Contain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("BC"));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StringAssert.EndsWith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("BCD", "ABCD");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Assert.That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("ABCD",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Does.EndWith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("BCD"));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Assert.GreaterOrEqual</a:t>
                      </a:r>
                      <a:r>
                        <a:rPr lang="en-US" dirty="0" smtClean="0"/>
                        <a:t>(567, 100);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Assert.That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(567,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Is.GreaterThanOrEqualTo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2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 array = new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 { 1, 2, 3 };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Assert.That</a:t>
                      </a:r>
                      <a:r>
                        <a:rPr lang="en-US" dirty="0" smtClean="0"/>
                        <a:t>( array, </a:t>
                      </a:r>
                      <a:r>
                        <a:rPr lang="en-US" dirty="0" err="1" smtClean="0"/>
                        <a:t>Has.Exactly</a:t>
                      </a:r>
                      <a:r>
                        <a:rPr lang="en-US" dirty="0" smtClean="0"/>
                        <a:t>(1).</a:t>
                      </a:r>
                      <a:r>
                        <a:rPr lang="en-US" dirty="0" err="1" smtClean="0"/>
                        <a:t>EqualTo</a:t>
                      </a:r>
                      <a:r>
                        <a:rPr lang="en-US" dirty="0" smtClean="0"/>
                        <a:t>(3) ); </a:t>
                      </a:r>
                      <a:r>
                        <a:rPr lang="en-US" dirty="0" err="1" smtClean="0"/>
                        <a:t>Assert.That</a:t>
                      </a:r>
                      <a:r>
                        <a:rPr lang="en-US" dirty="0" smtClean="0"/>
                        <a:t>( array, </a:t>
                      </a:r>
                      <a:r>
                        <a:rPr lang="en-US" dirty="0" err="1" smtClean="0"/>
                        <a:t>Has.All.Positive</a:t>
                      </a:r>
                      <a:r>
                        <a:rPr lang="en-US" dirty="0" smtClean="0"/>
                        <a:t> 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Assert.Pass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Assert.Fail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Assert.Ignore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Assert.Inconclusive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Add failing message</a:t>
            </a:r>
          </a:p>
          <a:p>
            <a:pPr lvl="1"/>
            <a:r>
              <a:rPr lang="en-US" dirty="0" smtClean="0"/>
              <a:t>Assert.AreEqual(2+2, 5, “Of course they are not equal”);</a:t>
            </a:r>
            <a:endParaRPr lang="en-US" dirty="0"/>
          </a:p>
          <a:p>
            <a:pPr lvl="1"/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</a:t>
            </a:r>
            <a:r>
              <a:rPr lang="en-US" dirty="0" smtClean="0"/>
              <a:t>), </a:t>
            </a:r>
            <a:r>
              <a:rPr lang="en-US" dirty="0"/>
              <a:t>“Of course they are not equal</a:t>
            </a:r>
            <a:r>
              <a:rPr lang="en-US" dirty="0" smtClean="0"/>
              <a:t>”);</a:t>
            </a:r>
          </a:p>
          <a:p>
            <a:pPr lvl="1"/>
            <a:r>
              <a:rPr lang="en-US" dirty="0" err="1"/>
              <a:t>Assert.Ignore</a:t>
            </a:r>
            <a:r>
              <a:rPr lang="en-US" dirty="0" smtClean="0"/>
              <a:t>(“We are not testing this on Monday”);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7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Assertions (3)</a:t>
            </a:r>
            <a:br>
              <a:rPr lang="en-US" dirty="0" smtClean="0"/>
            </a:br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Anything that you assert, you can warn (new syntax): 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github.com/nunit/docs/wiki/Warnings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/>
              <a:t>“Sometimes - especially in integration testing - it's desirable </a:t>
            </a:r>
            <a:r>
              <a:rPr lang="en-US" sz="2800" b="1" dirty="0"/>
              <a:t>to give a warning message but continue execution</a:t>
            </a:r>
            <a:r>
              <a:rPr lang="en-US" dirty="0"/>
              <a:t>. Beginning with release 3.6, </a:t>
            </a:r>
            <a:r>
              <a:rPr lang="en-US" dirty="0" err="1"/>
              <a:t>NUnit</a:t>
            </a:r>
            <a:r>
              <a:rPr lang="en-US" dirty="0"/>
              <a:t> supports this with the Warn </a:t>
            </a:r>
            <a:r>
              <a:rPr lang="en-US" dirty="0" smtClean="0"/>
              <a:t>class”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Warn.If</a:t>
            </a:r>
            <a:r>
              <a:rPr lang="en-US" dirty="0"/>
              <a:t>(2+2, </a:t>
            </a:r>
            <a:r>
              <a:rPr lang="en-US" dirty="0" err="1" smtClean="0"/>
              <a:t>Is.EqualTo</a:t>
            </a:r>
            <a:r>
              <a:rPr lang="en-US" dirty="0" smtClean="0"/>
              <a:t>(5));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Warn.If</a:t>
            </a:r>
            <a:r>
              <a:rPr lang="en-US" dirty="0"/>
              <a:t>(2+2, </a:t>
            </a:r>
            <a:r>
              <a:rPr lang="en-US" dirty="0" err="1"/>
              <a:t>Is.Not.EqualTo</a:t>
            </a:r>
            <a:r>
              <a:rPr lang="en-US" dirty="0"/>
              <a:t>(4</a:t>
            </a:r>
            <a:r>
              <a:rPr lang="en-US" dirty="0" smtClean="0"/>
              <a:t>));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Warn.Unless</a:t>
            </a:r>
            <a:r>
              <a:rPr lang="en-US" dirty="0" smtClean="0"/>
              <a:t>(2+2 == 4);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Warn.Unless(2+2 == 5);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smtClean="0"/>
              <a:t>WebDriver </a:t>
            </a:r>
            <a:r>
              <a:rPr lang="en-US" dirty="0" err="1" smtClean="0"/>
              <a:t>Url</a:t>
            </a:r>
            <a:r>
              <a:rPr lang="en-US" dirty="0" smtClean="0"/>
              <a:t> and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driver.Url</a:t>
            </a:r>
            <a:endParaRPr lang="en-US" dirty="0" smtClean="0"/>
          </a:p>
          <a:p>
            <a:pPr lvl="1"/>
            <a:r>
              <a:rPr lang="en-US" dirty="0" err="1" smtClean="0"/>
              <a:t>driver.Title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9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at least one Assert to each of your </a:t>
            </a:r>
            <a:r>
              <a:rPr lang="en-US" dirty="0" smtClean="0"/>
              <a:t>tests</a:t>
            </a:r>
          </a:p>
          <a:p>
            <a:r>
              <a:rPr lang="en-US" b="1" i="1" dirty="0" smtClean="0"/>
              <a:t>Optional</a:t>
            </a:r>
            <a:r>
              <a:rPr lang="en-US" dirty="0" smtClean="0"/>
              <a:t>: One and the same test in different break points:</a:t>
            </a:r>
          </a:p>
          <a:p>
            <a:pPr marL="457200" lvl="1" indent="0">
              <a:buNone/>
            </a:pPr>
            <a:r>
              <a:rPr lang="en-US" dirty="0" smtClean="0"/>
              <a:t>Create a test to check that </a:t>
            </a:r>
            <a:r>
              <a:rPr lang="en-US" dirty="0" err="1" smtClean="0"/>
              <a:t>Yavlena</a:t>
            </a:r>
            <a:r>
              <a:rPr lang="en-US" dirty="0" smtClean="0"/>
              <a:t> logo is present both on Desktop and Mobile view.</a:t>
            </a:r>
          </a:p>
          <a:p>
            <a:pPr marL="457200" lvl="1" indent="0">
              <a:buNone/>
            </a:pPr>
            <a:r>
              <a:rPr lang="en-US" dirty="0" smtClean="0"/>
              <a:t>Hint: use </a:t>
            </a:r>
            <a:r>
              <a:rPr lang="en-US" dirty="0" err="1" smtClean="0"/>
              <a:t>TestCase</a:t>
            </a:r>
            <a:r>
              <a:rPr lang="en-US" dirty="0" smtClean="0"/>
              <a:t> attribute to pass the test as argument the window size. Use 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i="1" dirty="0" err="1" smtClean="0"/>
              <a:t>driver.Manage</a:t>
            </a:r>
            <a:r>
              <a:rPr lang="en-US" i="1" dirty="0"/>
              <a:t>().</a:t>
            </a:r>
            <a:r>
              <a:rPr lang="en-US" i="1" dirty="0" err="1"/>
              <a:t>Window.Size</a:t>
            </a:r>
            <a:r>
              <a:rPr lang="en-US" i="1" dirty="0"/>
              <a:t> = new </a:t>
            </a:r>
            <a:r>
              <a:rPr lang="en-US" i="1" dirty="0" err="1"/>
              <a:t>System.Drawing.Size</a:t>
            </a:r>
            <a:r>
              <a:rPr lang="en-US" i="1" dirty="0"/>
              <a:t>(300, 968);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i="1" dirty="0" smtClean="0"/>
              <a:t>to resize your window</a:t>
            </a:r>
          </a:p>
          <a:p>
            <a:r>
              <a:rPr lang="en-US" b="1" i="1" dirty="0" smtClean="0"/>
              <a:t>Advanced Optional</a:t>
            </a:r>
            <a:r>
              <a:rPr lang="en-US" dirty="0"/>
              <a:t>: </a:t>
            </a:r>
            <a:r>
              <a:rPr lang="en-US" dirty="0" smtClean="0"/>
              <a:t>Create a test to check element that is changing from Desktop to Mobile view</a:t>
            </a:r>
          </a:p>
          <a:p>
            <a:pPr marL="457200" lvl="1" indent="0">
              <a:buNone/>
            </a:pPr>
            <a:r>
              <a:rPr lang="en-US" dirty="0" smtClean="0"/>
              <a:t>Create a test to click on the “</a:t>
            </a:r>
            <a:r>
              <a:rPr lang="bg-BG" dirty="0" smtClean="0"/>
              <a:t>Продажба</a:t>
            </a:r>
            <a:r>
              <a:rPr lang="en-US" dirty="0" smtClean="0"/>
              <a:t>” link in the header of the website. The test should be valid for both Desktop </a:t>
            </a:r>
            <a:r>
              <a:rPr lang="en-US" dirty="0"/>
              <a:t>and Mobile view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0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Selenium </a:t>
            </a:r>
            <a:r>
              <a:rPr lang="en-US" dirty="0" err="1" smtClean="0"/>
              <a:t>SetUp</a:t>
            </a:r>
            <a:r>
              <a:rPr lang="en-US" dirty="0" smtClean="0"/>
              <a:t> and </a:t>
            </a:r>
            <a:r>
              <a:rPr lang="en-US" dirty="0" err="1" smtClean="0"/>
              <a:t>TearDown</a:t>
            </a:r>
            <a:r>
              <a:rPr lang="en-US" dirty="0" smtClean="0"/>
              <a:t> (moved to week 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9" y="637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Sources: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504604" y="196292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https</a:t>
            </a:r>
            <a:r>
              <a:rPr lang="en-US" dirty="0"/>
              <a:t>://github.com/nunit/docs</a:t>
            </a:r>
          </a:p>
        </p:txBody>
      </p:sp>
    </p:spTree>
    <p:extLst>
      <p:ext uri="{BB962C8B-B14F-4D97-AF65-F5344CB8AC3E}">
        <p14:creationId xmlns:p14="http://schemas.microsoft.com/office/powerpoint/2010/main" val="15474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Dido Demo – how to run </a:t>
            </a:r>
            <a:r>
              <a:rPr lang="en-US" dirty="0" err="1" smtClean="0"/>
              <a:t>Nunit</a:t>
            </a:r>
            <a:r>
              <a:rPr lang="en-US" dirty="0" smtClean="0"/>
              <a:t> tests within 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Selectors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73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Selectors how to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Try to locate element within LOGICAL modules</a:t>
            </a:r>
          </a:p>
          <a:p>
            <a:r>
              <a:rPr lang="en-US" dirty="0" smtClean="0"/>
              <a:t>Use max 2-3 steps to locate an element</a:t>
            </a:r>
            <a:endParaRPr lang="en-US" dirty="0"/>
          </a:p>
          <a:p>
            <a:r>
              <a:rPr lang="en-US" dirty="0" smtClean="0"/>
              <a:t>In selectors there should be words that has HUMAN meaning like: header, footer, left column, Search module, Some other module; instead </a:t>
            </a:r>
            <a:r>
              <a:rPr lang="en-US" dirty="0"/>
              <a:t>of  “content-wrap content-fluid” “</a:t>
            </a:r>
            <a:r>
              <a:rPr lang="en-US" dirty="0" err="1" smtClean="0"/>
              <a:t>bg</a:t>
            </a:r>
            <a:r>
              <a:rPr lang="en-US" dirty="0" smtClean="0"/>
              <a:t>-gray-light”</a:t>
            </a:r>
          </a:p>
          <a:p>
            <a:r>
              <a:rPr lang="en-US" dirty="0" smtClean="0"/>
              <a:t>Try to locate the element in human words first, like: “this is the last green button in the search module” or “this is the hidden SEO text”</a:t>
            </a:r>
          </a:p>
          <a:p>
            <a:r>
              <a:rPr lang="en-US" dirty="0" smtClean="0"/>
              <a:t>Always try to find what makes the element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run </a:t>
            </a:r>
            <a:r>
              <a:rPr lang="en-US" dirty="0" err="1"/>
              <a:t>Nunit</a:t>
            </a:r>
            <a:r>
              <a:rPr lang="en-US" dirty="0"/>
              <a:t> tests within Visual </a:t>
            </a:r>
            <a:r>
              <a:rPr lang="en-US" dirty="0" smtClean="0"/>
              <a:t>studio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err="1" smtClean="0"/>
              <a:t>Nunit</a:t>
            </a:r>
            <a:r>
              <a:rPr lang="en-US" dirty="0" smtClean="0"/>
              <a:t> Assertions and Warnings</a:t>
            </a:r>
          </a:p>
          <a:p>
            <a:r>
              <a:rPr lang="en-US" dirty="0" err="1" smtClean="0"/>
              <a:t>WebDriver.Url</a:t>
            </a:r>
            <a:r>
              <a:rPr lang="en-US" dirty="0" smtClean="0"/>
              <a:t> </a:t>
            </a:r>
            <a:r>
              <a:rPr lang="en-US" dirty="0" err="1" smtClean="0"/>
              <a:t>WebDriver.Title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3359727" cy="4846927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Nunit</a:t>
            </a:r>
            <a:r>
              <a:rPr lang="en-US" dirty="0" smtClean="0"/>
              <a:t> home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github.com/nunit/docs/wiki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documentation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github.com/nunit/docs/wiki/NUnit-Documentation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1221970"/>
            <a:ext cx="7978564" cy="55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[Test] </a:t>
            </a:r>
            <a:r>
              <a:rPr lang="en-US" dirty="0"/>
              <a:t>[</a:t>
            </a:r>
            <a:r>
              <a:rPr lang="en-US" dirty="0" err="1"/>
              <a:t>TestFixture</a:t>
            </a:r>
            <a:r>
              <a:rPr lang="en-US" dirty="0" smtClean="0"/>
              <a:t>] </a:t>
            </a:r>
          </a:p>
          <a:p>
            <a:pPr lvl="2"/>
            <a:r>
              <a:rPr lang="en-US" dirty="0" smtClean="0"/>
              <a:t>[Test] – marks method as test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 – marks class as a test suite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SetUp</a:t>
            </a:r>
            <a:r>
              <a:rPr lang="en-US" dirty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TearDown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Executed before/after EACH test in the current Fixture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OneTimeSetUp</a:t>
            </a:r>
            <a:r>
              <a:rPr lang="en-US" dirty="0"/>
              <a:t>] [</a:t>
            </a:r>
            <a:r>
              <a:rPr lang="en-US" dirty="0" err="1"/>
              <a:t>OneTimeTearDown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Executed before/after ALL tests in the current Fixture</a:t>
            </a:r>
          </a:p>
          <a:p>
            <a:pPr lvl="1"/>
            <a:r>
              <a:rPr lang="en-US" dirty="0" smtClean="0"/>
              <a:t>Demo Simple </a:t>
            </a:r>
            <a:r>
              <a:rPr lang="en-US" dirty="0" err="1" smtClean="0"/>
              <a:t>SettingUpAndTearingDown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201"/>
            <a:ext cx="4864331" cy="391209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[Author]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[</a:t>
            </a:r>
            <a:r>
              <a:rPr lang="en-US" sz="1800" dirty="0"/>
              <a:t>Test</a:t>
            </a:r>
            <a:r>
              <a:rPr lang="en-US" sz="1800" dirty="0" smtClean="0"/>
              <a:t>]</a:t>
            </a:r>
          </a:p>
          <a:p>
            <a:pPr marL="457200" lvl="1" indent="0">
              <a:buNone/>
            </a:pPr>
            <a:r>
              <a:rPr lang="en-US" sz="1800" dirty="0" smtClean="0"/>
              <a:t>   [</a:t>
            </a:r>
            <a:r>
              <a:rPr lang="en-US" sz="1800" b="1" dirty="0"/>
              <a:t>Author</a:t>
            </a:r>
            <a:r>
              <a:rPr lang="en-US" sz="1800" dirty="0"/>
              <a:t>("Joe Developer")]</a:t>
            </a:r>
          </a:p>
          <a:p>
            <a:pPr marL="457200" lvl="1" indent="0">
              <a:buNone/>
            </a:pPr>
            <a:r>
              <a:rPr lang="en-US" sz="1800" dirty="0" smtClean="0"/>
              <a:t>    public </a:t>
            </a:r>
            <a:r>
              <a:rPr lang="en-US" sz="1800" dirty="0"/>
              <a:t>void </a:t>
            </a:r>
            <a:r>
              <a:rPr lang="en-US" sz="1800" dirty="0" smtClean="0"/>
              <a:t>Test1() </a:t>
            </a:r>
            <a:r>
              <a:rPr lang="en-US" sz="1800" dirty="0"/>
              <a:t>{ /* ... */ </a:t>
            </a: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smtClean="0">
                <a:solidFill>
                  <a:prstClr val="black"/>
                </a:solidFill>
              </a:rPr>
              <a:t>Category]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[</a:t>
            </a:r>
            <a:r>
              <a:rPr lang="en-US" sz="2000" dirty="0">
                <a:solidFill>
                  <a:prstClr val="black"/>
                </a:solidFill>
              </a:rPr>
              <a:t>Test</a:t>
            </a:r>
            <a:r>
              <a:rPr lang="en-US" sz="2000" dirty="0" smtClean="0">
                <a:solidFill>
                  <a:prstClr val="black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[</a:t>
            </a:r>
            <a:r>
              <a:rPr lang="en-US" sz="2000" b="1" dirty="0">
                <a:solidFill>
                  <a:prstClr val="black"/>
                </a:solidFill>
              </a:rPr>
              <a:t>Category</a:t>
            </a:r>
            <a:r>
              <a:rPr lang="en-US" sz="2000" dirty="0">
                <a:solidFill>
                  <a:prstClr val="black"/>
                </a:solidFill>
              </a:rPr>
              <a:t>("Long</a:t>
            </a:r>
            <a:r>
              <a:rPr lang="en-US" sz="2000" dirty="0" smtClean="0">
                <a:solidFill>
                  <a:prstClr val="black"/>
                </a:solidFill>
              </a:rPr>
              <a:t>")]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public </a:t>
            </a:r>
            <a:r>
              <a:rPr lang="en-US" sz="2000" dirty="0">
                <a:solidFill>
                  <a:prstClr val="black"/>
                </a:solidFill>
              </a:rPr>
              <a:t>void </a:t>
            </a:r>
            <a:r>
              <a:rPr lang="en-US" sz="2000" dirty="0" err="1">
                <a:solidFill>
                  <a:prstClr val="black"/>
                </a:solidFill>
              </a:rPr>
              <a:t>VeryLongTest</a:t>
            </a:r>
            <a:r>
              <a:rPr lang="en-US" sz="2000" dirty="0" smtClean="0">
                <a:solidFill>
                  <a:prstClr val="black"/>
                </a:solidFill>
              </a:rPr>
              <a:t>() { </a:t>
            </a:r>
            <a:r>
              <a:rPr lang="en-US" sz="2000" dirty="0">
                <a:solidFill>
                  <a:prstClr val="black"/>
                </a:solidFill>
              </a:rPr>
              <a:t>/* ... */ }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86054" y="2156201"/>
            <a:ext cx="4736870" cy="341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[</a:t>
            </a:r>
            <a:r>
              <a:rPr lang="en-US" dirty="0" err="1"/>
              <a:t>MaxTime</a:t>
            </a:r>
            <a:r>
              <a:rPr lang="en-US" dirty="0"/>
              <a:t> ]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/>
              <a:t>  [</a:t>
            </a:r>
            <a:r>
              <a:rPr lang="en-US" sz="1800" dirty="0"/>
              <a:t>Test, </a:t>
            </a:r>
            <a:r>
              <a:rPr lang="en-US" sz="1800" b="1" dirty="0" err="1"/>
              <a:t>Maxtime</a:t>
            </a:r>
            <a:r>
              <a:rPr lang="en-US" sz="1800" dirty="0"/>
              <a:t>(2000</a:t>
            </a:r>
            <a:r>
              <a:rPr lang="en-US" sz="1800" dirty="0" smtClean="0"/>
              <a:t>)]</a:t>
            </a:r>
          </a:p>
          <a:p>
            <a:pPr marL="457200" lvl="1" indent="0">
              <a:buNone/>
            </a:pPr>
            <a:r>
              <a:rPr lang="en-US" sz="1800" dirty="0" smtClean="0"/>
              <a:t>  public void Test2() { /* ... */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lvl="1"/>
            <a:r>
              <a:rPr lang="en-US" dirty="0">
                <a:solidFill>
                  <a:prstClr val="black"/>
                </a:solidFill>
              </a:rPr>
              <a:t>[Ignore]</a:t>
            </a:r>
            <a:endParaRPr lang="en-US" sz="18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[Test, </a:t>
            </a:r>
            <a:r>
              <a:rPr lang="en-US" sz="1800" b="1" dirty="0">
                <a:solidFill>
                  <a:prstClr val="black"/>
                </a:solidFill>
              </a:rPr>
              <a:t>Ignore</a:t>
            </a:r>
            <a:r>
              <a:rPr lang="en-US" sz="1800" dirty="0">
                <a:solidFill>
                  <a:prstClr val="black"/>
                </a:solidFill>
              </a:rPr>
              <a:t>("Ignore a test")]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public void </a:t>
            </a:r>
            <a:r>
              <a:rPr lang="en-US" sz="1800" dirty="0" err="1">
                <a:solidFill>
                  <a:prstClr val="black"/>
                </a:solidFill>
              </a:rPr>
              <a:t>IgnoredTest</a:t>
            </a:r>
            <a:r>
              <a:rPr lang="en-US" sz="1800" dirty="0">
                <a:solidFill>
                  <a:prstClr val="black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{ /* ... */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0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733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Wingdings</vt:lpstr>
      <vt:lpstr>Office Theme</vt:lpstr>
      <vt:lpstr>Week 5 – Nunit details</vt:lpstr>
      <vt:lpstr>Dido Demo – how to run Nunit tests within Visual studio</vt:lpstr>
      <vt:lpstr>Selectors game</vt:lpstr>
      <vt:lpstr>Homework review</vt:lpstr>
      <vt:lpstr>Selectors how to</vt:lpstr>
      <vt:lpstr>What we’ll do today</vt:lpstr>
      <vt:lpstr>Nunit</vt:lpstr>
      <vt:lpstr>Nunit Attributes (1)</vt:lpstr>
      <vt:lpstr>Nunit Attributes (2)</vt:lpstr>
      <vt:lpstr>Nunit Attributes (3)</vt:lpstr>
      <vt:lpstr>Homework</vt:lpstr>
      <vt:lpstr>Nunit Assertions (1)</vt:lpstr>
      <vt:lpstr>Nunit Assertions (2)</vt:lpstr>
      <vt:lpstr>Nunit Assertions (3) Warnings</vt:lpstr>
      <vt:lpstr>WebDriver Url and Title</vt:lpstr>
      <vt:lpstr>Homework</vt:lpstr>
      <vt:lpstr>Demo</vt:lpstr>
      <vt:lpstr>Q &amp; A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181</cp:revision>
  <dcterms:created xsi:type="dcterms:W3CDTF">2017-04-02T12:36:17Z</dcterms:created>
  <dcterms:modified xsi:type="dcterms:W3CDTF">2017-05-29T10:29:07Z</dcterms:modified>
</cp:coreProperties>
</file>