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310" r:id="rId5"/>
    <p:sldId id="311" r:id="rId6"/>
    <p:sldId id="313" r:id="rId7"/>
    <p:sldId id="304" r:id="rId8"/>
    <p:sldId id="314" r:id="rId9"/>
    <p:sldId id="312" r:id="rId10"/>
    <p:sldId id="305" r:id="rId11"/>
    <p:sldId id="306" r:id="rId12"/>
    <p:sldId id="307" r:id="rId13"/>
    <p:sldId id="308" r:id="rId14"/>
    <p:sldId id="270" r:id="rId15"/>
    <p:sldId id="260" r:id="rId16"/>
    <p:sldId id="292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9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70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878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21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09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7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7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7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4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4C3-BB2F-4D85-B412-A0EFA0706C73}" type="datetimeFigureOut">
              <a:rPr lang="bg-BG" smtClean="0"/>
              <a:t>12.6.2017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C2E4-74C8-49EA-B6FD-34C251AEC96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69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avlenawebsite.melontech.com/brok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NuGetTeam.NuGetPackageManagerforVisualStudio20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QA Automation Course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6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Regexes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280160"/>
            <a:ext cx="9990513" cy="531183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/>
              <a:t>Boolean "or"</a:t>
            </a:r>
          </a:p>
          <a:p>
            <a:pPr lvl="1"/>
            <a:r>
              <a:rPr lang="en-US" dirty="0"/>
              <a:t>    A vertical bar separates alternatives. For example, </a:t>
            </a:r>
            <a:r>
              <a:rPr lang="en-US" b="1" dirty="0" err="1"/>
              <a:t>gray|grey</a:t>
            </a:r>
            <a:r>
              <a:rPr lang="en-US" dirty="0"/>
              <a:t> can match "gray" or "grey".</a:t>
            </a:r>
          </a:p>
          <a:p>
            <a:r>
              <a:rPr lang="en-US" b="1" dirty="0"/>
              <a:t>Grouping</a:t>
            </a:r>
          </a:p>
          <a:p>
            <a:pPr lvl="1"/>
            <a:r>
              <a:rPr lang="en-US" dirty="0" smtClean="0"/>
              <a:t>Parentheses </a:t>
            </a:r>
            <a:r>
              <a:rPr lang="en-US" dirty="0"/>
              <a:t>are used to define the </a:t>
            </a:r>
            <a:r>
              <a:rPr lang="en-US" dirty="0" smtClean="0"/>
              <a:t>scope </a:t>
            </a:r>
            <a:r>
              <a:rPr lang="en-US" dirty="0"/>
              <a:t>and precedence of the operators (among other uses). For example, </a:t>
            </a:r>
            <a:r>
              <a:rPr lang="en-US" b="1" dirty="0" err="1" smtClean="0"/>
              <a:t>gray|grey</a:t>
            </a:r>
            <a:r>
              <a:rPr lang="en-US" dirty="0" smtClean="0"/>
              <a:t> and </a:t>
            </a:r>
            <a:r>
              <a:rPr lang="en-US" b="1" dirty="0" smtClean="0"/>
              <a:t>gr(</a:t>
            </a:r>
            <a:r>
              <a:rPr lang="en-US" b="1" dirty="0" err="1" smtClean="0"/>
              <a:t>a|e</a:t>
            </a:r>
            <a:r>
              <a:rPr lang="en-US" b="1" dirty="0" smtClean="0"/>
              <a:t>)y</a:t>
            </a:r>
            <a:r>
              <a:rPr lang="en-US" dirty="0" smtClean="0"/>
              <a:t> are </a:t>
            </a:r>
            <a:r>
              <a:rPr lang="en-US" dirty="0"/>
              <a:t>equivalent patterns which both describe the set of "gray" or </a:t>
            </a:r>
            <a:r>
              <a:rPr lang="en-US" dirty="0" smtClean="0"/>
              <a:t>"grey</a:t>
            </a:r>
            <a:r>
              <a:rPr lang="en-US" dirty="0"/>
              <a:t>".</a:t>
            </a:r>
          </a:p>
          <a:p>
            <a:r>
              <a:rPr lang="en-US" b="1" dirty="0"/>
              <a:t>Quantification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quantifier after a token (such as a character) or group specifies how often that preceding element is allowed to occur. The most common quantifiers are the question mark ?, the asterisk * (derived from the Kleene star), and the plus sign + (Kleene plus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1" dirty="0" smtClean="0"/>
              <a:t>    ? 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question mark indicates zero or one occurrences of the preceding element. For example, </a:t>
            </a:r>
            <a:r>
              <a:rPr lang="en-US" b="1" dirty="0" err="1"/>
              <a:t>colou?r</a:t>
            </a:r>
            <a:r>
              <a:rPr lang="en-US" dirty="0"/>
              <a:t> matches both "color" and "</a:t>
            </a:r>
            <a:r>
              <a:rPr lang="en-US" dirty="0" err="1"/>
              <a:t>colour</a:t>
            </a:r>
            <a:r>
              <a:rPr lang="en-US" dirty="0" smtClean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Regexes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379912"/>
            <a:ext cx="9990513" cy="527026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 *</a:t>
            </a:r>
            <a:r>
              <a:rPr lang="en-US" dirty="0"/>
              <a:t> 	</a:t>
            </a:r>
          </a:p>
          <a:p>
            <a:pPr lvl="2"/>
            <a:r>
              <a:rPr lang="en-US" dirty="0"/>
              <a:t>The asterisk indicates zero or more occurrences of the preceding element. For example, </a:t>
            </a:r>
            <a:r>
              <a:rPr lang="en-US" b="1" dirty="0"/>
              <a:t>ab*c</a:t>
            </a:r>
            <a:r>
              <a:rPr lang="en-US" dirty="0"/>
              <a:t> matches "ac",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abbc</a:t>
            </a:r>
            <a:r>
              <a:rPr lang="en-US" dirty="0"/>
              <a:t>", "</a:t>
            </a:r>
            <a:r>
              <a:rPr lang="en-US" dirty="0" err="1"/>
              <a:t>abbbc</a:t>
            </a:r>
            <a:r>
              <a:rPr lang="en-US" dirty="0"/>
              <a:t>", and so on.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+ 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The plus sign indicates one or more occurrences of the preceding element. For example, </a:t>
            </a:r>
            <a:r>
              <a:rPr lang="en-US" dirty="0" err="1"/>
              <a:t>ab+c</a:t>
            </a:r>
            <a:r>
              <a:rPr lang="en-US" dirty="0"/>
              <a:t> matches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abbc</a:t>
            </a:r>
            <a:r>
              <a:rPr lang="en-US" dirty="0"/>
              <a:t>", "</a:t>
            </a:r>
            <a:r>
              <a:rPr lang="en-US" dirty="0" err="1"/>
              <a:t>abbbc</a:t>
            </a:r>
            <a:r>
              <a:rPr lang="en-US" dirty="0"/>
              <a:t>", and so on, but not "ac".</a:t>
            </a:r>
          </a:p>
          <a:p>
            <a:pPr lvl="1"/>
            <a:r>
              <a:rPr lang="en-US" b="1" dirty="0" smtClean="0"/>
              <a:t>{</a:t>
            </a:r>
            <a:r>
              <a:rPr lang="en-US" b="1" dirty="0"/>
              <a:t>n</a:t>
            </a:r>
            <a:r>
              <a:rPr lang="en-US" b="1" dirty="0" smtClean="0"/>
              <a:t>} </a:t>
            </a:r>
            <a:r>
              <a:rPr lang="en-US" b="1" dirty="0"/>
              <a:t>{min</a:t>
            </a:r>
            <a:r>
              <a:rPr lang="en-US" b="1" dirty="0" smtClean="0"/>
              <a:t>,}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b="1" dirty="0" err="1"/>
              <a:t>min,max</a:t>
            </a:r>
            <a:r>
              <a:rPr lang="en-US" b="1" dirty="0"/>
              <a:t>}</a:t>
            </a:r>
            <a:endParaRPr lang="en-US" dirty="0"/>
          </a:p>
          <a:p>
            <a:pPr lvl="2"/>
            <a:r>
              <a:rPr lang="en-US" dirty="0"/>
              <a:t>The preceding item is matched exactly n times</a:t>
            </a:r>
            <a:r>
              <a:rPr lang="en-US" dirty="0" smtClean="0"/>
              <a:t>.</a:t>
            </a:r>
          </a:p>
          <a:p>
            <a:r>
              <a:rPr lang="en-US" dirty="0"/>
              <a:t>^ </a:t>
            </a:r>
            <a:endParaRPr lang="en-US" dirty="0" smtClean="0"/>
          </a:p>
          <a:p>
            <a:pPr lvl="2"/>
            <a:r>
              <a:rPr lang="en-US" dirty="0" smtClean="0"/>
              <a:t>Matches </a:t>
            </a:r>
            <a:r>
              <a:rPr lang="en-US" dirty="0"/>
              <a:t>the starting position within the string. In line-based tools, it matches the starting position of any 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[]</a:t>
            </a:r>
          </a:p>
          <a:p>
            <a:pPr lvl="2"/>
            <a:r>
              <a:rPr lang="en-US" dirty="0"/>
              <a:t>A bracket expression. Matches a single character that is contained within the brackets. For example, </a:t>
            </a:r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matches "a", "b", or "c". </a:t>
            </a:r>
            <a:r>
              <a:rPr lang="en-US" b="1" dirty="0"/>
              <a:t>[a-z] </a:t>
            </a:r>
            <a:r>
              <a:rPr lang="en-US" dirty="0"/>
              <a:t>specifies a range which matches any lowercase letter from "a" to "z". These forms can be mixed: </a:t>
            </a:r>
            <a:r>
              <a:rPr lang="en-US" b="1" dirty="0"/>
              <a:t>[</a:t>
            </a:r>
            <a:r>
              <a:rPr lang="en-US" b="1" dirty="0" err="1"/>
              <a:t>abcx</a:t>
            </a:r>
            <a:r>
              <a:rPr lang="en-US" b="1" dirty="0"/>
              <a:t>-z]</a:t>
            </a:r>
            <a:r>
              <a:rPr lang="en-US" dirty="0"/>
              <a:t> matches "a", "b", "c", "x", "y", or "z", as does [a-cx-z]. </a:t>
            </a:r>
          </a:p>
          <a:p>
            <a:pPr marL="457200" lvl="1" indent="0" algn="r">
              <a:buNone/>
            </a:pPr>
            <a:r>
              <a:rPr lang="en-US" i="1" dirty="0" smtClean="0"/>
              <a:t>*All examples are from Wikipedia</a:t>
            </a:r>
          </a:p>
          <a:p>
            <a:pPr marL="457200" lvl="1" indent="0" algn="r">
              <a:buNone/>
            </a:pPr>
            <a:r>
              <a:rPr lang="en-US" sz="1500" i="1" dirty="0"/>
              <a:t>https://en.wikipedia.org/wiki/Regular_expression</a:t>
            </a:r>
          </a:p>
        </p:txBody>
      </p:sp>
    </p:spTree>
    <p:extLst>
      <p:ext uri="{BB962C8B-B14F-4D97-AF65-F5344CB8AC3E}">
        <p14:creationId xmlns:p14="http://schemas.microsoft.com/office/powerpoint/2010/main" val="11901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Regexes (4)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Why Regexes are useful</a:t>
            </a:r>
          </a:p>
          <a:p>
            <a:r>
              <a:rPr lang="en-US" dirty="0" smtClean="0"/>
              <a:t>Date fields</a:t>
            </a:r>
          </a:p>
          <a:p>
            <a:r>
              <a:rPr lang="en-US" dirty="0" smtClean="0"/>
              <a:t>Phone fields</a:t>
            </a:r>
          </a:p>
          <a:p>
            <a:r>
              <a:rPr lang="en-US" dirty="0" smtClean="0"/>
              <a:t>URL checks </a:t>
            </a:r>
          </a:p>
          <a:p>
            <a:r>
              <a:rPr lang="en-US" dirty="0" smtClean="0"/>
              <a:t>A LOT MORE</a:t>
            </a:r>
          </a:p>
          <a:p>
            <a:r>
              <a:rPr lang="en-US" dirty="0">
                <a:hlinkClick r:id="rId2"/>
              </a:rPr>
              <a:t>http://regexr.com/</a:t>
            </a:r>
            <a:r>
              <a:rPr lang="en-US" dirty="0"/>
              <a:t> - practice and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Regexes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How to use them in C# tests</a:t>
            </a:r>
          </a:p>
          <a:p>
            <a:pPr lvl="1"/>
            <a:r>
              <a:rPr lang="en-US" dirty="0" err="1" smtClean="0"/>
              <a:t>Assert.That</a:t>
            </a:r>
            <a:r>
              <a:rPr lang="en-US" dirty="0"/>
              <a:t>("</a:t>
            </a:r>
            <a:r>
              <a:rPr lang="en-US" dirty="0" err="1"/>
              <a:t>abbbbbcde</a:t>
            </a:r>
            <a:r>
              <a:rPr lang="en-US" dirty="0"/>
              <a:t>", </a:t>
            </a:r>
            <a:r>
              <a:rPr lang="en-US" dirty="0" err="1"/>
              <a:t>Does.Match</a:t>
            </a:r>
            <a:r>
              <a:rPr lang="en-US" dirty="0"/>
              <a:t>("ab*</a:t>
            </a:r>
            <a:r>
              <a:rPr lang="en-US" dirty="0" err="1"/>
              <a:t>cde</a:t>
            </a:r>
            <a:r>
              <a:rPr lang="en-US" dirty="0"/>
              <a:t>"));</a:t>
            </a:r>
          </a:p>
          <a:p>
            <a:pPr lvl="1"/>
            <a:r>
              <a:rPr lang="en-US" dirty="0" err="1" smtClean="0"/>
              <a:t>Assert.That</a:t>
            </a:r>
            <a:r>
              <a:rPr lang="en-US" dirty="0"/>
              <a:t>("</a:t>
            </a:r>
            <a:r>
              <a:rPr lang="en-US" dirty="0" err="1"/>
              <a:t>acde</a:t>
            </a:r>
            <a:r>
              <a:rPr lang="en-US" dirty="0"/>
              <a:t>", </a:t>
            </a:r>
            <a:r>
              <a:rPr lang="en-US" dirty="0" err="1"/>
              <a:t>Does.Match</a:t>
            </a:r>
            <a:r>
              <a:rPr lang="en-US" dirty="0"/>
              <a:t>("ab*</a:t>
            </a:r>
            <a:r>
              <a:rPr lang="en-US" dirty="0" err="1"/>
              <a:t>cde</a:t>
            </a:r>
            <a:r>
              <a:rPr lang="en-US" dirty="0"/>
              <a:t>"));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&lt;</a:t>
            </a:r>
            <a:r>
              <a:rPr lang="ru-RU" dirty="0"/>
              <a:t>title&gt;Тристаен апартамент в София 93 кв.м. ID 69276 | Явлена&lt;/title</a:t>
            </a:r>
            <a:r>
              <a:rPr lang="ru-RU" dirty="0" smtClean="0"/>
              <a:t>&gt;</a:t>
            </a:r>
            <a:endParaRPr lang="en-US" dirty="0" smtClean="0"/>
          </a:p>
          <a:p>
            <a:r>
              <a:rPr lang="en-US" dirty="0" err="1" smtClean="0"/>
              <a:t>Assert.That</a:t>
            </a:r>
            <a:r>
              <a:rPr lang="en-US" dirty="0" smtClean="0"/>
              <a:t>(</a:t>
            </a:r>
            <a:r>
              <a:rPr lang="en-US" b="1" dirty="0" err="1" smtClean="0"/>
              <a:t>driver.Title</a:t>
            </a:r>
            <a:r>
              <a:rPr lang="en-US" dirty="0"/>
              <a:t>, </a:t>
            </a:r>
            <a:r>
              <a:rPr lang="en-US" dirty="0" err="1"/>
              <a:t>Does.Match</a:t>
            </a:r>
            <a:r>
              <a:rPr lang="en-US" dirty="0"/>
              <a:t>("</a:t>
            </a:r>
            <a:r>
              <a:rPr lang="en-US" b="1" dirty="0"/>
              <a:t>.* ID [0-9]{5} \\| </a:t>
            </a:r>
            <a:r>
              <a:rPr lang="bg-BG" b="1" dirty="0" err="1"/>
              <a:t>Явлена</a:t>
            </a:r>
            <a:r>
              <a:rPr lang="bg-BG" dirty="0" smtClean="0"/>
              <a:t>"));</a:t>
            </a:r>
            <a:endParaRPr lang="en-US" dirty="0" smtClean="0"/>
          </a:p>
          <a:p>
            <a:pPr lvl="2"/>
            <a:r>
              <a:rPr lang="en-US" dirty="0" err="1" smtClean="0"/>
              <a:t>StringAssert.IsMatch</a:t>
            </a:r>
            <a:r>
              <a:rPr lang="en-US" dirty="0"/>
              <a:t>(".* ID [0-9]{5} \\| </a:t>
            </a:r>
            <a:r>
              <a:rPr lang="bg-BG" dirty="0" err="1"/>
              <a:t>Явлена</a:t>
            </a:r>
            <a:r>
              <a:rPr lang="bg-BG" dirty="0"/>
              <a:t>", </a:t>
            </a:r>
            <a:r>
              <a:rPr lang="en-US" dirty="0" err="1"/>
              <a:t>driver.Title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3905"/>
            <a:ext cx="10515600" cy="5503026"/>
          </a:xfrm>
        </p:spPr>
        <p:txBody>
          <a:bodyPr/>
          <a:lstStyle/>
          <a:p>
            <a:r>
              <a:rPr lang="en-US" sz="2400" dirty="0" err="1" smtClean="0"/>
              <a:t>IWebElement</a:t>
            </a:r>
            <a:r>
              <a:rPr lang="en-US" sz="2400" dirty="0" smtClean="0"/>
              <a:t> homework???</a:t>
            </a:r>
          </a:p>
          <a:p>
            <a:r>
              <a:rPr lang="en-US" sz="2400" b="1" i="1" dirty="0" smtClean="0"/>
              <a:t>Optional homework </a:t>
            </a:r>
            <a:r>
              <a:rPr lang="en-US" sz="2400" dirty="0" smtClean="0"/>
              <a:t>(on Regexes):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Regex homework 1</a:t>
            </a:r>
          </a:p>
          <a:p>
            <a:pPr marL="914400" lvl="2" indent="0">
              <a:buNone/>
            </a:pPr>
            <a:r>
              <a:rPr lang="en-US" dirty="0" smtClean="0"/>
              <a:t>Open </a:t>
            </a:r>
            <a:r>
              <a:rPr lang="en-US" dirty="0">
                <a:hlinkClick r:id="rId2"/>
              </a:rPr>
              <a:t>https://yavlenawebsite.melontech.com/broker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Click on the first broker on the page</a:t>
            </a:r>
          </a:p>
          <a:p>
            <a:pPr marL="914400" lvl="2" indent="0">
              <a:buNone/>
            </a:pPr>
            <a:r>
              <a:rPr lang="en-US" dirty="0" smtClean="0"/>
              <a:t>Use regex to check that the URL of the newly opened page (broker page) is correct.</a:t>
            </a:r>
          </a:p>
          <a:p>
            <a:pPr marL="914400" lvl="2" indent="0">
              <a:buNone/>
            </a:pPr>
            <a:r>
              <a:rPr lang="en-US" dirty="0" smtClean="0"/>
              <a:t>Note that the first broker can change over time, so the check should not rely that one and the same broker is at first position.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Regex homework 2</a:t>
            </a:r>
          </a:p>
          <a:p>
            <a:pPr marL="914400" lvl="2" indent="0">
              <a:buNone/>
            </a:pPr>
            <a:r>
              <a:rPr lang="en-US" dirty="0"/>
              <a:t>Open </a:t>
            </a:r>
            <a:r>
              <a:rPr lang="en-US" dirty="0">
                <a:hlinkClick r:id="rId2"/>
              </a:rPr>
              <a:t>https://yavlenawebsite.melontech.com/broker/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For each broker check that there are 2 phone numbers present – first one is a landline, second one is mobile. Use regexes too verify phone numbers are displayed in correct format. 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7654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 &amp; 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98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9" y="63736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Sources: 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798021" y="2967335"/>
            <a:ext cx="1101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http</a:t>
            </a:r>
            <a:r>
              <a:rPr lang="en-US" dirty="0"/>
              <a:t>://seleniumhq.github.io/selenium/docs/api/dotnet/?topic=html/T_OpenQA_Selenium_IWebElement.htm</a:t>
            </a:r>
          </a:p>
        </p:txBody>
      </p:sp>
    </p:spTree>
    <p:extLst>
      <p:ext uri="{BB962C8B-B14F-4D97-AF65-F5344CB8AC3E}">
        <p14:creationId xmlns:p14="http://schemas.microsoft.com/office/powerpoint/2010/main" val="154748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6178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Homework review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3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we’ll do today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WebElement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Demo: how to create a project from scratch</a:t>
            </a:r>
          </a:p>
          <a:p>
            <a:r>
              <a:rPr lang="en-US" dirty="0" smtClean="0"/>
              <a:t>? Regexes</a:t>
            </a:r>
          </a:p>
        </p:txBody>
      </p:sp>
    </p:spTree>
    <p:extLst>
      <p:ext uri="{BB962C8B-B14F-4D97-AF65-F5344CB8AC3E}">
        <p14:creationId xmlns:p14="http://schemas.microsoft.com/office/powerpoint/2010/main" val="1449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WebElement</a:t>
            </a:r>
            <a:r>
              <a:rPr lang="en-US" dirty="0" smtClean="0"/>
              <a:t> methods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5806577"/>
            <a:ext cx="9990513" cy="278339"/>
          </a:xfrm>
        </p:spPr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/>
              <a:t>* </a:t>
            </a:r>
            <a:r>
              <a:rPr lang="en-US" dirty="0" smtClean="0"/>
              <a:t>http</a:t>
            </a:r>
            <a:r>
              <a:rPr lang="en-US" dirty="0"/>
              <a:t>://seleniumhq.github.io/selenium/docs/api/dotnet/?topic=html/T_OpenQA_Selenium_IWebElement.htm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702" y="176229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IWebElement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driver.FindElement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"map-search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 err="1" smtClean="0"/>
              <a:t>myElement.Click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473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WebElement</a:t>
            </a:r>
            <a:r>
              <a:rPr lang="en-US" dirty="0" smtClean="0"/>
              <a:t>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5806577"/>
            <a:ext cx="9990513" cy="278339"/>
          </a:xfrm>
        </p:spPr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/>
              <a:t>* http://seleniumhq.github.io/selenium/docs/api/dotnet/?topic=html/T_OpenQA_Selenium_IWebElement.htm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73" y="145708"/>
            <a:ext cx="9349138" cy="65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4" name="Rounded Rectangle 3"/>
          <p:cNvSpPr/>
          <p:nvPr/>
        </p:nvSpPr>
        <p:spPr>
          <a:xfrm>
            <a:off x="748144" y="1413164"/>
            <a:ext cx="8829965" cy="5345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71353" y="1716578"/>
            <a:ext cx="5295207" cy="482276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t" anchorCtr="1"/>
          <a:lstStyle/>
          <a:p>
            <a:r>
              <a:rPr lang="en-US" sz="4400" dirty="0" smtClean="0"/>
              <a:t>C#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1787239" y="5041420"/>
            <a:ext cx="4593676" cy="1313411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Nunit</a:t>
            </a:r>
            <a:endParaRPr lang="en-US" dirty="0" smtClean="0"/>
          </a:p>
          <a:p>
            <a:pPr algn="ctr"/>
            <a:r>
              <a:rPr lang="en-US" dirty="0" smtClean="0"/>
              <a:t>[</a:t>
            </a:r>
            <a:r>
              <a:rPr lang="en-US" dirty="0" err="1" smtClean="0"/>
              <a:t>TestFixsture</a:t>
            </a:r>
            <a:r>
              <a:rPr lang="en-US" dirty="0" smtClean="0"/>
              <a:t>] [Test] [</a:t>
            </a:r>
            <a:r>
              <a:rPr lang="en-US" dirty="0" err="1" smtClean="0"/>
              <a:t>SetUp</a:t>
            </a:r>
            <a:r>
              <a:rPr lang="en-US" dirty="0" smtClean="0"/>
              <a:t>] [</a:t>
            </a:r>
            <a:r>
              <a:rPr lang="en-US" dirty="0" err="1" smtClean="0"/>
              <a:t>TearDown</a:t>
            </a:r>
            <a:r>
              <a:rPr lang="en-US" dirty="0" smtClean="0"/>
              <a:t>] </a:t>
            </a:r>
            <a:r>
              <a:rPr lang="en-US" dirty="0"/>
              <a:t>Assert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51565" y="2406218"/>
            <a:ext cx="5430980" cy="258814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WebDriver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7238" y="3187614"/>
            <a:ext cx="109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String,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567319" y="1916907"/>
            <a:ext cx="1403927" cy="59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567319" y="3616008"/>
            <a:ext cx="1403927" cy="59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554394" y="2769769"/>
            <a:ext cx="1403927" cy="59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567319" y="4444450"/>
            <a:ext cx="1403927" cy="59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881091" y="3067569"/>
            <a:ext cx="2144626" cy="129316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chromedriver.exe</a:t>
            </a:r>
          </a:p>
          <a:p>
            <a:pPr algn="ctr"/>
            <a:r>
              <a:rPr lang="en-US" sz="1600" dirty="0" smtClean="0"/>
              <a:t>IEDrivgeckodriver.exe</a:t>
            </a:r>
            <a:endParaRPr lang="en-US" sz="1600" dirty="0"/>
          </a:p>
          <a:p>
            <a:pPr algn="ctr"/>
            <a:r>
              <a:rPr lang="en-US" sz="1600" dirty="0"/>
              <a:t>geckodriver.exe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56086" y="3111225"/>
            <a:ext cx="2440277" cy="124950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IWebDriver</a:t>
            </a:r>
            <a:endParaRPr lang="en-US" sz="1600" dirty="0" smtClean="0"/>
          </a:p>
          <a:p>
            <a:pPr algn="ctr"/>
            <a:r>
              <a:rPr lang="en-US" sz="1600" dirty="0" err="1" smtClean="0"/>
              <a:t>IWebElement</a:t>
            </a:r>
            <a:endParaRPr lang="en-US" sz="1600" dirty="0" smtClean="0"/>
          </a:p>
          <a:p>
            <a:pPr algn="ctr"/>
            <a:r>
              <a:rPr lang="en-US" sz="1600" dirty="0" smtClean="0"/>
              <a:t>new </a:t>
            </a:r>
            <a:r>
              <a:rPr lang="en-US" sz="1600" dirty="0" err="1" smtClean="0"/>
              <a:t>ChromeDriver</a:t>
            </a:r>
            <a:r>
              <a:rPr lang="en-US" sz="1600" dirty="0" smtClean="0"/>
              <a:t>();</a:t>
            </a:r>
          </a:p>
          <a:p>
            <a:pPr algn="ctr"/>
            <a:r>
              <a:rPr lang="en-US" sz="1600" dirty="0" err="1" smtClean="0"/>
              <a:t>findElement</a:t>
            </a:r>
            <a:r>
              <a:rPr lang="en-US" sz="1600" dirty="0" smtClean="0"/>
              <a:t>()</a:t>
            </a:r>
          </a:p>
          <a:p>
            <a:pPr algn="ctr"/>
            <a:r>
              <a:rPr lang="en-US" sz="1600" dirty="0" err="1" smtClean="0"/>
              <a:t>CSSSelector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endCxn id="10" idx="1"/>
          </p:cNvCxnSpPr>
          <p:nvPr/>
        </p:nvCxnSpPr>
        <p:spPr>
          <a:xfrm flipV="1">
            <a:off x="8708090" y="2214707"/>
            <a:ext cx="1859229" cy="125302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1"/>
          </p:cNvCxnSpPr>
          <p:nvPr/>
        </p:nvCxnSpPr>
        <p:spPr>
          <a:xfrm flipV="1">
            <a:off x="8927195" y="3067569"/>
            <a:ext cx="1627199" cy="63032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8708090" y="3913808"/>
            <a:ext cx="1859229" cy="3773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21796" y="3697892"/>
            <a:ext cx="48952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68147" y="1421505"/>
            <a:ext cx="1657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69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to setup a project from scratch</a:t>
            </a:r>
          </a:p>
          <a:p>
            <a:pPr lvl="1"/>
            <a:r>
              <a:rPr lang="en-US" dirty="0" smtClean="0"/>
              <a:t>Preconditions</a:t>
            </a:r>
          </a:p>
          <a:p>
            <a:pPr lvl="2"/>
            <a:r>
              <a:rPr lang="en-US" dirty="0" smtClean="0"/>
              <a:t>Visual Studio installed</a:t>
            </a:r>
          </a:p>
          <a:p>
            <a:pPr lvl="2"/>
            <a:r>
              <a:rPr lang="en-US" dirty="0" err="1" smtClean="0"/>
              <a:t>Nunit</a:t>
            </a:r>
            <a:r>
              <a:rPr lang="en-US" dirty="0" smtClean="0"/>
              <a:t> GUI installed if you want to run tests in GUI</a:t>
            </a:r>
          </a:p>
          <a:p>
            <a:pPr lvl="1"/>
            <a:r>
              <a:rPr lang="en-US" dirty="0" smtClean="0"/>
              <a:t>Install latest </a:t>
            </a:r>
            <a:r>
              <a:rPr lang="en-US" dirty="0" err="1" smtClean="0"/>
              <a:t>NuGet</a:t>
            </a:r>
            <a:r>
              <a:rPr lang="en-US" dirty="0" smtClean="0"/>
              <a:t> package Manager version?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marketplace.visualstudio.com/items?itemName=NuGetTeam.NuGetPackageManagerforVisualStudio2013</a:t>
            </a:r>
            <a:endParaRPr lang="en-US" dirty="0" smtClean="0"/>
          </a:p>
          <a:p>
            <a:pPr lvl="1"/>
            <a:r>
              <a:rPr lang="en-US" dirty="0" smtClean="0"/>
              <a:t>Create new solution (it contains 1 project as a start)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Nunit</a:t>
            </a:r>
            <a:endParaRPr lang="en-US" dirty="0" smtClean="0"/>
          </a:p>
          <a:p>
            <a:pPr lvl="1"/>
            <a:r>
              <a:rPr lang="en-US" dirty="0" smtClean="0"/>
              <a:t>Add WebDriver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23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Automation testing does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825625"/>
            <a:ext cx="1068878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make sure </a:t>
            </a:r>
            <a:r>
              <a:rPr lang="en-US" b="1" dirty="0" smtClean="0"/>
              <a:t>Software product today works the way it worked yesterday</a:t>
            </a:r>
            <a:r>
              <a:rPr lang="en-US" dirty="0" smtClean="0"/>
              <a:t> regarding the tested functionalities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3049965"/>
            <a:ext cx="4241800" cy="12138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is OK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Passes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5336" y="3049965"/>
            <a:ext cx="4597400" cy="12138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r>
              <a:rPr lang="en-US" dirty="0" smtClean="0"/>
              <a:t> is OK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Test Fails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4828201"/>
            <a:ext cx="4241800" cy="12770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 </a:t>
            </a:r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 NOK</a:t>
            </a:r>
          </a:p>
          <a:p>
            <a:pPr algn="ctr"/>
            <a:r>
              <a:rPr 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Test Passes</a:t>
            </a:r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6400" y="4828201"/>
            <a:ext cx="4597401" cy="12770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r>
              <a:rPr lang="en-US" dirty="0" smtClean="0"/>
              <a:t> is NOK</a:t>
            </a:r>
          </a:p>
          <a:p>
            <a:pPr algn="ctr"/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Test Fails</a:t>
            </a:r>
            <a:endParaRPr lang="en-US" sz="4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Flowchart: Summing Junction 8"/>
          <p:cNvSpPr/>
          <p:nvPr/>
        </p:nvSpPr>
        <p:spPr>
          <a:xfrm>
            <a:off x="257463" y="4375148"/>
            <a:ext cx="5403273" cy="2225964"/>
          </a:xfrm>
          <a:prstGeom prst="flowChartSummingJunction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6216073" y="4036291"/>
            <a:ext cx="5975927" cy="2821710"/>
          </a:xfrm>
          <a:prstGeom prst="irregularSeal1">
            <a:avLst/>
          </a:prstGeom>
          <a:noFill/>
          <a:ln w="60325" cap="flat" cmpd="tri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Regexes (tentative)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3287" y="1825625"/>
            <a:ext cx="999051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is a regex</a:t>
            </a:r>
          </a:p>
          <a:p>
            <a:pPr lvl="1"/>
            <a:r>
              <a:rPr lang="en-US" dirty="0"/>
              <a:t> regular expression, regex or </a:t>
            </a:r>
            <a:r>
              <a:rPr lang="en-US" dirty="0" err="1"/>
              <a:t>regexp</a:t>
            </a:r>
            <a:r>
              <a:rPr lang="en-US" dirty="0"/>
              <a:t>[1] </a:t>
            </a:r>
            <a:r>
              <a:rPr lang="en-US" dirty="0" smtClean="0"/>
              <a:t>is</a:t>
            </a:r>
            <a:r>
              <a:rPr lang="en-US" dirty="0"/>
              <a:t>, in theoretical computer science and formal language theory, a </a:t>
            </a:r>
            <a:r>
              <a:rPr lang="en-US" b="1" dirty="0"/>
              <a:t>sequence of characters that define a search pattern</a:t>
            </a:r>
            <a:r>
              <a:rPr lang="en-US" dirty="0"/>
              <a:t>. </a:t>
            </a:r>
            <a:r>
              <a:rPr lang="en-US" dirty="0" smtClean="0"/>
              <a:t>* from </a:t>
            </a:r>
            <a:r>
              <a:rPr lang="en-US" dirty="0" smtClean="0">
                <a:hlinkClick r:id="rId2"/>
              </a:rPr>
              <a:t>W</a:t>
            </a:r>
            <a:r>
              <a:rPr lang="en-US" dirty="0" smtClean="0"/>
              <a:t>ikipedia</a:t>
            </a:r>
          </a:p>
          <a:p>
            <a:r>
              <a:rPr lang="en-US" dirty="0" smtClean="0"/>
              <a:t>C# Regexes (</a:t>
            </a:r>
            <a:r>
              <a:rPr lang="en-US" dirty="0" err="1" smtClean="0"/>
              <a:t>.Net</a:t>
            </a:r>
            <a:r>
              <a:rPr lang="en-US" dirty="0" smtClean="0"/>
              <a:t>): https</a:t>
            </a:r>
            <a:r>
              <a:rPr lang="en-US" dirty="0"/>
              <a:t>://msdn.microsoft.com/en-us/library/az24scfc(v=vs.110).</a:t>
            </a:r>
            <a:r>
              <a:rPr lang="en-US" dirty="0" smtClean="0"/>
              <a:t>aspx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7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13817</TotalTime>
  <Words>582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Week 8</vt:lpstr>
      <vt:lpstr>Homework review</vt:lpstr>
      <vt:lpstr>What we’ll do today</vt:lpstr>
      <vt:lpstr>WebElement methods </vt:lpstr>
      <vt:lpstr>WebElement methods (2)</vt:lpstr>
      <vt:lpstr>Demo</vt:lpstr>
      <vt:lpstr>Demo</vt:lpstr>
      <vt:lpstr>What Automation testing does</vt:lpstr>
      <vt:lpstr>Regexes (tentative)</vt:lpstr>
      <vt:lpstr>Regexes (2)</vt:lpstr>
      <vt:lpstr>Regexes (3)</vt:lpstr>
      <vt:lpstr>Regexes (4)</vt:lpstr>
      <vt:lpstr>Regexes (5)</vt:lpstr>
      <vt:lpstr>Homework</vt:lpstr>
      <vt:lpstr>Q &amp; A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Automation Course</dc:title>
  <dc:creator>Admin</dc:creator>
  <cp:lastModifiedBy>Jeni Milanova</cp:lastModifiedBy>
  <cp:revision>242</cp:revision>
  <dcterms:created xsi:type="dcterms:W3CDTF">2017-04-02T12:36:17Z</dcterms:created>
  <dcterms:modified xsi:type="dcterms:W3CDTF">2017-06-12T12:25:03Z</dcterms:modified>
</cp:coreProperties>
</file>