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63" r:id="rId6"/>
    <p:sldId id="262" r:id="rId7"/>
    <p:sldId id="265" r:id="rId8"/>
    <p:sldId id="264" r:id="rId9"/>
    <p:sldId id="266" r:id="rId10"/>
    <p:sldId id="269" r:id="rId11"/>
    <p:sldId id="267" r:id="rId12"/>
    <p:sldId id="261" r:id="rId13"/>
    <p:sldId id="271" r:id="rId14"/>
    <p:sldId id="270" r:id="rId15"/>
    <p:sldId id="272" r:id="rId16"/>
    <p:sldId id="260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8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70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87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21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0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7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7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4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4C3-BB2F-4D85-B412-A0EFA0706C73}" type="datetimeFigureOut">
              <a:rPr lang="bg-BG" smtClean="0"/>
              <a:t>24.4.2017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6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avlenawebsite.melontech.com/properties/all/%D0%A1%D0%BE%D1%84%D0%B8%D1%8F%20(%D1%81%D1%82%D0%BE%D0%BB%D0%B8%D1%86%D0%B0)/%D0%A1%D0%BE%D1%84%D0%B8%D1%8F/?view=Hybri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avlenawebsite.melontech.com/propertyli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ingexcellence.com/css-selectors-selenium-webdriver-tutorial/" TargetMode="External"/><Relationship Id="rId2" Type="http://schemas.openxmlformats.org/officeDocument/2006/relationships/hyperlink" Target="https://saucelabs.com/resources/articles/selenium-tips-css-selecto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3 - Selectors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QA Automation Course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6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30491" cy="6822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063058"/>
          </a:xfrm>
        </p:spPr>
        <p:txBody>
          <a:bodyPr/>
          <a:lstStyle/>
          <a:p>
            <a:r>
              <a:rPr lang="en-US" dirty="0"/>
              <a:t>https://www.w3schools.com/xml/xpath_intro.aspSearch </a:t>
            </a:r>
            <a:r>
              <a:rPr lang="en-US" dirty="0" smtClean="0"/>
              <a:t>for Selenium </a:t>
            </a:r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0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608619" y="349135"/>
            <a:ext cx="5261955" cy="628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“header” element</a:t>
            </a:r>
          </a:p>
          <a:p>
            <a:pPr marL="457200" lvl="1" indent="0">
              <a:buNone/>
            </a:pPr>
            <a:r>
              <a:rPr lang="en-US" sz="1800" dirty="0" smtClean="0"/>
              <a:t>“/html/body/header”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“</a:t>
            </a:r>
            <a:r>
              <a:rPr lang="en-US" sz="1800" b="1" dirty="0" smtClean="0"/>
              <a:t>//</a:t>
            </a:r>
            <a:r>
              <a:rPr lang="en-US" sz="1800" dirty="0" smtClean="0"/>
              <a:t>header[@class=‘</a:t>
            </a:r>
            <a:r>
              <a:rPr lang="en-US" sz="1800" dirty="0" err="1" smtClean="0"/>
              <a:t>headerclass</a:t>
            </a:r>
            <a:r>
              <a:rPr lang="en-US" sz="1800" dirty="0" smtClean="0"/>
              <a:t>’]”</a:t>
            </a:r>
          </a:p>
          <a:p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/>
              <a:t>6.2.3” </a:t>
            </a:r>
            <a:r>
              <a:rPr lang="en-US" sz="2000" dirty="0" smtClean="0"/>
              <a:t>element</a:t>
            </a:r>
          </a:p>
          <a:p>
            <a:pPr marL="457200" lvl="1" indent="0">
              <a:buNone/>
            </a:pPr>
            <a:r>
              <a:rPr lang="en-US" sz="1800" dirty="0" smtClean="0"/>
              <a:t>“/html/body/div/div/div[3]”</a:t>
            </a:r>
          </a:p>
          <a:p>
            <a:pPr marL="457200" lvl="1" indent="0">
              <a:buNone/>
            </a:pPr>
            <a:r>
              <a:rPr lang="en-US" sz="1800" dirty="0" smtClean="0"/>
              <a:t>“//div[@class=‘list’]//div[5]”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. Matches current element</a:t>
            </a:r>
          </a:p>
          <a:p>
            <a:pPr marL="457200" lvl="1" indent="0">
              <a:buNone/>
            </a:pPr>
            <a:r>
              <a:rPr lang="en-US" sz="1600" dirty="0"/>
              <a:t>“/</a:t>
            </a:r>
            <a:r>
              <a:rPr lang="en-US" sz="1600" dirty="0" smtClean="0"/>
              <a:t>html/body” === “/html/./body”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 smtClean="0"/>
              <a:t>* </a:t>
            </a:r>
            <a:r>
              <a:rPr lang="en-US" sz="2000" dirty="0"/>
              <a:t>Matches </a:t>
            </a:r>
            <a:r>
              <a:rPr lang="en-US" sz="2000" dirty="0" smtClean="0"/>
              <a:t>any </a:t>
            </a:r>
            <a:r>
              <a:rPr lang="en-US" sz="2000" dirty="0"/>
              <a:t>element</a:t>
            </a:r>
          </a:p>
          <a:p>
            <a:pPr marL="457200" lvl="1" indent="0">
              <a:buNone/>
            </a:pPr>
            <a:r>
              <a:rPr lang="en-US" sz="1600" dirty="0"/>
              <a:t>“/html/body</a:t>
            </a:r>
            <a:r>
              <a:rPr lang="en-US" sz="1600" dirty="0" smtClean="0"/>
              <a:t>/*[@class=‘bold’]”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“/html/body</a:t>
            </a:r>
            <a:r>
              <a:rPr lang="en-US" sz="1600" dirty="0" smtClean="0"/>
              <a:t>//*[@class=‘bold’]”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b="1" dirty="0"/>
              <a:t>.. Matches parent element</a:t>
            </a:r>
          </a:p>
          <a:p>
            <a:pPr marL="457200" lvl="1" indent="0">
              <a:buNone/>
            </a:pPr>
            <a:r>
              <a:rPr lang="en-US" sz="1600" dirty="0"/>
              <a:t>“//*[@class=‘</a:t>
            </a:r>
            <a:r>
              <a:rPr lang="en-US" sz="1600" dirty="0" smtClean="0"/>
              <a:t>bold tab1’]/</a:t>
            </a:r>
            <a:r>
              <a:rPr lang="en-US" sz="1600" b="1" dirty="0" smtClean="0"/>
              <a:t>..</a:t>
            </a:r>
            <a:r>
              <a:rPr lang="en-US" sz="1600" dirty="0" smtClean="0"/>
              <a:t>”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Text() </a:t>
            </a:r>
            <a:r>
              <a:rPr lang="en-US" sz="2000" b="1" dirty="0"/>
              <a:t>Matches parent element</a:t>
            </a:r>
          </a:p>
          <a:p>
            <a:pPr marL="457200" lvl="1" indent="0">
              <a:buNone/>
            </a:pPr>
            <a:r>
              <a:rPr lang="en-US" sz="1600" dirty="0" smtClean="0"/>
              <a:t>“//*[</a:t>
            </a:r>
            <a:r>
              <a:rPr lang="en-US" sz="1600" b="1" dirty="0" smtClean="0"/>
              <a:t>text()</a:t>
            </a:r>
            <a:r>
              <a:rPr lang="en-US" sz="1600" dirty="0" smtClean="0"/>
              <a:t>=‘</a:t>
            </a:r>
            <a:r>
              <a:rPr lang="en-US" sz="1600" dirty="0" err="1" smtClean="0"/>
              <a:t>Div</a:t>
            </a:r>
            <a:r>
              <a:rPr lang="en-US" sz="1600" dirty="0" smtClean="0"/>
              <a:t> 2’]”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35"/>
            <a:ext cx="6670227" cy="56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(if we have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://yavlenawebsite.melontech.com/properties/all/%D0%A1%D0%BE%D1%84%D0%B8%D1%8F%20(%D1%81%D1%82%D0%BE%D0%BB%D0%B8%D1%86%D0%B0)/%D0%A1%D0%BE%D1%84%D0%B8%D1%8F/?</a:t>
            </a:r>
            <a:r>
              <a:rPr lang="en-US" sz="1800" dirty="0" smtClean="0">
                <a:hlinkClick r:id="rId2"/>
              </a:rPr>
              <a:t>view=Hybrid</a:t>
            </a:r>
            <a:endParaRPr lang="en-US" sz="1800" dirty="0" smtClean="0"/>
          </a:p>
          <a:p>
            <a:pPr lvl="1"/>
            <a:r>
              <a:rPr lang="en-US" dirty="0" smtClean="0"/>
              <a:t>Expand “</a:t>
            </a:r>
            <a:r>
              <a:rPr lang="bg-BG" dirty="0" smtClean="0"/>
              <a:t>Тип имот“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 smtClean="0"/>
              <a:t>(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"//</a:t>
            </a:r>
            <a:r>
              <a:rPr lang="en-US" dirty="0"/>
              <a:t>input[@placeholder='</a:t>
            </a:r>
            <a:r>
              <a:rPr lang="bg-BG" dirty="0"/>
              <a:t>Тип имот']/../</a:t>
            </a:r>
            <a:r>
              <a:rPr lang="en-US" dirty="0"/>
              <a:t>a[@class='dropdown-trigger</a:t>
            </a:r>
            <a:r>
              <a:rPr lang="en-US" dirty="0" smtClean="0"/>
              <a:t>']“</a:t>
            </a:r>
          </a:p>
          <a:p>
            <a:pPr marL="457200" lvl="1" indent="0">
              <a:buNone/>
            </a:pPr>
            <a:r>
              <a:rPr lang="en-US" dirty="0" smtClean="0"/>
              <a:t>)).</a:t>
            </a:r>
            <a:r>
              <a:rPr lang="en-US" dirty="0"/>
              <a:t>Click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Ids whenever possible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css</a:t>
            </a:r>
            <a:r>
              <a:rPr lang="en-US" dirty="0" smtClean="0"/>
              <a:t> selectors</a:t>
            </a:r>
          </a:p>
          <a:p>
            <a:r>
              <a:rPr lang="en-US" dirty="0" smtClean="0"/>
              <a:t>If you can’t find good other way – use </a:t>
            </a:r>
            <a:r>
              <a:rPr lang="en-US" dirty="0" err="1" smtClean="0"/>
              <a:t>Xpath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3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number (5 digits)</a:t>
            </a:r>
          </a:p>
          <a:p>
            <a:r>
              <a:rPr lang="en-US" dirty="0" err="1" smtClean="0"/>
              <a:t>Tsanka</a:t>
            </a:r>
            <a:r>
              <a:rPr lang="en-US" dirty="0" smtClean="0"/>
              <a:t> 67890</a:t>
            </a:r>
            <a:endParaRPr lang="en-US" dirty="0" smtClean="0"/>
          </a:p>
          <a:p>
            <a:r>
              <a:rPr lang="en-US" dirty="0" err="1" smtClean="0"/>
              <a:t>Aleks</a:t>
            </a:r>
            <a:r>
              <a:rPr lang="en-US" dirty="0" smtClean="0"/>
              <a:t> - ?????</a:t>
            </a:r>
            <a:endParaRPr lang="en-US" dirty="0" smtClean="0"/>
          </a:p>
          <a:p>
            <a:r>
              <a:rPr lang="en-US" dirty="0" err="1" smtClean="0"/>
              <a:t>Mitko</a:t>
            </a:r>
            <a:r>
              <a:rPr lang="en-US" dirty="0" smtClean="0"/>
              <a:t> 74352</a:t>
            </a:r>
            <a:endParaRPr lang="en-US" dirty="0" smtClean="0"/>
          </a:p>
          <a:p>
            <a:r>
              <a:rPr lang="en-US" dirty="0" smtClean="0"/>
              <a:t>Eva 10125</a:t>
            </a:r>
            <a:endParaRPr lang="en-US" dirty="0" smtClean="0"/>
          </a:p>
          <a:p>
            <a:r>
              <a:rPr lang="en-US" dirty="0" smtClean="0"/>
              <a:t>Dido 84111</a:t>
            </a:r>
            <a:endParaRPr lang="en-US" dirty="0" smtClean="0"/>
          </a:p>
          <a:p>
            <a:r>
              <a:rPr lang="en-US" dirty="0" err="1" smtClean="0"/>
              <a:t>Pesho</a:t>
            </a:r>
            <a:r>
              <a:rPr lang="en-US" dirty="0" smtClean="0"/>
              <a:t> 66666</a:t>
            </a:r>
            <a:endParaRPr lang="en-US" dirty="0" smtClean="0"/>
          </a:p>
          <a:p>
            <a:r>
              <a:rPr lang="en-US" dirty="0" smtClean="0"/>
              <a:t>Stefan </a:t>
            </a:r>
            <a:r>
              <a:rPr lang="en-US" dirty="0"/>
              <a:t>46305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8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yavlenawebsite.melontech.com/propertylist</a:t>
            </a:r>
            <a:endParaRPr lang="en-US" sz="2000" dirty="0" smtClean="0"/>
          </a:p>
          <a:p>
            <a:r>
              <a:rPr lang="en-US" sz="2000" dirty="0" smtClean="0"/>
              <a:t>Digit </a:t>
            </a:r>
            <a:r>
              <a:rPr lang="en-US" sz="2000" dirty="0" smtClean="0"/>
              <a:t>1: </a:t>
            </a:r>
            <a:r>
              <a:rPr lang="bg-BG" sz="2000" dirty="0" smtClean="0"/>
              <a:t>Услуга</a:t>
            </a:r>
          </a:p>
          <a:p>
            <a:r>
              <a:rPr lang="en-US" sz="2000" dirty="0" smtClean="0"/>
              <a:t>Digit 2: </a:t>
            </a:r>
            <a:r>
              <a:rPr lang="bg-BG" sz="2000" dirty="0"/>
              <a:t>Тип </a:t>
            </a:r>
            <a:r>
              <a:rPr lang="bg-BG" sz="2000" dirty="0" smtClean="0"/>
              <a:t>имот</a:t>
            </a:r>
            <a:endParaRPr lang="en-US" sz="2000" dirty="0" smtClean="0"/>
          </a:p>
          <a:p>
            <a:r>
              <a:rPr lang="en-US" sz="2000" dirty="0" smtClean="0"/>
              <a:t>Digit 3: </a:t>
            </a:r>
            <a:r>
              <a:rPr lang="bg-BG" sz="2000" dirty="0"/>
              <a:t>Вид </a:t>
            </a:r>
            <a:r>
              <a:rPr lang="bg-BG" sz="2000" dirty="0" smtClean="0"/>
              <a:t>имот</a:t>
            </a:r>
            <a:endParaRPr lang="en-US" sz="2000" dirty="0" smtClean="0"/>
          </a:p>
          <a:p>
            <a:r>
              <a:rPr lang="en-US" sz="2000" dirty="0" smtClean="0"/>
              <a:t>Digit 4+5: </a:t>
            </a:r>
            <a:r>
              <a:rPr lang="bg-BG" sz="2000" dirty="0" smtClean="0"/>
              <a:t>Област</a:t>
            </a:r>
            <a:endParaRPr lang="en-US" sz="2000" dirty="0" smtClean="0"/>
          </a:p>
          <a:p>
            <a:r>
              <a:rPr lang="en-US" sz="2000" dirty="0"/>
              <a:t>Choose “</a:t>
            </a:r>
            <a:r>
              <a:rPr lang="bg-BG" sz="2000" dirty="0"/>
              <a:t>Град“ </a:t>
            </a:r>
            <a:r>
              <a:rPr lang="en-US" sz="2000" dirty="0"/>
              <a:t>that has some properties</a:t>
            </a:r>
          </a:p>
          <a:p>
            <a:endParaRPr lang="en-US" sz="2000" dirty="0" smtClean="0"/>
          </a:p>
          <a:p>
            <a:r>
              <a:rPr lang="en-US" sz="2000" dirty="0" smtClean="0"/>
              <a:t>Create a test that:</a:t>
            </a:r>
          </a:p>
          <a:p>
            <a:pPr lvl="1"/>
            <a:r>
              <a:rPr lang="en-US" sz="1600" dirty="0" smtClean="0"/>
              <a:t>Opens the </a:t>
            </a:r>
            <a:r>
              <a:rPr lang="en-US" sz="1600" dirty="0" err="1" smtClean="0"/>
              <a:t>url</a:t>
            </a:r>
            <a:endParaRPr lang="en-US" sz="1600" dirty="0" smtClean="0"/>
          </a:p>
          <a:p>
            <a:pPr lvl="1"/>
            <a:r>
              <a:rPr lang="en-US" sz="1600" dirty="0" smtClean="0"/>
              <a:t>Clicks on the respective </a:t>
            </a:r>
            <a:r>
              <a:rPr lang="bg-BG" sz="1600" dirty="0" smtClean="0"/>
              <a:t>Услуга, Тип имот, Вид имот, Област,  град </a:t>
            </a:r>
            <a:r>
              <a:rPr lang="en-US" sz="1600" dirty="0" smtClean="0"/>
              <a:t>depending on your number and choice of City</a:t>
            </a:r>
          </a:p>
          <a:p>
            <a:pPr lvl="1"/>
            <a:r>
              <a:rPr lang="en-US" sz="1600" dirty="0" smtClean="0"/>
              <a:t>Click on “</a:t>
            </a:r>
            <a:r>
              <a:rPr lang="bg-BG" sz="1600" dirty="0" smtClean="0"/>
              <a:t>Свържи </a:t>
            </a:r>
            <a:r>
              <a:rPr lang="bg-BG" sz="1600" dirty="0"/>
              <a:t>се с </a:t>
            </a:r>
            <a:r>
              <a:rPr lang="bg-BG" sz="1600" dirty="0" smtClean="0"/>
              <a:t>брокер</a:t>
            </a:r>
            <a:r>
              <a:rPr lang="en-US" sz="1600" dirty="0" smtClean="0"/>
              <a:t>” button for the </a:t>
            </a:r>
            <a:r>
              <a:rPr lang="en-US" sz="1600" dirty="0" smtClean="0"/>
              <a:t>(preferably) second </a:t>
            </a:r>
            <a:r>
              <a:rPr lang="en-US" sz="1600" dirty="0" smtClean="0"/>
              <a:t>property in the list</a:t>
            </a:r>
          </a:p>
          <a:p>
            <a:pPr lvl="1"/>
            <a:r>
              <a:rPr lang="en-US" sz="1600" dirty="0" smtClean="0"/>
              <a:t>Commit and push the test</a:t>
            </a:r>
          </a:p>
          <a:p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5368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65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985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Should we move the course to Tuesday?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30" y="1300955"/>
            <a:ext cx="2771429" cy="57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35" y="1300955"/>
            <a:ext cx="2771429" cy="57523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19745" y="2152996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19745" y="2335876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19745" y="2706744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16982" y="2152996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16982" y="2335876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16982" y="2706744"/>
            <a:ext cx="357448" cy="1828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119745" y="4177145"/>
            <a:ext cx="357448" cy="1787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19745" y="4355869"/>
            <a:ext cx="357448" cy="1787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19745" y="4549140"/>
            <a:ext cx="357448" cy="1787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119745" y="5868092"/>
            <a:ext cx="357448" cy="1787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119745" y="6075218"/>
            <a:ext cx="357448" cy="1787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016240" y="3825454"/>
            <a:ext cx="357448" cy="1787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016240" y="4017598"/>
            <a:ext cx="357448" cy="1787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035637" y="4193288"/>
            <a:ext cx="357448" cy="1787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043950" y="4384645"/>
            <a:ext cx="357448" cy="1787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035637" y="4576002"/>
            <a:ext cx="357448" cy="1787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Homework review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24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we’ll do today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CSS selector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selector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3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week selectors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By.ClassName</a:t>
            </a:r>
            <a:endParaRPr lang="en-US" dirty="0"/>
          </a:p>
          <a:p>
            <a:pPr lvl="1"/>
            <a:r>
              <a:rPr lang="en-US" dirty="0" err="1"/>
              <a:t>By.Id</a:t>
            </a:r>
            <a:endParaRPr lang="en-US" dirty="0"/>
          </a:p>
          <a:p>
            <a:pPr lvl="1"/>
            <a:r>
              <a:rPr lang="en-US" dirty="0" err="1" smtClean="0"/>
              <a:t>By.Name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 usage: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driver.</a:t>
            </a:r>
            <a:r>
              <a:rPr lang="en-US" b="1" dirty="0" err="1" smtClean="0"/>
              <a:t>FindElement</a:t>
            </a:r>
            <a:r>
              <a:rPr lang="en-US" dirty="0" smtClean="0"/>
              <a:t>(</a:t>
            </a:r>
            <a:r>
              <a:rPr lang="en-US" i="1" dirty="0" err="1" smtClean="0"/>
              <a:t>By.ClassName</a:t>
            </a:r>
            <a:r>
              <a:rPr lang="en-US" i="1" dirty="0"/>
              <a:t>("map-search")</a:t>
            </a:r>
            <a:r>
              <a:rPr lang="en-US" dirty="0"/>
              <a:t>)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By.LinkText</a:t>
            </a:r>
            <a:endParaRPr lang="en-US" dirty="0"/>
          </a:p>
          <a:p>
            <a:r>
              <a:rPr lang="en-US" dirty="0" err="1" smtClean="0"/>
              <a:t>By.PartialLinkText</a:t>
            </a:r>
            <a:endParaRPr lang="en-US" dirty="0" smtClean="0"/>
          </a:p>
          <a:p>
            <a:r>
              <a:rPr lang="en-US" dirty="0" err="1" smtClean="0"/>
              <a:t>By.TagName</a:t>
            </a:r>
            <a:endParaRPr lang="en-US" dirty="0" smtClean="0"/>
          </a:p>
          <a:p>
            <a:r>
              <a:rPr lang="en-US" b="1" dirty="0" err="1" smtClean="0"/>
              <a:t>By.CssSelector</a:t>
            </a:r>
            <a:endParaRPr lang="en-US" b="1" dirty="0" smtClean="0"/>
          </a:p>
          <a:p>
            <a:r>
              <a:rPr lang="en-US" b="1" dirty="0" err="1" smtClean="0"/>
              <a:t>By.XpathSelector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9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30491" cy="6822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06305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saucelabs.com/resources/articles/selenium-tips-css-selectors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http://www.testingexcellence.com/css-selectors-selenium-webdriver-tutorial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Search for “Selenium CSS examples”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1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608619" y="349135"/>
            <a:ext cx="5261955" cy="628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“header” element</a:t>
            </a:r>
          </a:p>
          <a:p>
            <a:pPr marL="457200" lvl="1" indent="0">
              <a:buNone/>
            </a:pPr>
            <a:r>
              <a:rPr lang="en-US" sz="2000" dirty="0" smtClean="0"/>
              <a:t>“body </a:t>
            </a:r>
            <a:r>
              <a:rPr lang="en-US" sz="2000" dirty="0" err="1" smtClean="0"/>
              <a:t>header.headerclass</a:t>
            </a:r>
            <a:r>
              <a:rPr lang="en-US" sz="2000" dirty="0" smtClean="0"/>
              <a:t>”</a:t>
            </a:r>
          </a:p>
          <a:p>
            <a:pPr marL="457200" lvl="1" indent="0">
              <a:buNone/>
            </a:pPr>
            <a:r>
              <a:rPr lang="en-US" sz="2000" dirty="0" smtClean="0"/>
              <a:t>“</a:t>
            </a:r>
            <a:r>
              <a:rPr lang="en-US" sz="2000" dirty="0" err="1"/>
              <a:t>header.headerclass</a:t>
            </a:r>
            <a:r>
              <a:rPr lang="en-US" sz="2000" dirty="0" smtClean="0"/>
              <a:t>”</a:t>
            </a:r>
          </a:p>
          <a:p>
            <a:pPr marL="457200" lvl="1" indent="0">
              <a:buNone/>
            </a:pPr>
            <a:r>
              <a:rPr lang="en-US" sz="2000" dirty="0" smtClean="0"/>
              <a:t>“.</a:t>
            </a:r>
            <a:r>
              <a:rPr lang="en-US" sz="2000" dirty="0" err="1" smtClean="0"/>
              <a:t>headerclass</a:t>
            </a:r>
            <a:r>
              <a:rPr lang="en-US" sz="2000" dirty="0" smtClean="0"/>
              <a:t>”</a:t>
            </a:r>
          </a:p>
          <a:p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/>
              <a:t>6.2.3” </a:t>
            </a:r>
            <a:r>
              <a:rPr lang="en-US" sz="2000" dirty="0" smtClean="0"/>
              <a:t>element</a:t>
            </a:r>
          </a:p>
          <a:p>
            <a:pPr marL="457200" lvl="1" indent="0">
              <a:buNone/>
            </a:pPr>
            <a:r>
              <a:rPr lang="en-US" sz="2000" dirty="0" smtClean="0"/>
              <a:t>“html </a:t>
            </a:r>
            <a:r>
              <a:rPr lang="en-US" sz="2000" dirty="0"/>
              <a:t>body </a:t>
            </a:r>
            <a:r>
              <a:rPr lang="en-US" sz="2000" dirty="0" err="1"/>
              <a:t>div.list</a:t>
            </a:r>
            <a:r>
              <a:rPr lang="en-US" sz="2000" dirty="0"/>
              <a:t> div.tab1 </a:t>
            </a:r>
            <a:r>
              <a:rPr lang="en-US" sz="2000" dirty="0" smtClean="0"/>
              <a:t>div.tab2.button”</a:t>
            </a:r>
          </a:p>
          <a:p>
            <a:pPr marL="457200" lvl="1" indent="0">
              <a:buNone/>
            </a:pPr>
            <a:r>
              <a:rPr lang="en-US" sz="2000" dirty="0" smtClean="0"/>
              <a:t>“.</a:t>
            </a:r>
            <a:r>
              <a:rPr lang="en-US" sz="2000" dirty="0"/>
              <a:t>tab2.button”</a:t>
            </a:r>
          </a:p>
          <a:p>
            <a:endParaRPr lang="en-US" sz="2000" dirty="0" smtClean="0"/>
          </a:p>
          <a:p>
            <a:r>
              <a:rPr lang="en-US" sz="2000" dirty="0" smtClean="0"/>
              <a:t>Which elements is:</a:t>
            </a:r>
          </a:p>
          <a:p>
            <a:pPr marL="457200" lvl="1" indent="0">
              <a:buNone/>
            </a:pPr>
            <a:r>
              <a:rPr lang="en-US" sz="2000" dirty="0" smtClean="0"/>
              <a:t>“</a:t>
            </a:r>
            <a:r>
              <a:rPr lang="en-US" sz="2000" dirty="0" err="1" smtClean="0"/>
              <a:t>div.button</a:t>
            </a:r>
            <a:r>
              <a:rPr lang="en-US" sz="2000" dirty="0" smtClean="0"/>
              <a:t>”</a:t>
            </a:r>
          </a:p>
          <a:p>
            <a:pPr marL="457200" lvl="1" indent="0">
              <a:buNone/>
            </a:pPr>
            <a:r>
              <a:rPr lang="en-US" sz="2000" dirty="0" smtClean="0"/>
              <a:t>“.button”</a:t>
            </a:r>
          </a:p>
          <a:p>
            <a:pPr marL="457200" lvl="1" indent="0">
              <a:buNone/>
            </a:pPr>
            <a:r>
              <a:rPr lang="en-US" sz="2000" dirty="0" smtClean="0"/>
              <a:t>“div.tab1”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35"/>
            <a:ext cx="6670227" cy="56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608619" y="349135"/>
            <a:ext cx="5261955" cy="628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Nth-of-type(n)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“</a:t>
            </a:r>
            <a:r>
              <a:rPr lang="en-US" sz="2000" dirty="0" err="1" smtClean="0"/>
              <a:t>div.list</a:t>
            </a:r>
            <a:r>
              <a:rPr lang="en-US" sz="2000" dirty="0" smtClean="0"/>
              <a:t> </a:t>
            </a:r>
            <a:r>
              <a:rPr lang="en-US" sz="2000" dirty="0" err="1" smtClean="0"/>
              <a:t>div:nth-of-type</a:t>
            </a:r>
            <a:r>
              <a:rPr lang="en-US" sz="2000" dirty="0" smtClean="0"/>
              <a:t>(2)” =&gt; 6.2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Nth-child</a:t>
            </a:r>
          </a:p>
          <a:p>
            <a:r>
              <a:rPr lang="en-US" sz="2000" dirty="0" smtClean="0"/>
              <a:t>Last-child first child</a:t>
            </a:r>
          </a:p>
          <a:p>
            <a:r>
              <a:rPr lang="en-US" sz="2000" dirty="0" smtClean="0"/>
              <a:t>#id </a:t>
            </a:r>
          </a:p>
          <a:p>
            <a:pPr marL="457200" lvl="1" indent="0">
              <a:buNone/>
            </a:pPr>
            <a:r>
              <a:rPr lang="en-US" sz="1600" dirty="0" smtClean="0"/>
              <a:t>div#d2 =&gt; </a:t>
            </a:r>
            <a:r>
              <a:rPr lang="en-US" sz="1600" dirty="0" err="1" smtClean="0"/>
              <a:t>Div</a:t>
            </a:r>
            <a:r>
              <a:rPr lang="en-US" sz="1600" dirty="0" smtClean="0"/>
              <a:t> 2</a:t>
            </a:r>
          </a:p>
          <a:p>
            <a:r>
              <a:rPr lang="en-US" sz="2000" dirty="0" err="1"/>
              <a:t>element_name</a:t>
            </a:r>
            <a:r>
              <a:rPr lang="en-US" sz="2000" dirty="0"/>
              <a:t>[&lt;</a:t>
            </a:r>
            <a:r>
              <a:rPr lang="en-US" sz="2000" dirty="0" err="1"/>
              <a:t>attribute_name</a:t>
            </a:r>
            <a:r>
              <a:rPr lang="en-US" sz="2000" dirty="0"/>
              <a:t>&gt;='&lt;value</a:t>
            </a:r>
            <a:r>
              <a:rPr lang="en-US" sz="2000" dirty="0" smtClean="0"/>
              <a:t>&gt;']</a:t>
            </a:r>
          </a:p>
          <a:p>
            <a:pPr marL="457200" lvl="1" indent="0">
              <a:buNone/>
            </a:pPr>
            <a:r>
              <a:rPr lang="en-US" sz="1600" dirty="0" smtClean="0"/>
              <a:t>div[</a:t>
            </a:r>
            <a:r>
              <a:rPr lang="en-US" sz="1600" dirty="0" err="1" smtClean="0"/>
              <a:t>customattr</a:t>
            </a:r>
            <a:r>
              <a:rPr lang="en-US" sz="1600" dirty="0" smtClean="0"/>
              <a:t>=‘</a:t>
            </a:r>
            <a:r>
              <a:rPr lang="en-US" sz="1600" dirty="0" err="1" smtClean="0"/>
              <a:t>abc</a:t>
            </a:r>
            <a:r>
              <a:rPr lang="en-US" sz="1600" dirty="0" smtClean="0"/>
              <a:t>’]</a:t>
            </a:r>
            <a:endParaRPr lang="en-US" sz="1600" dirty="0"/>
          </a:p>
          <a:p>
            <a:pPr lvl="1"/>
            <a:r>
              <a:rPr lang="en-US" sz="1600" dirty="0" smtClean="0"/>
              <a:t>Contains</a:t>
            </a:r>
          </a:p>
          <a:p>
            <a:pPr lvl="1"/>
            <a:r>
              <a:rPr lang="en-US" sz="1600" dirty="0" smtClean="0"/>
              <a:t>*=</a:t>
            </a:r>
          </a:p>
          <a:p>
            <a:pPr lvl="1"/>
            <a:r>
              <a:rPr lang="en-US" sz="1600" dirty="0" smtClean="0"/>
              <a:t>$=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35"/>
            <a:ext cx="6670227" cy="56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377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Week 3 - Selectors</vt:lpstr>
      <vt:lpstr>Should we move the course to Tuesday?</vt:lpstr>
      <vt:lpstr>Homework review</vt:lpstr>
      <vt:lpstr>What we’ll do today</vt:lpstr>
      <vt:lpstr>Last week selectors </vt:lpstr>
      <vt:lpstr>Selectors</vt:lpstr>
      <vt:lpstr>CSS selectors</vt:lpstr>
      <vt:lpstr>PowerPoint Presentation</vt:lpstr>
      <vt:lpstr>PowerPoint Presentation</vt:lpstr>
      <vt:lpstr>Xpath selectors</vt:lpstr>
      <vt:lpstr>PowerPoint Presentation</vt:lpstr>
      <vt:lpstr>Demo (if we have time)</vt:lpstr>
      <vt:lpstr>Conclusion</vt:lpstr>
      <vt:lpstr>Homework</vt:lpstr>
      <vt:lpstr>Homework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Course</dc:title>
  <dc:creator>Admin</dc:creator>
  <cp:lastModifiedBy>Jeni Milanova</cp:lastModifiedBy>
  <cp:revision>75</cp:revision>
  <dcterms:created xsi:type="dcterms:W3CDTF">2017-04-02T12:36:17Z</dcterms:created>
  <dcterms:modified xsi:type="dcterms:W3CDTF">2017-04-24T07:31:47Z</dcterms:modified>
</cp:coreProperties>
</file>