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8"/>
  </p:handoutMasterIdLst>
  <p:sldIdLst>
    <p:sldId id="375" r:id="rId2"/>
    <p:sldId id="411" r:id="rId3"/>
    <p:sldId id="407" r:id="rId4"/>
    <p:sldId id="305" r:id="rId5"/>
    <p:sldId id="408" r:id="rId6"/>
    <p:sldId id="410" r:id="rId7"/>
    <p:sldId id="412" r:id="rId8"/>
    <p:sldId id="418" r:id="rId9"/>
    <p:sldId id="413" r:id="rId10"/>
    <p:sldId id="421" r:id="rId11"/>
    <p:sldId id="419" r:id="rId12"/>
    <p:sldId id="417" r:id="rId13"/>
    <p:sldId id="414" r:id="rId14"/>
    <p:sldId id="416" r:id="rId15"/>
    <p:sldId id="428" r:id="rId16"/>
    <p:sldId id="429" r:id="rId17"/>
    <p:sldId id="430" r:id="rId18"/>
    <p:sldId id="431" r:id="rId19"/>
    <p:sldId id="423" r:id="rId20"/>
    <p:sldId id="424" r:id="rId21"/>
    <p:sldId id="426" r:id="rId22"/>
    <p:sldId id="432" r:id="rId23"/>
    <p:sldId id="433" r:id="rId24"/>
    <p:sldId id="427" r:id="rId25"/>
    <p:sldId id="434" r:id="rId26"/>
    <p:sldId id="43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993" autoAdjust="0"/>
  </p:normalViewPr>
  <p:slideViewPr>
    <p:cSldViewPr snapToGrid="0" snapToObjects="1">
      <p:cViewPr varScale="1">
        <p:scale>
          <a:sx n="82" d="100"/>
          <a:sy n="82" d="100"/>
        </p:scale>
        <p:origin x="629"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C4178-B5CB-496C-8F28-722171A4640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FFC22BA-3CDD-43E1-963C-7F05A0F86AFB}">
      <dgm:prSet/>
      <dgm:spPr/>
      <dgm:t>
        <a:bodyPr/>
        <a:lstStyle/>
        <a:p>
          <a:pPr>
            <a:lnSpc>
              <a:spcPct val="100000"/>
            </a:lnSpc>
          </a:pPr>
          <a:r>
            <a:rPr lang="en-US"/>
            <a:t>Our approach achieved score of 79.6 (mean accuracy).</a:t>
          </a:r>
        </a:p>
      </dgm:t>
    </dgm:pt>
    <dgm:pt modelId="{481CC7F6-06F4-464E-A407-E4D5D09778EB}" type="parTrans" cxnId="{CC3C6F71-8802-4C82-B84B-695CB9C9042D}">
      <dgm:prSet/>
      <dgm:spPr/>
      <dgm:t>
        <a:bodyPr/>
        <a:lstStyle/>
        <a:p>
          <a:endParaRPr lang="en-US"/>
        </a:p>
      </dgm:t>
    </dgm:pt>
    <dgm:pt modelId="{F75286AC-5138-44EF-89DA-3F569DBEF546}" type="sibTrans" cxnId="{CC3C6F71-8802-4C82-B84B-695CB9C9042D}">
      <dgm:prSet/>
      <dgm:spPr/>
      <dgm:t>
        <a:bodyPr/>
        <a:lstStyle/>
        <a:p>
          <a:endParaRPr lang="en-US"/>
        </a:p>
      </dgm:t>
    </dgm:pt>
    <dgm:pt modelId="{ADD815E9-8C83-4EFD-8A8C-98879736B19F}">
      <dgm:prSet/>
      <dgm:spPr/>
      <dgm:t>
        <a:bodyPr/>
        <a:lstStyle/>
        <a:p>
          <a:pPr>
            <a:lnSpc>
              <a:spcPct val="100000"/>
            </a:lnSpc>
          </a:pPr>
          <a:r>
            <a:rPr lang="en-US"/>
            <a:t>We are trying to achieves score of more than 80 percent.</a:t>
          </a:r>
        </a:p>
      </dgm:t>
    </dgm:pt>
    <dgm:pt modelId="{7F40FB60-A0B7-47E4-AC4D-5D13290638C6}" type="parTrans" cxnId="{AA28396B-86D7-4D5C-A89A-7AD8FEA03E0B}">
      <dgm:prSet/>
      <dgm:spPr/>
      <dgm:t>
        <a:bodyPr/>
        <a:lstStyle/>
        <a:p>
          <a:endParaRPr lang="en-US"/>
        </a:p>
      </dgm:t>
    </dgm:pt>
    <dgm:pt modelId="{47C98505-C0DE-4E96-88F8-262A1A7EBE48}" type="sibTrans" cxnId="{AA28396B-86D7-4D5C-A89A-7AD8FEA03E0B}">
      <dgm:prSet/>
      <dgm:spPr/>
      <dgm:t>
        <a:bodyPr/>
        <a:lstStyle/>
        <a:p>
          <a:endParaRPr lang="en-US"/>
        </a:p>
      </dgm:t>
    </dgm:pt>
    <dgm:pt modelId="{571B4311-7DC3-49A2-A110-632F95A8F3B4}">
      <dgm:prSet/>
      <dgm:spPr/>
      <dgm:t>
        <a:bodyPr/>
        <a:lstStyle/>
        <a:p>
          <a:pPr>
            <a:lnSpc>
              <a:spcPct val="100000"/>
            </a:lnSpc>
          </a:pPr>
          <a:r>
            <a:rPr lang="en-US"/>
            <a:t>Implement GUI.</a:t>
          </a:r>
        </a:p>
      </dgm:t>
    </dgm:pt>
    <dgm:pt modelId="{A803951C-5134-4C04-B945-D8172DFDAB4D}" type="parTrans" cxnId="{46794A24-C5BC-4026-83C4-3946F131CE44}">
      <dgm:prSet/>
      <dgm:spPr/>
      <dgm:t>
        <a:bodyPr/>
        <a:lstStyle/>
        <a:p>
          <a:endParaRPr lang="en-US"/>
        </a:p>
      </dgm:t>
    </dgm:pt>
    <dgm:pt modelId="{B2EDBEEE-C7C9-49F5-AC99-D2DF295302E3}" type="sibTrans" cxnId="{46794A24-C5BC-4026-83C4-3946F131CE44}">
      <dgm:prSet/>
      <dgm:spPr/>
      <dgm:t>
        <a:bodyPr/>
        <a:lstStyle/>
        <a:p>
          <a:endParaRPr lang="en-US"/>
        </a:p>
      </dgm:t>
    </dgm:pt>
    <dgm:pt modelId="{85434544-46C0-4C0A-BAAF-4738020B3DF1}" type="pres">
      <dgm:prSet presAssocID="{A40C4178-B5CB-496C-8F28-722171A46405}" presName="root" presStyleCnt="0">
        <dgm:presLayoutVars>
          <dgm:dir/>
          <dgm:resizeHandles val="exact"/>
        </dgm:presLayoutVars>
      </dgm:prSet>
      <dgm:spPr/>
    </dgm:pt>
    <dgm:pt modelId="{FA13A8F0-AA33-4C36-8339-B36181F85A93}" type="pres">
      <dgm:prSet presAssocID="{5FFC22BA-3CDD-43E1-963C-7F05A0F86AFB}" presName="compNode" presStyleCnt="0"/>
      <dgm:spPr/>
    </dgm:pt>
    <dgm:pt modelId="{66E76BBA-23F2-4E60-98B3-FD66228CD37B}" type="pres">
      <dgm:prSet presAssocID="{5FFC22BA-3CDD-43E1-963C-7F05A0F86AFB}" presName="bgRect" presStyleLbl="bgShp" presStyleIdx="0" presStyleCnt="3"/>
      <dgm:spPr/>
    </dgm:pt>
    <dgm:pt modelId="{38F0AA28-0897-4368-8113-1D30633A7F72}" type="pres">
      <dgm:prSet presAssocID="{5FFC22BA-3CDD-43E1-963C-7F05A0F86A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
        </a:ext>
      </dgm:extLst>
    </dgm:pt>
    <dgm:pt modelId="{AEA7EFCC-C0A2-4BB0-8C5F-9D91B709FFE0}" type="pres">
      <dgm:prSet presAssocID="{5FFC22BA-3CDD-43E1-963C-7F05A0F86AFB}" presName="spaceRect" presStyleCnt="0"/>
      <dgm:spPr/>
    </dgm:pt>
    <dgm:pt modelId="{C1DC099C-1691-4407-8FE1-91DD7032C804}" type="pres">
      <dgm:prSet presAssocID="{5FFC22BA-3CDD-43E1-963C-7F05A0F86AFB}" presName="parTx" presStyleLbl="revTx" presStyleIdx="0" presStyleCnt="3">
        <dgm:presLayoutVars>
          <dgm:chMax val="0"/>
          <dgm:chPref val="0"/>
        </dgm:presLayoutVars>
      </dgm:prSet>
      <dgm:spPr/>
    </dgm:pt>
    <dgm:pt modelId="{B6E44C1D-B492-4A26-9D28-4B614C980BE9}" type="pres">
      <dgm:prSet presAssocID="{F75286AC-5138-44EF-89DA-3F569DBEF546}" presName="sibTrans" presStyleCnt="0"/>
      <dgm:spPr/>
    </dgm:pt>
    <dgm:pt modelId="{50661B62-8400-46D7-9F6F-F50F9DA88964}" type="pres">
      <dgm:prSet presAssocID="{ADD815E9-8C83-4EFD-8A8C-98879736B19F}" presName="compNode" presStyleCnt="0"/>
      <dgm:spPr/>
    </dgm:pt>
    <dgm:pt modelId="{C29AF57C-BD3C-4531-BDF6-86AF436239F5}" type="pres">
      <dgm:prSet presAssocID="{ADD815E9-8C83-4EFD-8A8C-98879736B19F}" presName="bgRect" presStyleLbl="bgShp" presStyleIdx="1" presStyleCnt="3"/>
      <dgm:spPr/>
    </dgm:pt>
    <dgm:pt modelId="{D4A6C700-B42D-47A9-B839-BAA48735FCCF}" type="pres">
      <dgm:prSet presAssocID="{ADD815E9-8C83-4EFD-8A8C-98879736B1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1F3FF474-A20F-45D5-9C52-25A5FB1EBA3D}" type="pres">
      <dgm:prSet presAssocID="{ADD815E9-8C83-4EFD-8A8C-98879736B19F}" presName="spaceRect" presStyleCnt="0"/>
      <dgm:spPr/>
    </dgm:pt>
    <dgm:pt modelId="{A3B40475-107F-4F72-A8BE-047A236E90FA}" type="pres">
      <dgm:prSet presAssocID="{ADD815E9-8C83-4EFD-8A8C-98879736B19F}" presName="parTx" presStyleLbl="revTx" presStyleIdx="1" presStyleCnt="3">
        <dgm:presLayoutVars>
          <dgm:chMax val="0"/>
          <dgm:chPref val="0"/>
        </dgm:presLayoutVars>
      </dgm:prSet>
      <dgm:spPr/>
    </dgm:pt>
    <dgm:pt modelId="{211EC16B-1A61-4713-8CA1-317D9A539809}" type="pres">
      <dgm:prSet presAssocID="{47C98505-C0DE-4E96-88F8-262A1A7EBE48}" presName="sibTrans" presStyleCnt="0"/>
      <dgm:spPr/>
    </dgm:pt>
    <dgm:pt modelId="{F7E0B256-03BB-447B-A9CF-5E24AE64FFEF}" type="pres">
      <dgm:prSet presAssocID="{571B4311-7DC3-49A2-A110-632F95A8F3B4}" presName="compNode" presStyleCnt="0"/>
      <dgm:spPr/>
    </dgm:pt>
    <dgm:pt modelId="{DF56B13D-0DC8-4386-905A-D0BD7706312C}" type="pres">
      <dgm:prSet presAssocID="{571B4311-7DC3-49A2-A110-632F95A8F3B4}" presName="bgRect" presStyleLbl="bgShp" presStyleIdx="2" presStyleCnt="3"/>
      <dgm:spPr/>
    </dgm:pt>
    <dgm:pt modelId="{136C6A11-88B9-4B91-B4E0-2D5546B1F02F}" type="pres">
      <dgm:prSet presAssocID="{571B4311-7DC3-49A2-A110-632F95A8F3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D5F22CB8-2B89-4B17-ADE0-F640087178F5}" type="pres">
      <dgm:prSet presAssocID="{571B4311-7DC3-49A2-A110-632F95A8F3B4}" presName="spaceRect" presStyleCnt="0"/>
      <dgm:spPr/>
    </dgm:pt>
    <dgm:pt modelId="{7C4F115D-90E8-431A-8F21-A2FDBF419D33}" type="pres">
      <dgm:prSet presAssocID="{571B4311-7DC3-49A2-A110-632F95A8F3B4}" presName="parTx" presStyleLbl="revTx" presStyleIdx="2" presStyleCnt="3">
        <dgm:presLayoutVars>
          <dgm:chMax val="0"/>
          <dgm:chPref val="0"/>
        </dgm:presLayoutVars>
      </dgm:prSet>
      <dgm:spPr/>
    </dgm:pt>
  </dgm:ptLst>
  <dgm:cxnLst>
    <dgm:cxn modelId="{23B67113-3876-456A-A727-9DF796F6CC4D}" type="presOf" srcId="{A40C4178-B5CB-496C-8F28-722171A46405}" destId="{85434544-46C0-4C0A-BAAF-4738020B3DF1}" srcOrd="0" destOrd="0" presId="urn:microsoft.com/office/officeart/2018/2/layout/IconVerticalSolidList"/>
    <dgm:cxn modelId="{2A192222-B727-4A49-A7E6-E491DB34B477}" type="presOf" srcId="{5FFC22BA-3CDD-43E1-963C-7F05A0F86AFB}" destId="{C1DC099C-1691-4407-8FE1-91DD7032C804}" srcOrd="0" destOrd="0" presId="urn:microsoft.com/office/officeart/2018/2/layout/IconVerticalSolidList"/>
    <dgm:cxn modelId="{46794A24-C5BC-4026-83C4-3946F131CE44}" srcId="{A40C4178-B5CB-496C-8F28-722171A46405}" destId="{571B4311-7DC3-49A2-A110-632F95A8F3B4}" srcOrd="2" destOrd="0" parTransId="{A803951C-5134-4C04-B945-D8172DFDAB4D}" sibTransId="{B2EDBEEE-C7C9-49F5-AC99-D2DF295302E3}"/>
    <dgm:cxn modelId="{F3938C48-E7F1-41E5-86A6-5F69A18246FF}" type="presOf" srcId="{571B4311-7DC3-49A2-A110-632F95A8F3B4}" destId="{7C4F115D-90E8-431A-8F21-A2FDBF419D33}" srcOrd="0" destOrd="0" presId="urn:microsoft.com/office/officeart/2018/2/layout/IconVerticalSolidList"/>
    <dgm:cxn modelId="{AA28396B-86D7-4D5C-A89A-7AD8FEA03E0B}" srcId="{A40C4178-B5CB-496C-8F28-722171A46405}" destId="{ADD815E9-8C83-4EFD-8A8C-98879736B19F}" srcOrd="1" destOrd="0" parTransId="{7F40FB60-A0B7-47E4-AC4D-5D13290638C6}" sibTransId="{47C98505-C0DE-4E96-88F8-262A1A7EBE48}"/>
    <dgm:cxn modelId="{CC3C6F71-8802-4C82-B84B-695CB9C9042D}" srcId="{A40C4178-B5CB-496C-8F28-722171A46405}" destId="{5FFC22BA-3CDD-43E1-963C-7F05A0F86AFB}" srcOrd="0" destOrd="0" parTransId="{481CC7F6-06F4-464E-A407-E4D5D09778EB}" sibTransId="{F75286AC-5138-44EF-89DA-3F569DBEF546}"/>
    <dgm:cxn modelId="{5D854486-BFCF-4BDD-83C8-491262D285BC}" type="presOf" srcId="{ADD815E9-8C83-4EFD-8A8C-98879736B19F}" destId="{A3B40475-107F-4F72-A8BE-047A236E90FA}" srcOrd="0" destOrd="0" presId="urn:microsoft.com/office/officeart/2018/2/layout/IconVerticalSolidList"/>
    <dgm:cxn modelId="{A3240E77-921C-4F22-8E85-5941E5DB2435}" type="presParOf" srcId="{85434544-46C0-4C0A-BAAF-4738020B3DF1}" destId="{FA13A8F0-AA33-4C36-8339-B36181F85A93}" srcOrd="0" destOrd="0" presId="urn:microsoft.com/office/officeart/2018/2/layout/IconVerticalSolidList"/>
    <dgm:cxn modelId="{48264601-9858-4389-A29E-D1C62A6681D8}" type="presParOf" srcId="{FA13A8F0-AA33-4C36-8339-B36181F85A93}" destId="{66E76BBA-23F2-4E60-98B3-FD66228CD37B}" srcOrd="0" destOrd="0" presId="urn:microsoft.com/office/officeart/2018/2/layout/IconVerticalSolidList"/>
    <dgm:cxn modelId="{385E10CE-8BA6-4460-A18C-118502BFA5A2}" type="presParOf" srcId="{FA13A8F0-AA33-4C36-8339-B36181F85A93}" destId="{38F0AA28-0897-4368-8113-1D30633A7F72}" srcOrd="1" destOrd="0" presId="urn:microsoft.com/office/officeart/2018/2/layout/IconVerticalSolidList"/>
    <dgm:cxn modelId="{6633DB56-DD62-48C2-9D0E-1A92913CCBAC}" type="presParOf" srcId="{FA13A8F0-AA33-4C36-8339-B36181F85A93}" destId="{AEA7EFCC-C0A2-4BB0-8C5F-9D91B709FFE0}" srcOrd="2" destOrd="0" presId="urn:microsoft.com/office/officeart/2018/2/layout/IconVerticalSolidList"/>
    <dgm:cxn modelId="{B08C8635-B5EC-4AAB-86BF-3B9CE135AF34}" type="presParOf" srcId="{FA13A8F0-AA33-4C36-8339-B36181F85A93}" destId="{C1DC099C-1691-4407-8FE1-91DD7032C804}" srcOrd="3" destOrd="0" presId="urn:microsoft.com/office/officeart/2018/2/layout/IconVerticalSolidList"/>
    <dgm:cxn modelId="{775BC38E-8867-46C0-B506-57FF086CB9B7}" type="presParOf" srcId="{85434544-46C0-4C0A-BAAF-4738020B3DF1}" destId="{B6E44C1D-B492-4A26-9D28-4B614C980BE9}" srcOrd="1" destOrd="0" presId="urn:microsoft.com/office/officeart/2018/2/layout/IconVerticalSolidList"/>
    <dgm:cxn modelId="{90048DC2-6A38-4E91-BDF0-E99B0CDCFD89}" type="presParOf" srcId="{85434544-46C0-4C0A-BAAF-4738020B3DF1}" destId="{50661B62-8400-46D7-9F6F-F50F9DA88964}" srcOrd="2" destOrd="0" presId="urn:microsoft.com/office/officeart/2018/2/layout/IconVerticalSolidList"/>
    <dgm:cxn modelId="{A3A01DAC-65E9-4E09-A217-EAF02DA6FC2F}" type="presParOf" srcId="{50661B62-8400-46D7-9F6F-F50F9DA88964}" destId="{C29AF57C-BD3C-4531-BDF6-86AF436239F5}" srcOrd="0" destOrd="0" presId="urn:microsoft.com/office/officeart/2018/2/layout/IconVerticalSolidList"/>
    <dgm:cxn modelId="{91EB1591-33C1-4BC3-8BA5-63AA3B8445B1}" type="presParOf" srcId="{50661B62-8400-46D7-9F6F-F50F9DA88964}" destId="{D4A6C700-B42D-47A9-B839-BAA48735FCCF}" srcOrd="1" destOrd="0" presId="urn:microsoft.com/office/officeart/2018/2/layout/IconVerticalSolidList"/>
    <dgm:cxn modelId="{638A8130-D691-43CC-AB8E-83FCEC6788B9}" type="presParOf" srcId="{50661B62-8400-46D7-9F6F-F50F9DA88964}" destId="{1F3FF474-A20F-45D5-9C52-25A5FB1EBA3D}" srcOrd="2" destOrd="0" presId="urn:microsoft.com/office/officeart/2018/2/layout/IconVerticalSolidList"/>
    <dgm:cxn modelId="{848E927E-BB70-4253-8E1E-1F7F37810EF3}" type="presParOf" srcId="{50661B62-8400-46D7-9F6F-F50F9DA88964}" destId="{A3B40475-107F-4F72-A8BE-047A236E90FA}" srcOrd="3" destOrd="0" presId="urn:microsoft.com/office/officeart/2018/2/layout/IconVerticalSolidList"/>
    <dgm:cxn modelId="{49058E1D-1034-4AD6-BAB6-964B90F05E5B}" type="presParOf" srcId="{85434544-46C0-4C0A-BAAF-4738020B3DF1}" destId="{211EC16B-1A61-4713-8CA1-317D9A539809}" srcOrd="3" destOrd="0" presId="urn:microsoft.com/office/officeart/2018/2/layout/IconVerticalSolidList"/>
    <dgm:cxn modelId="{E3CC0327-E63D-4215-B074-765BA713ECBA}" type="presParOf" srcId="{85434544-46C0-4C0A-BAAF-4738020B3DF1}" destId="{F7E0B256-03BB-447B-A9CF-5E24AE64FFEF}" srcOrd="4" destOrd="0" presId="urn:microsoft.com/office/officeart/2018/2/layout/IconVerticalSolidList"/>
    <dgm:cxn modelId="{288E787F-A317-40E5-B66A-504D0B3A041F}" type="presParOf" srcId="{F7E0B256-03BB-447B-A9CF-5E24AE64FFEF}" destId="{DF56B13D-0DC8-4386-905A-D0BD7706312C}" srcOrd="0" destOrd="0" presId="urn:microsoft.com/office/officeart/2018/2/layout/IconVerticalSolidList"/>
    <dgm:cxn modelId="{BC439208-3E65-4410-8E86-70CDA0F42B7C}" type="presParOf" srcId="{F7E0B256-03BB-447B-A9CF-5E24AE64FFEF}" destId="{136C6A11-88B9-4B91-B4E0-2D5546B1F02F}" srcOrd="1" destOrd="0" presId="urn:microsoft.com/office/officeart/2018/2/layout/IconVerticalSolidList"/>
    <dgm:cxn modelId="{2AEBEC2B-C6A7-4423-9E49-F5D5C3A63A8F}" type="presParOf" srcId="{F7E0B256-03BB-447B-A9CF-5E24AE64FFEF}" destId="{D5F22CB8-2B89-4B17-ADE0-F640087178F5}" srcOrd="2" destOrd="0" presId="urn:microsoft.com/office/officeart/2018/2/layout/IconVerticalSolidList"/>
    <dgm:cxn modelId="{E365FBA8-C710-4519-814E-10B9C131C220}" type="presParOf" srcId="{F7E0B256-03BB-447B-A9CF-5E24AE64FFEF}" destId="{7C4F115D-90E8-431A-8F21-A2FDBF419D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76BBA-23F2-4E60-98B3-FD66228CD37B}">
      <dsp:nvSpPr>
        <dsp:cNvPr id="0" name=""/>
        <dsp:cNvSpPr/>
      </dsp:nvSpPr>
      <dsp:spPr>
        <a:xfrm>
          <a:off x="0" y="591"/>
          <a:ext cx="11369070" cy="13851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F0AA28-0897-4368-8113-1D30633A7F72}">
      <dsp:nvSpPr>
        <dsp:cNvPr id="0" name=""/>
        <dsp:cNvSpPr/>
      </dsp:nvSpPr>
      <dsp:spPr>
        <a:xfrm>
          <a:off x="419014" y="312255"/>
          <a:ext cx="761844" cy="7618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C099C-1691-4407-8FE1-91DD7032C804}">
      <dsp:nvSpPr>
        <dsp:cNvPr id="0" name=""/>
        <dsp:cNvSpPr/>
      </dsp:nvSpPr>
      <dsp:spPr>
        <a:xfrm>
          <a:off x="1599872" y="591"/>
          <a:ext cx="9769197" cy="1385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597" tIns="146597" rIns="146597" bIns="146597" numCol="1" spcCol="1270" anchor="ctr" anchorCtr="0">
          <a:noAutofit/>
        </a:bodyPr>
        <a:lstStyle/>
        <a:p>
          <a:pPr marL="0" lvl="0" indent="0" algn="l" defTabSz="1111250">
            <a:lnSpc>
              <a:spcPct val="100000"/>
            </a:lnSpc>
            <a:spcBef>
              <a:spcPct val="0"/>
            </a:spcBef>
            <a:spcAft>
              <a:spcPct val="35000"/>
            </a:spcAft>
            <a:buNone/>
          </a:pPr>
          <a:r>
            <a:rPr lang="en-US" sz="2500" kern="1200"/>
            <a:t>Our approach achieved score of 79.6 (mean accuracy).</a:t>
          </a:r>
        </a:p>
      </dsp:txBody>
      <dsp:txXfrm>
        <a:off x="1599872" y="591"/>
        <a:ext cx="9769197" cy="1385171"/>
      </dsp:txXfrm>
    </dsp:sp>
    <dsp:sp modelId="{C29AF57C-BD3C-4531-BDF6-86AF436239F5}">
      <dsp:nvSpPr>
        <dsp:cNvPr id="0" name=""/>
        <dsp:cNvSpPr/>
      </dsp:nvSpPr>
      <dsp:spPr>
        <a:xfrm>
          <a:off x="0" y="1732055"/>
          <a:ext cx="11369070" cy="13851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6C700-B42D-47A9-B839-BAA48735FCCF}">
      <dsp:nvSpPr>
        <dsp:cNvPr id="0" name=""/>
        <dsp:cNvSpPr/>
      </dsp:nvSpPr>
      <dsp:spPr>
        <a:xfrm>
          <a:off x="419014" y="2043719"/>
          <a:ext cx="761844" cy="7618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40475-107F-4F72-A8BE-047A236E90FA}">
      <dsp:nvSpPr>
        <dsp:cNvPr id="0" name=""/>
        <dsp:cNvSpPr/>
      </dsp:nvSpPr>
      <dsp:spPr>
        <a:xfrm>
          <a:off x="1599872" y="1732055"/>
          <a:ext cx="9769197" cy="1385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597" tIns="146597" rIns="146597" bIns="146597" numCol="1" spcCol="1270" anchor="ctr" anchorCtr="0">
          <a:noAutofit/>
        </a:bodyPr>
        <a:lstStyle/>
        <a:p>
          <a:pPr marL="0" lvl="0" indent="0" algn="l" defTabSz="1111250">
            <a:lnSpc>
              <a:spcPct val="100000"/>
            </a:lnSpc>
            <a:spcBef>
              <a:spcPct val="0"/>
            </a:spcBef>
            <a:spcAft>
              <a:spcPct val="35000"/>
            </a:spcAft>
            <a:buNone/>
          </a:pPr>
          <a:r>
            <a:rPr lang="en-US" sz="2500" kern="1200"/>
            <a:t>We are trying to achieves score of more than 80 percent.</a:t>
          </a:r>
        </a:p>
      </dsp:txBody>
      <dsp:txXfrm>
        <a:off x="1599872" y="1732055"/>
        <a:ext cx="9769197" cy="1385171"/>
      </dsp:txXfrm>
    </dsp:sp>
    <dsp:sp modelId="{DF56B13D-0DC8-4386-905A-D0BD7706312C}">
      <dsp:nvSpPr>
        <dsp:cNvPr id="0" name=""/>
        <dsp:cNvSpPr/>
      </dsp:nvSpPr>
      <dsp:spPr>
        <a:xfrm>
          <a:off x="0" y="3463519"/>
          <a:ext cx="11369070" cy="13851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C6A11-88B9-4B91-B4E0-2D5546B1F02F}">
      <dsp:nvSpPr>
        <dsp:cNvPr id="0" name=""/>
        <dsp:cNvSpPr/>
      </dsp:nvSpPr>
      <dsp:spPr>
        <a:xfrm>
          <a:off x="419014" y="3775183"/>
          <a:ext cx="761844" cy="7618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F115D-90E8-431A-8F21-A2FDBF419D33}">
      <dsp:nvSpPr>
        <dsp:cNvPr id="0" name=""/>
        <dsp:cNvSpPr/>
      </dsp:nvSpPr>
      <dsp:spPr>
        <a:xfrm>
          <a:off x="1599872" y="3463519"/>
          <a:ext cx="9769197" cy="1385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597" tIns="146597" rIns="146597" bIns="146597" numCol="1" spcCol="1270" anchor="ctr" anchorCtr="0">
          <a:noAutofit/>
        </a:bodyPr>
        <a:lstStyle/>
        <a:p>
          <a:pPr marL="0" lvl="0" indent="0" algn="l" defTabSz="1111250">
            <a:lnSpc>
              <a:spcPct val="100000"/>
            </a:lnSpc>
            <a:spcBef>
              <a:spcPct val="0"/>
            </a:spcBef>
            <a:spcAft>
              <a:spcPct val="35000"/>
            </a:spcAft>
            <a:buNone/>
          </a:pPr>
          <a:r>
            <a:rPr lang="en-US" sz="2500" kern="1200"/>
            <a:t>Implement GUI.</a:t>
          </a:r>
        </a:p>
      </dsp:txBody>
      <dsp:txXfrm>
        <a:off x="1599872" y="3463519"/>
        <a:ext cx="9769197" cy="13851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10/27/2022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10/27/2022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10/27/2022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BAIG@KENT.EDU" TargetMode="External"/><Relationship Id="rId2" Type="http://schemas.openxmlformats.org/officeDocument/2006/relationships/image" Target="../media/image2.jpeg"/><Relationship Id="rId1" Type="http://schemas.openxmlformats.org/officeDocument/2006/relationships/slideLayout" Target="../slideLayouts/slideLayout14.xml"/><Relationship Id="rId5" Type="http://schemas.openxmlformats.org/officeDocument/2006/relationships/hyperlink" Target="mailto:kgandu@kent.edu" TargetMode="External"/><Relationship Id="rId4" Type="http://schemas.openxmlformats.org/officeDocument/2006/relationships/hyperlink" Target="mailto:vdaggupa@kent.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stt.org/index.php/jasttpath/article/download/65/24"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redwanulsourav" TargetMode="External"/><Relationship Id="rId2" Type="http://schemas.openxmlformats.org/officeDocument/2006/relationships/hyperlink" Target="mailto:rsourave@kent.edu"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conference/its%20it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e travel PROOF: Are black hole wormholes gateways through time and  space? | Science | News | Express.co.uk">
            <a:extLst>
              <a:ext uri="{FF2B5EF4-FFF2-40B4-BE49-F238E27FC236}">
                <a16:creationId xmlns:a16="http://schemas.microsoft.com/office/drawing/2014/main" id="{D50E0AE8-1E6D-61B4-7A22-291D15DC52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354" b="28250"/>
          <a:stretch/>
        </p:blipFill>
        <p:spPr bwMode="auto">
          <a:xfrm>
            <a:off x="1188098" y="2542390"/>
            <a:ext cx="10668000" cy="3375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348362CB-F41D-164B-BAC7-F91A6E68A2AC}"/>
              </a:ext>
            </a:extLst>
          </p:cNvPr>
          <p:cNvSpPr>
            <a:spLocks noGrp="1"/>
          </p:cNvSpPr>
          <p:nvPr>
            <p:ph idx="1"/>
          </p:nvPr>
        </p:nvSpPr>
        <p:spPr>
          <a:xfrm>
            <a:off x="7039897" y="339644"/>
            <a:ext cx="4313902" cy="2086315"/>
          </a:xfrm>
        </p:spPr>
        <p:txBody>
          <a:bodyPr anchor="ctr">
            <a:normAutofit/>
          </a:bodyPr>
          <a:lstStyle/>
          <a:p>
            <a:r>
              <a:rPr lang="en-US" dirty="0">
                <a:solidFill>
                  <a:schemeClr val="accent4">
                    <a:lumMod val="75000"/>
                  </a:schemeClr>
                </a:solidFill>
              </a:rPr>
              <a:t>Team – 7</a:t>
            </a:r>
          </a:p>
          <a:p>
            <a:r>
              <a:rPr lang="en-US" dirty="0">
                <a:solidFill>
                  <a:schemeClr val="accent4">
                    <a:lumMod val="75000"/>
                  </a:schemeClr>
                </a:solidFill>
              </a:rPr>
              <a:t>Rafi Baig (</a:t>
            </a:r>
            <a:r>
              <a:rPr lang="en-US" dirty="0">
                <a:solidFill>
                  <a:schemeClr val="accent4">
                    <a:lumMod val="75000"/>
                  </a:schemeClr>
                </a:solidFill>
                <a:hlinkClick r:id="rId3">
                  <a:extLst>
                    <a:ext uri="{A12FA001-AC4F-418D-AE19-62706E023703}">
                      <ahyp:hlinkClr xmlns:ahyp="http://schemas.microsoft.com/office/drawing/2018/hyperlinkcolor" val="tx"/>
                    </a:ext>
                  </a:extLst>
                </a:hlinkClick>
              </a:rPr>
              <a:t>RBAIG@KENT.EDU</a:t>
            </a:r>
            <a:r>
              <a:rPr lang="en-US" dirty="0">
                <a:solidFill>
                  <a:schemeClr val="accent4">
                    <a:lumMod val="75000"/>
                  </a:schemeClr>
                </a:solidFill>
              </a:rPr>
              <a:t>)</a:t>
            </a:r>
          </a:p>
          <a:p>
            <a:r>
              <a:rPr lang="en-US" dirty="0">
                <a:solidFill>
                  <a:schemeClr val="accent4">
                    <a:lumMod val="75000"/>
                  </a:schemeClr>
                </a:solidFill>
              </a:rPr>
              <a:t>Suresh  (</a:t>
            </a:r>
            <a:r>
              <a:rPr lang="en-US" dirty="0">
                <a:solidFill>
                  <a:schemeClr val="accent4">
                    <a:lumMod val="75000"/>
                  </a:schemeClr>
                </a:solidFill>
                <a:hlinkClick r:id="rId4">
                  <a:extLst>
                    <a:ext uri="{A12FA001-AC4F-418D-AE19-62706E023703}">
                      <ahyp:hlinkClr xmlns:ahyp="http://schemas.microsoft.com/office/drawing/2018/hyperlinkcolor" val="tx"/>
                    </a:ext>
                  </a:extLst>
                </a:hlinkClick>
              </a:rPr>
              <a:t>vdaggupa@kent.edu</a:t>
            </a:r>
            <a:r>
              <a:rPr lang="en-US" dirty="0">
                <a:solidFill>
                  <a:schemeClr val="accent4">
                    <a:lumMod val="75000"/>
                  </a:schemeClr>
                </a:solidFill>
              </a:rPr>
              <a:t>)</a:t>
            </a:r>
          </a:p>
          <a:p>
            <a:r>
              <a:rPr lang="en-US" dirty="0">
                <a:solidFill>
                  <a:schemeClr val="accent4">
                    <a:lumMod val="75000"/>
                  </a:schemeClr>
                </a:solidFill>
              </a:rPr>
              <a:t>Kavya G (</a:t>
            </a:r>
            <a:r>
              <a:rPr lang="en-US" dirty="0">
                <a:solidFill>
                  <a:schemeClr val="accent4">
                    <a:lumMod val="75000"/>
                  </a:schemeClr>
                </a:solidFill>
                <a:hlinkClick r:id="rId5">
                  <a:extLst>
                    <a:ext uri="{A12FA001-AC4F-418D-AE19-62706E023703}">
                      <ahyp:hlinkClr xmlns:ahyp="http://schemas.microsoft.com/office/drawing/2018/hyperlinkcolor" val="tx"/>
                    </a:ext>
                  </a:extLst>
                </a:hlinkClick>
              </a:rPr>
              <a:t>kgandu@kent.edu</a:t>
            </a:r>
            <a:r>
              <a:rPr lang="en-US" dirty="0">
                <a:solidFill>
                  <a:schemeClr val="accent4">
                    <a:lumMod val="75000"/>
                  </a:schemeClr>
                </a:solidFill>
              </a:rPr>
              <a:t>)</a:t>
            </a:r>
          </a:p>
          <a:p>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339644"/>
            <a:ext cx="5142271" cy="2806512"/>
          </a:xfrm>
        </p:spPr>
        <p:txBody>
          <a:bodyPr anchor="ctr">
            <a:normAutofit/>
          </a:bodyPr>
          <a:lstStyle/>
          <a:p>
            <a:r>
              <a:rPr lang="en-US" sz="3600" dirty="0" err="1"/>
              <a:t>SpaceSHIP</a:t>
            </a:r>
            <a:r>
              <a:rPr lang="en-US" sz="3600" dirty="0"/>
              <a:t> TITANIC</a:t>
            </a:r>
          </a:p>
        </p:txBody>
      </p:sp>
      <p:pic>
        <p:nvPicPr>
          <p:cNvPr id="4" name="Picture 2" descr="Time travel PROOF: Are black hole wormholes gateways through time and  space? | Science | News | Express.co.uk">
            <a:extLst>
              <a:ext uri="{FF2B5EF4-FFF2-40B4-BE49-F238E27FC236}">
                <a16:creationId xmlns:a16="http://schemas.microsoft.com/office/drawing/2014/main" id="{B00A04AD-3277-E7E5-EDF7-940EDA8076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354" b="28250"/>
          <a:stretch/>
        </p:blipFill>
        <p:spPr bwMode="auto">
          <a:xfrm>
            <a:off x="1188098" y="2579712"/>
            <a:ext cx="10668000" cy="3375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a:extLst>
              <a:ext uri="{FF2B5EF4-FFF2-40B4-BE49-F238E27FC236}">
                <a16:creationId xmlns:a16="http://schemas.microsoft.com/office/drawing/2014/main" id="{BC1C166D-1B9E-F6F4-2EED-B394111959E2}"/>
              </a:ext>
            </a:extLst>
          </p:cNvPr>
          <p:cNvSpPr txBox="1">
            <a:spLocks/>
          </p:cNvSpPr>
          <p:nvPr/>
        </p:nvSpPr>
        <p:spPr>
          <a:xfrm>
            <a:off x="1188098" y="5992059"/>
            <a:ext cx="10668000" cy="76330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4">
                    <a:lumMod val="75000"/>
                  </a:schemeClr>
                </a:solidFill>
              </a:rPr>
              <a:t>Reference :https://www.quora.com/Would-it-be-possible-to-build-a-spaceship-and-travel-through-a-black-hole-and-see-what-is-on-the-other-side-and-return-to-Earth </a:t>
            </a:r>
          </a:p>
          <a:p>
            <a:endParaRPr lang="id-ID" dirty="0"/>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311D79B8-2FF9-C46D-8127-FBFF7D8E4FB3}"/>
              </a:ext>
            </a:extLst>
          </p:cNvPr>
          <p:cNvSpPr>
            <a:spLocks noGrp="1" noChangeAspect="1" noChangeArrowheads="1"/>
          </p:cNvSpPr>
          <p:nvPr>
            <p:ph type="body" sz="quarter" idx="14"/>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Picture 5" descr="A picture containing clipart&#10;&#10;Description automatically generated">
            <a:extLst>
              <a:ext uri="{FF2B5EF4-FFF2-40B4-BE49-F238E27FC236}">
                <a16:creationId xmlns:a16="http://schemas.microsoft.com/office/drawing/2014/main" id="{3FDA24D1-1841-AA99-737F-4B9C5D3EE078}"/>
              </a:ext>
            </a:extLst>
          </p:cNvPr>
          <p:cNvPicPr>
            <a:picLocks noChangeAspect="1"/>
          </p:cNvPicPr>
          <p:nvPr/>
        </p:nvPicPr>
        <p:blipFill>
          <a:blip r:embed="rId2"/>
          <a:stretch>
            <a:fillRect/>
          </a:stretch>
        </p:blipFill>
        <p:spPr>
          <a:xfrm>
            <a:off x="2304826" y="1920240"/>
            <a:ext cx="1228725" cy="1143000"/>
          </a:xfrm>
          <a:prstGeom prst="rect">
            <a:avLst/>
          </a:prstGeom>
        </p:spPr>
      </p:pic>
      <p:pic>
        <p:nvPicPr>
          <p:cNvPr id="8" name="Picture 7" descr="Chart, scatter chart&#10;&#10;Description automatically generated">
            <a:extLst>
              <a:ext uri="{FF2B5EF4-FFF2-40B4-BE49-F238E27FC236}">
                <a16:creationId xmlns:a16="http://schemas.microsoft.com/office/drawing/2014/main" id="{E430895D-98C2-7E08-F24D-FFA997F6A31E}"/>
              </a:ext>
            </a:extLst>
          </p:cNvPr>
          <p:cNvPicPr>
            <a:picLocks noChangeAspect="1"/>
          </p:cNvPicPr>
          <p:nvPr/>
        </p:nvPicPr>
        <p:blipFill>
          <a:blip r:embed="rId3"/>
          <a:stretch>
            <a:fillRect/>
          </a:stretch>
        </p:blipFill>
        <p:spPr>
          <a:xfrm>
            <a:off x="4397692" y="1567815"/>
            <a:ext cx="2466975" cy="1847850"/>
          </a:xfrm>
          <a:prstGeom prst="rect">
            <a:avLst/>
          </a:prstGeom>
        </p:spPr>
      </p:pic>
      <p:pic>
        <p:nvPicPr>
          <p:cNvPr id="10" name="Picture 9" descr="Diagram&#10;&#10;Description automatically generated">
            <a:extLst>
              <a:ext uri="{FF2B5EF4-FFF2-40B4-BE49-F238E27FC236}">
                <a16:creationId xmlns:a16="http://schemas.microsoft.com/office/drawing/2014/main" id="{FEFC77E5-29C5-D32E-5A62-017A05FF4FF8}"/>
              </a:ext>
            </a:extLst>
          </p:cNvPr>
          <p:cNvPicPr>
            <a:picLocks noChangeAspect="1"/>
          </p:cNvPicPr>
          <p:nvPr/>
        </p:nvPicPr>
        <p:blipFill>
          <a:blip r:embed="rId4"/>
          <a:stretch>
            <a:fillRect/>
          </a:stretch>
        </p:blipFill>
        <p:spPr>
          <a:xfrm>
            <a:off x="2661284" y="3788834"/>
            <a:ext cx="2724150" cy="1676400"/>
          </a:xfrm>
          <a:prstGeom prst="rect">
            <a:avLst/>
          </a:prstGeom>
        </p:spPr>
      </p:pic>
      <p:pic>
        <p:nvPicPr>
          <p:cNvPr id="12" name="Picture 11" descr="Chart, diagram&#10;&#10;Description automatically generated">
            <a:extLst>
              <a:ext uri="{FF2B5EF4-FFF2-40B4-BE49-F238E27FC236}">
                <a16:creationId xmlns:a16="http://schemas.microsoft.com/office/drawing/2014/main" id="{E31EDE44-B91A-6BF3-C3D6-19434A55F085}"/>
              </a:ext>
            </a:extLst>
          </p:cNvPr>
          <p:cNvPicPr>
            <a:picLocks noChangeAspect="1"/>
          </p:cNvPicPr>
          <p:nvPr/>
        </p:nvPicPr>
        <p:blipFill>
          <a:blip r:embed="rId5"/>
          <a:stretch>
            <a:fillRect/>
          </a:stretch>
        </p:blipFill>
        <p:spPr>
          <a:xfrm>
            <a:off x="6694505" y="3674534"/>
            <a:ext cx="2552700" cy="1790700"/>
          </a:xfrm>
          <a:prstGeom prst="rect">
            <a:avLst/>
          </a:prstGeom>
        </p:spPr>
      </p:pic>
      <p:pic>
        <p:nvPicPr>
          <p:cNvPr id="14" name="Picture 13" descr="Diagram&#10;&#10;Description automatically generated">
            <a:extLst>
              <a:ext uri="{FF2B5EF4-FFF2-40B4-BE49-F238E27FC236}">
                <a16:creationId xmlns:a16="http://schemas.microsoft.com/office/drawing/2014/main" id="{C8510135-9EBD-3250-C007-64F27ECCF2AF}"/>
              </a:ext>
            </a:extLst>
          </p:cNvPr>
          <p:cNvPicPr>
            <a:picLocks noChangeAspect="1"/>
          </p:cNvPicPr>
          <p:nvPr/>
        </p:nvPicPr>
        <p:blipFill>
          <a:blip r:embed="rId6"/>
          <a:stretch>
            <a:fillRect/>
          </a:stretch>
        </p:blipFill>
        <p:spPr>
          <a:xfrm>
            <a:off x="8238172" y="1697250"/>
            <a:ext cx="2466975" cy="1847850"/>
          </a:xfrm>
          <a:prstGeom prst="rect">
            <a:avLst/>
          </a:prstGeom>
        </p:spPr>
      </p:pic>
    </p:spTree>
    <p:extLst>
      <p:ext uri="{BB962C8B-B14F-4D97-AF65-F5344CB8AC3E}">
        <p14:creationId xmlns:p14="http://schemas.microsoft.com/office/powerpoint/2010/main" val="131796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A256-898F-B284-6004-5285A7506AB7}"/>
              </a:ext>
            </a:extLst>
          </p:cNvPr>
          <p:cNvSpPr>
            <a:spLocks noGrp="1"/>
          </p:cNvSpPr>
          <p:nvPr>
            <p:ph type="ctrTitle"/>
          </p:nvPr>
        </p:nvSpPr>
        <p:spPr/>
        <p:txBody>
          <a:bodyPr/>
          <a:lstStyle/>
          <a:p>
            <a:r>
              <a:rPr lang="en-US" sz="1600" dirty="0">
                <a:latin typeface="+mn-lt"/>
              </a:rPr>
              <a:t>Ridge Logistic Regression</a:t>
            </a:r>
          </a:p>
        </p:txBody>
      </p:sp>
      <p:sp>
        <p:nvSpPr>
          <p:cNvPr id="3" name="Text Placeholder 2">
            <a:extLst>
              <a:ext uri="{FF2B5EF4-FFF2-40B4-BE49-F238E27FC236}">
                <a16:creationId xmlns:a16="http://schemas.microsoft.com/office/drawing/2014/main" id="{27BA9E4B-C46C-CA62-76C1-0B06184C7E61}"/>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Logistic regression is a linear classification model that performs very satisfactorily for the classification of linearly separable binary class data sets</a:t>
            </a:r>
          </a:p>
          <a:p>
            <a:pPr marL="285750" indent="-285750">
              <a:buFont typeface="Arial" panose="020B0604020202020204" pitchFamily="34" charset="0"/>
              <a:buChar char="•"/>
            </a:pPr>
            <a:r>
              <a:rPr lang="en-US" dirty="0"/>
              <a:t>Regularization of L2 norm and tree pruning is intended to handle an over-fitting problem.</a:t>
            </a:r>
          </a:p>
          <a:p>
            <a:pPr marL="285750" indent="-285750">
              <a:buFont typeface="Arial" panose="020B0604020202020204" pitchFamily="34" charset="0"/>
              <a:buChar char="•"/>
            </a:pPr>
            <a:r>
              <a:rPr lang="en-US" dirty="0"/>
              <a:t>The equation is a linear combination between predictor features and associated weights.</a:t>
            </a:r>
          </a:p>
          <a:p>
            <a:pPr marL="285750" indent="-285750">
              <a:buFont typeface="Arial" panose="020B0604020202020204" pitchFamily="34" charset="0"/>
              <a:buChar char="•"/>
            </a:pPr>
            <a:r>
              <a:rPr lang="en-US" dirty="0"/>
              <a:t>the problem is solved by maximizing likelihood function</a:t>
            </a:r>
          </a:p>
        </p:txBody>
      </p:sp>
      <p:pic>
        <p:nvPicPr>
          <p:cNvPr id="9" name="Picture 8">
            <a:extLst>
              <a:ext uri="{FF2B5EF4-FFF2-40B4-BE49-F238E27FC236}">
                <a16:creationId xmlns:a16="http://schemas.microsoft.com/office/drawing/2014/main" id="{691358AE-70F0-E4B6-A9E3-9682CF3A9F4A}"/>
              </a:ext>
            </a:extLst>
          </p:cNvPr>
          <p:cNvPicPr>
            <a:picLocks noChangeAspect="1"/>
          </p:cNvPicPr>
          <p:nvPr/>
        </p:nvPicPr>
        <p:blipFill>
          <a:blip r:embed="rId2"/>
          <a:stretch>
            <a:fillRect/>
          </a:stretch>
        </p:blipFill>
        <p:spPr>
          <a:xfrm>
            <a:off x="3577408" y="3501345"/>
            <a:ext cx="4198984" cy="1028789"/>
          </a:xfrm>
          <a:prstGeom prst="rect">
            <a:avLst/>
          </a:prstGeom>
        </p:spPr>
      </p:pic>
    </p:spTree>
    <p:extLst>
      <p:ext uri="{BB962C8B-B14F-4D97-AF65-F5344CB8AC3E}">
        <p14:creationId xmlns:p14="http://schemas.microsoft.com/office/powerpoint/2010/main" val="183364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789B-8884-9A38-B6C3-CF79BC779B8B}"/>
              </a:ext>
            </a:extLst>
          </p:cNvPr>
          <p:cNvSpPr>
            <a:spLocks noGrp="1"/>
          </p:cNvSpPr>
          <p:nvPr>
            <p:ph type="ctrTitle"/>
          </p:nvPr>
        </p:nvSpPr>
        <p:spPr/>
        <p:txBody>
          <a:bodyPr/>
          <a:lstStyle/>
          <a:p>
            <a:r>
              <a:rPr lang="en-US" sz="1800" dirty="0">
                <a:latin typeface="+mn-lt"/>
              </a:rPr>
              <a:t>Performance scores of Referred papers</a:t>
            </a:r>
          </a:p>
        </p:txBody>
      </p:sp>
      <p:sp>
        <p:nvSpPr>
          <p:cNvPr id="3" name="Text Placeholder 2">
            <a:extLst>
              <a:ext uri="{FF2B5EF4-FFF2-40B4-BE49-F238E27FC236}">
                <a16:creationId xmlns:a16="http://schemas.microsoft.com/office/drawing/2014/main" id="{1825A5FD-5A56-7C00-798A-AF90DD202B0E}"/>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The results showed that DT efficiency is higher than RF, achieving 84.11 % with DT accuracy, while 58.11 % with RF accuracy[1].</a:t>
            </a:r>
          </a:p>
          <a:p>
            <a:pPr marL="285750" indent="-285750">
              <a:buFont typeface="Arial" panose="020B0604020202020204" pitchFamily="34" charset="0"/>
              <a:buChar char="•"/>
            </a:pPr>
            <a:r>
              <a:rPr lang="en-US" dirty="0"/>
              <a:t>The KNN classification is better than the DT classification in the PCA feature extraction. The accuracy of KNN reaches 86.7% while the DT reaches 83.3%[1].</a:t>
            </a:r>
          </a:p>
          <a:p>
            <a:pPr marL="285750" indent="-285750">
              <a:buFont typeface="Arial" panose="020B0604020202020204" pitchFamily="34" charset="0"/>
              <a:buChar char="•"/>
            </a:pPr>
            <a:r>
              <a:rPr lang="en-US" dirty="0"/>
              <a:t>They achieved accuracy score of 84% using Ridge logistic regression and 81% using decision tree [2].</a:t>
            </a:r>
          </a:p>
          <a:p>
            <a:pPr marL="285750" indent="-285750">
              <a:buFont typeface="Arial" panose="020B0604020202020204" pitchFamily="34" charset="0"/>
              <a:buChar char="•"/>
            </a:pPr>
            <a:r>
              <a:rPr lang="en-US" dirty="0">
                <a:sym typeface="Wingdings" panose="05000000000000000000" pitchFamily="2" charset="2"/>
              </a:rPr>
              <a:t> P</a:t>
            </a:r>
            <a:r>
              <a:rPr lang="en-US" dirty="0"/>
              <a:t>redication accuracy </a:t>
            </a:r>
            <a:r>
              <a:rPr lang="en-US" b="0" i="0" dirty="0">
                <a:solidFill>
                  <a:srgbClr val="333333"/>
                </a:solidFill>
                <a:effectLst/>
                <a:latin typeface="-apple-system"/>
              </a:rPr>
              <a:t> of </a:t>
            </a:r>
            <a:r>
              <a:rPr lang="en-US" dirty="0"/>
              <a:t>XGBOOST and DNN  was found to be 80.50% and 77.36%.</a:t>
            </a:r>
          </a:p>
          <a:p>
            <a:endParaRPr lang="en-US" dirty="0"/>
          </a:p>
        </p:txBody>
      </p:sp>
    </p:spTree>
    <p:extLst>
      <p:ext uri="{BB962C8B-B14F-4D97-AF65-F5344CB8AC3E}">
        <p14:creationId xmlns:p14="http://schemas.microsoft.com/office/powerpoint/2010/main" val="2583108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C35F-1718-48E1-9599-2A8B3961BAE3}"/>
              </a:ext>
            </a:extLst>
          </p:cNvPr>
          <p:cNvSpPr>
            <a:spLocks noGrp="1"/>
          </p:cNvSpPr>
          <p:nvPr>
            <p:ph type="ctrTitle"/>
          </p:nvPr>
        </p:nvSpPr>
        <p:spPr/>
        <p:txBody>
          <a:bodyPr/>
          <a:lstStyle/>
          <a:p>
            <a:r>
              <a:rPr lang="en-US" sz="2400" dirty="0">
                <a:latin typeface="+mn-lt"/>
              </a:rPr>
              <a:t>LR – Cases:</a:t>
            </a:r>
          </a:p>
        </p:txBody>
      </p:sp>
      <p:sp>
        <p:nvSpPr>
          <p:cNvPr id="3" name="Text Placeholder 2">
            <a:extLst>
              <a:ext uri="{FF2B5EF4-FFF2-40B4-BE49-F238E27FC236}">
                <a16:creationId xmlns:a16="http://schemas.microsoft.com/office/drawing/2014/main" id="{53772358-7DDE-2CD3-7228-D64BB8A20088}"/>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Decision surface – Linear surface  </a:t>
            </a:r>
            <a:r>
              <a:rPr lang="en-US" dirty="0">
                <a:sym typeface="Wingdings" panose="05000000000000000000" pitchFamily="2" charset="2"/>
              </a:rPr>
              <a:t> since it is a hyperplane.</a:t>
            </a:r>
          </a:p>
          <a:p>
            <a:r>
              <a:rPr lang="en-US" dirty="0">
                <a:sym typeface="Wingdings" panose="05000000000000000000" pitchFamily="2" charset="2"/>
              </a:rPr>
              <a:t>      (Assume data is linearly separable or almost linearly separable)</a:t>
            </a:r>
          </a:p>
          <a:p>
            <a:pPr marL="285750" indent="-285750">
              <a:buFont typeface="Arial" panose="020B0604020202020204" pitchFamily="34" charset="0"/>
              <a:buChar char="•"/>
            </a:pPr>
            <a:r>
              <a:rPr lang="en-US" dirty="0">
                <a:sym typeface="Wingdings" panose="05000000000000000000" pitchFamily="2" charset="2"/>
              </a:rPr>
              <a:t>Feature Importance &amp; Interpretability – |Wi| vector, </a:t>
            </a:r>
          </a:p>
          <a:p>
            <a:pPr marL="285750" indent="-285750">
              <a:buFont typeface="Arial" panose="020B0604020202020204" pitchFamily="34" charset="0"/>
              <a:buChar char="•"/>
            </a:pPr>
            <a:r>
              <a:rPr lang="en-US" dirty="0">
                <a:sym typeface="Wingdings" panose="05000000000000000000" pitchFamily="2" charset="2"/>
              </a:rPr>
              <a:t>features are not muti-collinear – LR will work fine </a:t>
            </a:r>
          </a:p>
          <a:p>
            <a:pPr marL="285750" indent="-285750">
              <a:buFont typeface="Arial" panose="020B0604020202020204" pitchFamily="34" charset="0"/>
              <a:buChar char="•"/>
            </a:pPr>
            <a:r>
              <a:rPr lang="en-US" dirty="0">
                <a:sym typeface="Wingdings" panose="05000000000000000000" pitchFamily="2" charset="2"/>
              </a:rPr>
              <a:t>if it is collinear  we use forward feature selection</a:t>
            </a:r>
          </a:p>
          <a:p>
            <a:pPr marL="285750" indent="-285750">
              <a:buFont typeface="Arial" panose="020B0604020202020204" pitchFamily="34" charset="0"/>
              <a:buChar char="•"/>
            </a:pPr>
            <a:r>
              <a:rPr lang="en-US" dirty="0">
                <a:sym typeface="Wingdings" panose="05000000000000000000" pitchFamily="2" charset="2"/>
              </a:rPr>
              <a:t>Imbalance data  Up sampling &amp; Down Sampling</a:t>
            </a:r>
          </a:p>
          <a:p>
            <a:pPr marL="285750" indent="-285750">
              <a:buFont typeface="Arial" panose="020B0604020202020204" pitchFamily="34" charset="0"/>
              <a:buChar char="•"/>
            </a:pPr>
            <a:r>
              <a:rPr lang="en-US" dirty="0">
                <a:sym typeface="Wingdings" panose="05000000000000000000" pitchFamily="2" charset="2"/>
              </a:rPr>
              <a:t>Outliers  less impact  due to sigmoid function</a:t>
            </a:r>
          </a:p>
          <a:p>
            <a:endParaRPr lang="en-US" dirty="0"/>
          </a:p>
        </p:txBody>
      </p:sp>
    </p:spTree>
    <p:extLst>
      <p:ext uri="{BB962C8B-B14F-4D97-AF65-F5344CB8AC3E}">
        <p14:creationId xmlns:p14="http://schemas.microsoft.com/office/powerpoint/2010/main" val="346123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52D0-5CF5-71AE-95C2-42D4C0C6958A}"/>
              </a:ext>
            </a:extLst>
          </p:cNvPr>
          <p:cNvSpPr>
            <a:spLocks noGrp="1"/>
          </p:cNvSpPr>
          <p:nvPr>
            <p:ph type="ctrTitle"/>
          </p:nvPr>
        </p:nvSpPr>
        <p:spPr/>
        <p:txBody>
          <a:bodyPr/>
          <a:lstStyle/>
          <a:p>
            <a:r>
              <a:rPr lang="en-US" sz="2000" dirty="0">
                <a:latin typeface="+mn-lt"/>
              </a:rPr>
              <a:t>References</a:t>
            </a:r>
          </a:p>
        </p:txBody>
      </p:sp>
      <p:sp>
        <p:nvSpPr>
          <p:cNvPr id="3" name="Text Placeholder 2">
            <a:extLst>
              <a:ext uri="{FF2B5EF4-FFF2-40B4-BE49-F238E27FC236}">
                <a16:creationId xmlns:a16="http://schemas.microsoft.com/office/drawing/2014/main" id="{4A9BE9B0-5295-D65C-3251-0AB987CFF701}"/>
              </a:ext>
            </a:extLst>
          </p:cNvPr>
          <p:cNvSpPr>
            <a:spLocks noGrp="1"/>
          </p:cNvSpPr>
          <p:nvPr>
            <p:ph type="body" sz="quarter" idx="14"/>
          </p:nvPr>
        </p:nvSpPr>
        <p:spPr/>
        <p:txBody>
          <a:bodyPr/>
          <a:lstStyle/>
          <a:p>
            <a:r>
              <a:rPr lang="en-US" dirty="0">
                <a:hlinkClick r:id="rId2"/>
              </a:rPr>
              <a:t>https://www.jastt.org/index.php/jasttpath/article/download/65/24</a:t>
            </a:r>
            <a:endParaRPr lang="en-US" dirty="0"/>
          </a:p>
          <a:p>
            <a:r>
              <a:rPr lang="en-US" dirty="0"/>
              <a:t>https://www.researchgate.net/profile/Samingun-Handoyo/publication/362694090_PERFORMANCE_OF_RIDGE_LOGISTIC_REGRESSION_AND_DECISION_TREE_IN_THE_BINARY_CLASSIFICATION/links/62f9bf61c6f6732999cfae38/PERFORMANCE-OF-RIDGE-LOGISTIC-REGRESSION-AND-DECISION-TREE-IN-THE-BINARY-CLASSIFICATION.pdf</a:t>
            </a:r>
          </a:p>
          <a:p>
            <a:r>
              <a:rPr lang="en-US" dirty="0"/>
              <a:t>https://link.springer.com/chapter/10.1007/978-3-030-80421-3_37</a:t>
            </a:r>
          </a:p>
          <a:p>
            <a:endParaRPr lang="en-US" dirty="0"/>
          </a:p>
        </p:txBody>
      </p:sp>
    </p:spTree>
    <p:extLst>
      <p:ext uri="{BB962C8B-B14F-4D97-AF65-F5344CB8AC3E}">
        <p14:creationId xmlns:p14="http://schemas.microsoft.com/office/powerpoint/2010/main" val="5458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A329-B396-73D2-1EFC-1623A87D7852}"/>
              </a:ext>
            </a:extLst>
          </p:cNvPr>
          <p:cNvSpPr>
            <a:spLocks noGrp="1"/>
          </p:cNvSpPr>
          <p:nvPr>
            <p:ph type="ctrTitle"/>
          </p:nvPr>
        </p:nvSpPr>
        <p:spPr/>
        <p:txBody>
          <a:bodyPr/>
          <a:lstStyle/>
          <a:p>
            <a:r>
              <a:rPr lang="en-US" dirty="0"/>
              <a:t>Methodology</a:t>
            </a:r>
          </a:p>
        </p:txBody>
      </p:sp>
      <p:pic>
        <p:nvPicPr>
          <p:cNvPr id="6" name="Picture 5" descr="Diagram&#10;&#10;Description automatically generated">
            <a:extLst>
              <a:ext uri="{FF2B5EF4-FFF2-40B4-BE49-F238E27FC236}">
                <a16:creationId xmlns:a16="http://schemas.microsoft.com/office/drawing/2014/main" id="{54D719D6-F55A-F70D-6FAB-D4CF3DF34562}"/>
              </a:ext>
            </a:extLst>
          </p:cNvPr>
          <p:cNvPicPr>
            <a:picLocks noChangeAspect="1"/>
          </p:cNvPicPr>
          <p:nvPr/>
        </p:nvPicPr>
        <p:blipFill>
          <a:blip r:embed="rId2"/>
          <a:stretch>
            <a:fillRect/>
          </a:stretch>
        </p:blipFill>
        <p:spPr>
          <a:xfrm>
            <a:off x="1627321" y="1597628"/>
            <a:ext cx="9512627" cy="4919192"/>
          </a:xfrm>
          <a:prstGeom prst="rect">
            <a:avLst/>
          </a:prstGeom>
        </p:spPr>
      </p:pic>
    </p:spTree>
    <p:extLst>
      <p:ext uri="{BB962C8B-B14F-4D97-AF65-F5344CB8AC3E}">
        <p14:creationId xmlns:p14="http://schemas.microsoft.com/office/powerpoint/2010/main" val="57199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AD7E-1F17-4667-2F16-C606A05504F9}"/>
              </a:ext>
            </a:extLst>
          </p:cNvPr>
          <p:cNvSpPr>
            <a:spLocks noGrp="1"/>
          </p:cNvSpPr>
          <p:nvPr>
            <p:ph type="ctrTitle"/>
          </p:nvPr>
        </p:nvSpPr>
        <p:spPr>
          <a:xfrm>
            <a:off x="1627321" y="755779"/>
            <a:ext cx="10134369" cy="586417"/>
          </a:xfrm>
        </p:spPr>
        <p:txBody>
          <a:bodyPr/>
          <a:lstStyle/>
          <a:p>
            <a:r>
              <a:rPr lang="en-US" sz="2400" dirty="0">
                <a:latin typeface="+mj-lt"/>
              </a:rPr>
              <a:t>Extra Tree Classifier</a:t>
            </a:r>
          </a:p>
        </p:txBody>
      </p:sp>
      <p:sp>
        <p:nvSpPr>
          <p:cNvPr id="3" name="Text Placeholder 2">
            <a:extLst>
              <a:ext uri="{FF2B5EF4-FFF2-40B4-BE49-F238E27FC236}">
                <a16:creationId xmlns:a16="http://schemas.microsoft.com/office/drawing/2014/main" id="{E54747ED-159F-E5A2-A308-6FE5EBB71041}"/>
              </a:ext>
            </a:extLst>
          </p:cNvPr>
          <p:cNvSpPr>
            <a:spLocks noGrp="1"/>
          </p:cNvSpPr>
          <p:nvPr>
            <p:ph type="body" sz="quarter" idx="14"/>
          </p:nvPr>
        </p:nvSpPr>
        <p:spPr>
          <a:xfrm>
            <a:off x="1627322" y="1507067"/>
            <a:ext cx="10134371" cy="1656011"/>
          </a:xfrm>
        </p:spPr>
        <p:txBody>
          <a:bodyPr/>
          <a:lstStyle/>
          <a:p>
            <a:pPr algn="l"/>
            <a:r>
              <a:rPr lang="en-US" b="0" i="0" dirty="0">
                <a:solidFill>
                  <a:srgbClr val="292929"/>
                </a:solidFill>
                <a:effectLst/>
                <a:latin typeface="source-serif-pro"/>
              </a:rPr>
              <a:t>Each decision stump will be built with the following criteria:</a:t>
            </a:r>
          </a:p>
          <a:p>
            <a:pPr algn="l">
              <a:buFont typeface="+mj-lt"/>
              <a:buAutoNum type="arabicPeriod"/>
            </a:pPr>
            <a:r>
              <a:rPr lang="en-US" b="0" i="0" dirty="0">
                <a:solidFill>
                  <a:srgbClr val="292929"/>
                </a:solidFill>
                <a:effectLst/>
                <a:latin typeface="source-serif-pro"/>
              </a:rPr>
              <a:t>All the data available in the training set is used to build each stump.</a:t>
            </a:r>
          </a:p>
          <a:p>
            <a:pPr algn="l">
              <a:buFont typeface="+mj-lt"/>
              <a:buAutoNum type="arabicPeriod"/>
            </a:pPr>
            <a:r>
              <a:rPr lang="en-US" b="0" i="0" dirty="0">
                <a:solidFill>
                  <a:srgbClr val="292929"/>
                </a:solidFill>
                <a:effectLst/>
                <a:latin typeface="source-serif-pro"/>
              </a:rPr>
              <a:t>To form the root node or any node, the best split is determined by searching in all the available features.</a:t>
            </a:r>
          </a:p>
          <a:p>
            <a:pPr algn="l">
              <a:buFont typeface="+mj-lt"/>
              <a:buAutoNum type="arabicPeriod"/>
            </a:pPr>
            <a:r>
              <a:rPr lang="en-US" b="0" i="0" dirty="0">
                <a:solidFill>
                  <a:srgbClr val="292929"/>
                </a:solidFill>
                <a:effectLst/>
                <a:latin typeface="source-serif-pro"/>
              </a:rPr>
              <a:t>The maximum depth of the decision stump is one.</a:t>
            </a:r>
          </a:p>
          <a:p>
            <a:endParaRPr lang="en-US" dirty="0"/>
          </a:p>
        </p:txBody>
      </p:sp>
      <p:sp>
        <p:nvSpPr>
          <p:cNvPr id="4" name="Title 1">
            <a:extLst>
              <a:ext uri="{FF2B5EF4-FFF2-40B4-BE49-F238E27FC236}">
                <a16:creationId xmlns:a16="http://schemas.microsoft.com/office/drawing/2014/main" id="{FD95EF25-9A61-39C7-A307-3DCE7C613D10}"/>
              </a:ext>
            </a:extLst>
          </p:cNvPr>
          <p:cNvSpPr txBox="1">
            <a:spLocks/>
          </p:cNvSpPr>
          <p:nvPr/>
        </p:nvSpPr>
        <p:spPr>
          <a:xfrm>
            <a:off x="1627324" y="3108506"/>
            <a:ext cx="10134369" cy="586417"/>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en-US" sz="2400" dirty="0">
                <a:latin typeface="+mj-lt"/>
              </a:rPr>
              <a:t>Random Forests</a:t>
            </a:r>
          </a:p>
        </p:txBody>
      </p:sp>
      <p:sp>
        <p:nvSpPr>
          <p:cNvPr id="5" name="Text Placeholder 2">
            <a:extLst>
              <a:ext uri="{FF2B5EF4-FFF2-40B4-BE49-F238E27FC236}">
                <a16:creationId xmlns:a16="http://schemas.microsoft.com/office/drawing/2014/main" id="{FA73E0D1-92EB-FFAC-5EA2-7996F136CC36}"/>
              </a:ext>
            </a:extLst>
          </p:cNvPr>
          <p:cNvSpPr txBox="1">
            <a:spLocks/>
          </p:cNvSpPr>
          <p:nvPr/>
        </p:nvSpPr>
        <p:spPr>
          <a:xfrm>
            <a:off x="1627319" y="3936511"/>
            <a:ext cx="10134371" cy="1656011"/>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b="0" i="0" dirty="0">
                <a:solidFill>
                  <a:srgbClr val="292929"/>
                </a:solidFill>
                <a:effectLst/>
                <a:latin typeface="source-serif-pro"/>
              </a:rPr>
              <a:t>A bootstrap will be created by randomly sampling the training set with replacement. The size of the bootstrap is set to equal the size of the training set.</a:t>
            </a:r>
          </a:p>
          <a:p>
            <a:pPr algn="l">
              <a:buFont typeface="+mj-lt"/>
              <a:buAutoNum type="arabicPeriod"/>
            </a:pPr>
            <a:r>
              <a:rPr lang="en-US" b="0" i="0" dirty="0">
                <a:solidFill>
                  <a:srgbClr val="292929"/>
                </a:solidFill>
                <a:effectLst/>
                <a:latin typeface="source-serif-pro"/>
              </a:rPr>
              <a:t>To form the root node or any node, the best split is determined by searching in a subset of randomly selected features of size sqrt(number of features). In our case, each decision stump is allowed to inspect two out of the four features.</a:t>
            </a:r>
          </a:p>
          <a:p>
            <a:pPr algn="l">
              <a:buFont typeface="+mj-lt"/>
              <a:buAutoNum type="arabicPeriod"/>
            </a:pPr>
            <a:r>
              <a:rPr lang="en-US" b="0" i="0" dirty="0">
                <a:solidFill>
                  <a:srgbClr val="292929"/>
                </a:solidFill>
                <a:effectLst/>
                <a:latin typeface="source-serif-pro"/>
              </a:rPr>
              <a:t>The maximum depth of the decision stump is one</a:t>
            </a:r>
          </a:p>
          <a:p>
            <a:endParaRPr lang="en-US" dirty="0"/>
          </a:p>
        </p:txBody>
      </p:sp>
    </p:spTree>
    <p:extLst>
      <p:ext uri="{BB962C8B-B14F-4D97-AF65-F5344CB8AC3E}">
        <p14:creationId xmlns:p14="http://schemas.microsoft.com/office/powerpoint/2010/main" val="72661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0091-3E66-7DAD-C41A-4DE202AB8C81}"/>
              </a:ext>
            </a:extLst>
          </p:cNvPr>
          <p:cNvSpPr>
            <a:spLocks noGrp="1"/>
          </p:cNvSpPr>
          <p:nvPr>
            <p:ph type="ctrTitle"/>
          </p:nvPr>
        </p:nvSpPr>
        <p:spPr>
          <a:xfrm>
            <a:off x="1627321" y="802433"/>
            <a:ext cx="10134369" cy="539764"/>
          </a:xfrm>
        </p:spPr>
        <p:txBody>
          <a:bodyPr/>
          <a:lstStyle/>
          <a:p>
            <a:r>
              <a:rPr lang="en-US" sz="2000">
                <a:latin typeface="+mn-lt"/>
              </a:rPr>
              <a:t>Gradient boosting</a:t>
            </a:r>
            <a:endParaRPr lang="en-US" sz="2000" dirty="0">
              <a:latin typeface="+mn-lt"/>
            </a:endParaRPr>
          </a:p>
        </p:txBody>
      </p:sp>
      <p:sp>
        <p:nvSpPr>
          <p:cNvPr id="3" name="Text Placeholder 2">
            <a:extLst>
              <a:ext uri="{FF2B5EF4-FFF2-40B4-BE49-F238E27FC236}">
                <a16:creationId xmlns:a16="http://schemas.microsoft.com/office/drawing/2014/main" id="{087CDFBE-B97C-8C74-674C-34234EAA667E}"/>
              </a:ext>
            </a:extLst>
          </p:cNvPr>
          <p:cNvSpPr>
            <a:spLocks noGrp="1"/>
          </p:cNvSpPr>
          <p:nvPr>
            <p:ph type="body" sz="quarter" idx="14"/>
          </p:nvPr>
        </p:nvSpPr>
        <p:spPr>
          <a:xfrm>
            <a:off x="1627322" y="1507066"/>
            <a:ext cx="10134371" cy="1521269"/>
          </a:xfrm>
        </p:spPr>
        <p:txBody>
          <a:bodyPr/>
          <a:lstStyle/>
          <a:p>
            <a:pPr marL="285750" indent="-285750" algn="l" fontAlgn="base">
              <a:buFont typeface="Arial" panose="020B0604020202020204" pitchFamily="34" charset="0"/>
              <a:buChar char="•"/>
            </a:pPr>
            <a:r>
              <a:rPr lang="en-US" dirty="0">
                <a:solidFill>
                  <a:srgbClr val="292929"/>
                </a:solidFill>
                <a:latin typeface="source-serif-pro"/>
              </a:rPr>
              <a:t>A big insight into bagging ensembles and random forest was allowing trees to be greedily created from subsamples of the training dataset.</a:t>
            </a:r>
          </a:p>
          <a:p>
            <a:pPr marL="285750" indent="-285750" algn="l" fontAlgn="base">
              <a:buFont typeface="Arial" panose="020B0604020202020204" pitchFamily="34" charset="0"/>
              <a:buChar char="•"/>
            </a:pPr>
            <a:r>
              <a:rPr lang="en-US" dirty="0">
                <a:solidFill>
                  <a:srgbClr val="292929"/>
                </a:solidFill>
                <a:latin typeface="source-serif-pro"/>
              </a:rPr>
              <a:t>This same benefit can be used to reduce the correlation between the trees in the sequence in gradient boosting models.</a:t>
            </a:r>
          </a:p>
          <a:p>
            <a:pPr algn="l" fontAlgn="base"/>
            <a:endParaRPr lang="en-US" dirty="0">
              <a:solidFill>
                <a:srgbClr val="292929"/>
              </a:solidFill>
              <a:latin typeface="source-serif-pro"/>
            </a:endParaRPr>
          </a:p>
          <a:p>
            <a:pPr marL="285750" indent="-285750" algn="l" fontAlgn="base">
              <a:buFont typeface="Arial" panose="020B0604020202020204" pitchFamily="34" charset="0"/>
              <a:buChar char="•"/>
            </a:pPr>
            <a:endParaRPr lang="en-US" dirty="0">
              <a:solidFill>
                <a:srgbClr val="292929"/>
              </a:solidFill>
              <a:latin typeface="source-serif-pro"/>
            </a:endParaRPr>
          </a:p>
          <a:p>
            <a:endParaRPr lang="en-US" dirty="0"/>
          </a:p>
        </p:txBody>
      </p:sp>
      <p:pic>
        <p:nvPicPr>
          <p:cNvPr id="1026" name="Picture 2" descr="Gradient Boosting - Definition, Examples, Algorithm, Models">
            <a:extLst>
              <a:ext uri="{FF2B5EF4-FFF2-40B4-BE49-F238E27FC236}">
                <a16:creationId xmlns:a16="http://schemas.microsoft.com/office/drawing/2014/main" id="{9B93F89E-9EFC-29E1-8B44-FFAF2E15F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051" y="2726643"/>
            <a:ext cx="67056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79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8D08-9D1C-6633-E399-BFEA7C7FEB66}"/>
              </a:ext>
            </a:extLst>
          </p:cNvPr>
          <p:cNvSpPr>
            <a:spLocks noGrp="1"/>
          </p:cNvSpPr>
          <p:nvPr>
            <p:ph type="ctrTitle"/>
          </p:nvPr>
        </p:nvSpPr>
        <p:spPr>
          <a:xfrm>
            <a:off x="1627321" y="757083"/>
            <a:ext cx="10134369" cy="585113"/>
          </a:xfrm>
        </p:spPr>
        <p:txBody>
          <a:bodyPr/>
          <a:lstStyle/>
          <a:p>
            <a:r>
              <a:rPr lang="en-US" sz="2000" dirty="0">
                <a:latin typeface="+mn-lt"/>
              </a:rPr>
              <a:t>Deep Neural networks</a:t>
            </a:r>
          </a:p>
        </p:txBody>
      </p:sp>
      <p:pic>
        <p:nvPicPr>
          <p:cNvPr id="5" name="Picture 4">
            <a:extLst>
              <a:ext uri="{FF2B5EF4-FFF2-40B4-BE49-F238E27FC236}">
                <a16:creationId xmlns:a16="http://schemas.microsoft.com/office/drawing/2014/main" id="{31A3748D-AEB1-DDD0-E68D-08423B05976F}"/>
              </a:ext>
            </a:extLst>
          </p:cNvPr>
          <p:cNvPicPr>
            <a:picLocks noChangeAspect="1"/>
          </p:cNvPicPr>
          <p:nvPr/>
        </p:nvPicPr>
        <p:blipFill>
          <a:blip r:embed="rId2"/>
          <a:stretch>
            <a:fillRect/>
          </a:stretch>
        </p:blipFill>
        <p:spPr>
          <a:xfrm>
            <a:off x="1627322" y="1507067"/>
            <a:ext cx="7532634" cy="4020394"/>
          </a:xfrm>
          <a:prstGeom prst="rect">
            <a:avLst/>
          </a:prstGeom>
        </p:spPr>
      </p:pic>
    </p:spTree>
    <p:extLst>
      <p:ext uri="{BB962C8B-B14F-4D97-AF65-F5344CB8AC3E}">
        <p14:creationId xmlns:p14="http://schemas.microsoft.com/office/powerpoint/2010/main" val="120055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19D7-3EE1-9EAB-D746-3DA95B702258}"/>
              </a:ext>
            </a:extLst>
          </p:cNvPr>
          <p:cNvSpPr>
            <a:spLocks noGrp="1"/>
          </p:cNvSpPr>
          <p:nvPr>
            <p:ph type="ctrTitle"/>
          </p:nvPr>
        </p:nvSpPr>
        <p:spPr>
          <a:xfrm>
            <a:off x="392623" y="339645"/>
            <a:ext cx="10134369" cy="1002552"/>
          </a:xfrm>
        </p:spPr>
        <p:txBody>
          <a:bodyPr anchor="b">
            <a:normAutofit/>
          </a:bodyPr>
          <a:lstStyle/>
          <a:p>
            <a:r>
              <a:rPr lang="en-US" dirty="0"/>
              <a:t>Data Analysis</a:t>
            </a:r>
          </a:p>
        </p:txBody>
      </p:sp>
      <p:pic>
        <p:nvPicPr>
          <p:cNvPr id="7" name="Picture 6">
            <a:extLst>
              <a:ext uri="{FF2B5EF4-FFF2-40B4-BE49-F238E27FC236}">
                <a16:creationId xmlns:a16="http://schemas.microsoft.com/office/drawing/2014/main" id="{2204295E-A0FB-DB52-0F00-3F7CD6689274}"/>
              </a:ext>
            </a:extLst>
          </p:cNvPr>
          <p:cNvPicPr>
            <a:picLocks noChangeAspect="1"/>
          </p:cNvPicPr>
          <p:nvPr/>
        </p:nvPicPr>
        <p:blipFill rotWithShape="1">
          <a:blip r:embed="rId2"/>
          <a:srcRect r="11825" b="-3"/>
          <a:stretch/>
        </p:blipFill>
        <p:spPr>
          <a:xfrm>
            <a:off x="392623" y="2330824"/>
            <a:ext cx="4693727" cy="3846139"/>
          </a:xfrm>
          <a:prstGeom prst="rect">
            <a:avLst/>
          </a:prstGeom>
          <a:noFill/>
        </p:spPr>
      </p:pic>
      <p:pic>
        <p:nvPicPr>
          <p:cNvPr id="5" name="Picture 4">
            <a:extLst>
              <a:ext uri="{FF2B5EF4-FFF2-40B4-BE49-F238E27FC236}">
                <a16:creationId xmlns:a16="http://schemas.microsoft.com/office/drawing/2014/main" id="{7CA5EA88-7A6E-09F9-B82F-45759187D5B7}"/>
              </a:ext>
            </a:extLst>
          </p:cNvPr>
          <p:cNvPicPr>
            <a:picLocks noChangeAspect="1"/>
          </p:cNvPicPr>
          <p:nvPr/>
        </p:nvPicPr>
        <p:blipFill rotWithShape="1">
          <a:blip r:embed="rId3"/>
          <a:srcRect l="20339" r="23524"/>
          <a:stretch/>
        </p:blipFill>
        <p:spPr>
          <a:xfrm>
            <a:off x="5833265" y="2330824"/>
            <a:ext cx="4693727" cy="3846139"/>
          </a:xfrm>
          <a:prstGeom prst="rect">
            <a:avLst/>
          </a:prstGeom>
          <a:noFill/>
        </p:spPr>
      </p:pic>
      <p:sp>
        <p:nvSpPr>
          <p:cNvPr id="12" name="Text Placeholder 4">
            <a:extLst>
              <a:ext uri="{FF2B5EF4-FFF2-40B4-BE49-F238E27FC236}">
                <a16:creationId xmlns:a16="http://schemas.microsoft.com/office/drawing/2014/main" id="{4A309D87-99C9-CB80-779E-B38626CDA2DF}"/>
              </a:ext>
            </a:extLst>
          </p:cNvPr>
          <p:cNvSpPr>
            <a:spLocks noGrp="1"/>
          </p:cNvSpPr>
          <p:nvPr>
            <p:ph type="body" idx="13"/>
          </p:nvPr>
        </p:nvSpPr>
        <p:spPr>
          <a:xfrm>
            <a:off x="392624" y="1468740"/>
            <a:ext cx="4672156" cy="823912"/>
          </a:xfrm>
        </p:spPr>
        <p:txBody>
          <a:bodyPr/>
          <a:lstStyle/>
          <a:p>
            <a:r>
              <a:rPr lang="en-US" dirty="0"/>
              <a:t>data.info</a:t>
            </a:r>
          </a:p>
        </p:txBody>
      </p:sp>
      <p:sp>
        <p:nvSpPr>
          <p:cNvPr id="14" name="Text Placeholder 5">
            <a:extLst>
              <a:ext uri="{FF2B5EF4-FFF2-40B4-BE49-F238E27FC236}">
                <a16:creationId xmlns:a16="http://schemas.microsoft.com/office/drawing/2014/main" id="{A8B77584-0E5B-7E5C-83CF-0DB4557BEDD0}"/>
              </a:ext>
            </a:extLst>
          </p:cNvPr>
          <p:cNvSpPr>
            <a:spLocks noGrp="1"/>
          </p:cNvSpPr>
          <p:nvPr>
            <p:ph type="body" sz="quarter" idx="3"/>
          </p:nvPr>
        </p:nvSpPr>
        <p:spPr>
          <a:xfrm>
            <a:off x="5833265" y="1468740"/>
            <a:ext cx="4695165" cy="823912"/>
          </a:xfrm>
        </p:spPr>
        <p:txBody>
          <a:bodyPr/>
          <a:lstStyle/>
          <a:p>
            <a:r>
              <a:rPr lang="en-US" dirty="0" err="1"/>
              <a:t>data.head</a:t>
            </a:r>
            <a:endParaRPr lang="en-US" dirty="0"/>
          </a:p>
        </p:txBody>
      </p:sp>
    </p:spTree>
    <p:extLst>
      <p:ext uri="{BB962C8B-B14F-4D97-AF65-F5344CB8AC3E}">
        <p14:creationId xmlns:p14="http://schemas.microsoft.com/office/powerpoint/2010/main" val="179303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3118-6D6E-A510-2933-1FBD4C68082A}"/>
              </a:ext>
            </a:extLst>
          </p:cNvPr>
          <p:cNvSpPr>
            <a:spLocks noGrp="1"/>
          </p:cNvSpPr>
          <p:nvPr>
            <p:ph type="ctr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Text Placeholder 2">
            <a:extLst>
              <a:ext uri="{FF2B5EF4-FFF2-40B4-BE49-F238E27FC236}">
                <a16:creationId xmlns:a16="http://schemas.microsoft.com/office/drawing/2014/main" id="{1B3609FE-75A7-9E39-F655-2AF52EFC60CB}"/>
              </a:ext>
            </a:extLst>
          </p:cNvPr>
          <p:cNvSpPr>
            <a:spLocks noGrp="1"/>
          </p:cNvSpPr>
          <p:nvPr>
            <p:ph type="body" sz="quarter" idx="14"/>
          </p:nvPr>
        </p:nvSpPr>
        <p:spPr>
          <a:xfrm>
            <a:off x="1627322" y="1507067"/>
            <a:ext cx="10134371" cy="2271832"/>
          </a:xfrm>
        </p:spPr>
        <p:txBody>
          <a:bodyPr/>
          <a:lstStyle/>
          <a:p>
            <a:pPr marL="514350" indent="-285750">
              <a:lnSpc>
                <a:spcPct val="100000"/>
              </a:lnSpc>
              <a:spcAft>
                <a:spcPts val="600"/>
              </a:spcAft>
              <a:buFont typeface="Arial" panose="020B0604020202020204" pitchFamily="34" charset="0"/>
              <a:buChar char="•"/>
            </a:pPr>
            <a:r>
              <a:rPr lang="en-US" sz="1600" dirty="0">
                <a:solidFill>
                  <a:schemeClr val="tx1"/>
                </a:solidFill>
                <a:latin typeface="+mj-lt"/>
                <a:ea typeface="+mn-ea"/>
                <a:cs typeface="Calibri" panose="020F0502020204030204" pitchFamily="34" charset="0"/>
              </a:rPr>
              <a:t>Spaceship Titanic was an interstellar spaceship that transport people from one planet to other. It has a capacity to carry almost 13,000 passengers.</a:t>
            </a:r>
          </a:p>
          <a:p>
            <a:pPr marL="514350" indent="-285750">
              <a:lnSpc>
                <a:spcPct val="100000"/>
              </a:lnSpc>
              <a:spcAft>
                <a:spcPts val="600"/>
              </a:spcAft>
              <a:buFont typeface="Arial" panose="020B0604020202020204" pitchFamily="34" charset="0"/>
              <a:buChar char="•"/>
            </a:pPr>
            <a:r>
              <a:rPr lang="en-US" sz="1600" dirty="0">
                <a:solidFill>
                  <a:schemeClr val="tx1"/>
                </a:solidFill>
                <a:latin typeface="+mj-lt"/>
                <a:ea typeface="+mn-ea"/>
                <a:cs typeface="Calibri" panose="020F0502020204030204" pitchFamily="34" charset="0"/>
              </a:rPr>
              <a:t>collided with a spacetime anomaly hidden within a dust cloud. The collision created a disturbance in the orbit and almost half of the passengers transported to an alternate dimension</a:t>
            </a:r>
          </a:p>
          <a:p>
            <a:pPr marL="514350" indent="-285750">
              <a:lnSpc>
                <a:spcPct val="100000"/>
              </a:lnSpc>
              <a:spcAft>
                <a:spcPts val="600"/>
              </a:spcAft>
              <a:buFont typeface="Arial" panose="020B0604020202020204" pitchFamily="34" charset="0"/>
              <a:buChar char="•"/>
            </a:pPr>
            <a:r>
              <a:rPr lang="en-US" sz="1600" b="1" dirty="0">
                <a:solidFill>
                  <a:schemeClr val="tx1"/>
                </a:solidFill>
                <a:latin typeface="+mj-lt"/>
                <a:ea typeface="+mn-ea"/>
                <a:cs typeface="Calibri" panose="020F0502020204030204" pitchFamily="34" charset="0"/>
              </a:rPr>
              <a:t>https://www.kaggle.com/competitions/spaceship-titanic</a:t>
            </a:r>
            <a:endParaRPr lang="en-US" b="1" dirty="0"/>
          </a:p>
        </p:txBody>
      </p:sp>
    </p:spTree>
    <p:extLst>
      <p:ext uri="{BB962C8B-B14F-4D97-AF65-F5344CB8AC3E}">
        <p14:creationId xmlns:p14="http://schemas.microsoft.com/office/powerpoint/2010/main" val="260701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4F0DE6-9DB8-647A-99E5-8E7A94A1B74B}"/>
              </a:ext>
            </a:extLst>
          </p:cNvPr>
          <p:cNvPicPr>
            <a:picLocks noChangeAspect="1"/>
          </p:cNvPicPr>
          <p:nvPr/>
        </p:nvPicPr>
        <p:blipFill rotWithShape="1">
          <a:blip r:embed="rId2"/>
          <a:srcRect r="1282" b="-1"/>
          <a:stretch/>
        </p:blipFill>
        <p:spPr>
          <a:xfrm>
            <a:off x="20" y="3482977"/>
            <a:ext cx="10667980" cy="3375025"/>
          </a:xfrm>
          <a:prstGeom prst="rect">
            <a:avLst/>
          </a:prstGeom>
          <a:noFill/>
        </p:spPr>
      </p:pic>
      <p:pic>
        <p:nvPicPr>
          <p:cNvPr id="8" name="Content Placeholder 7">
            <a:extLst>
              <a:ext uri="{FF2B5EF4-FFF2-40B4-BE49-F238E27FC236}">
                <a16:creationId xmlns:a16="http://schemas.microsoft.com/office/drawing/2014/main" id="{8FF54EDE-99B0-D0E6-1222-A51ED185C299}"/>
              </a:ext>
            </a:extLst>
          </p:cNvPr>
          <p:cNvPicPr>
            <a:picLocks noGrp="1" noChangeAspect="1"/>
          </p:cNvPicPr>
          <p:nvPr>
            <p:ph idx="1"/>
          </p:nvPr>
        </p:nvPicPr>
        <p:blipFill rotWithShape="1">
          <a:blip r:embed="rId3"/>
          <a:srcRect l="18255" r="27690" b="-1"/>
          <a:stretch/>
        </p:blipFill>
        <p:spPr>
          <a:xfrm>
            <a:off x="5635662" y="339644"/>
            <a:ext cx="5014993" cy="2806511"/>
          </a:xfrm>
          <a:noFill/>
        </p:spPr>
      </p:pic>
      <p:sp>
        <p:nvSpPr>
          <p:cNvPr id="13" name="Content Placeholder 2">
            <a:extLst>
              <a:ext uri="{FF2B5EF4-FFF2-40B4-BE49-F238E27FC236}">
                <a16:creationId xmlns:a16="http://schemas.microsoft.com/office/drawing/2014/main" id="{FF5F10F3-74E2-EE0B-2DAC-C0D214961CC5}"/>
              </a:ext>
            </a:extLst>
          </p:cNvPr>
          <p:cNvSpPr>
            <a:spLocks noGrp="1"/>
          </p:cNvSpPr>
          <p:nvPr>
            <p:ph type="ctrTitle"/>
          </p:nvPr>
        </p:nvSpPr>
        <p:spPr>
          <a:xfrm>
            <a:off x="820856" y="339644"/>
            <a:ext cx="4179376" cy="2806512"/>
          </a:xfrm>
        </p:spPr>
        <p:txBody>
          <a:bodyPr anchor="ctr">
            <a:normAutofit/>
          </a:bodyPr>
          <a:lstStyle/>
          <a:p>
            <a:r>
              <a:rPr lang="en-US" sz="4100" dirty="0"/>
              <a:t>Statistical Information of earth &amp; All together:</a:t>
            </a:r>
          </a:p>
        </p:txBody>
      </p:sp>
    </p:spTree>
    <p:extLst>
      <p:ext uri="{BB962C8B-B14F-4D97-AF65-F5344CB8AC3E}">
        <p14:creationId xmlns:p14="http://schemas.microsoft.com/office/powerpoint/2010/main" val="195164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3C228A-6E1C-B961-ACB7-FE46BDC06CCC}"/>
              </a:ext>
            </a:extLst>
          </p:cNvPr>
          <p:cNvPicPr>
            <a:picLocks noChangeAspect="1"/>
          </p:cNvPicPr>
          <p:nvPr/>
        </p:nvPicPr>
        <p:blipFill rotWithShape="1">
          <a:blip r:embed="rId2"/>
          <a:srcRect r="-2" b="634"/>
          <a:stretch/>
        </p:blipFill>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noFill/>
        </p:spPr>
      </p:pic>
      <p:sp>
        <p:nvSpPr>
          <p:cNvPr id="15" name="Title 2">
            <a:extLst>
              <a:ext uri="{FF2B5EF4-FFF2-40B4-BE49-F238E27FC236}">
                <a16:creationId xmlns:a16="http://schemas.microsoft.com/office/drawing/2014/main" id="{4636F4A5-7B6D-5341-54CE-F8C63F290F9E}"/>
              </a:ext>
            </a:extLst>
          </p:cNvPr>
          <p:cNvSpPr>
            <a:spLocks noGrp="1"/>
          </p:cNvSpPr>
          <p:nvPr>
            <p:ph type="ctrTitle"/>
          </p:nvPr>
        </p:nvSpPr>
        <p:spPr>
          <a:xfrm>
            <a:off x="7313354" y="4418889"/>
            <a:ext cx="3289100" cy="637507"/>
          </a:xfrm>
        </p:spPr>
        <p:txBody>
          <a:bodyPr/>
          <a:lstStyle/>
          <a:p>
            <a:r>
              <a:rPr lang="en-US" dirty="0" err="1"/>
              <a:t>HeatMap</a:t>
            </a:r>
            <a:endParaRPr lang="en-US" dirty="0"/>
          </a:p>
        </p:txBody>
      </p:sp>
      <p:sp>
        <p:nvSpPr>
          <p:cNvPr id="16" name="Text Placeholder 3">
            <a:extLst>
              <a:ext uri="{FF2B5EF4-FFF2-40B4-BE49-F238E27FC236}">
                <a16:creationId xmlns:a16="http://schemas.microsoft.com/office/drawing/2014/main" id="{2CCE3A43-F26D-07D0-CE14-4064AF1C1FE1}"/>
              </a:ext>
            </a:extLst>
          </p:cNvPr>
          <p:cNvSpPr>
            <a:spLocks noGrp="1"/>
          </p:cNvSpPr>
          <p:nvPr>
            <p:ph type="body" sz="quarter" idx="14"/>
          </p:nvPr>
        </p:nvSpPr>
        <p:spPr>
          <a:xfrm>
            <a:off x="7313355" y="5080791"/>
            <a:ext cx="3289100" cy="1484783"/>
          </a:xfrm>
        </p:spPr>
        <p:txBody>
          <a:bodyPr/>
          <a:lstStyle/>
          <a:p>
            <a:endParaRPr lang="en-US" dirty="0"/>
          </a:p>
        </p:txBody>
      </p:sp>
    </p:spTree>
    <p:extLst>
      <p:ext uri="{BB962C8B-B14F-4D97-AF65-F5344CB8AC3E}">
        <p14:creationId xmlns:p14="http://schemas.microsoft.com/office/powerpoint/2010/main" val="62905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C1231B2-FFEC-BF88-EA2C-95DF2891097C}"/>
              </a:ext>
            </a:extLst>
          </p:cNvPr>
          <p:cNvPicPr>
            <a:picLocks noChangeAspect="1"/>
          </p:cNvPicPr>
          <p:nvPr/>
        </p:nvPicPr>
        <p:blipFill rotWithShape="1">
          <a:blip r:embed="rId2"/>
          <a:srcRect t="37440" b="1719"/>
          <a:stretch/>
        </p:blipFill>
        <p:spPr>
          <a:xfrm>
            <a:off x="685799" y="3247003"/>
            <a:ext cx="10668000" cy="3375025"/>
          </a:xfrm>
          <a:prstGeom prst="rect">
            <a:avLst/>
          </a:prstGeom>
          <a:noFill/>
        </p:spPr>
      </p:pic>
      <p:pic>
        <p:nvPicPr>
          <p:cNvPr id="8" name="Picture 7">
            <a:extLst>
              <a:ext uri="{FF2B5EF4-FFF2-40B4-BE49-F238E27FC236}">
                <a16:creationId xmlns:a16="http://schemas.microsoft.com/office/drawing/2014/main" id="{37CD00CE-C483-788C-0C5B-E04283C79E87}"/>
              </a:ext>
            </a:extLst>
          </p:cNvPr>
          <p:cNvPicPr>
            <a:picLocks noChangeAspect="1"/>
          </p:cNvPicPr>
          <p:nvPr/>
        </p:nvPicPr>
        <p:blipFill rotWithShape="1">
          <a:blip r:embed="rId3"/>
          <a:srcRect r="378" b="-2"/>
          <a:stretch/>
        </p:blipFill>
        <p:spPr>
          <a:xfrm>
            <a:off x="6338806" y="339644"/>
            <a:ext cx="5014993" cy="2806511"/>
          </a:xfrm>
          <a:prstGeom prst="rect">
            <a:avLst/>
          </a:prstGeom>
          <a:noFill/>
        </p:spPr>
      </p:pic>
      <p:sp>
        <p:nvSpPr>
          <p:cNvPr id="15" name="Title 3">
            <a:extLst>
              <a:ext uri="{FF2B5EF4-FFF2-40B4-BE49-F238E27FC236}">
                <a16:creationId xmlns:a16="http://schemas.microsoft.com/office/drawing/2014/main" id="{B557769D-98E9-4070-586E-42EF0CA8F5D7}"/>
              </a:ext>
            </a:extLst>
          </p:cNvPr>
          <p:cNvSpPr>
            <a:spLocks noGrp="1"/>
          </p:cNvSpPr>
          <p:nvPr>
            <p:ph type="ctrTitle"/>
          </p:nvPr>
        </p:nvSpPr>
        <p:spPr>
          <a:xfrm>
            <a:off x="1524000" y="339644"/>
            <a:ext cx="4179376" cy="2806512"/>
          </a:xfrm>
        </p:spPr>
        <p:txBody>
          <a:bodyPr/>
          <a:lstStyle/>
          <a:p>
            <a:r>
              <a:rPr lang="en-US" dirty="0"/>
              <a:t>Plots for Outliers</a:t>
            </a:r>
          </a:p>
        </p:txBody>
      </p:sp>
    </p:spTree>
    <p:extLst>
      <p:ext uri="{BB962C8B-B14F-4D97-AF65-F5344CB8AC3E}">
        <p14:creationId xmlns:p14="http://schemas.microsoft.com/office/powerpoint/2010/main" val="295208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C2ECE9-E146-B6DF-BB02-B33280F55546}"/>
              </a:ext>
            </a:extLst>
          </p:cNvPr>
          <p:cNvPicPr>
            <a:picLocks noChangeAspect="1"/>
          </p:cNvPicPr>
          <p:nvPr/>
        </p:nvPicPr>
        <p:blipFill>
          <a:blip r:embed="rId2"/>
          <a:stretch>
            <a:fillRect/>
          </a:stretch>
        </p:blipFill>
        <p:spPr>
          <a:xfrm>
            <a:off x="1533832" y="3964896"/>
            <a:ext cx="10668000" cy="2125710"/>
          </a:xfrm>
          <a:prstGeom prst="rect">
            <a:avLst/>
          </a:prstGeom>
          <a:noFill/>
        </p:spPr>
      </p:pic>
      <p:pic>
        <p:nvPicPr>
          <p:cNvPr id="8" name="Picture 7">
            <a:extLst>
              <a:ext uri="{FF2B5EF4-FFF2-40B4-BE49-F238E27FC236}">
                <a16:creationId xmlns:a16="http://schemas.microsoft.com/office/drawing/2014/main" id="{91DF4ABB-AD83-D926-5D26-892BC4EDB1F4}"/>
              </a:ext>
            </a:extLst>
          </p:cNvPr>
          <p:cNvPicPr>
            <a:picLocks noChangeAspect="1"/>
          </p:cNvPicPr>
          <p:nvPr/>
        </p:nvPicPr>
        <p:blipFill>
          <a:blip r:embed="rId3"/>
          <a:stretch>
            <a:fillRect/>
          </a:stretch>
        </p:blipFill>
        <p:spPr>
          <a:xfrm>
            <a:off x="6338806" y="806557"/>
            <a:ext cx="5014993" cy="2086549"/>
          </a:xfrm>
          <a:prstGeom prst="rect">
            <a:avLst/>
          </a:prstGeom>
          <a:noFill/>
        </p:spPr>
      </p:pic>
      <p:sp>
        <p:nvSpPr>
          <p:cNvPr id="13" name="Title 3">
            <a:extLst>
              <a:ext uri="{FF2B5EF4-FFF2-40B4-BE49-F238E27FC236}">
                <a16:creationId xmlns:a16="http://schemas.microsoft.com/office/drawing/2014/main" id="{B2563B4B-8FBB-57DE-0235-1FF1381A6DA1}"/>
              </a:ext>
            </a:extLst>
          </p:cNvPr>
          <p:cNvSpPr>
            <a:spLocks noGrp="1"/>
          </p:cNvSpPr>
          <p:nvPr>
            <p:ph type="ctrTitle"/>
          </p:nvPr>
        </p:nvSpPr>
        <p:spPr>
          <a:xfrm>
            <a:off x="1524000" y="339644"/>
            <a:ext cx="4179376" cy="2806512"/>
          </a:xfrm>
        </p:spPr>
        <p:txBody>
          <a:bodyPr anchor="ctr">
            <a:normAutofit/>
          </a:bodyPr>
          <a:lstStyle/>
          <a:p>
            <a:r>
              <a:rPr lang="en-US" sz="4400" dirty="0"/>
              <a:t>Feature Engineering</a:t>
            </a:r>
          </a:p>
        </p:txBody>
      </p:sp>
    </p:spTree>
    <p:extLst>
      <p:ext uri="{BB962C8B-B14F-4D97-AF65-F5344CB8AC3E}">
        <p14:creationId xmlns:p14="http://schemas.microsoft.com/office/powerpoint/2010/main" val="4102481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1449D7-BA21-22BB-CFD0-6DCC1F6CF946}"/>
              </a:ext>
            </a:extLst>
          </p:cNvPr>
          <p:cNvPicPr>
            <a:picLocks noChangeAspect="1"/>
          </p:cNvPicPr>
          <p:nvPr/>
        </p:nvPicPr>
        <p:blipFill>
          <a:blip r:embed="rId2"/>
          <a:stretch>
            <a:fillRect/>
          </a:stretch>
        </p:blipFill>
        <p:spPr>
          <a:xfrm>
            <a:off x="1575383" y="3146156"/>
            <a:ext cx="8490628" cy="3375025"/>
          </a:xfrm>
          <a:prstGeom prst="rect">
            <a:avLst/>
          </a:prstGeom>
          <a:noFill/>
        </p:spPr>
      </p:pic>
      <p:pic>
        <p:nvPicPr>
          <p:cNvPr id="6" name="Picture 5">
            <a:extLst>
              <a:ext uri="{FF2B5EF4-FFF2-40B4-BE49-F238E27FC236}">
                <a16:creationId xmlns:a16="http://schemas.microsoft.com/office/drawing/2014/main" id="{E57C5CDD-8DD4-4314-C617-C85C3C42B424}"/>
              </a:ext>
            </a:extLst>
          </p:cNvPr>
          <p:cNvPicPr>
            <a:picLocks noChangeAspect="1"/>
          </p:cNvPicPr>
          <p:nvPr/>
        </p:nvPicPr>
        <p:blipFill>
          <a:blip r:embed="rId3"/>
          <a:stretch>
            <a:fillRect/>
          </a:stretch>
        </p:blipFill>
        <p:spPr>
          <a:xfrm>
            <a:off x="5351244" y="414834"/>
            <a:ext cx="6002556" cy="2656131"/>
          </a:xfrm>
          <a:prstGeom prst="rect">
            <a:avLst/>
          </a:prstGeom>
          <a:noFill/>
        </p:spPr>
      </p:pic>
      <p:sp>
        <p:nvSpPr>
          <p:cNvPr id="25" name="Title 3">
            <a:extLst>
              <a:ext uri="{FF2B5EF4-FFF2-40B4-BE49-F238E27FC236}">
                <a16:creationId xmlns:a16="http://schemas.microsoft.com/office/drawing/2014/main" id="{2C27783C-93C3-7981-C32C-54D9C3A08898}"/>
              </a:ext>
            </a:extLst>
          </p:cNvPr>
          <p:cNvSpPr>
            <a:spLocks noGrp="1"/>
          </p:cNvSpPr>
          <p:nvPr>
            <p:ph type="ctrTitle"/>
          </p:nvPr>
        </p:nvSpPr>
        <p:spPr>
          <a:xfrm>
            <a:off x="392623" y="339644"/>
            <a:ext cx="4179376" cy="2806512"/>
          </a:xfrm>
        </p:spPr>
        <p:txBody>
          <a:bodyPr/>
          <a:lstStyle/>
          <a:p>
            <a:r>
              <a:rPr lang="en-US" dirty="0"/>
              <a:t>Modelling</a:t>
            </a:r>
          </a:p>
        </p:txBody>
      </p:sp>
    </p:spTree>
    <p:extLst>
      <p:ext uri="{BB962C8B-B14F-4D97-AF65-F5344CB8AC3E}">
        <p14:creationId xmlns:p14="http://schemas.microsoft.com/office/powerpoint/2010/main" val="233217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D35B10FF-6937-3AF3-CE08-EA62C7A9A98D}"/>
              </a:ext>
            </a:extLst>
          </p:cNvPr>
          <p:cNvPicPr>
            <a:picLocks noGrp="1" noChangeAspect="1"/>
          </p:cNvPicPr>
          <p:nvPr>
            <p:ph idx="4294967295"/>
          </p:nvPr>
        </p:nvPicPr>
        <p:blipFill rotWithShape="1">
          <a:blip r:embed="rId2"/>
          <a:srcRect t="11348" r="-2" b="6512"/>
          <a:stretch/>
        </p:blipFill>
        <p:spPr>
          <a:xfrm>
            <a:off x="392113" y="2605088"/>
            <a:ext cx="5757863" cy="2651125"/>
          </a:xfrm>
        </p:spPr>
      </p:pic>
      <p:pic>
        <p:nvPicPr>
          <p:cNvPr id="12" name="Picture 11">
            <a:extLst>
              <a:ext uri="{FF2B5EF4-FFF2-40B4-BE49-F238E27FC236}">
                <a16:creationId xmlns:a16="http://schemas.microsoft.com/office/drawing/2014/main" id="{C84C541C-BCFF-D45D-2CE9-E5DC5D9C4DF9}"/>
              </a:ext>
            </a:extLst>
          </p:cNvPr>
          <p:cNvPicPr>
            <a:picLocks noChangeAspect="1"/>
          </p:cNvPicPr>
          <p:nvPr/>
        </p:nvPicPr>
        <p:blipFill>
          <a:blip r:embed="rId3"/>
          <a:stretch>
            <a:fillRect/>
          </a:stretch>
        </p:blipFill>
        <p:spPr>
          <a:xfrm>
            <a:off x="6229350" y="2605088"/>
            <a:ext cx="5532438" cy="2651125"/>
          </a:xfrm>
          <a:prstGeom prst="rect">
            <a:avLst/>
          </a:prstGeom>
        </p:spPr>
      </p:pic>
      <p:sp>
        <p:nvSpPr>
          <p:cNvPr id="4" name="Title 3">
            <a:extLst>
              <a:ext uri="{FF2B5EF4-FFF2-40B4-BE49-F238E27FC236}">
                <a16:creationId xmlns:a16="http://schemas.microsoft.com/office/drawing/2014/main" id="{1921BA55-BFF0-6CCB-4F8F-D6C56C60DECA}"/>
              </a:ext>
            </a:extLst>
          </p:cNvPr>
          <p:cNvSpPr>
            <a:spLocks noGrp="1"/>
          </p:cNvSpPr>
          <p:nvPr>
            <p:ph type="ctrTitle"/>
          </p:nvPr>
        </p:nvSpPr>
        <p:spPr>
          <a:xfrm>
            <a:off x="392623" y="339645"/>
            <a:ext cx="11369068" cy="1002552"/>
          </a:xfrm>
        </p:spPr>
        <p:txBody>
          <a:bodyPr anchor="b">
            <a:normAutofit/>
          </a:bodyPr>
          <a:lstStyle/>
          <a:p>
            <a:r>
              <a:rPr lang="en-US" dirty="0"/>
              <a:t>Results</a:t>
            </a:r>
          </a:p>
        </p:txBody>
      </p:sp>
    </p:spTree>
    <p:extLst>
      <p:ext uri="{BB962C8B-B14F-4D97-AF65-F5344CB8AC3E}">
        <p14:creationId xmlns:p14="http://schemas.microsoft.com/office/powerpoint/2010/main" val="958406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7C98-6680-811E-36D9-5C795BAF0AA8}"/>
              </a:ext>
            </a:extLst>
          </p:cNvPr>
          <p:cNvSpPr>
            <a:spLocks noGrp="1"/>
          </p:cNvSpPr>
          <p:nvPr>
            <p:ph type="ctrTitle"/>
          </p:nvPr>
        </p:nvSpPr>
        <p:spPr/>
        <p:txBody>
          <a:bodyPr/>
          <a:lstStyle/>
          <a:p>
            <a:r>
              <a:rPr lang="en-US" dirty="0"/>
              <a:t>Insights</a:t>
            </a:r>
          </a:p>
        </p:txBody>
      </p:sp>
      <p:graphicFrame>
        <p:nvGraphicFramePr>
          <p:cNvPr id="5" name="Text Placeholder 2">
            <a:extLst>
              <a:ext uri="{FF2B5EF4-FFF2-40B4-BE49-F238E27FC236}">
                <a16:creationId xmlns:a16="http://schemas.microsoft.com/office/drawing/2014/main" id="{0BBCD9DA-7C60-54B4-5FD0-15FADA74D891}"/>
              </a:ext>
            </a:extLst>
          </p:cNvPr>
          <p:cNvGraphicFramePr/>
          <p:nvPr/>
        </p:nvGraphicFramePr>
        <p:xfrm>
          <a:off x="485930" y="1507066"/>
          <a:ext cx="11369070" cy="4849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17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72959-EA23-A141-839A-EDA158021701}"/>
              </a:ext>
            </a:extLst>
          </p:cNvPr>
          <p:cNvSpPr>
            <a:spLocks noGrp="1"/>
          </p:cNvSpPr>
          <p:nvPr>
            <p:ph type="ctrTitle"/>
          </p:nvPr>
        </p:nvSpPr>
        <p:spPr>
          <a:xfrm>
            <a:off x="392623" y="339645"/>
            <a:ext cx="11369068" cy="1002552"/>
          </a:xfrm>
        </p:spPr>
        <p:txBody>
          <a:bodyPr vert="horz" lIns="0" tIns="45720" rIns="0" bIns="45720" rtlCol="0" anchor="b">
            <a:normAutofit/>
          </a:bodyPr>
          <a:lstStyle/>
          <a:p>
            <a:r>
              <a:rPr lang="en-US" b="0" i="0" kern="1200" cap="all" baseline="0">
                <a:latin typeface="Sagona ExtraLight" panose="02020303050505020204" pitchFamily="18" charset="0"/>
                <a:ea typeface="+mj-ea"/>
                <a:cs typeface="+mj-cs"/>
              </a:rPr>
              <a:t>Project Objectives</a:t>
            </a:r>
          </a:p>
        </p:txBody>
      </p:sp>
      <p:sp>
        <p:nvSpPr>
          <p:cNvPr id="8" name="Title 3">
            <a:extLst>
              <a:ext uri="{FF2B5EF4-FFF2-40B4-BE49-F238E27FC236}">
                <a16:creationId xmlns:a16="http://schemas.microsoft.com/office/drawing/2014/main" id="{24445E39-DA14-D67D-B51A-5818A1D9BB7A}"/>
              </a:ext>
            </a:extLst>
          </p:cNvPr>
          <p:cNvSpPr txBox="1">
            <a:spLocks/>
          </p:cNvSpPr>
          <p:nvPr/>
        </p:nvSpPr>
        <p:spPr>
          <a:xfrm>
            <a:off x="392623" y="1829379"/>
            <a:ext cx="5181600" cy="468897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800" b="0" i="0" kern="1200" cap="all" baseline="0">
                <a:solidFill>
                  <a:schemeClr val="accent4">
                    <a:lumMod val="75000"/>
                  </a:schemeClr>
                </a:solidFill>
                <a:latin typeface="Sagona ExtraLight" panose="02020303050505020204" pitchFamily="18" charset="0"/>
                <a:ea typeface="+mj-ea"/>
                <a:cs typeface="+mj-cs"/>
              </a:defRPr>
            </a:lvl1pPr>
          </a:lstStyle>
          <a:p>
            <a:pPr marL="228600">
              <a:lnSpc>
                <a:spcPct val="100000"/>
              </a:lnSpc>
              <a:spcAft>
                <a:spcPts val="600"/>
              </a:spcAft>
            </a:pPr>
            <a:endParaRPr lang="en-US" sz="1500" dirty="0">
              <a:solidFill>
                <a:schemeClr val="tx1"/>
              </a:solidFill>
              <a:latin typeface="+mj-lt"/>
              <a:ea typeface="+mn-ea"/>
              <a:cs typeface="Calibri" panose="020F0502020204030204" pitchFamily="34" charset="0"/>
            </a:endParaRPr>
          </a:p>
          <a:p>
            <a:pPr marL="457200" indent="-228600">
              <a:lnSpc>
                <a:spcPct val="100000"/>
              </a:lnSpc>
              <a:spcAft>
                <a:spcPts val="600"/>
              </a:spcAft>
              <a:buFont typeface="Arial" panose="020B0604020202020204" pitchFamily="34" charset="0"/>
              <a:buChar char="•"/>
            </a:pPr>
            <a:r>
              <a:rPr lang="en-US" sz="1500" dirty="0">
                <a:solidFill>
                  <a:schemeClr val="tx1"/>
                </a:solidFill>
                <a:latin typeface="+mj-lt"/>
                <a:ea typeface="+mn-ea"/>
                <a:cs typeface="Calibri" panose="020F0502020204030204" pitchFamily="34" charset="0"/>
              </a:rPr>
              <a:t>to predict which passengers are transported by the anomaly and thus help rescue crews and retrieve passengers using records recovered from the interstellar spaceship’s damaged computer system.</a:t>
            </a:r>
          </a:p>
          <a:p>
            <a:pPr marL="457200" indent="-228600">
              <a:lnSpc>
                <a:spcPct val="100000"/>
              </a:lnSpc>
              <a:spcAft>
                <a:spcPts val="600"/>
              </a:spcAft>
              <a:buFont typeface="Arial" panose="020B0604020202020204" pitchFamily="34" charset="0"/>
              <a:buChar char="•"/>
            </a:pPr>
            <a:endParaRPr lang="en-US" sz="1500" dirty="0">
              <a:solidFill>
                <a:schemeClr val="tx1"/>
              </a:solidFill>
              <a:latin typeface="+mj-lt"/>
              <a:ea typeface="+mn-ea"/>
              <a:cs typeface="Calibri" panose="020F0502020204030204" pitchFamily="34" charset="0"/>
            </a:endParaRPr>
          </a:p>
          <a:p>
            <a:pPr marL="457200" indent="-228600">
              <a:lnSpc>
                <a:spcPct val="100000"/>
              </a:lnSpc>
              <a:spcAft>
                <a:spcPts val="600"/>
              </a:spcAft>
              <a:buFont typeface="Arial" panose="020B0604020202020204" pitchFamily="34" charset="0"/>
              <a:buChar char="•"/>
            </a:pPr>
            <a:r>
              <a:rPr lang="en-US" sz="1500" dirty="0">
                <a:solidFill>
                  <a:schemeClr val="tx1"/>
                </a:solidFill>
                <a:latin typeface="+mj-lt"/>
                <a:ea typeface="+mn-ea"/>
                <a:cs typeface="Calibri" panose="020F0502020204030204" pitchFamily="34" charset="0"/>
              </a:rPr>
              <a:t>Statistically,  this task follows classification problem and here we will be implementing various classification techniques and compare their performance results. </a:t>
            </a:r>
          </a:p>
          <a:p>
            <a:pPr marL="457200" indent="-228600">
              <a:lnSpc>
                <a:spcPct val="100000"/>
              </a:lnSpc>
              <a:spcAft>
                <a:spcPts val="600"/>
              </a:spcAft>
              <a:buFont typeface="Arial" panose="020B0604020202020204" pitchFamily="34" charset="0"/>
              <a:buChar char="•"/>
            </a:pPr>
            <a:endParaRPr lang="en-US" sz="1500" dirty="0">
              <a:solidFill>
                <a:schemeClr val="tx1"/>
              </a:solidFill>
              <a:latin typeface="+mj-lt"/>
              <a:ea typeface="+mn-ea"/>
              <a:cs typeface="Calibri" panose="020F0502020204030204" pitchFamily="34" charset="0"/>
            </a:endParaRPr>
          </a:p>
          <a:p>
            <a:pPr marL="457200" indent="-228600">
              <a:lnSpc>
                <a:spcPct val="100000"/>
              </a:lnSpc>
              <a:spcAft>
                <a:spcPts val="600"/>
              </a:spcAft>
              <a:buFont typeface="Arial" panose="020B0604020202020204" pitchFamily="34" charset="0"/>
              <a:buChar char="•"/>
            </a:pPr>
            <a:r>
              <a:rPr lang="en-US" sz="1500" dirty="0">
                <a:solidFill>
                  <a:schemeClr val="tx1"/>
                </a:solidFill>
                <a:latin typeface="+mj-lt"/>
                <a:ea typeface="+mn-ea"/>
                <a:cs typeface="Calibri" panose="020F0502020204030204" pitchFamily="34" charset="0"/>
              </a:rPr>
              <a:t>Performance evaluation will be based on Classification Accuracy.</a:t>
            </a:r>
          </a:p>
          <a:p>
            <a:pPr marL="457200" indent="-228600">
              <a:lnSpc>
                <a:spcPct val="100000"/>
              </a:lnSpc>
              <a:spcAft>
                <a:spcPts val="600"/>
              </a:spcAft>
              <a:buFont typeface="Arial" panose="020B0604020202020204" pitchFamily="34" charset="0"/>
              <a:buChar char="•"/>
            </a:pPr>
            <a:endParaRPr lang="en-US" sz="1500" dirty="0">
              <a:solidFill>
                <a:schemeClr val="tx1"/>
              </a:solidFill>
              <a:latin typeface="+mj-lt"/>
              <a:ea typeface="+mn-ea"/>
              <a:cs typeface="Calibri" panose="020F0502020204030204" pitchFamily="34" charset="0"/>
            </a:endParaRPr>
          </a:p>
        </p:txBody>
      </p:sp>
      <p:pic>
        <p:nvPicPr>
          <p:cNvPr id="2052" name="Picture 4" descr="What Are Project Objectives in Project Management?">
            <a:extLst>
              <a:ext uri="{FF2B5EF4-FFF2-40B4-BE49-F238E27FC236}">
                <a16:creationId xmlns:a16="http://schemas.microsoft.com/office/drawing/2014/main" id="{F84D2A5E-81F7-2C52-29A9-23824221D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640" b="2"/>
          <a:stretch/>
        </p:blipFill>
        <p:spPr bwMode="auto">
          <a:xfrm>
            <a:off x="6172200" y="1622901"/>
            <a:ext cx="5181600" cy="3846139"/>
          </a:xfrm>
          <a:prstGeom prst="rect">
            <a:avLst/>
          </a:prstGeom>
          <a:solidFill>
            <a:srgbClr val="FFFFFF"/>
          </a:solidFill>
        </p:spPr>
      </p:pic>
    </p:spTree>
    <p:extLst>
      <p:ext uri="{BB962C8B-B14F-4D97-AF65-F5344CB8AC3E}">
        <p14:creationId xmlns:p14="http://schemas.microsoft.com/office/powerpoint/2010/main" val="2944983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sz="2800" dirty="0">
                <a:latin typeface="Calibri" panose="020F0502020204030204" pitchFamily="34" charset="0"/>
                <a:cs typeface="Times New Roman" panose="02020603050405020304" pitchFamily="18" charset="0"/>
              </a:rPr>
              <a:t>STAKEHOLDER</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2" y="1507067"/>
            <a:ext cx="10134371" cy="1656012"/>
          </a:xfrm>
        </p:spPr>
        <p:txBody>
          <a:bodyPr>
            <a:normAutofit/>
          </a:bodyPr>
          <a:lstStyle/>
          <a:p>
            <a:pPr marL="285750" indent="-285750">
              <a:buFont typeface="Arial" panose="020B0604020202020204" pitchFamily="34" charset="0"/>
              <a:buChar char="•"/>
            </a:pPr>
            <a:r>
              <a:rPr lang="en-US" sz="1500" cap="all" dirty="0">
                <a:cs typeface="Calibri" panose="020F0502020204030204" pitchFamily="34" charset="0"/>
              </a:rPr>
              <a:t>Sourav Redwanul Haque is a Ph.D. Candidate in computer science department. Sourav worked in Samsung Research &amp; Development institute and expert in Machine Learning also good in C++ development. Currently he is working as Teaching Assistant in Kent State University. </a:t>
            </a:r>
          </a:p>
          <a:p>
            <a:pPr marL="285750" indent="-285750">
              <a:buFont typeface="Arial" panose="020B0604020202020204" pitchFamily="34" charset="0"/>
              <a:buChar char="•"/>
            </a:pPr>
            <a:r>
              <a:rPr lang="en-US" sz="1500" cap="all" dirty="0">
                <a:cs typeface="Calibri" panose="020F0502020204030204" pitchFamily="34" charset="0"/>
              </a:rPr>
              <a:t>Email: </a:t>
            </a:r>
            <a:r>
              <a:rPr lang="en-US" sz="1500" cap="all" dirty="0">
                <a:cs typeface="Calibri" panose="020F0502020204030204" pitchFamily="34" charset="0"/>
                <a:hlinkClick r:id="rId2"/>
              </a:rPr>
              <a:t>rsourave@kent.edu</a:t>
            </a:r>
            <a:endParaRPr lang="en-US" sz="1500" cap="all" dirty="0">
              <a:cs typeface="Calibri" panose="020F0502020204030204" pitchFamily="34" charset="0"/>
            </a:endParaRPr>
          </a:p>
          <a:p>
            <a:pPr marL="285750" indent="-285750">
              <a:buFont typeface="Arial" panose="020B0604020202020204" pitchFamily="34" charset="0"/>
              <a:buChar char="•"/>
            </a:pPr>
            <a:r>
              <a:rPr lang="en-US" sz="1500" cap="all" dirty="0" err="1">
                <a:cs typeface="Calibri" panose="020F0502020204030204" pitchFamily="34" charset="0"/>
              </a:rPr>
              <a:t>LinkedIN</a:t>
            </a:r>
            <a:r>
              <a:rPr lang="en-US" sz="1500" cap="all" dirty="0">
                <a:cs typeface="Calibri" panose="020F0502020204030204" pitchFamily="34" charset="0"/>
              </a:rPr>
              <a:t> : </a:t>
            </a:r>
            <a:r>
              <a:rPr lang="en-US" sz="1500" b="1" cap="all" dirty="0">
                <a:cs typeface="Calibri" panose="020F0502020204030204" pitchFamily="34" charset="0"/>
                <a:hlinkClick r:id="rId3"/>
              </a:rPr>
              <a:t>https://www.linkedin.com/in/redwanulsourav</a:t>
            </a:r>
            <a:endParaRPr lang="en-US" sz="1500" b="1" cap="all" dirty="0">
              <a:cs typeface="Calibri" panose="020F0502020204030204" pitchFamily="34" charset="0"/>
            </a:endParaRPr>
          </a:p>
          <a:p>
            <a:pPr marL="285750" indent="-285750">
              <a:buFont typeface="Arial" panose="020B0604020202020204" pitchFamily="34" charset="0"/>
              <a:buChar char="•"/>
            </a:pPr>
            <a:endParaRPr lang="en-US" sz="1500" b="1" cap="all" dirty="0">
              <a:cs typeface="Calibri" panose="020F0502020204030204" pitchFamily="34" charset="0"/>
            </a:endParaRPr>
          </a:p>
          <a:p>
            <a:pPr marL="285750" indent="-285750">
              <a:buFont typeface="Arial" panose="020B0604020202020204" pitchFamily="34" charset="0"/>
              <a:buChar char="•"/>
            </a:pPr>
            <a:endParaRPr lang="en-US" sz="1500" b="1" cap="all" dirty="0">
              <a:cs typeface="Calibri" panose="020F0502020204030204" pitchFamily="34" charset="0"/>
            </a:endParaRPr>
          </a:p>
          <a:p>
            <a:pPr marL="285750" indent="-285750">
              <a:buFont typeface="Arial" panose="020B0604020202020204" pitchFamily="34" charset="0"/>
              <a:buChar char="•"/>
            </a:pPr>
            <a:endParaRPr lang="en-US" sz="1500" cap="all" dirty="0">
              <a:cs typeface="Calibri" panose="020F0502020204030204" pitchFamily="34" charset="0"/>
            </a:endParaRPr>
          </a:p>
          <a:p>
            <a:endParaRPr lang="en-US" dirty="0"/>
          </a:p>
        </p:txBody>
      </p:sp>
      <p:sp>
        <p:nvSpPr>
          <p:cNvPr id="2" name="Title 2">
            <a:extLst>
              <a:ext uri="{FF2B5EF4-FFF2-40B4-BE49-F238E27FC236}">
                <a16:creationId xmlns:a16="http://schemas.microsoft.com/office/drawing/2014/main" id="{A85CAF84-8361-A989-9C6C-E34372D8BD87}"/>
              </a:ext>
            </a:extLst>
          </p:cNvPr>
          <p:cNvSpPr txBox="1">
            <a:spLocks/>
          </p:cNvSpPr>
          <p:nvPr/>
        </p:nvSpPr>
        <p:spPr>
          <a:xfrm>
            <a:off x="1627324" y="2927724"/>
            <a:ext cx="10134369" cy="100255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en-US" sz="2800" dirty="0">
                <a:latin typeface="Calibri" panose="020F0502020204030204" pitchFamily="34" charset="0"/>
                <a:cs typeface="Times New Roman" panose="02020603050405020304" pitchFamily="18" charset="0"/>
              </a:rPr>
              <a:t>END User</a:t>
            </a:r>
          </a:p>
        </p:txBody>
      </p:sp>
      <p:sp>
        <p:nvSpPr>
          <p:cNvPr id="4" name="Text Placeholder 6">
            <a:extLst>
              <a:ext uri="{FF2B5EF4-FFF2-40B4-BE49-F238E27FC236}">
                <a16:creationId xmlns:a16="http://schemas.microsoft.com/office/drawing/2014/main" id="{A4C0243F-D0EC-5B46-660F-F486379CD98A}"/>
              </a:ext>
            </a:extLst>
          </p:cNvPr>
          <p:cNvSpPr txBox="1">
            <a:spLocks/>
          </p:cNvSpPr>
          <p:nvPr/>
        </p:nvSpPr>
        <p:spPr>
          <a:xfrm>
            <a:off x="1627319" y="4113418"/>
            <a:ext cx="10134371" cy="915782"/>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500" cap="all" dirty="0">
                <a:cs typeface="Calibri" panose="020F0502020204030204" pitchFamily="34" charset="0"/>
              </a:rPr>
              <a:t>Regarding this task, this prediction will help the rescue crews and can bring back the lost passengers. Considering this fact, we can say that our end users for this challenge is ship crew.</a:t>
            </a:r>
          </a:p>
          <a:p>
            <a:endParaRPr lang="en-US" sz="1500" b="1" cap="all" dirty="0">
              <a:cs typeface="Calibri" panose="020F0502020204030204" pitchFamily="34" charset="0"/>
            </a:endParaRPr>
          </a:p>
          <a:p>
            <a:pPr marL="285750" indent="-285750">
              <a:buFont typeface="Arial" panose="020B0604020202020204" pitchFamily="34" charset="0"/>
              <a:buChar char="•"/>
            </a:pPr>
            <a:endParaRPr lang="en-US" sz="1500" b="1" cap="all" dirty="0">
              <a:cs typeface="Calibri" panose="020F0502020204030204" pitchFamily="34" charset="0"/>
            </a:endParaRPr>
          </a:p>
          <a:p>
            <a:pPr marL="285750" indent="-285750">
              <a:buFont typeface="Arial" panose="020B0604020202020204" pitchFamily="34" charset="0"/>
              <a:buChar char="•"/>
            </a:pPr>
            <a:endParaRPr lang="en-US" sz="1500" cap="all" dirty="0">
              <a:cs typeface="Calibri" panose="020F0502020204030204" pitchFamily="34" charset="0"/>
            </a:endParaRPr>
          </a:p>
          <a:p>
            <a:endParaRPr lang="en-US" dirty="0"/>
          </a:p>
        </p:txBody>
      </p:sp>
    </p:spTree>
    <p:extLst>
      <p:ext uri="{BB962C8B-B14F-4D97-AF65-F5344CB8AC3E}">
        <p14:creationId xmlns:p14="http://schemas.microsoft.com/office/powerpoint/2010/main" val="262529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3118-6D6E-A510-2933-1FBD4C68082A}"/>
              </a:ext>
            </a:extLst>
          </p:cNvPr>
          <p:cNvSpPr>
            <a:spLocks noGrp="1"/>
          </p:cNvSpPr>
          <p:nvPr>
            <p:ph type="ctr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Constraints imposed by customer</a:t>
            </a:r>
            <a:endParaRPr lang="en-US" dirty="0"/>
          </a:p>
        </p:txBody>
      </p:sp>
      <p:sp>
        <p:nvSpPr>
          <p:cNvPr id="3" name="Text Placeholder 2">
            <a:extLst>
              <a:ext uri="{FF2B5EF4-FFF2-40B4-BE49-F238E27FC236}">
                <a16:creationId xmlns:a16="http://schemas.microsoft.com/office/drawing/2014/main" id="{1B3609FE-75A7-9E39-F655-2AF52EFC60CB}"/>
              </a:ext>
            </a:extLst>
          </p:cNvPr>
          <p:cNvSpPr>
            <a:spLocks noGrp="1"/>
          </p:cNvSpPr>
          <p:nvPr>
            <p:ph type="body" sz="quarter" idx="14"/>
          </p:nvPr>
        </p:nvSpPr>
        <p:spPr>
          <a:xfrm>
            <a:off x="1627322" y="1507066"/>
            <a:ext cx="10134371" cy="3232885"/>
          </a:xfrm>
        </p:spPr>
        <p:txBody>
          <a:bodyPr/>
          <a:lstStyle/>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Project needs to have an implementation with python version &gt;=3.7 using any of the IDE’s.</a:t>
            </a:r>
          </a:p>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Statistical analysis to analyze the insights of data.</a:t>
            </a:r>
          </a:p>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Modelling Techniques should be advanced.</a:t>
            </a:r>
          </a:p>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Weekly Report status about the project for updates and changes if required.</a:t>
            </a:r>
          </a:p>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Compare different modelling techniques with its performance results.</a:t>
            </a:r>
          </a:p>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Good UI for presentation.</a:t>
            </a:r>
          </a:p>
          <a:p>
            <a:endParaRPr lang="en-US" dirty="0"/>
          </a:p>
        </p:txBody>
      </p:sp>
    </p:spTree>
    <p:extLst>
      <p:ext uri="{BB962C8B-B14F-4D97-AF65-F5344CB8AC3E}">
        <p14:creationId xmlns:p14="http://schemas.microsoft.com/office/powerpoint/2010/main" val="159375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75DB-73DD-20C4-E53F-F4C645993031}"/>
              </a:ext>
            </a:extLst>
          </p:cNvPr>
          <p:cNvSpPr>
            <a:spLocks noGrp="1"/>
          </p:cNvSpPr>
          <p:nvPr>
            <p:ph type="ctrTitle"/>
          </p:nvPr>
        </p:nvSpPr>
        <p:spPr/>
        <p:txBody>
          <a:bodyPr/>
          <a:lstStyle/>
          <a:p>
            <a:r>
              <a:rPr lang="en-US" sz="2800" dirty="0">
                <a:latin typeface="+mn-lt"/>
              </a:rPr>
              <a:t>Assumptions &amp; Risks</a:t>
            </a:r>
          </a:p>
        </p:txBody>
      </p:sp>
      <p:sp>
        <p:nvSpPr>
          <p:cNvPr id="3" name="Text Placeholder 2">
            <a:extLst>
              <a:ext uri="{FF2B5EF4-FFF2-40B4-BE49-F238E27FC236}">
                <a16:creationId xmlns:a16="http://schemas.microsoft.com/office/drawing/2014/main" id="{33EF818D-B445-DE7F-3E14-DE02DEC2D9F9}"/>
              </a:ext>
            </a:extLst>
          </p:cNvPr>
          <p:cNvSpPr>
            <a:spLocks noGrp="1"/>
          </p:cNvSpPr>
          <p:nvPr>
            <p:ph type="body" sz="quarter" idx="14"/>
          </p:nvPr>
        </p:nvSpPr>
        <p:spPr>
          <a:xfrm>
            <a:off x="1627322" y="1507067"/>
            <a:ext cx="10134371" cy="2150534"/>
          </a:xfrm>
        </p:spPr>
        <p:txBody>
          <a:bodyPr/>
          <a:lstStyle/>
          <a:p>
            <a:pPr marL="285750" indent="-285750">
              <a:buFont typeface="Arial" panose="020B0604020202020204" pitchFamily="34" charset="0"/>
              <a:buChar char="•"/>
            </a:pPr>
            <a:endParaRPr lang="en-US" sz="1800" dirty="0">
              <a:latin typeface="Calibri" panose="020F0502020204030204" pitchFamily="34" charset="0"/>
              <a:cs typeface="Times New Roman" panose="02020603050405020304" pitchFamily="18" charset="0"/>
            </a:endParaRPr>
          </a:p>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We assume that the data each passenger has ID, and it is unique for each passenger.</a:t>
            </a:r>
          </a:p>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Data may contain outliers which needs to be cleaned.</a:t>
            </a:r>
          </a:p>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Also, it might contain some duplicate values which need more evaluation and analysis.</a:t>
            </a:r>
          </a:p>
          <a:p>
            <a:pPr marL="342900" marR="0" lvl="0" indent="-342900" fontAlgn="base">
              <a:lnSpc>
                <a:spcPts val="1800"/>
              </a:lnSpc>
              <a:spcBef>
                <a:spcPts val="0"/>
              </a:spcBef>
              <a:spcAft>
                <a:spcPts val="1440"/>
              </a:spcAft>
              <a:buFont typeface="+mj-lt"/>
              <a:buAutoNum type="arabicPeriod"/>
            </a:pPr>
            <a:r>
              <a:rPr lang="en-US" sz="1500" cap="all" dirty="0">
                <a:cs typeface="Calibri" panose="020F0502020204030204" pitchFamily="34" charset="0"/>
              </a:rPr>
              <a:t>Modelling will have chances for the overfitting.</a:t>
            </a:r>
          </a:p>
          <a:p>
            <a:pPr marL="285750" indent="-285750">
              <a:buFont typeface="Arial" panose="020B0604020202020204" pitchFamily="34" charset="0"/>
              <a:buChar char="•"/>
            </a:pPr>
            <a:endParaRPr lang="en-US" dirty="0"/>
          </a:p>
        </p:txBody>
      </p:sp>
      <p:sp>
        <p:nvSpPr>
          <p:cNvPr id="4" name="Text Placeholder 2">
            <a:extLst>
              <a:ext uri="{FF2B5EF4-FFF2-40B4-BE49-F238E27FC236}">
                <a16:creationId xmlns:a16="http://schemas.microsoft.com/office/drawing/2014/main" id="{1CF17CD1-0B04-0286-51F6-2212E79FA4BC}"/>
              </a:ext>
            </a:extLst>
          </p:cNvPr>
          <p:cNvSpPr txBox="1">
            <a:spLocks/>
          </p:cNvSpPr>
          <p:nvPr/>
        </p:nvSpPr>
        <p:spPr>
          <a:xfrm>
            <a:off x="1490470" y="3945926"/>
            <a:ext cx="10134371" cy="2150534"/>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t>Anaconda Navigator or PyCharm Express.</a:t>
            </a:r>
          </a:p>
          <a:p>
            <a:pPr marL="285750" indent="-285750">
              <a:buFont typeface="Arial" panose="020B0604020202020204" pitchFamily="34" charset="0"/>
              <a:buChar char="•"/>
            </a:pPr>
            <a:r>
              <a:rPr lang="en-US" dirty="0"/>
              <a:t>Language: Python &amp; JavaScript</a:t>
            </a:r>
          </a:p>
          <a:p>
            <a:pPr marL="285750" indent="-285750">
              <a:buFont typeface="Arial" panose="020B0604020202020204" pitchFamily="34" charset="0"/>
              <a:buChar char="•"/>
            </a:pPr>
            <a:r>
              <a:rPr lang="en-US" dirty="0"/>
              <a:t>Framework : React </a:t>
            </a:r>
            <a:r>
              <a:rPr lang="en-US" dirty="0" err="1"/>
              <a:t>Js</a:t>
            </a:r>
            <a:endParaRPr lang="en-US" dirty="0"/>
          </a:p>
        </p:txBody>
      </p:sp>
      <p:sp>
        <p:nvSpPr>
          <p:cNvPr id="5" name="Title 1">
            <a:extLst>
              <a:ext uri="{FF2B5EF4-FFF2-40B4-BE49-F238E27FC236}">
                <a16:creationId xmlns:a16="http://schemas.microsoft.com/office/drawing/2014/main" id="{04456114-CFAB-1BBD-5A39-AFDBFBDBF6B6}"/>
              </a:ext>
            </a:extLst>
          </p:cNvPr>
          <p:cNvSpPr txBox="1">
            <a:spLocks/>
          </p:cNvSpPr>
          <p:nvPr/>
        </p:nvSpPr>
        <p:spPr>
          <a:xfrm>
            <a:off x="1490470" y="3429000"/>
            <a:ext cx="10134369" cy="593539"/>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en-US" sz="2800" dirty="0">
                <a:latin typeface="+mn-lt"/>
              </a:rPr>
              <a:t>Tools &amp; Framework</a:t>
            </a:r>
          </a:p>
        </p:txBody>
      </p:sp>
    </p:spTree>
    <p:extLst>
      <p:ext uri="{BB962C8B-B14F-4D97-AF65-F5344CB8AC3E}">
        <p14:creationId xmlns:p14="http://schemas.microsoft.com/office/powerpoint/2010/main" val="102372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A51E-2CA6-0830-A459-BFC62E04DA0C}"/>
              </a:ext>
            </a:extLst>
          </p:cNvPr>
          <p:cNvSpPr>
            <a:spLocks noGrp="1"/>
          </p:cNvSpPr>
          <p:nvPr>
            <p:ph type="ctrTitle"/>
          </p:nvPr>
        </p:nvSpPr>
        <p:spPr>
          <a:xfrm>
            <a:off x="1627321" y="339645"/>
            <a:ext cx="9284519" cy="1002552"/>
          </a:xfrm>
        </p:spPr>
        <p:txBody>
          <a:bodyPr/>
          <a:lstStyle/>
          <a:p>
            <a:r>
              <a:rPr lang="en-US" sz="2800" dirty="0">
                <a:latin typeface="+mn-lt"/>
              </a:rPr>
              <a:t>Literature Review</a:t>
            </a:r>
          </a:p>
        </p:txBody>
      </p:sp>
      <p:sp>
        <p:nvSpPr>
          <p:cNvPr id="3" name="Text Placeholder 2">
            <a:extLst>
              <a:ext uri="{FF2B5EF4-FFF2-40B4-BE49-F238E27FC236}">
                <a16:creationId xmlns:a16="http://schemas.microsoft.com/office/drawing/2014/main" id="{ED257F76-1ED0-A9B0-591E-107DBD47F487}"/>
              </a:ext>
            </a:extLst>
          </p:cNvPr>
          <p:cNvSpPr>
            <a:spLocks noGrp="1"/>
          </p:cNvSpPr>
          <p:nvPr>
            <p:ph type="body" sz="quarter" idx="14"/>
          </p:nvPr>
        </p:nvSpPr>
        <p:spPr>
          <a:xfrm>
            <a:off x="1627322" y="1507067"/>
            <a:ext cx="10134371" cy="3720254"/>
          </a:xfrm>
        </p:spPr>
        <p:txBody>
          <a:bodyPr>
            <a:normAutofit/>
          </a:bodyPr>
          <a:lstStyle/>
          <a:p>
            <a:r>
              <a:rPr lang="en-US" b="1" dirty="0"/>
              <a:t>Note</a:t>
            </a:r>
            <a:r>
              <a:rPr lang="en-US" dirty="0"/>
              <a:t>: Spaceship Titanic is a cosmic mystery and unseen future, typical hypothetical situation and It is a classification problem. For literature review we are analyzing improvised classification techniques considering references from the research papers.</a:t>
            </a:r>
          </a:p>
          <a:p>
            <a:r>
              <a:rPr lang="en-US" b="1" dirty="0"/>
              <a:t>1. Classification Based on Decision Tree Algorithm for Machine Learning (Journal of Applied Science &amp; Technology Trends -2021)</a:t>
            </a:r>
          </a:p>
          <a:p>
            <a:r>
              <a:rPr lang="en-US" b="1" dirty="0"/>
              <a:t>2. PERFORMANCE OF RIDGE LOGISTIC REGRESSION AND DECISION TREE IN THE BINARY CLASSIFICATION (Journal of Theoretical and Applied Information Technology – 15th Aug 2022) </a:t>
            </a:r>
          </a:p>
          <a:p>
            <a:pPr algn="l"/>
            <a:r>
              <a:rPr lang="en-US" b="0" i="0" dirty="0">
                <a:solidFill>
                  <a:srgbClr val="333333"/>
                </a:solidFill>
                <a:effectLst/>
                <a:latin typeface="Georgia" panose="02040502050405020303" pitchFamily="18" charset="0"/>
              </a:rPr>
              <a:t>3. XGBoost and Deep Neural Network Comparison: The Case of Teams’ Performance (</a:t>
            </a:r>
            <a:r>
              <a:rPr lang="en-US" dirty="0">
                <a:solidFill>
                  <a:srgbClr val="333333"/>
                </a:solidFill>
                <a:latin typeface="Georgia" panose="02040502050405020303" pitchFamily="18" charset="0"/>
                <a:hlinkClick r:id="rId2">
                  <a:extLst>
                    <a:ext uri="{A12FA001-AC4F-418D-AE19-62706E023703}">
                      <ahyp:hlinkClr xmlns:ahyp="http://schemas.microsoft.com/office/drawing/2018/hyperlinkcolor" val="tx"/>
                    </a:ext>
                  </a:extLst>
                </a:hlinkClick>
              </a:rPr>
              <a:t>International Conference on Intelligent Tutoring Systems</a:t>
            </a:r>
            <a:r>
              <a:rPr lang="en-US" b="0" i="0" dirty="0">
                <a:solidFill>
                  <a:srgbClr val="333333"/>
                </a:solidFill>
                <a:effectLst/>
                <a:latin typeface="-apple-system"/>
              </a:rPr>
              <a:t>)</a:t>
            </a:r>
            <a:endParaRPr lang="en-US" b="0" i="0" dirty="0">
              <a:solidFill>
                <a:srgbClr val="333333"/>
              </a:solidFill>
              <a:effectLst/>
              <a:latin typeface="Georgia" panose="02040502050405020303" pitchFamily="18" charset="0"/>
            </a:endParaRPr>
          </a:p>
          <a:p>
            <a:pPr marL="285750" indent="-285750">
              <a:buFont typeface="Arial" panose="020B0604020202020204" pitchFamily="34" charset="0"/>
              <a:buChar char="•"/>
            </a:pPr>
            <a:r>
              <a:rPr lang="en-US" dirty="0"/>
              <a:t>We aimed at classification techniques that has significant performance results in the above  papers. </a:t>
            </a:r>
          </a:p>
          <a:p>
            <a:pPr marL="285750" indent="-285750">
              <a:buFont typeface="Arial" panose="020B0604020202020204" pitchFamily="34" charset="0"/>
              <a:buChar char="•"/>
            </a:pPr>
            <a:r>
              <a:rPr lang="en-US" dirty="0"/>
              <a:t>The referred papers uses ridge logistic regression and decision tree modeling techniques on a dataset that has all features of binary categorical scale.</a:t>
            </a:r>
          </a:p>
          <a:p>
            <a:endParaRPr lang="en-US" b="1" dirty="0"/>
          </a:p>
          <a:p>
            <a:endParaRPr lang="en-US" b="1" dirty="0"/>
          </a:p>
          <a:p>
            <a:endParaRPr lang="en-US" b="1" dirty="0"/>
          </a:p>
          <a:p>
            <a:endParaRPr lang="en-US" b="1" dirty="0"/>
          </a:p>
          <a:p>
            <a:endParaRPr lang="en-US" b="1"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409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7675-1A4B-1BA1-4BF8-13250A237D2A}"/>
              </a:ext>
            </a:extLst>
          </p:cNvPr>
          <p:cNvSpPr>
            <a:spLocks noGrp="1"/>
          </p:cNvSpPr>
          <p:nvPr>
            <p:ph type="ctrTitle"/>
          </p:nvPr>
        </p:nvSpPr>
        <p:spPr/>
        <p:txBody>
          <a:bodyPr/>
          <a:lstStyle/>
          <a:p>
            <a:r>
              <a:rPr lang="en-US" sz="1600" dirty="0">
                <a:latin typeface="+mn-lt"/>
              </a:rPr>
              <a:t>Classifiers </a:t>
            </a:r>
          </a:p>
        </p:txBody>
      </p:sp>
      <p:sp>
        <p:nvSpPr>
          <p:cNvPr id="3" name="Text Placeholder 2">
            <a:extLst>
              <a:ext uri="{FF2B5EF4-FFF2-40B4-BE49-F238E27FC236}">
                <a16:creationId xmlns:a16="http://schemas.microsoft.com/office/drawing/2014/main" id="{E5D30ED4-8DFC-06A3-B680-83A9417B3883}"/>
              </a:ext>
            </a:extLst>
          </p:cNvPr>
          <p:cNvSpPr>
            <a:spLocks noGrp="1"/>
          </p:cNvSpPr>
          <p:nvPr>
            <p:ph type="body" sz="quarter" idx="14"/>
          </p:nvPr>
        </p:nvSpPr>
        <p:spPr/>
        <p:txBody>
          <a:bodyPr/>
          <a:lstStyle/>
          <a:p>
            <a:endParaRPr lang="en-US" dirty="0"/>
          </a:p>
        </p:txBody>
      </p:sp>
      <p:pic>
        <p:nvPicPr>
          <p:cNvPr id="5" name="Picture 4">
            <a:extLst>
              <a:ext uri="{FF2B5EF4-FFF2-40B4-BE49-F238E27FC236}">
                <a16:creationId xmlns:a16="http://schemas.microsoft.com/office/drawing/2014/main" id="{6E5436D0-BAC2-512E-56FB-CE8EE9A7A4EC}"/>
              </a:ext>
            </a:extLst>
          </p:cNvPr>
          <p:cNvPicPr>
            <a:picLocks noChangeAspect="1"/>
          </p:cNvPicPr>
          <p:nvPr/>
        </p:nvPicPr>
        <p:blipFill>
          <a:blip r:embed="rId2"/>
          <a:stretch>
            <a:fillRect/>
          </a:stretch>
        </p:blipFill>
        <p:spPr>
          <a:xfrm>
            <a:off x="3367795" y="1573351"/>
            <a:ext cx="5654530" cy="4122777"/>
          </a:xfrm>
          <a:prstGeom prst="rect">
            <a:avLst/>
          </a:prstGeom>
        </p:spPr>
      </p:pic>
    </p:spTree>
    <p:extLst>
      <p:ext uri="{BB962C8B-B14F-4D97-AF65-F5344CB8AC3E}">
        <p14:creationId xmlns:p14="http://schemas.microsoft.com/office/powerpoint/2010/main" val="80563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AB47-567A-3458-C877-06C75B578D09}"/>
              </a:ext>
            </a:extLst>
          </p:cNvPr>
          <p:cNvSpPr>
            <a:spLocks noGrp="1"/>
          </p:cNvSpPr>
          <p:nvPr>
            <p:ph type="ctrTitle"/>
          </p:nvPr>
        </p:nvSpPr>
        <p:spPr/>
        <p:txBody>
          <a:bodyPr/>
          <a:lstStyle/>
          <a:p>
            <a:br>
              <a:rPr lang="en-US" dirty="0"/>
            </a:br>
            <a:br>
              <a:rPr lang="en-US" dirty="0"/>
            </a:br>
            <a:br>
              <a:rPr lang="en-US" dirty="0"/>
            </a:br>
            <a:br>
              <a:rPr lang="en-US" dirty="0"/>
            </a:br>
            <a:r>
              <a:rPr lang="en-US" sz="2800" dirty="0">
                <a:latin typeface="+mn-lt"/>
              </a:rPr>
              <a:t>Extra Tree classifier</a:t>
            </a:r>
            <a:r>
              <a:rPr lang="en-US" sz="3200" dirty="0">
                <a:latin typeface="+mn-lt"/>
              </a:rPr>
              <a:t>:</a:t>
            </a:r>
          </a:p>
        </p:txBody>
      </p:sp>
      <p:sp>
        <p:nvSpPr>
          <p:cNvPr id="3" name="Text Placeholder 2">
            <a:extLst>
              <a:ext uri="{FF2B5EF4-FFF2-40B4-BE49-F238E27FC236}">
                <a16:creationId xmlns:a16="http://schemas.microsoft.com/office/drawing/2014/main" id="{D328BDEF-5366-AB21-4F04-45860AEA8F83}"/>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For Imbalanced Data  --- X ( since it effects entropy or Gini Calculation)</a:t>
            </a:r>
          </a:p>
          <a:p>
            <a:r>
              <a:rPr lang="en-US" dirty="0"/>
              <a:t>The trick here is to perform Up-Sampling or Down-Sampling or Class-Weight Calculations</a:t>
            </a:r>
          </a:p>
          <a:p>
            <a:pPr marL="285750" indent="-285750">
              <a:buFont typeface="Arial" panose="020B0604020202020204" pitchFamily="34" charset="0"/>
              <a:buChar char="•"/>
            </a:pPr>
            <a:r>
              <a:rPr lang="en-US" dirty="0"/>
              <a:t>Large Dimensions   --- X ( since each node splits  ---evaluate each feature i.e., Information Gain/ entropy).</a:t>
            </a:r>
          </a:p>
          <a:p>
            <a:pPr marL="285750" indent="-285750">
              <a:buFont typeface="Arial" panose="020B0604020202020204" pitchFamily="34" charset="0"/>
              <a:buChar char="•"/>
            </a:pPr>
            <a:r>
              <a:rPr lang="en-US" dirty="0"/>
              <a:t>Similarity Matrix ?   D.T cannot work in such cases . ( Similarity matrix needs the feature explicitly since it cannot compute entropy)</a:t>
            </a:r>
          </a:p>
          <a:p>
            <a:pPr marL="285750" indent="-285750">
              <a:buFont typeface="Arial" panose="020B0604020202020204" pitchFamily="34" charset="0"/>
              <a:buChar char="•"/>
            </a:pPr>
            <a:r>
              <a:rPr lang="en-US" dirty="0"/>
              <a:t>Multi-class classification – It can easily perform multiclass classification. One Vs Rest.</a:t>
            </a:r>
          </a:p>
          <a:p>
            <a:r>
              <a:rPr lang="en-US" dirty="0"/>
              <a:t>Entropy can be calculated for Multiple categories; It is not limited to two. It naturally occurs for Multi-Class classification.</a:t>
            </a:r>
          </a:p>
          <a:p>
            <a:pPr marL="285750" indent="-285750">
              <a:buFont typeface="Arial" panose="020B0604020202020204" pitchFamily="34" charset="0"/>
              <a:buChar char="•"/>
            </a:pPr>
            <a:r>
              <a:rPr lang="en-US" dirty="0"/>
              <a:t>Decision surface – We get non-linear, axis parallel, hyper cuboids and each of node has hyperplane.</a:t>
            </a:r>
          </a:p>
          <a:p>
            <a:pPr marL="285750" indent="-285750">
              <a:buFont typeface="Arial" panose="020B0604020202020204" pitchFamily="34" charset="0"/>
              <a:buChar char="•"/>
            </a:pPr>
            <a:r>
              <a:rPr lang="en-US" dirty="0"/>
              <a:t>Feature Interaction – feature depends on each other</a:t>
            </a:r>
          </a:p>
          <a:p>
            <a:endParaRPr lang="en-US" dirty="0"/>
          </a:p>
          <a:p>
            <a:endParaRPr lang="en-US" dirty="0"/>
          </a:p>
        </p:txBody>
      </p:sp>
    </p:spTree>
    <p:extLst>
      <p:ext uri="{BB962C8B-B14F-4D97-AF65-F5344CB8AC3E}">
        <p14:creationId xmlns:p14="http://schemas.microsoft.com/office/powerpoint/2010/main" val="2074985105"/>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12095</TotalTime>
  <Words>1269</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Calibri</vt:lpstr>
      <vt:lpstr>Calibri Light</vt:lpstr>
      <vt:lpstr>Georgia</vt:lpstr>
      <vt:lpstr>Sagona ExtraLight</vt:lpstr>
      <vt:lpstr>source-serif-pro</vt:lpstr>
      <vt:lpstr>Speak Pro</vt:lpstr>
      <vt:lpstr>Office Theme</vt:lpstr>
      <vt:lpstr>SpaceSHIP TITANIC</vt:lpstr>
      <vt:lpstr>Introduction</vt:lpstr>
      <vt:lpstr>Project Objectives</vt:lpstr>
      <vt:lpstr>STAKEHOLDER</vt:lpstr>
      <vt:lpstr>Constraints imposed by customer</vt:lpstr>
      <vt:lpstr>Assumptions &amp; Risks</vt:lpstr>
      <vt:lpstr>Literature Review</vt:lpstr>
      <vt:lpstr>Classifiers </vt:lpstr>
      <vt:lpstr>    Extra Tree classifier:</vt:lpstr>
      <vt:lpstr>PowerPoint Presentation</vt:lpstr>
      <vt:lpstr>Ridge Logistic Regression</vt:lpstr>
      <vt:lpstr>Performance scores of Referred papers</vt:lpstr>
      <vt:lpstr>LR – Cases:</vt:lpstr>
      <vt:lpstr>References</vt:lpstr>
      <vt:lpstr>Methodology</vt:lpstr>
      <vt:lpstr>Extra Tree Classifier</vt:lpstr>
      <vt:lpstr>Gradient boosting</vt:lpstr>
      <vt:lpstr>Deep Neural networks</vt:lpstr>
      <vt:lpstr>Data Analysis</vt:lpstr>
      <vt:lpstr>Statistical Information of earth &amp; All together:</vt:lpstr>
      <vt:lpstr>HeatMap</vt:lpstr>
      <vt:lpstr>Plots for Outliers</vt:lpstr>
      <vt:lpstr>Feature Engineering</vt:lpstr>
      <vt:lpstr>Modelling</vt:lpstr>
      <vt:lpstr>Results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SpaceSHIP TITANIC</dc:title>
  <dc:creator>rafi Baig</dc:creator>
  <cp:lastModifiedBy>rafi Baig</cp:lastModifiedBy>
  <cp:revision>19</cp:revision>
  <dcterms:created xsi:type="dcterms:W3CDTF">2022-09-09T02:45:14Z</dcterms:created>
  <dcterms:modified xsi:type="dcterms:W3CDTF">2022-10-28T13:58:38Z</dcterms:modified>
</cp:coreProperties>
</file>