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1033144"/>
            <a:ext cx="5944870" cy="20320"/>
            <a:chOff x="914400" y="1033144"/>
            <a:chExt cx="5944870" cy="20320"/>
          </a:xfrm>
        </p:grpSpPr>
        <p:sp>
          <p:nvSpPr>
            <p:cNvPr id="3" name="object 3"/>
            <p:cNvSpPr/>
            <p:nvPr/>
          </p:nvSpPr>
          <p:spPr>
            <a:xfrm>
              <a:off x="914400" y="1033144"/>
              <a:ext cx="5943600" cy="19685"/>
            </a:xfrm>
            <a:custGeom>
              <a:avLst/>
              <a:gdLst/>
              <a:ahLst/>
              <a:cxnLst/>
              <a:rect l="l" t="t" r="r" b="b"/>
              <a:pathLst>
                <a:path w="5943600" h="19684">
                  <a:moveTo>
                    <a:pt x="5943600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943600" y="19685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856221" y="1033525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4704" y="1033525"/>
              <a:ext cx="5944870" cy="17145"/>
            </a:xfrm>
            <a:custGeom>
              <a:avLst/>
              <a:gdLst/>
              <a:ahLst/>
              <a:cxnLst/>
              <a:rect l="l" t="t" r="r" b="b"/>
              <a:pathLst>
                <a:path w="5944870" h="17144">
                  <a:moveTo>
                    <a:pt x="3048" y="3048"/>
                  </a:moveTo>
                  <a:lnTo>
                    <a:pt x="0" y="3048"/>
                  </a:lnTo>
                  <a:lnTo>
                    <a:pt x="0" y="16764"/>
                  </a:lnTo>
                  <a:lnTo>
                    <a:pt x="3048" y="16764"/>
                  </a:lnTo>
                  <a:lnTo>
                    <a:pt x="3048" y="3048"/>
                  </a:lnTo>
                  <a:close/>
                </a:path>
                <a:path w="5944870" h="17144">
                  <a:moveTo>
                    <a:pt x="5944552" y="0"/>
                  </a:moveTo>
                  <a:lnTo>
                    <a:pt x="5941517" y="0"/>
                  </a:lnTo>
                  <a:lnTo>
                    <a:pt x="5941517" y="3048"/>
                  </a:lnTo>
                  <a:lnTo>
                    <a:pt x="5944552" y="3048"/>
                  </a:lnTo>
                  <a:lnTo>
                    <a:pt x="5944552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856221" y="1036573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69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14704" y="1050289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14704" y="1050289"/>
              <a:ext cx="5944870" cy="3175"/>
            </a:xfrm>
            <a:custGeom>
              <a:avLst/>
              <a:gdLst/>
              <a:ahLst/>
              <a:cxnLst/>
              <a:rect l="l" t="t" r="r" b="b"/>
              <a:pathLst>
                <a:path w="5944870" h="3175">
                  <a:moveTo>
                    <a:pt x="5941428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lnTo>
                    <a:pt x="5941428" y="3048"/>
                  </a:lnTo>
                  <a:lnTo>
                    <a:pt x="5941428" y="0"/>
                  </a:lnTo>
                  <a:close/>
                </a:path>
                <a:path w="5944870" h="3175">
                  <a:moveTo>
                    <a:pt x="5944552" y="0"/>
                  </a:moveTo>
                  <a:lnTo>
                    <a:pt x="5941517" y="0"/>
                  </a:lnTo>
                  <a:lnTo>
                    <a:pt x="5941517" y="3048"/>
                  </a:lnTo>
                  <a:lnTo>
                    <a:pt x="5944552" y="3048"/>
                  </a:lnTo>
                  <a:lnTo>
                    <a:pt x="5944552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02004" y="1161644"/>
            <a:ext cx="5861050" cy="2845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73405">
              <a:lnSpc>
                <a:spcPct val="110000"/>
              </a:lnSpc>
              <a:spcBef>
                <a:spcPts val="100"/>
              </a:spcBef>
            </a:pPr>
            <a:r>
              <a:rPr dirty="0" sz="1100" spc="-30" b="1">
                <a:latin typeface="Trebuchet MS"/>
                <a:cs typeface="Trebuchet MS"/>
              </a:rPr>
              <a:t>Myntra:</a:t>
            </a:r>
            <a:r>
              <a:rPr dirty="0" sz="1100" spc="-100" b="1">
                <a:latin typeface="Trebuchet MS"/>
                <a:cs typeface="Trebuchet MS"/>
              </a:rPr>
              <a:t> </a:t>
            </a:r>
            <a:r>
              <a:rPr dirty="0" sz="1100" spc="20" b="1">
                <a:latin typeface="Trebuchet MS"/>
                <a:cs typeface="Trebuchet MS"/>
              </a:rPr>
              <a:t>Social</a:t>
            </a:r>
            <a:r>
              <a:rPr dirty="0" sz="1100" spc="-110" b="1">
                <a:latin typeface="Trebuchet MS"/>
                <a:cs typeface="Trebuchet MS"/>
              </a:rPr>
              <a:t> </a:t>
            </a:r>
            <a:r>
              <a:rPr dirty="0" sz="1100" spc="5" b="1">
                <a:latin typeface="Trebuchet MS"/>
                <a:cs typeface="Trebuchet MS"/>
              </a:rPr>
              <a:t>Media</a:t>
            </a:r>
            <a:r>
              <a:rPr dirty="0" sz="1100" spc="-90" b="1">
                <a:latin typeface="Trebuchet MS"/>
                <a:cs typeface="Trebuchet MS"/>
              </a:rPr>
              <a:t> </a:t>
            </a:r>
            <a:r>
              <a:rPr dirty="0" sz="1100" spc="-20" b="1">
                <a:latin typeface="Trebuchet MS"/>
                <a:cs typeface="Trebuchet MS"/>
              </a:rPr>
              <a:t>Sentiment,</a:t>
            </a:r>
            <a:r>
              <a:rPr dirty="0" sz="1100" spc="-105" b="1">
                <a:latin typeface="Trebuchet MS"/>
                <a:cs typeface="Trebuchet MS"/>
              </a:rPr>
              <a:t> </a:t>
            </a:r>
            <a:r>
              <a:rPr dirty="0" sz="1100" spc="-15" b="1">
                <a:latin typeface="Trebuchet MS"/>
                <a:cs typeface="Trebuchet MS"/>
              </a:rPr>
              <a:t>Brand</a:t>
            </a:r>
            <a:r>
              <a:rPr dirty="0" sz="1100" spc="-100" b="1">
                <a:latin typeface="Trebuchet MS"/>
                <a:cs typeface="Trebuchet MS"/>
              </a:rPr>
              <a:t> </a:t>
            </a:r>
            <a:r>
              <a:rPr dirty="0" sz="1100" spc="-25" b="1">
                <a:latin typeface="Trebuchet MS"/>
                <a:cs typeface="Trebuchet MS"/>
              </a:rPr>
              <a:t>Perception,</a:t>
            </a:r>
            <a:r>
              <a:rPr dirty="0" sz="1100" spc="-105" b="1">
                <a:latin typeface="Trebuchet MS"/>
                <a:cs typeface="Trebuchet MS"/>
              </a:rPr>
              <a:t> </a:t>
            </a:r>
            <a:r>
              <a:rPr dirty="0" sz="1100" spc="-15" b="1">
                <a:latin typeface="Trebuchet MS"/>
                <a:cs typeface="Trebuchet MS"/>
              </a:rPr>
              <a:t>Market</a:t>
            </a:r>
            <a:r>
              <a:rPr dirty="0" sz="1100" spc="-95" b="1">
                <a:latin typeface="Trebuchet MS"/>
                <a:cs typeface="Trebuchet MS"/>
              </a:rPr>
              <a:t> </a:t>
            </a:r>
            <a:r>
              <a:rPr dirty="0" sz="1100" spc="-45" b="1">
                <a:latin typeface="Trebuchet MS"/>
                <a:cs typeface="Trebuchet MS"/>
              </a:rPr>
              <a:t>Trends,</a:t>
            </a:r>
            <a:r>
              <a:rPr dirty="0" sz="1100" spc="-100" b="1">
                <a:latin typeface="Trebuchet MS"/>
                <a:cs typeface="Trebuchet MS"/>
              </a:rPr>
              <a:t> </a:t>
            </a:r>
            <a:r>
              <a:rPr dirty="0" sz="1100" spc="5" b="1">
                <a:latin typeface="Trebuchet MS"/>
                <a:cs typeface="Trebuchet MS"/>
              </a:rPr>
              <a:t>and</a:t>
            </a:r>
            <a:r>
              <a:rPr dirty="0" sz="1100" spc="-105" b="1">
                <a:latin typeface="Trebuchet MS"/>
                <a:cs typeface="Trebuchet MS"/>
              </a:rPr>
              <a:t> </a:t>
            </a:r>
            <a:r>
              <a:rPr dirty="0" sz="1100" spc="-15" b="1">
                <a:latin typeface="Trebuchet MS"/>
                <a:cs typeface="Trebuchet MS"/>
              </a:rPr>
              <a:t>Competitive </a:t>
            </a:r>
            <a:r>
              <a:rPr dirty="0" sz="1100" spc="-315" b="1">
                <a:latin typeface="Trebuchet MS"/>
                <a:cs typeface="Trebuchet MS"/>
              </a:rPr>
              <a:t> </a:t>
            </a:r>
            <a:r>
              <a:rPr dirty="0" sz="1100" spc="10" b="1">
                <a:latin typeface="Trebuchet MS"/>
                <a:cs typeface="Trebuchet MS"/>
              </a:rPr>
              <a:t>Landscape</a:t>
            </a:r>
            <a:r>
              <a:rPr dirty="0" sz="1100" spc="-125" b="1">
                <a:latin typeface="Trebuchet MS"/>
                <a:cs typeface="Trebuchet MS"/>
              </a:rPr>
              <a:t> </a:t>
            </a:r>
            <a:r>
              <a:rPr dirty="0" sz="1100" spc="10" b="1">
                <a:latin typeface="Trebuchet MS"/>
                <a:cs typeface="Trebuchet MS"/>
              </a:rPr>
              <a:t>Analysis</a:t>
            </a:r>
            <a:endParaRPr sz="1100">
              <a:latin typeface="Trebuchet MS"/>
              <a:cs typeface="Trebuchet MS"/>
            </a:endParaRPr>
          </a:p>
          <a:p>
            <a:pPr marL="158115" indent="-146050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158750" algn="l"/>
              </a:tabLst>
            </a:pPr>
            <a:r>
              <a:rPr dirty="0" sz="1100" spc="-20" b="1">
                <a:latin typeface="Trebuchet MS"/>
                <a:cs typeface="Trebuchet MS"/>
              </a:rPr>
              <a:t>Introduction</a:t>
            </a:r>
            <a:endParaRPr sz="1100">
              <a:latin typeface="Trebuchet MS"/>
              <a:cs typeface="Trebuchet MS"/>
            </a:endParaRPr>
          </a:p>
          <a:p>
            <a:pPr marL="12700" marR="5080">
              <a:lnSpc>
                <a:spcPct val="110000"/>
              </a:lnSpc>
              <a:spcBef>
                <a:spcPts val="790"/>
              </a:spcBef>
            </a:pPr>
            <a:r>
              <a:rPr dirty="0" sz="1100" spc="-20">
                <a:latin typeface="Trebuchet MS"/>
                <a:cs typeface="Trebuchet MS"/>
              </a:rPr>
              <a:t>This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report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provides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a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comprehensive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analysis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of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Myntra's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brand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perception,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customer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sentiment, </a:t>
            </a:r>
            <a:r>
              <a:rPr dirty="0" sz="1100" spc="-32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emerging </a:t>
            </a:r>
            <a:r>
              <a:rPr dirty="0" sz="1100" spc="-35">
                <a:latin typeface="Trebuchet MS"/>
                <a:cs typeface="Trebuchet MS"/>
              </a:rPr>
              <a:t>market </a:t>
            </a:r>
            <a:r>
              <a:rPr dirty="0" sz="1100" spc="-30">
                <a:latin typeface="Trebuchet MS"/>
                <a:cs typeface="Trebuchet MS"/>
              </a:rPr>
              <a:t>trends, </a:t>
            </a:r>
            <a:r>
              <a:rPr dirty="0" sz="1100" spc="5">
                <a:latin typeface="Trebuchet MS"/>
                <a:cs typeface="Trebuchet MS"/>
              </a:rPr>
              <a:t>and </a:t>
            </a:r>
            <a:r>
              <a:rPr dirty="0" sz="1100" spc="-20">
                <a:latin typeface="Trebuchet MS"/>
                <a:cs typeface="Trebuchet MS"/>
              </a:rPr>
              <a:t>its </a:t>
            </a:r>
            <a:r>
              <a:rPr dirty="0" sz="1100" spc="-10">
                <a:latin typeface="Trebuchet MS"/>
                <a:cs typeface="Trebuchet MS"/>
              </a:rPr>
              <a:t>position </a:t>
            </a:r>
            <a:r>
              <a:rPr dirty="0" sz="1100" spc="-25">
                <a:latin typeface="Trebuchet MS"/>
                <a:cs typeface="Trebuchet MS"/>
              </a:rPr>
              <a:t>in </a:t>
            </a:r>
            <a:r>
              <a:rPr dirty="0" sz="1100" spc="-30">
                <a:latin typeface="Trebuchet MS"/>
                <a:cs typeface="Trebuchet MS"/>
              </a:rPr>
              <a:t>the competitive </a:t>
            </a:r>
            <a:r>
              <a:rPr dirty="0" sz="1100" spc="-10">
                <a:latin typeface="Trebuchet MS"/>
                <a:cs typeface="Trebuchet MS"/>
              </a:rPr>
              <a:t>landscape. </a:t>
            </a:r>
            <a:r>
              <a:rPr dirty="0" sz="1100" spc="-50">
                <a:latin typeface="Trebuchet MS"/>
                <a:cs typeface="Trebuchet MS"/>
              </a:rPr>
              <a:t>The </a:t>
            </a:r>
            <a:r>
              <a:rPr dirty="0" sz="1100" spc="-15">
                <a:latin typeface="Trebuchet MS"/>
                <a:cs typeface="Trebuchet MS"/>
              </a:rPr>
              <a:t>goal </a:t>
            </a:r>
            <a:r>
              <a:rPr dirty="0" sz="1100" spc="10">
                <a:latin typeface="Trebuchet MS"/>
                <a:cs typeface="Trebuchet MS"/>
              </a:rPr>
              <a:t>is </a:t>
            </a:r>
            <a:r>
              <a:rPr dirty="0" sz="1100" spc="-40">
                <a:latin typeface="Trebuchet MS"/>
                <a:cs typeface="Trebuchet MS"/>
              </a:rPr>
              <a:t>to </a:t>
            </a:r>
            <a:r>
              <a:rPr dirty="0" sz="1100" spc="-30">
                <a:latin typeface="Trebuchet MS"/>
                <a:cs typeface="Trebuchet MS"/>
              </a:rPr>
              <a:t>provide 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actionable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insights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that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can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help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Myntra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enhance</a:t>
            </a:r>
            <a:r>
              <a:rPr dirty="0" sz="1100" spc="-12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its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market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position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customer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satisfaction.</a:t>
            </a:r>
            <a:endParaRPr sz="1100">
              <a:latin typeface="Trebuchet MS"/>
              <a:cs typeface="Trebuchet MS"/>
            </a:endParaRPr>
          </a:p>
          <a:p>
            <a:pPr marL="158115" indent="-146050">
              <a:lnSpc>
                <a:spcPct val="100000"/>
              </a:lnSpc>
              <a:spcBef>
                <a:spcPts val="925"/>
              </a:spcBef>
              <a:buAutoNum type="arabicPeriod" startAt="2"/>
              <a:tabLst>
                <a:tab pos="158750" algn="l"/>
              </a:tabLst>
            </a:pPr>
            <a:r>
              <a:rPr dirty="0" sz="1100" spc="25" b="1">
                <a:latin typeface="Trebuchet MS"/>
                <a:cs typeface="Trebuchet MS"/>
              </a:rPr>
              <a:t>Soc</a:t>
            </a:r>
            <a:r>
              <a:rPr dirty="0" sz="1100" b="1">
                <a:latin typeface="Trebuchet MS"/>
                <a:cs typeface="Trebuchet MS"/>
              </a:rPr>
              <a:t>i</a:t>
            </a:r>
            <a:r>
              <a:rPr dirty="0" sz="1100" spc="10" b="1">
                <a:latin typeface="Trebuchet MS"/>
                <a:cs typeface="Trebuchet MS"/>
              </a:rPr>
              <a:t>al</a:t>
            </a:r>
            <a:r>
              <a:rPr dirty="0" sz="1100" spc="-105" b="1">
                <a:latin typeface="Trebuchet MS"/>
                <a:cs typeface="Trebuchet MS"/>
              </a:rPr>
              <a:t> </a:t>
            </a:r>
            <a:r>
              <a:rPr dirty="0" sz="1100" spc="75" b="1">
                <a:latin typeface="Trebuchet MS"/>
                <a:cs typeface="Trebuchet MS"/>
              </a:rPr>
              <a:t>M</a:t>
            </a:r>
            <a:r>
              <a:rPr dirty="0" sz="1100" spc="-25" b="1">
                <a:latin typeface="Trebuchet MS"/>
                <a:cs typeface="Trebuchet MS"/>
              </a:rPr>
              <a:t>ed</a:t>
            </a:r>
            <a:r>
              <a:rPr dirty="0" sz="1100" spc="-20" b="1">
                <a:latin typeface="Trebuchet MS"/>
                <a:cs typeface="Trebuchet MS"/>
              </a:rPr>
              <a:t>i</a:t>
            </a:r>
            <a:r>
              <a:rPr dirty="0" sz="1100" spc="20" b="1">
                <a:latin typeface="Trebuchet MS"/>
                <a:cs typeface="Trebuchet MS"/>
              </a:rPr>
              <a:t>a</a:t>
            </a:r>
            <a:r>
              <a:rPr dirty="0" sz="1100" spc="-114" b="1">
                <a:latin typeface="Trebuchet MS"/>
                <a:cs typeface="Trebuchet MS"/>
              </a:rPr>
              <a:t> </a:t>
            </a:r>
            <a:r>
              <a:rPr dirty="0" sz="1100" spc="105" b="1">
                <a:latin typeface="Trebuchet MS"/>
                <a:cs typeface="Trebuchet MS"/>
              </a:rPr>
              <a:t>S</a:t>
            </a:r>
            <a:r>
              <a:rPr dirty="0" sz="1100" spc="-20" b="1">
                <a:latin typeface="Trebuchet MS"/>
                <a:cs typeface="Trebuchet MS"/>
              </a:rPr>
              <a:t>e</a:t>
            </a:r>
            <a:r>
              <a:rPr dirty="0" sz="1100" spc="-25" b="1">
                <a:latin typeface="Trebuchet MS"/>
                <a:cs typeface="Trebuchet MS"/>
              </a:rPr>
              <a:t>n</a:t>
            </a:r>
            <a:r>
              <a:rPr dirty="0" sz="1100" spc="-45" b="1">
                <a:latin typeface="Trebuchet MS"/>
                <a:cs typeface="Trebuchet MS"/>
              </a:rPr>
              <a:t>t</a:t>
            </a:r>
            <a:r>
              <a:rPr dirty="0" sz="1100" spc="-45" b="1">
                <a:latin typeface="Trebuchet MS"/>
                <a:cs typeface="Trebuchet MS"/>
              </a:rPr>
              <a:t>i</a:t>
            </a:r>
            <a:r>
              <a:rPr dirty="0" sz="1100" spc="5" b="1">
                <a:latin typeface="Trebuchet MS"/>
                <a:cs typeface="Trebuchet MS"/>
              </a:rPr>
              <a:t>m</a:t>
            </a:r>
            <a:r>
              <a:rPr dirty="0" sz="1100" spc="-10" b="1">
                <a:latin typeface="Trebuchet MS"/>
                <a:cs typeface="Trebuchet MS"/>
              </a:rPr>
              <a:t>e</a:t>
            </a:r>
            <a:r>
              <a:rPr dirty="0" sz="1100" spc="-40" b="1">
                <a:latin typeface="Trebuchet MS"/>
                <a:cs typeface="Trebuchet MS"/>
              </a:rPr>
              <a:t>n</a:t>
            </a:r>
            <a:r>
              <a:rPr dirty="0" sz="1100" spc="-25" b="1">
                <a:latin typeface="Trebuchet MS"/>
                <a:cs typeface="Trebuchet MS"/>
              </a:rPr>
              <a:t>t</a:t>
            </a:r>
            <a:r>
              <a:rPr dirty="0" sz="1100" spc="-105" b="1">
                <a:latin typeface="Trebuchet MS"/>
                <a:cs typeface="Trebuchet MS"/>
              </a:rPr>
              <a:t> </a:t>
            </a:r>
            <a:r>
              <a:rPr dirty="0" sz="1100" spc="-10" b="1">
                <a:latin typeface="Trebuchet MS"/>
                <a:cs typeface="Trebuchet MS"/>
              </a:rPr>
              <a:t>A</a:t>
            </a:r>
            <a:r>
              <a:rPr dirty="0" sz="1100" b="1">
                <a:latin typeface="Trebuchet MS"/>
                <a:cs typeface="Trebuchet MS"/>
              </a:rPr>
              <a:t>na</a:t>
            </a:r>
            <a:r>
              <a:rPr dirty="0" sz="1100" spc="-20" b="1">
                <a:latin typeface="Trebuchet MS"/>
                <a:cs typeface="Trebuchet MS"/>
              </a:rPr>
              <a:t>l</a:t>
            </a:r>
            <a:r>
              <a:rPr dirty="0" sz="1100" spc="-55" b="1">
                <a:latin typeface="Trebuchet MS"/>
                <a:cs typeface="Trebuchet MS"/>
              </a:rPr>
              <a:t>y</a:t>
            </a:r>
            <a:r>
              <a:rPr dirty="0" sz="1100" spc="85" b="1">
                <a:latin typeface="Trebuchet MS"/>
                <a:cs typeface="Trebuchet MS"/>
              </a:rPr>
              <a:t>s</a:t>
            </a:r>
            <a:r>
              <a:rPr dirty="0" sz="1100" spc="-35" b="1">
                <a:latin typeface="Trebuchet MS"/>
                <a:cs typeface="Trebuchet MS"/>
              </a:rPr>
              <a:t>i</a:t>
            </a:r>
            <a:r>
              <a:rPr dirty="0" sz="1100" spc="95" b="1">
                <a:latin typeface="Trebuchet MS"/>
                <a:cs typeface="Trebuchet MS"/>
              </a:rPr>
              <a:t>s</a:t>
            </a:r>
            <a:endParaRPr sz="1100">
              <a:latin typeface="Trebuchet MS"/>
              <a:cs typeface="Trebuchet MS"/>
            </a:endParaRPr>
          </a:p>
          <a:p>
            <a:pPr marL="12700" marR="8255">
              <a:lnSpc>
                <a:spcPct val="110100"/>
              </a:lnSpc>
              <a:spcBef>
                <a:spcPts val="790"/>
              </a:spcBef>
            </a:pPr>
            <a:r>
              <a:rPr dirty="0" sz="1100" spc="10">
                <a:latin typeface="Trebuchet MS"/>
                <a:cs typeface="Trebuchet MS"/>
              </a:rPr>
              <a:t>Social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media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sentiment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analysis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involves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collecting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data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from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various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platforms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categorizing 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them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into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positive,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negative,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or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neutral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sentiments.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This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section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summarizes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the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overall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sentiment </a:t>
            </a:r>
            <a:r>
              <a:rPr dirty="0" sz="1100" spc="-31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towards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Myntra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based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10">
                <a:latin typeface="Trebuchet MS"/>
                <a:cs typeface="Trebuchet MS"/>
              </a:rPr>
              <a:t>on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customer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comments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and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reviews.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25" b="1">
                <a:latin typeface="Trebuchet MS"/>
                <a:cs typeface="Trebuchet MS"/>
              </a:rPr>
              <a:t>K</a:t>
            </a:r>
            <a:r>
              <a:rPr dirty="0" sz="1100" spc="-40" b="1">
                <a:latin typeface="Trebuchet MS"/>
                <a:cs typeface="Trebuchet MS"/>
              </a:rPr>
              <a:t>e</a:t>
            </a:r>
            <a:r>
              <a:rPr dirty="0" sz="1100" spc="-30" b="1">
                <a:latin typeface="Trebuchet MS"/>
                <a:cs typeface="Trebuchet MS"/>
              </a:rPr>
              <a:t>y</a:t>
            </a:r>
            <a:r>
              <a:rPr dirty="0" sz="1100" spc="-114" b="1">
                <a:latin typeface="Trebuchet MS"/>
                <a:cs typeface="Trebuchet MS"/>
              </a:rPr>
              <a:t> </a:t>
            </a:r>
            <a:r>
              <a:rPr dirty="0" sz="1100" spc="-15" b="1">
                <a:latin typeface="Trebuchet MS"/>
                <a:cs typeface="Trebuchet MS"/>
              </a:rPr>
              <a:t>V</a:t>
            </a:r>
            <a:r>
              <a:rPr dirty="0" sz="1100" spc="-35" b="1">
                <a:latin typeface="Trebuchet MS"/>
                <a:cs typeface="Trebuchet MS"/>
              </a:rPr>
              <a:t>i</a:t>
            </a:r>
            <a:r>
              <a:rPr dirty="0" sz="1100" spc="85" b="1">
                <a:latin typeface="Trebuchet MS"/>
                <a:cs typeface="Trebuchet MS"/>
              </a:rPr>
              <a:t>s</a:t>
            </a:r>
            <a:r>
              <a:rPr dirty="0" sz="1100" spc="-30" b="1">
                <a:latin typeface="Trebuchet MS"/>
                <a:cs typeface="Trebuchet MS"/>
              </a:rPr>
              <a:t>u</a:t>
            </a:r>
            <a:r>
              <a:rPr dirty="0" sz="1100" spc="-5" b="1">
                <a:latin typeface="Trebuchet MS"/>
                <a:cs typeface="Trebuchet MS"/>
              </a:rPr>
              <a:t>ali</a:t>
            </a:r>
            <a:r>
              <a:rPr dirty="0" sz="1100" spc="-80" b="1">
                <a:latin typeface="Trebuchet MS"/>
                <a:cs typeface="Trebuchet MS"/>
              </a:rPr>
              <a:t>z</a:t>
            </a:r>
            <a:r>
              <a:rPr dirty="0" sz="1100" spc="10" b="1">
                <a:latin typeface="Trebuchet MS"/>
                <a:cs typeface="Trebuchet MS"/>
              </a:rPr>
              <a:t>a</a:t>
            </a:r>
            <a:r>
              <a:rPr dirty="0" sz="1100" spc="-55" b="1">
                <a:latin typeface="Trebuchet MS"/>
                <a:cs typeface="Trebuchet MS"/>
              </a:rPr>
              <a:t>t</a:t>
            </a:r>
            <a:r>
              <a:rPr dirty="0" sz="1100" spc="-35" b="1">
                <a:latin typeface="Trebuchet MS"/>
                <a:cs typeface="Trebuchet MS"/>
              </a:rPr>
              <a:t>i</a:t>
            </a:r>
            <a:r>
              <a:rPr dirty="0" sz="1100" spc="10" b="1">
                <a:latin typeface="Trebuchet MS"/>
                <a:cs typeface="Trebuchet MS"/>
              </a:rPr>
              <a:t>o</a:t>
            </a:r>
            <a:r>
              <a:rPr dirty="0" sz="1100" spc="40" b="1">
                <a:latin typeface="Trebuchet MS"/>
                <a:cs typeface="Trebuchet MS"/>
              </a:rPr>
              <a:t>n</a:t>
            </a:r>
            <a:r>
              <a:rPr dirty="0" sz="1100" spc="25" b="1">
                <a:latin typeface="Trebuchet MS"/>
                <a:cs typeface="Trebuchet MS"/>
              </a:rPr>
              <a:t>s</a:t>
            </a:r>
            <a:r>
              <a:rPr dirty="0" sz="1100" spc="-75" b="1">
                <a:latin typeface="Trebuchet MS"/>
                <a:cs typeface="Trebuchet MS"/>
              </a:rPr>
              <a:t>:</a:t>
            </a:r>
            <a:endParaRPr sz="1100">
              <a:latin typeface="Trebuchet MS"/>
              <a:cs typeface="Trebuchet MS"/>
            </a:endParaRPr>
          </a:p>
          <a:p>
            <a:pPr lvl="1" marL="469265" indent="-228600">
              <a:lnSpc>
                <a:spcPct val="100000"/>
              </a:lnSpc>
              <a:spcBef>
                <a:spcPts val="93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10">
                <a:latin typeface="Trebuchet MS"/>
                <a:cs typeface="Trebuchet MS"/>
              </a:rPr>
              <a:t>Graph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showing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the</a:t>
            </a:r>
            <a:r>
              <a:rPr dirty="0" sz="1100" spc="-12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distribution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of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sentiments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(positive,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negative,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neutral).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604" y="7523226"/>
            <a:ext cx="32232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SzPct val="90909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100" spc="90">
                <a:latin typeface="Trebuchet MS"/>
                <a:cs typeface="Trebuchet MS"/>
              </a:rPr>
              <a:t>M</a:t>
            </a:r>
            <a:r>
              <a:rPr dirty="0" sz="1100" spc="-45">
                <a:latin typeface="Trebuchet MS"/>
                <a:cs typeface="Trebuchet MS"/>
              </a:rPr>
              <a:t>aj</a:t>
            </a:r>
            <a:r>
              <a:rPr dirty="0" sz="1100" spc="-55">
                <a:latin typeface="Trebuchet MS"/>
                <a:cs typeface="Trebuchet MS"/>
              </a:rPr>
              <a:t>o</a:t>
            </a:r>
            <a:r>
              <a:rPr dirty="0" sz="1100" spc="-60">
                <a:latin typeface="Trebuchet MS"/>
                <a:cs typeface="Trebuchet MS"/>
              </a:rPr>
              <a:t>r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90">
                <a:latin typeface="Trebuchet MS"/>
                <a:cs typeface="Trebuchet MS"/>
              </a:rPr>
              <a:t>t</a:t>
            </a:r>
            <a:r>
              <a:rPr dirty="0" sz="1100" spc="5">
                <a:latin typeface="Trebuchet MS"/>
                <a:cs typeface="Trebuchet MS"/>
              </a:rPr>
              <a:t>h</a:t>
            </a:r>
            <a:r>
              <a:rPr dirty="0" sz="1100" spc="-30">
                <a:latin typeface="Trebuchet MS"/>
                <a:cs typeface="Trebuchet MS"/>
              </a:rPr>
              <a:t>e</a:t>
            </a:r>
            <a:r>
              <a:rPr dirty="0" sz="1100" spc="15">
                <a:latin typeface="Trebuchet MS"/>
                <a:cs typeface="Trebuchet MS"/>
              </a:rPr>
              <a:t>m</a:t>
            </a:r>
            <a:r>
              <a:rPr dirty="0" sz="1100" spc="-30">
                <a:latin typeface="Trebuchet MS"/>
                <a:cs typeface="Trebuchet MS"/>
              </a:rPr>
              <a:t>e</a:t>
            </a:r>
            <a:r>
              <a:rPr dirty="0" sz="1100" spc="90">
                <a:latin typeface="Trebuchet MS"/>
                <a:cs typeface="Trebuchet MS"/>
              </a:rPr>
              <a:t>s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id</a:t>
            </a:r>
            <a:r>
              <a:rPr dirty="0" sz="1100" spc="-30">
                <a:latin typeface="Trebuchet MS"/>
                <a:cs typeface="Trebuchet MS"/>
              </a:rPr>
              <a:t>e</a:t>
            </a:r>
            <a:r>
              <a:rPr dirty="0" sz="1100" spc="-5">
                <a:latin typeface="Trebuchet MS"/>
                <a:cs typeface="Trebuchet MS"/>
              </a:rPr>
              <a:t>n</a:t>
            </a:r>
            <a:r>
              <a:rPr dirty="0" sz="1100" spc="-80">
                <a:latin typeface="Trebuchet MS"/>
                <a:cs typeface="Trebuchet MS"/>
              </a:rPr>
              <a:t>t</a:t>
            </a:r>
            <a:r>
              <a:rPr dirty="0" sz="1100" spc="-60">
                <a:latin typeface="Trebuchet MS"/>
                <a:cs typeface="Trebuchet MS"/>
              </a:rPr>
              <a:t>ifi</a:t>
            </a:r>
            <a:r>
              <a:rPr dirty="0" sz="1100" spc="-40">
                <a:latin typeface="Trebuchet MS"/>
                <a:cs typeface="Trebuchet MS"/>
              </a:rPr>
              <a:t>e</a:t>
            </a:r>
            <a:r>
              <a:rPr dirty="0" sz="1100" spc="5">
                <a:latin typeface="Trebuchet MS"/>
                <a:cs typeface="Trebuchet MS"/>
              </a:rPr>
              <a:t>d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85">
                <a:latin typeface="Trebuchet MS"/>
                <a:cs typeface="Trebuchet MS"/>
              </a:rPr>
              <a:t>f</a:t>
            </a:r>
            <a:r>
              <a:rPr dirty="0" sz="1100" spc="-85">
                <a:latin typeface="Trebuchet MS"/>
                <a:cs typeface="Trebuchet MS"/>
              </a:rPr>
              <a:t>r</a:t>
            </a:r>
            <a:r>
              <a:rPr dirty="0" sz="1100" spc="20">
                <a:latin typeface="Trebuchet MS"/>
                <a:cs typeface="Trebuchet MS"/>
              </a:rPr>
              <a:t>om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20">
                <a:latin typeface="Trebuchet MS"/>
                <a:cs typeface="Trebuchet MS"/>
              </a:rPr>
              <a:t>c</a:t>
            </a:r>
            <a:r>
              <a:rPr dirty="0" sz="1100" spc="15">
                <a:latin typeface="Trebuchet MS"/>
                <a:cs typeface="Trebuchet MS"/>
              </a:rPr>
              <a:t>u</a:t>
            </a:r>
            <a:r>
              <a:rPr dirty="0" sz="1100" spc="80">
                <a:latin typeface="Trebuchet MS"/>
                <a:cs typeface="Trebuchet MS"/>
              </a:rPr>
              <a:t>s</a:t>
            </a:r>
            <a:r>
              <a:rPr dirty="0" sz="1100" spc="-90">
                <a:latin typeface="Trebuchet MS"/>
                <a:cs typeface="Trebuchet MS"/>
              </a:rPr>
              <a:t>t</a:t>
            </a:r>
            <a:r>
              <a:rPr dirty="0" sz="1100" spc="10">
                <a:latin typeface="Trebuchet MS"/>
                <a:cs typeface="Trebuchet MS"/>
              </a:rPr>
              <a:t>om</a:t>
            </a:r>
            <a:r>
              <a:rPr dirty="0" sz="1100" spc="-5">
                <a:latin typeface="Trebuchet MS"/>
                <a:cs typeface="Trebuchet MS"/>
              </a:rPr>
              <a:t>e</a:t>
            </a:r>
            <a:r>
              <a:rPr dirty="0" sz="1100" spc="-60">
                <a:latin typeface="Trebuchet MS"/>
                <a:cs typeface="Trebuchet MS"/>
              </a:rPr>
              <a:t>r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85">
                <a:latin typeface="Trebuchet MS"/>
                <a:cs typeface="Trebuchet MS"/>
              </a:rPr>
              <a:t>f</a:t>
            </a:r>
            <a:r>
              <a:rPr dirty="0" sz="1100" spc="-30">
                <a:latin typeface="Trebuchet MS"/>
                <a:cs typeface="Trebuchet MS"/>
              </a:rPr>
              <a:t>ee</a:t>
            </a:r>
            <a:r>
              <a:rPr dirty="0" sz="1100" spc="5">
                <a:latin typeface="Trebuchet MS"/>
                <a:cs typeface="Trebuchet MS"/>
              </a:rPr>
              <a:t>d</a:t>
            </a:r>
            <a:r>
              <a:rPr dirty="0" sz="1100" spc="-5">
                <a:latin typeface="Trebuchet MS"/>
                <a:cs typeface="Trebuchet MS"/>
              </a:rPr>
              <a:t>b</a:t>
            </a:r>
            <a:r>
              <a:rPr dirty="0" sz="1100" spc="-25">
                <a:latin typeface="Trebuchet MS"/>
                <a:cs typeface="Trebuchet MS"/>
              </a:rPr>
              <a:t>ack.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2850" y="4132326"/>
            <a:ext cx="26416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418202"/>
            <a:ext cx="5793740" cy="1419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8115" indent="-146050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158750" algn="l"/>
              </a:tabLst>
            </a:pPr>
            <a:r>
              <a:rPr dirty="0" sz="1100" spc="-25" b="1">
                <a:latin typeface="Trebuchet MS"/>
                <a:cs typeface="Trebuchet MS"/>
              </a:rPr>
              <a:t>B</a:t>
            </a:r>
            <a:r>
              <a:rPr dirty="0" sz="1100" spc="-50" b="1">
                <a:latin typeface="Trebuchet MS"/>
                <a:cs typeface="Trebuchet MS"/>
              </a:rPr>
              <a:t>r</a:t>
            </a:r>
            <a:r>
              <a:rPr dirty="0" sz="1100" spc="5" b="1">
                <a:latin typeface="Trebuchet MS"/>
                <a:cs typeface="Trebuchet MS"/>
              </a:rPr>
              <a:t>a</a:t>
            </a:r>
            <a:r>
              <a:rPr dirty="0" sz="1100" spc="-10" b="1">
                <a:latin typeface="Trebuchet MS"/>
                <a:cs typeface="Trebuchet MS"/>
              </a:rPr>
              <a:t>n</a:t>
            </a:r>
            <a:r>
              <a:rPr dirty="0" sz="1100" spc="5" b="1">
                <a:latin typeface="Trebuchet MS"/>
                <a:cs typeface="Trebuchet MS"/>
              </a:rPr>
              <a:t>d</a:t>
            </a:r>
            <a:r>
              <a:rPr dirty="0" sz="1100" spc="-114" b="1">
                <a:latin typeface="Trebuchet MS"/>
                <a:cs typeface="Trebuchet MS"/>
              </a:rPr>
              <a:t> </a:t>
            </a:r>
            <a:r>
              <a:rPr dirty="0" sz="1100" spc="-15" b="1">
                <a:latin typeface="Trebuchet MS"/>
                <a:cs typeface="Trebuchet MS"/>
              </a:rPr>
              <a:t>P</a:t>
            </a:r>
            <a:r>
              <a:rPr dirty="0" sz="1100" spc="-55" b="1">
                <a:latin typeface="Trebuchet MS"/>
                <a:cs typeface="Trebuchet MS"/>
              </a:rPr>
              <a:t>e</a:t>
            </a:r>
            <a:r>
              <a:rPr dirty="0" sz="1100" spc="-50" b="1">
                <a:latin typeface="Trebuchet MS"/>
                <a:cs typeface="Trebuchet MS"/>
              </a:rPr>
              <a:t>r</a:t>
            </a:r>
            <a:r>
              <a:rPr dirty="0" sz="1100" spc="30" b="1">
                <a:latin typeface="Trebuchet MS"/>
                <a:cs typeface="Trebuchet MS"/>
              </a:rPr>
              <a:t>c</a:t>
            </a:r>
            <a:r>
              <a:rPr dirty="0" sz="1100" spc="-30" b="1">
                <a:latin typeface="Trebuchet MS"/>
                <a:cs typeface="Trebuchet MS"/>
              </a:rPr>
              <a:t>ep</a:t>
            </a:r>
            <a:r>
              <a:rPr dirty="0" sz="1100" spc="-25" b="1">
                <a:latin typeface="Trebuchet MS"/>
                <a:cs typeface="Trebuchet MS"/>
              </a:rPr>
              <a:t>t</a:t>
            </a:r>
            <a:r>
              <a:rPr dirty="0" sz="1100" spc="-35" b="1">
                <a:latin typeface="Trebuchet MS"/>
                <a:cs typeface="Trebuchet MS"/>
              </a:rPr>
              <a:t>i</a:t>
            </a:r>
            <a:r>
              <a:rPr dirty="0" sz="1100" spc="10" b="1">
                <a:latin typeface="Trebuchet MS"/>
                <a:cs typeface="Trebuchet MS"/>
              </a:rPr>
              <a:t>o</a:t>
            </a:r>
            <a:r>
              <a:rPr dirty="0" sz="1100" spc="-10" b="1">
                <a:latin typeface="Trebuchet MS"/>
                <a:cs typeface="Trebuchet MS"/>
              </a:rPr>
              <a:t>n</a:t>
            </a:r>
            <a:r>
              <a:rPr dirty="0" sz="1100" spc="-120" b="1">
                <a:latin typeface="Trebuchet MS"/>
                <a:cs typeface="Trebuchet MS"/>
              </a:rPr>
              <a:t> </a:t>
            </a:r>
            <a:r>
              <a:rPr dirty="0" sz="1100" spc="-10" b="1">
                <a:latin typeface="Trebuchet MS"/>
                <a:cs typeface="Trebuchet MS"/>
              </a:rPr>
              <a:t>A</a:t>
            </a:r>
            <a:r>
              <a:rPr dirty="0" sz="1100" b="1">
                <a:latin typeface="Trebuchet MS"/>
                <a:cs typeface="Trebuchet MS"/>
              </a:rPr>
              <a:t>na</a:t>
            </a:r>
            <a:r>
              <a:rPr dirty="0" sz="1100" spc="-20" b="1">
                <a:latin typeface="Trebuchet MS"/>
                <a:cs typeface="Trebuchet MS"/>
              </a:rPr>
              <a:t>l</a:t>
            </a:r>
            <a:r>
              <a:rPr dirty="0" sz="1100" spc="-55" b="1">
                <a:latin typeface="Trebuchet MS"/>
                <a:cs typeface="Trebuchet MS"/>
              </a:rPr>
              <a:t>y</a:t>
            </a:r>
            <a:r>
              <a:rPr dirty="0" sz="1100" spc="85" b="1">
                <a:latin typeface="Trebuchet MS"/>
                <a:cs typeface="Trebuchet MS"/>
              </a:rPr>
              <a:t>s</a:t>
            </a:r>
            <a:r>
              <a:rPr dirty="0" sz="1100" spc="-35" b="1">
                <a:latin typeface="Trebuchet MS"/>
                <a:cs typeface="Trebuchet MS"/>
              </a:rPr>
              <a:t>i</a:t>
            </a:r>
            <a:r>
              <a:rPr dirty="0" sz="1100" spc="95" b="1">
                <a:latin typeface="Trebuchet MS"/>
                <a:cs typeface="Trebuchet MS"/>
              </a:rPr>
              <a:t>s</a:t>
            </a:r>
            <a:endParaRPr sz="1100">
              <a:latin typeface="Trebuchet MS"/>
              <a:cs typeface="Trebuchet MS"/>
            </a:endParaRPr>
          </a:p>
          <a:p>
            <a:pPr algn="just" marL="12700" marR="5080">
              <a:lnSpc>
                <a:spcPct val="110000"/>
              </a:lnSpc>
              <a:spcBef>
                <a:spcPts val="790"/>
              </a:spcBef>
            </a:pPr>
            <a:r>
              <a:rPr dirty="0" sz="1100" spc="-10">
                <a:latin typeface="Trebuchet MS"/>
                <a:cs typeface="Trebuchet MS"/>
              </a:rPr>
              <a:t>Brand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perception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analysis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10">
                <a:latin typeface="Trebuchet MS"/>
                <a:cs typeface="Trebuchet MS"/>
              </a:rPr>
              <a:t>focuses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on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understanding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how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customers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view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Myntra,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including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both </a:t>
            </a:r>
            <a:r>
              <a:rPr dirty="0" sz="1100" spc="-31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positive</a:t>
            </a:r>
            <a:r>
              <a:rPr dirty="0" sz="1100" spc="-12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negative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attributes.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This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section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analyzes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the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overall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perception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10">
                <a:latin typeface="Trebuchet MS"/>
                <a:cs typeface="Trebuchet MS"/>
              </a:rPr>
              <a:t>based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on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customer </a:t>
            </a:r>
            <a:r>
              <a:rPr dirty="0" sz="110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reviews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and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social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media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10">
                <a:latin typeface="Trebuchet MS"/>
                <a:cs typeface="Trebuchet MS"/>
              </a:rPr>
              <a:t>discussions.</a:t>
            </a:r>
            <a:endParaRPr sz="11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25" b="1">
                <a:latin typeface="Trebuchet MS"/>
                <a:cs typeface="Trebuchet MS"/>
              </a:rPr>
              <a:t>K</a:t>
            </a:r>
            <a:r>
              <a:rPr dirty="0" sz="1100" spc="-40" b="1">
                <a:latin typeface="Trebuchet MS"/>
                <a:cs typeface="Trebuchet MS"/>
              </a:rPr>
              <a:t>e</a:t>
            </a:r>
            <a:r>
              <a:rPr dirty="0" sz="1100" spc="-30" b="1">
                <a:latin typeface="Trebuchet MS"/>
                <a:cs typeface="Trebuchet MS"/>
              </a:rPr>
              <a:t>y</a:t>
            </a:r>
            <a:r>
              <a:rPr dirty="0" sz="1100" spc="-114" b="1">
                <a:latin typeface="Trebuchet MS"/>
                <a:cs typeface="Trebuchet MS"/>
              </a:rPr>
              <a:t> </a:t>
            </a:r>
            <a:r>
              <a:rPr dirty="0" sz="1100" spc="-55" b="1">
                <a:latin typeface="Trebuchet MS"/>
                <a:cs typeface="Trebuchet MS"/>
              </a:rPr>
              <a:t>F</a:t>
            </a:r>
            <a:r>
              <a:rPr dirty="0" sz="1100" spc="-35" b="1">
                <a:latin typeface="Trebuchet MS"/>
                <a:cs typeface="Trebuchet MS"/>
              </a:rPr>
              <a:t>i</a:t>
            </a:r>
            <a:r>
              <a:rPr dirty="0" sz="1100" spc="-30" b="1">
                <a:latin typeface="Trebuchet MS"/>
                <a:cs typeface="Trebuchet MS"/>
              </a:rPr>
              <a:t>n</a:t>
            </a:r>
            <a:r>
              <a:rPr dirty="0" sz="1100" spc="-15" b="1">
                <a:latin typeface="Trebuchet MS"/>
                <a:cs typeface="Trebuchet MS"/>
              </a:rPr>
              <a:t>di</a:t>
            </a:r>
            <a:r>
              <a:rPr dirty="0" sz="1100" spc="-5" b="1">
                <a:latin typeface="Trebuchet MS"/>
                <a:cs typeface="Trebuchet MS"/>
              </a:rPr>
              <a:t>n</a:t>
            </a:r>
            <a:r>
              <a:rPr dirty="0" sz="1100" spc="-30" b="1">
                <a:latin typeface="Trebuchet MS"/>
                <a:cs typeface="Trebuchet MS"/>
              </a:rPr>
              <a:t>g</a:t>
            </a:r>
            <a:r>
              <a:rPr dirty="0" sz="1100" spc="85" b="1">
                <a:latin typeface="Trebuchet MS"/>
                <a:cs typeface="Trebuchet MS"/>
              </a:rPr>
              <a:t>s</a:t>
            </a:r>
            <a:r>
              <a:rPr dirty="0" sz="1100" spc="-75" b="1">
                <a:latin typeface="Trebuchet MS"/>
                <a:cs typeface="Trebuchet MS"/>
              </a:rPr>
              <a:t>:</a:t>
            </a:r>
            <a:endParaRPr sz="1100">
              <a:latin typeface="Trebuchet MS"/>
              <a:cs typeface="Trebuchet MS"/>
            </a:endParaRPr>
          </a:p>
          <a:p>
            <a:pPr lvl="1" marL="469265" indent="-228600">
              <a:lnSpc>
                <a:spcPct val="100000"/>
              </a:lnSpc>
              <a:spcBef>
                <a:spcPts val="93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30">
                <a:latin typeface="Trebuchet MS"/>
                <a:cs typeface="Trebuchet MS"/>
              </a:rPr>
              <a:t>Common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themes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30">
                <a:latin typeface="Trebuchet MS"/>
                <a:cs typeface="Trebuchet MS"/>
              </a:rPr>
              <a:t>such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45">
                <a:latin typeface="Trebuchet MS"/>
                <a:cs typeface="Trebuchet MS"/>
              </a:rPr>
              <a:t>as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product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quality,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customer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service,</a:t>
            </a:r>
            <a:r>
              <a:rPr dirty="0" sz="1100" spc="-12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delivery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experience.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965200"/>
            <a:ext cx="3460750" cy="33083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5181" y="6042171"/>
            <a:ext cx="4799418" cy="28330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5721985" cy="1990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57480" algn="l"/>
              </a:tabLst>
            </a:pPr>
            <a:r>
              <a:rPr dirty="0" sz="1100" spc="85" b="1">
                <a:latin typeface="Trebuchet MS"/>
                <a:cs typeface="Trebuchet MS"/>
              </a:rPr>
              <a:t>M</a:t>
            </a:r>
            <a:r>
              <a:rPr dirty="0" sz="1100" spc="-20" b="1">
                <a:latin typeface="Trebuchet MS"/>
                <a:cs typeface="Trebuchet MS"/>
              </a:rPr>
              <a:t>ar</a:t>
            </a:r>
            <a:r>
              <a:rPr dirty="0" sz="1100" spc="-45" b="1">
                <a:latin typeface="Trebuchet MS"/>
                <a:cs typeface="Trebuchet MS"/>
              </a:rPr>
              <a:t>k</a:t>
            </a:r>
            <a:r>
              <a:rPr dirty="0" sz="1100" spc="-35" b="1">
                <a:latin typeface="Trebuchet MS"/>
                <a:cs typeface="Trebuchet MS"/>
              </a:rPr>
              <a:t>e</a:t>
            </a:r>
            <a:r>
              <a:rPr dirty="0" sz="1100" spc="-45" b="1">
                <a:latin typeface="Trebuchet MS"/>
                <a:cs typeface="Trebuchet MS"/>
              </a:rPr>
              <a:t>t</a:t>
            </a:r>
            <a:r>
              <a:rPr dirty="0" sz="1100" spc="-105" b="1">
                <a:latin typeface="Trebuchet MS"/>
                <a:cs typeface="Trebuchet MS"/>
              </a:rPr>
              <a:t> </a:t>
            </a:r>
            <a:r>
              <a:rPr dirty="0" sz="1100" spc="-175" b="1">
                <a:latin typeface="Trebuchet MS"/>
                <a:cs typeface="Trebuchet MS"/>
              </a:rPr>
              <a:t>T</a:t>
            </a:r>
            <a:r>
              <a:rPr dirty="0" sz="1100" spc="-80" b="1">
                <a:latin typeface="Trebuchet MS"/>
                <a:cs typeface="Trebuchet MS"/>
              </a:rPr>
              <a:t>r</a:t>
            </a:r>
            <a:r>
              <a:rPr dirty="0" sz="1100" spc="-20" b="1">
                <a:latin typeface="Trebuchet MS"/>
                <a:cs typeface="Trebuchet MS"/>
              </a:rPr>
              <a:t>e</a:t>
            </a:r>
            <a:r>
              <a:rPr dirty="0" sz="1100" spc="-25" b="1">
                <a:latin typeface="Trebuchet MS"/>
                <a:cs typeface="Trebuchet MS"/>
              </a:rPr>
              <a:t>n</a:t>
            </a:r>
            <a:r>
              <a:rPr dirty="0" sz="1100" spc="50" b="1">
                <a:latin typeface="Trebuchet MS"/>
                <a:cs typeface="Trebuchet MS"/>
              </a:rPr>
              <a:t>ds</a:t>
            </a:r>
            <a:r>
              <a:rPr dirty="0" sz="1100" spc="-110" b="1">
                <a:latin typeface="Trebuchet MS"/>
                <a:cs typeface="Trebuchet MS"/>
              </a:rPr>
              <a:t> </a:t>
            </a:r>
            <a:r>
              <a:rPr dirty="0" sz="1100" b="1">
                <a:latin typeface="Trebuchet MS"/>
                <a:cs typeface="Trebuchet MS"/>
              </a:rPr>
              <a:t>I</a:t>
            </a:r>
            <a:r>
              <a:rPr dirty="0" sz="1100" spc="-10" b="1">
                <a:latin typeface="Trebuchet MS"/>
                <a:cs typeface="Trebuchet MS"/>
              </a:rPr>
              <a:t>de</a:t>
            </a:r>
            <a:r>
              <a:rPr dirty="0" sz="1100" spc="-15" b="1">
                <a:latin typeface="Trebuchet MS"/>
                <a:cs typeface="Trebuchet MS"/>
              </a:rPr>
              <a:t>n</a:t>
            </a:r>
            <a:r>
              <a:rPr dirty="0" sz="1100" spc="-45" b="1">
                <a:latin typeface="Trebuchet MS"/>
                <a:cs typeface="Trebuchet MS"/>
              </a:rPr>
              <a:t>t</a:t>
            </a:r>
            <a:r>
              <a:rPr dirty="0" sz="1100" spc="-35" b="1">
                <a:latin typeface="Trebuchet MS"/>
                <a:cs typeface="Trebuchet MS"/>
              </a:rPr>
              <a:t>i</a:t>
            </a:r>
            <a:r>
              <a:rPr dirty="0" sz="1100" spc="-40" b="1">
                <a:latin typeface="Trebuchet MS"/>
                <a:cs typeface="Trebuchet MS"/>
              </a:rPr>
              <a:t>f</a:t>
            </a:r>
            <a:r>
              <a:rPr dirty="0" sz="1100" spc="-55" b="1">
                <a:latin typeface="Trebuchet MS"/>
                <a:cs typeface="Trebuchet MS"/>
              </a:rPr>
              <a:t>i</a:t>
            </a:r>
            <a:r>
              <a:rPr dirty="0" sz="1100" spc="30" b="1">
                <a:latin typeface="Trebuchet MS"/>
                <a:cs typeface="Trebuchet MS"/>
              </a:rPr>
              <a:t>c</a:t>
            </a:r>
            <a:r>
              <a:rPr dirty="0" sz="1100" spc="10" b="1">
                <a:latin typeface="Trebuchet MS"/>
                <a:cs typeface="Trebuchet MS"/>
              </a:rPr>
              <a:t>a</a:t>
            </a:r>
            <a:r>
              <a:rPr dirty="0" sz="1100" spc="-45" b="1">
                <a:latin typeface="Trebuchet MS"/>
                <a:cs typeface="Trebuchet MS"/>
              </a:rPr>
              <a:t>t</a:t>
            </a:r>
            <a:r>
              <a:rPr dirty="0" sz="1100" spc="-45" b="1">
                <a:latin typeface="Trebuchet MS"/>
                <a:cs typeface="Trebuchet MS"/>
              </a:rPr>
              <a:t>i</a:t>
            </a:r>
            <a:r>
              <a:rPr dirty="0" sz="1100" spc="10" b="1">
                <a:latin typeface="Trebuchet MS"/>
                <a:cs typeface="Trebuchet MS"/>
              </a:rPr>
              <a:t>o</a:t>
            </a:r>
            <a:r>
              <a:rPr dirty="0" sz="1100" spc="-10" b="1"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  <a:p>
            <a:pPr marL="12700" marR="5080">
              <a:lnSpc>
                <a:spcPct val="110000"/>
              </a:lnSpc>
              <a:spcBef>
                <a:spcPts val="795"/>
              </a:spcBef>
            </a:pPr>
            <a:r>
              <a:rPr dirty="0" sz="1100" spc="-25">
                <a:latin typeface="Trebuchet MS"/>
                <a:cs typeface="Trebuchet MS"/>
              </a:rPr>
              <a:t>Market </a:t>
            </a:r>
            <a:r>
              <a:rPr dirty="0" sz="1100" spc="-15">
                <a:latin typeface="Trebuchet MS"/>
                <a:cs typeface="Trebuchet MS"/>
              </a:rPr>
              <a:t>trends </a:t>
            </a:r>
            <a:r>
              <a:rPr dirty="0" sz="1100" spc="-35">
                <a:latin typeface="Trebuchet MS"/>
                <a:cs typeface="Trebuchet MS"/>
              </a:rPr>
              <a:t>identification </a:t>
            </a:r>
            <a:r>
              <a:rPr dirty="0" sz="1100" spc="10">
                <a:latin typeface="Trebuchet MS"/>
                <a:cs typeface="Trebuchet MS"/>
              </a:rPr>
              <a:t>is </a:t>
            </a:r>
            <a:r>
              <a:rPr dirty="0" sz="1100" spc="-15">
                <a:latin typeface="Trebuchet MS"/>
                <a:cs typeface="Trebuchet MS"/>
              </a:rPr>
              <a:t>crucial </a:t>
            </a:r>
            <a:r>
              <a:rPr dirty="0" sz="1100" spc="-50">
                <a:latin typeface="Trebuchet MS"/>
                <a:cs typeface="Trebuchet MS"/>
              </a:rPr>
              <a:t>for </a:t>
            </a:r>
            <a:r>
              <a:rPr dirty="0" sz="1100" spc="-15">
                <a:latin typeface="Trebuchet MS"/>
                <a:cs typeface="Trebuchet MS"/>
              </a:rPr>
              <a:t>understanding </a:t>
            </a:r>
            <a:r>
              <a:rPr dirty="0" sz="1100" spc="-5">
                <a:latin typeface="Trebuchet MS"/>
                <a:cs typeface="Trebuchet MS"/>
              </a:rPr>
              <a:t>customer </a:t>
            </a:r>
            <a:r>
              <a:rPr dirty="0" sz="1100" spc="-25">
                <a:latin typeface="Trebuchet MS"/>
                <a:cs typeface="Trebuchet MS"/>
              </a:rPr>
              <a:t>preferences </a:t>
            </a:r>
            <a:r>
              <a:rPr dirty="0" sz="1100">
                <a:latin typeface="Trebuchet MS"/>
                <a:cs typeface="Trebuchet MS"/>
              </a:rPr>
              <a:t>and </a:t>
            </a:r>
            <a:r>
              <a:rPr dirty="0" sz="1100" spc="-30">
                <a:latin typeface="Trebuchet MS"/>
                <a:cs typeface="Trebuchet MS"/>
              </a:rPr>
              <a:t>emerging 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fashion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trends.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This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section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tracks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trends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30">
                <a:latin typeface="Trebuchet MS"/>
                <a:cs typeface="Trebuchet MS"/>
              </a:rPr>
              <a:t>such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45">
                <a:latin typeface="Trebuchet MS"/>
                <a:cs typeface="Trebuchet MS"/>
              </a:rPr>
              <a:t>as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sustainable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fashion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and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streetwear,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providing </a:t>
            </a:r>
            <a:r>
              <a:rPr dirty="0" sz="1100" spc="-315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insights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into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what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customers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are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increasingly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interested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in.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100" spc="-25" b="1">
                <a:latin typeface="Trebuchet MS"/>
                <a:cs typeface="Trebuchet MS"/>
              </a:rPr>
              <a:t>K</a:t>
            </a:r>
            <a:r>
              <a:rPr dirty="0" sz="1100" spc="-40" b="1">
                <a:latin typeface="Trebuchet MS"/>
                <a:cs typeface="Trebuchet MS"/>
              </a:rPr>
              <a:t>e</a:t>
            </a:r>
            <a:r>
              <a:rPr dirty="0" sz="1100" spc="-30" b="1">
                <a:latin typeface="Trebuchet MS"/>
                <a:cs typeface="Trebuchet MS"/>
              </a:rPr>
              <a:t>y</a:t>
            </a:r>
            <a:r>
              <a:rPr dirty="0" sz="1100" spc="-114" b="1">
                <a:latin typeface="Trebuchet MS"/>
                <a:cs typeface="Trebuchet MS"/>
              </a:rPr>
              <a:t> </a:t>
            </a:r>
            <a:r>
              <a:rPr dirty="0" sz="1100" spc="-15" b="1">
                <a:latin typeface="Trebuchet MS"/>
                <a:cs typeface="Trebuchet MS"/>
              </a:rPr>
              <a:t>V</a:t>
            </a:r>
            <a:r>
              <a:rPr dirty="0" sz="1100" spc="-35" b="1">
                <a:latin typeface="Trebuchet MS"/>
                <a:cs typeface="Trebuchet MS"/>
              </a:rPr>
              <a:t>i</a:t>
            </a:r>
            <a:r>
              <a:rPr dirty="0" sz="1100" spc="85" b="1">
                <a:latin typeface="Trebuchet MS"/>
                <a:cs typeface="Trebuchet MS"/>
              </a:rPr>
              <a:t>s</a:t>
            </a:r>
            <a:r>
              <a:rPr dirty="0" sz="1100" spc="-30" b="1">
                <a:latin typeface="Trebuchet MS"/>
                <a:cs typeface="Trebuchet MS"/>
              </a:rPr>
              <a:t>u</a:t>
            </a:r>
            <a:r>
              <a:rPr dirty="0" sz="1100" spc="-5" b="1">
                <a:latin typeface="Trebuchet MS"/>
                <a:cs typeface="Trebuchet MS"/>
              </a:rPr>
              <a:t>ali</a:t>
            </a:r>
            <a:r>
              <a:rPr dirty="0" sz="1100" spc="-80" b="1">
                <a:latin typeface="Trebuchet MS"/>
                <a:cs typeface="Trebuchet MS"/>
              </a:rPr>
              <a:t>z</a:t>
            </a:r>
            <a:r>
              <a:rPr dirty="0" sz="1100" spc="10" b="1">
                <a:latin typeface="Trebuchet MS"/>
                <a:cs typeface="Trebuchet MS"/>
              </a:rPr>
              <a:t>a</a:t>
            </a:r>
            <a:r>
              <a:rPr dirty="0" sz="1100" spc="-55" b="1">
                <a:latin typeface="Trebuchet MS"/>
                <a:cs typeface="Trebuchet MS"/>
              </a:rPr>
              <a:t>t</a:t>
            </a:r>
            <a:r>
              <a:rPr dirty="0" sz="1100" spc="-35" b="1">
                <a:latin typeface="Trebuchet MS"/>
                <a:cs typeface="Trebuchet MS"/>
              </a:rPr>
              <a:t>i</a:t>
            </a:r>
            <a:r>
              <a:rPr dirty="0" sz="1100" spc="10" b="1">
                <a:latin typeface="Trebuchet MS"/>
                <a:cs typeface="Trebuchet MS"/>
              </a:rPr>
              <a:t>o</a:t>
            </a:r>
            <a:r>
              <a:rPr dirty="0" sz="1100" spc="40" b="1">
                <a:latin typeface="Trebuchet MS"/>
                <a:cs typeface="Trebuchet MS"/>
              </a:rPr>
              <a:t>n</a:t>
            </a:r>
            <a:r>
              <a:rPr dirty="0" sz="1100" spc="25" b="1">
                <a:latin typeface="Trebuchet MS"/>
                <a:cs typeface="Trebuchet MS"/>
              </a:rPr>
              <a:t>s</a:t>
            </a:r>
            <a:r>
              <a:rPr dirty="0" sz="1100" spc="-75" b="1">
                <a:latin typeface="Trebuchet MS"/>
                <a:cs typeface="Trebuchet MS"/>
              </a:rPr>
              <a:t>:</a:t>
            </a:r>
            <a:endParaRPr sz="1100">
              <a:latin typeface="Trebuchet MS"/>
              <a:cs typeface="Trebuchet MS"/>
            </a:endParaRPr>
          </a:p>
          <a:p>
            <a:pPr lvl="1" marL="469265" indent="-228600">
              <a:lnSpc>
                <a:spcPct val="100000"/>
              </a:lnSpc>
              <a:spcBef>
                <a:spcPts val="93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5">
                <a:latin typeface="Trebuchet MS"/>
                <a:cs typeface="Trebuchet MS"/>
              </a:rPr>
              <a:t>Trend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timelines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showing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the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rise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of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sustainable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fashion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streetwear.</a:t>
            </a:r>
            <a:endParaRPr sz="1100">
              <a:latin typeface="Trebuchet MS"/>
              <a:cs typeface="Trebuchet MS"/>
            </a:endParaRPr>
          </a:p>
          <a:p>
            <a:pPr lvl="1" marL="469265" indent="-228600">
              <a:lnSpc>
                <a:spcPct val="100000"/>
              </a:lnSpc>
              <a:spcBef>
                <a:spcPts val="92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Trebuchet MS"/>
                <a:cs typeface="Trebuchet MS"/>
              </a:rPr>
              <a:t>Heatmap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of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regional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popularity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of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sustainable</a:t>
            </a:r>
            <a:r>
              <a:rPr dirty="0" sz="1100" spc="-12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fashion.</a:t>
            </a:r>
            <a:endParaRPr sz="1100">
              <a:latin typeface="Trebuchet MS"/>
              <a:cs typeface="Trebuchet MS"/>
            </a:endParaRPr>
          </a:p>
          <a:p>
            <a:pPr lvl="1" marL="469265" indent="-228600">
              <a:lnSpc>
                <a:spcPct val="100000"/>
              </a:lnSpc>
              <a:spcBef>
                <a:spcPts val="93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10">
                <a:latin typeface="Trebuchet MS"/>
                <a:cs typeface="Trebuchet MS"/>
              </a:rPr>
              <a:t>Bar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graph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highlighting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the</a:t>
            </a:r>
            <a:r>
              <a:rPr dirty="0" sz="1100" spc="-12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frequency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of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key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fashion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trends.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200" y="2996310"/>
            <a:ext cx="4064000" cy="25145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571869"/>
            <a:ext cx="5910580" cy="21742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8115" indent="-146050">
              <a:lnSpc>
                <a:spcPct val="100000"/>
              </a:lnSpc>
              <a:spcBef>
                <a:spcPts val="105"/>
              </a:spcBef>
              <a:buAutoNum type="arabicPeriod" startAt="6"/>
              <a:tabLst>
                <a:tab pos="158750" algn="l"/>
              </a:tabLst>
            </a:pPr>
            <a:r>
              <a:rPr dirty="0" sz="1100" spc="-15" b="1">
                <a:latin typeface="Trebuchet MS"/>
                <a:cs typeface="Trebuchet MS"/>
              </a:rPr>
              <a:t>Competitive</a:t>
            </a:r>
            <a:r>
              <a:rPr dirty="0" sz="1100" spc="-120" b="1">
                <a:latin typeface="Trebuchet MS"/>
                <a:cs typeface="Trebuchet MS"/>
              </a:rPr>
              <a:t> </a:t>
            </a:r>
            <a:r>
              <a:rPr dirty="0" sz="1100" spc="5" b="1">
                <a:latin typeface="Trebuchet MS"/>
                <a:cs typeface="Trebuchet MS"/>
              </a:rPr>
              <a:t>Landscape</a:t>
            </a:r>
            <a:r>
              <a:rPr dirty="0" sz="1100" spc="-105" b="1">
                <a:latin typeface="Trebuchet MS"/>
                <a:cs typeface="Trebuchet MS"/>
              </a:rPr>
              <a:t> </a:t>
            </a:r>
            <a:r>
              <a:rPr dirty="0" sz="1100" spc="20" b="1">
                <a:latin typeface="Trebuchet MS"/>
                <a:cs typeface="Trebuchet MS"/>
              </a:rPr>
              <a:t>Assessment</a:t>
            </a:r>
            <a:endParaRPr sz="1100">
              <a:latin typeface="Trebuchet MS"/>
              <a:cs typeface="Trebuchet MS"/>
            </a:endParaRPr>
          </a:p>
          <a:p>
            <a:pPr marL="12700" marR="5080">
              <a:lnSpc>
                <a:spcPct val="110100"/>
              </a:lnSpc>
              <a:spcBef>
                <a:spcPts val="790"/>
              </a:spcBef>
            </a:pPr>
            <a:r>
              <a:rPr dirty="0" sz="1100" spc="-20">
                <a:latin typeface="Trebuchet MS"/>
                <a:cs typeface="Trebuchet MS"/>
              </a:rPr>
              <a:t>This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section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evaluates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Myntra's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position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relative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to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its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competitors—Amazon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Fashion,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Flipkart,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 </a:t>
            </a:r>
            <a:r>
              <a:rPr dirty="0" sz="1100" spc="-31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AJIO. </a:t>
            </a:r>
            <a:r>
              <a:rPr dirty="0" sz="1100" spc="-55">
                <a:latin typeface="Trebuchet MS"/>
                <a:cs typeface="Trebuchet MS"/>
              </a:rPr>
              <a:t>It </a:t>
            </a:r>
            <a:r>
              <a:rPr dirty="0" sz="1100" spc="-15">
                <a:latin typeface="Trebuchet MS"/>
                <a:cs typeface="Trebuchet MS"/>
              </a:rPr>
              <a:t>analyzes </a:t>
            </a:r>
            <a:r>
              <a:rPr dirty="0" sz="1100" spc="-5">
                <a:latin typeface="Trebuchet MS"/>
                <a:cs typeface="Trebuchet MS"/>
              </a:rPr>
              <a:t>customer </a:t>
            </a:r>
            <a:r>
              <a:rPr dirty="0" sz="1100" spc="-20">
                <a:latin typeface="Trebuchet MS"/>
                <a:cs typeface="Trebuchet MS"/>
              </a:rPr>
              <a:t>satisfaction, </a:t>
            </a:r>
            <a:r>
              <a:rPr dirty="0" sz="1100" spc="-15">
                <a:latin typeface="Trebuchet MS"/>
                <a:cs typeface="Trebuchet MS"/>
              </a:rPr>
              <a:t>product </a:t>
            </a:r>
            <a:r>
              <a:rPr dirty="0" sz="1100" spc="-45">
                <a:latin typeface="Trebuchet MS"/>
                <a:cs typeface="Trebuchet MS"/>
              </a:rPr>
              <a:t>range, </a:t>
            </a:r>
            <a:r>
              <a:rPr dirty="0" sz="1100" spc="-25">
                <a:latin typeface="Trebuchet MS"/>
                <a:cs typeface="Trebuchet MS"/>
              </a:rPr>
              <a:t>pricing </a:t>
            </a:r>
            <a:r>
              <a:rPr dirty="0" sz="1100" spc="-55">
                <a:latin typeface="Trebuchet MS"/>
                <a:cs typeface="Trebuchet MS"/>
              </a:rPr>
              <a:t>strategy, </a:t>
            </a:r>
            <a:r>
              <a:rPr dirty="0" sz="1100">
                <a:latin typeface="Trebuchet MS"/>
                <a:cs typeface="Trebuchet MS"/>
              </a:rPr>
              <a:t>and </a:t>
            </a:r>
            <a:r>
              <a:rPr dirty="0" sz="1100" spc="-40">
                <a:latin typeface="Trebuchet MS"/>
                <a:cs typeface="Trebuchet MS"/>
              </a:rPr>
              <a:t>overall </a:t>
            </a:r>
            <a:r>
              <a:rPr dirty="0" sz="1100" spc="-35">
                <a:latin typeface="Trebuchet MS"/>
                <a:cs typeface="Trebuchet MS"/>
              </a:rPr>
              <a:t>market 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presence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to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identify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opportunities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for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differentiation.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1100" spc="-25" b="1">
                <a:latin typeface="Trebuchet MS"/>
                <a:cs typeface="Trebuchet MS"/>
              </a:rPr>
              <a:t>K</a:t>
            </a:r>
            <a:r>
              <a:rPr dirty="0" sz="1100" spc="-40" b="1">
                <a:latin typeface="Trebuchet MS"/>
                <a:cs typeface="Trebuchet MS"/>
              </a:rPr>
              <a:t>e</a:t>
            </a:r>
            <a:r>
              <a:rPr dirty="0" sz="1100" spc="-30" b="1">
                <a:latin typeface="Trebuchet MS"/>
                <a:cs typeface="Trebuchet MS"/>
              </a:rPr>
              <a:t>y</a:t>
            </a:r>
            <a:r>
              <a:rPr dirty="0" sz="1100" spc="-114" b="1">
                <a:latin typeface="Trebuchet MS"/>
                <a:cs typeface="Trebuchet MS"/>
              </a:rPr>
              <a:t> </a:t>
            </a:r>
            <a:r>
              <a:rPr dirty="0" sz="1100" spc="-15" b="1">
                <a:latin typeface="Trebuchet MS"/>
                <a:cs typeface="Trebuchet MS"/>
              </a:rPr>
              <a:t>V</a:t>
            </a:r>
            <a:r>
              <a:rPr dirty="0" sz="1100" spc="-35" b="1">
                <a:latin typeface="Trebuchet MS"/>
                <a:cs typeface="Trebuchet MS"/>
              </a:rPr>
              <a:t>i</a:t>
            </a:r>
            <a:r>
              <a:rPr dirty="0" sz="1100" spc="85" b="1">
                <a:latin typeface="Trebuchet MS"/>
                <a:cs typeface="Trebuchet MS"/>
              </a:rPr>
              <a:t>s</a:t>
            </a:r>
            <a:r>
              <a:rPr dirty="0" sz="1100" spc="-30" b="1">
                <a:latin typeface="Trebuchet MS"/>
                <a:cs typeface="Trebuchet MS"/>
              </a:rPr>
              <a:t>u</a:t>
            </a:r>
            <a:r>
              <a:rPr dirty="0" sz="1100" spc="-5" b="1">
                <a:latin typeface="Trebuchet MS"/>
                <a:cs typeface="Trebuchet MS"/>
              </a:rPr>
              <a:t>ali</a:t>
            </a:r>
            <a:r>
              <a:rPr dirty="0" sz="1100" spc="-80" b="1">
                <a:latin typeface="Trebuchet MS"/>
                <a:cs typeface="Trebuchet MS"/>
              </a:rPr>
              <a:t>z</a:t>
            </a:r>
            <a:r>
              <a:rPr dirty="0" sz="1100" spc="10" b="1">
                <a:latin typeface="Trebuchet MS"/>
                <a:cs typeface="Trebuchet MS"/>
              </a:rPr>
              <a:t>a</a:t>
            </a:r>
            <a:r>
              <a:rPr dirty="0" sz="1100" spc="-55" b="1">
                <a:latin typeface="Trebuchet MS"/>
                <a:cs typeface="Trebuchet MS"/>
              </a:rPr>
              <a:t>t</a:t>
            </a:r>
            <a:r>
              <a:rPr dirty="0" sz="1100" spc="-35" b="1">
                <a:latin typeface="Trebuchet MS"/>
                <a:cs typeface="Trebuchet MS"/>
              </a:rPr>
              <a:t>i</a:t>
            </a:r>
            <a:r>
              <a:rPr dirty="0" sz="1100" spc="10" b="1">
                <a:latin typeface="Trebuchet MS"/>
                <a:cs typeface="Trebuchet MS"/>
              </a:rPr>
              <a:t>o</a:t>
            </a:r>
            <a:r>
              <a:rPr dirty="0" sz="1100" spc="40" b="1">
                <a:latin typeface="Trebuchet MS"/>
                <a:cs typeface="Trebuchet MS"/>
              </a:rPr>
              <a:t>n</a:t>
            </a:r>
            <a:r>
              <a:rPr dirty="0" sz="1100" spc="25" b="1">
                <a:latin typeface="Trebuchet MS"/>
                <a:cs typeface="Trebuchet MS"/>
              </a:rPr>
              <a:t>s</a:t>
            </a:r>
            <a:r>
              <a:rPr dirty="0" sz="1100" spc="-75" b="1">
                <a:latin typeface="Trebuchet MS"/>
                <a:cs typeface="Trebuchet MS"/>
              </a:rPr>
              <a:t>:</a:t>
            </a:r>
            <a:endParaRPr sz="1100">
              <a:latin typeface="Trebuchet MS"/>
              <a:cs typeface="Trebuchet MS"/>
            </a:endParaRPr>
          </a:p>
          <a:p>
            <a:pPr lvl="1" marL="469265" marR="132080" indent="-228600">
              <a:lnSpc>
                <a:spcPct val="110000"/>
              </a:lnSpc>
              <a:spcBef>
                <a:spcPts val="80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15">
                <a:latin typeface="Trebuchet MS"/>
                <a:cs typeface="Trebuchet MS"/>
              </a:rPr>
              <a:t>Competitor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positioning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map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showing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relative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positioning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based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10">
                <a:latin typeface="Trebuchet MS"/>
                <a:cs typeface="Trebuchet MS"/>
              </a:rPr>
              <a:t>on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customer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satisfaction </a:t>
            </a:r>
            <a:r>
              <a:rPr dirty="0" sz="1100" spc="-315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and</a:t>
            </a:r>
            <a:r>
              <a:rPr dirty="0" sz="1100" spc="-120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product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range.</a:t>
            </a:r>
            <a:endParaRPr sz="1100">
              <a:latin typeface="Trebuchet MS"/>
              <a:cs typeface="Trebuchet MS"/>
            </a:endParaRPr>
          </a:p>
          <a:p>
            <a:pPr lvl="1" marL="469265" indent="-228600">
              <a:lnSpc>
                <a:spcPct val="100000"/>
              </a:lnSpc>
              <a:spcBef>
                <a:spcPts val="92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10">
                <a:latin typeface="Trebuchet MS"/>
                <a:cs typeface="Trebuchet MS"/>
              </a:rPr>
              <a:t>Bar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chart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comparing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customer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satisfaction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15">
                <a:latin typeface="Trebuchet MS"/>
                <a:cs typeface="Trebuchet MS"/>
              </a:rPr>
              <a:t>scores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20">
                <a:latin typeface="Trebuchet MS"/>
                <a:cs typeface="Trebuchet MS"/>
              </a:rPr>
              <a:t>across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platforms.</a:t>
            </a:r>
            <a:endParaRPr sz="1100">
              <a:latin typeface="Trebuchet MS"/>
              <a:cs typeface="Trebuchet MS"/>
            </a:endParaRPr>
          </a:p>
          <a:p>
            <a:pPr lvl="1" marL="469265" indent="-228600">
              <a:lnSpc>
                <a:spcPct val="100000"/>
              </a:lnSpc>
              <a:spcBef>
                <a:spcPts val="92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20">
                <a:latin typeface="Trebuchet MS"/>
                <a:cs typeface="Trebuchet MS"/>
              </a:rPr>
              <a:t>Pricing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comparison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graph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visualizing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the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average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pricing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differences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among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competitors.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00" y="1036072"/>
            <a:ext cx="4021454" cy="5314950"/>
            <a:chOff x="1524000" y="1036072"/>
            <a:chExt cx="4021454" cy="53149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112" y="1036072"/>
              <a:ext cx="3771783" cy="27497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0" y="3810761"/>
              <a:ext cx="3981450" cy="254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6700" y="1022350"/>
            <a:ext cx="3962400" cy="2476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3874988"/>
            <a:ext cx="5702300" cy="27615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846702"/>
            <a:ext cx="5905500" cy="31140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8115" indent="-146050">
              <a:lnSpc>
                <a:spcPct val="100000"/>
              </a:lnSpc>
              <a:spcBef>
                <a:spcPts val="105"/>
              </a:spcBef>
              <a:buAutoNum type="arabicPeriod" startAt="7"/>
              <a:tabLst>
                <a:tab pos="158750" algn="l"/>
              </a:tabLst>
            </a:pPr>
            <a:r>
              <a:rPr dirty="0" sz="1100" spc="80" b="1">
                <a:latin typeface="Trebuchet MS"/>
                <a:cs typeface="Trebuchet MS"/>
              </a:rPr>
              <a:t>S</a:t>
            </a:r>
            <a:r>
              <a:rPr dirty="0" sz="1100" spc="-45" b="1">
                <a:latin typeface="Trebuchet MS"/>
                <a:cs typeface="Trebuchet MS"/>
              </a:rPr>
              <a:t>t</a:t>
            </a:r>
            <a:r>
              <a:rPr dirty="0" sz="1100" spc="-105" b="1">
                <a:latin typeface="Trebuchet MS"/>
                <a:cs typeface="Trebuchet MS"/>
              </a:rPr>
              <a:t>r</a:t>
            </a:r>
            <a:r>
              <a:rPr dirty="0" sz="1100" spc="10" b="1">
                <a:latin typeface="Trebuchet MS"/>
                <a:cs typeface="Trebuchet MS"/>
              </a:rPr>
              <a:t>a</a:t>
            </a:r>
            <a:r>
              <a:rPr dirty="0" sz="1100" spc="-55" b="1">
                <a:latin typeface="Trebuchet MS"/>
                <a:cs typeface="Trebuchet MS"/>
              </a:rPr>
              <a:t>t</a:t>
            </a:r>
            <a:r>
              <a:rPr dirty="0" sz="1100" spc="-5" b="1">
                <a:latin typeface="Trebuchet MS"/>
                <a:cs typeface="Trebuchet MS"/>
              </a:rPr>
              <a:t>egi</a:t>
            </a:r>
            <a:r>
              <a:rPr dirty="0" sz="1100" b="1">
                <a:latin typeface="Trebuchet MS"/>
                <a:cs typeface="Trebuchet MS"/>
              </a:rPr>
              <a:t>c</a:t>
            </a:r>
            <a:r>
              <a:rPr dirty="0" sz="1100" spc="-110" b="1">
                <a:latin typeface="Trebuchet MS"/>
                <a:cs typeface="Trebuchet MS"/>
              </a:rPr>
              <a:t> </a:t>
            </a:r>
            <a:r>
              <a:rPr dirty="0" sz="1100" spc="20" b="1">
                <a:latin typeface="Trebuchet MS"/>
                <a:cs typeface="Trebuchet MS"/>
              </a:rPr>
              <a:t>R</a:t>
            </a:r>
            <a:r>
              <a:rPr dirty="0" sz="1100" spc="5" b="1">
                <a:latin typeface="Trebuchet MS"/>
                <a:cs typeface="Trebuchet MS"/>
              </a:rPr>
              <a:t>e</a:t>
            </a:r>
            <a:r>
              <a:rPr dirty="0" sz="1100" b="1">
                <a:latin typeface="Trebuchet MS"/>
                <a:cs typeface="Trebuchet MS"/>
              </a:rPr>
              <a:t>c</a:t>
            </a:r>
            <a:r>
              <a:rPr dirty="0" sz="1100" b="1">
                <a:latin typeface="Trebuchet MS"/>
                <a:cs typeface="Trebuchet MS"/>
              </a:rPr>
              <a:t>o</a:t>
            </a:r>
            <a:r>
              <a:rPr dirty="0" sz="1100" spc="30" b="1">
                <a:latin typeface="Trebuchet MS"/>
                <a:cs typeface="Trebuchet MS"/>
              </a:rPr>
              <a:t>m</a:t>
            </a:r>
            <a:r>
              <a:rPr dirty="0" sz="1100" spc="35" b="1">
                <a:latin typeface="Trebuchet MS"/>
                <a:cs typeface="Trebuchet MS"/>
              </a:rPr>
              <a:t>m</a:t>
            </a:r>
            <a:r>
              <a:rPr dirty="0" sz="1100" spc="-20" b="1">
                <a:latin typeface="Trebuchet MS"/>
                <a:cs typeface="Trebuchet MS"/>
              </a:rPr>
              <a:t>e</a:t>
            </a:r>
            <a:r>
              <a:rPr dirty="0" sz="1100" spc="-25" b="1">
                <a:latin typeface="Trebuchet MS"/>
                <a:cs typeface="Trebuchet MS"/>
              </a:rPr>
              <a:t>n</a:t>
            </a:r>
            <a:r>
              <a:rPr dirty="0" sz="1100" spc="-10" b="1">
                <a:latin typeface="Trebuchet MS"/>
                <a:cs typeface="Trebuchet MS"/>
              </a:rPr>
              <a:t>d</a:t>
            </a:r>
            <a:r>
              <a:rPr dirty="0" sz="1100" spc="10" b="1">
                <a:latin typeface="Trebuchet MS"/>
                <a:cs typeface="Trebuchet MS"/>
              </a:rPr>
              <a:t>a</a:t>
            </a:r>
            <a:r>
              <a:rPr dirty="0" sz="1100" spc="-45" b="1">
                <a:latin typeface="Trebuchet MS"/>
                <a:cs typeface="Trebuchet MS"/>
              </a:rPr>
              <a:t>t</a:t>
            </a:r>
            <a:r>
              <a:rPr dirty="0" sz="1100" spc="-35" b="1">
                <a:latin typeface="Trebuchet MS"/>
                <a:cs typeface="Trebuchet MS"/>
              </a:rPr>
              <a:t>i</a:t>
            </a:r>
            <a:r>
              <a:rPr dirty="0" sz="1100" spc="10" b="1">
                <a:latin typeface="Trebuchet MS"/>
                <a:cs typeface="Trebuchet MS"/>
              </a:rPr>
              <a:t>o</a:t>
            </a:r>
            <a:r>
              <a:rPr dirty="0" sz="1100" spc="35" b="1">
                <a:latin typeface="Trebuchet MS"/>
                <a:cs typeface="Trebuchet MS"/>
              </a:rPr>
              <a:t>ns</a:t>
            </a:r>
            <a:endParaRPr sz="1100">
              <a:latin typeface="Trebuchet MS"/>
              <a:cs typeface="Trebuchet MS"/>
            </a:endParaRPr>
          </a:p>
          <a:p>
            <a:pPr marL="12700" marR="354330">
              <a:lnSpc>
                <a:spcPct val="110000"/>
              </a:lnSpc>
              <a:spcBef>
                <a:spcPts val="790"/>
              </a:spcBef>
            </a:pPr>
            <a:r>
              <a:rPr dirty="0" sz="1100" spc="15">
                <a:latin typeface="Trebuchet MS"/>
                <a:cs typeface="Trebuchet MS"/>
              </a:rPr>
              <a:t>Based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on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the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analysis,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the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following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strategic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recommendations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are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proposed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to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help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Myntra </a:t>
            </a:r>
            <a:r>
              <a:rPr dirty="0" sz="1100" spc="-32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e</a:t>
            </a:r>
            <a:r>
              <a:rPr dirty="0" sz="1100" spc="5">
                <a:latin typeface="Trebuchet MS"/>
                <a:cs typeface="Trebuchet MS"/>
              </a:rPr>
              <a:t>nh</a:t>
            </a:r>
            <a:r>
              <a:rPr dirty="0" sz="1100">
                <a:latin typeface="Trebuchet MS"/>
                <a:cs typeface="Trebuchet MS"/>
              </a:rPr>
              <a:t>a</a:t>
            </a:r>
            <a:r>
              <a:rPr dirty="0" sz="1100" spc="5">
                <a:latin typeface="Trebuchet MS"/>
                <a:cs typeface="Trebuchet MS"/>
              </a:rPr>
              <a:t>n</a:t>
            </a:r>
            <a:r>
              <a:rPr dirty="0" sz="1100" spc="25">
                <a:latin typeface="Trebuchet MS"/>
                <a:cs typeface="Trebuchet MS"/>
              </a:rPr>
              <a:t>c</a:t>
            </a:r>
            <a:r>
              <a:rPr dirty="0" sz="1100" spc="-20">
                <a:latin typeface="Trebuchet MS"/>
                <a:cs typeface="Trebuchet MS"/>
              </a:rPr>
              <a:t>e</a:t>
            </a:r>
            <a:r>
              <a:rPr dirty="0" sz="1100" spc="-12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i</a:t>
            </a:r>
            <a:r>
              <a:rPr dirty="0" sz="1100" spc="-90">
                <a:latin typeface="Trebuchet MS"/>
                <a:cs typeface="Trebuchet MS"/>
              </a:rPr>
              <a:t>t</a:t>
            </a:r>
            <a:r>
              <a:rPr dirty="0" sz="1100" spc="90">
                <a:latin typeface="Trebuchet MS"/>
                <a:cs typeface="Trebuchet MS"/>
              </a:rPr>
              <a:t>s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15">
                <a:latin typeface="Trebuchet MS"/>
                <a:cs typeface="Trebuchet MS"/>
              </a:rPr>
              <a:t>m</a:t>
            </a:r>
            <a:r>
              <a:rPr dirty="0" sz="1100" spc="-10">
                <a:latin typeface="Trebuchet MS"/>
                <a:cs typeface="Trebuchet MS"/>
              </a:rPr>
              <a:t>a</a:t>
            </a:r>
            <a:r>
              <a:rPr dirty="0" sz="1100" spc="-40">
                <a:latin typeface="Trebuchet MS"/>
                <a:cs typeface="Trebuchet MS"/>
              </a:rPr>
              <a:t>r</a:t>
            </a:r>
            <a:r>
              <a:rPr dirty="0" sz="1100" spc="-65">
                <a:latin typeface="Trebuchet MS"/>
                <a:cs typeface="Trebuchet MS"/>
              </a:rPr>
              <a:t>k</a:t>
            </a:r>
            <a:r>
              <a:rPr dirty="0" sz="1100" spc="-30">
                <a:latin typeface="Trebuchet MS"/>
                <a:cs typeface="Trebuchet MS"/>
              </a:rPr>
              <a:t>e</a:t>
            </a:r>
            <a:r>
              <a:rPr dirty="0" sz="1100" spc="-80">
                <a:latin typeface="Trebuchet MS"/>
                <a:cs typeface="Trebuchet MS"/>
              </a:rPr>
              <a:t>t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p</a:t>
            </a:r>
            <a:r>
              <a:rPr dirty="0" sz="1100" spc="-10">
                <a:latin typeface="Trebuchet MS"/>
                <a:cs typeface="Trebuchet MS"/>
              </a:rPr>
              <a:t>o</a:t>
            </a:r>
            <a:r>
              <a:rPr dirty="0" sz="1100" spc="90">
                <a:latin typeface="Trebuchet MS"/>
                <a:cs typeface="Trebuchet MS"/>
              </a:rPr>
              <a:t>s</a:t>
            </a:r>
            <a:r>
              <a:rPr dirty="0" sz="1100" spc="-65">
                <a:latin typeface="Trebuchet MS"/>
                <a:cs typeface="Trebuchet MS"/>
              </a:rPr>
              <a:t>it</a:t>
            </a:r>
            <a:r>
              <a:rPr dirty="0" sz="1100" spc="-70">
                <a:latin typeface="Trebuchet MS"/>
                <a:cs typeface="Trebuchet MS"/>
              </a:rPr>
              <a:t>i</a:t>
            </a:r>
            <a:r>
              <a:rPr dirty="0" sz="1100" spc="10">
                <a:latin typeface="Trebuchet MS"/>
                <a:cs typeface="Trebuchet MS"/>
              </a:rPr>
              <a:t>on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</a:t>
            </a:r>
            <a:r>
              <a:rPr dirty="0" sz="1100" spc="-5">
                <a:latin typeface="Trebuchet MS"/>
                <a:cs typeface="Trebuchet MS"/>
              </a:rPr>
              <a:t>n</a:t>
            </a:r>
            <a:r>
              <a:rPr dirty="0" sz="1100" spc="5">
                <a:latin typeface="Trebuchet MS"/>
                <a:cs typeface="Trebuchet MS"/>
              </a:rPr>
              <a:t>d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25">
                <a:latin typeface="Trebuchet MS"/>
                <a:cs typeface="Trebuchet MS"/>
              </a:rPr>
              <a:t>c</a:t>
            </a:r>
            <a:r>
              <a:rPr dirty="0" sz="1100" spc="5">
                <a:latin typeface="Trebuchet MS"/>
                <a:cs typeface="Trebuchet MS"/>
              </a:rPr>
              <a:t>u</a:t>
            </a:r>
            <a:r>
              <a:rPr dirty="0" sz="1100" spc="80">
                <a:latin typeface="Trebuchet MS"/>
                <a:cs typeface="Trebuchet MS"/>
              </a:rPr>
              <a:t>s</a:t>
            </a:r>
            <a:r>
              <a:rPr dirty="0" sz="1100" spc="-90">
                <a:latin typeface="Trebuchet MS"/>
                <a:cs typeface="Trebuchet MS"/>
              </a:rPr>
              <a:t>t</a:t>
            </a:r>
            <a:r>
              <a:rPr dirty="0" sz="1100" spc="10">
                <a:latin typeface="Trebuchet MS"/>
                <a:cs typeface="Trebuchet MS"/>
              </a:rPr>
              <a:t>om</a:t>
            </a:r>
            <a:r>
              <a:rPr dirty="0" sz="1100" spc="-5">
                <a:latin typeface="Trebuchet MS"/>
                <a:cs typeface="Trebuchet MS"/>
              </a:rPr>
              <a:t>e</a:t>
            </a:r>
            <a:r>
              <a:rPr dirty="0" sz="1100" spc="-60">
                <a:latin typeface="Trebuchet MS"/>
                <a:cs typeface="Trebuchet MS"/>
              </a:rPr>
              <a:t>r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80">
                <a:latin typeface="Trebuchet MS"/>
                <a:cs typeface="Trebuchet MS"/>
              </a:rPr>
              <a:t>s</a:t>
            </a:r>
            <a:r>
              <a:rPr dirty="0" sz="1100" spc="-10">
                <a:latin typeface="Trebuchet MS"/>
                <a:cs typeface="Trebuchet MS"/>
              </a:rPr>
              <a:t>a</a:t>
            </a:r>
            <a:r>
              <a:rPr dirty="0" sz="1100" spc="-90">
                <a:latin typeface="Trebuchet MS"/>
                <a:cs typeface="Trebuchet MS"/>
              </a:rPr>
              <a:t>t</a:t>
            </a:r>
            <a:r>
              <a:rPr dirty="0" sz="1100" spc="20">
                <a:latin typeface="Trebuchet MS"/>
                <a:cs typeface="Trebuchet MS"/>
              </a:rPr>
              <a:t>is</a:t>
            </a:r>
            <a:r>
              <a:rPr dirty="0" sz="1100" spc="-100">
                <a:latin typeface="Trebuchet MS"/>
                <a:cs typeface="Trebuchet MS"/>
              </a:rPr>
              <a:t>f</a:t>
            </a:r>
            <a:r>
              <a:rPr dirty="0" sz="1100" spc="15">
                <a:latin typeface="Trebuchet MS"/>
                <a:cs typeface="Trebuchet MS"/>
              </a:rPr>
              <a:t>a</a:t>
            </a:r>
            <a:r>
              <a:rPr dirty="0" sz="1100" spc="5">
                <a:latin typeface="Trebuchet MS"/>
                <a:cs typeface="Trebuchet MS"/>
              </a:rPr>
              <a:t>c</a:t>
            </a:r>
            <a:r>
              <a:rPr dirty="0" sz="1100" spc="-80">
                <a:latin typeface="Trebuchet MS"/>
                <a:cs typeface="Trebuchet MS"/>
              </a:rPr>
              <a:t>t</a:t>
            </a:r>
            <a:r>
              <a:rPr dirty="0" sz="1100" spc="-10">
                <a:latin typeface="Trebuchet MS"/>
                <a:cs typeface="Trebuchet MS"/>
              </a:rPr>
              <a:t>io</a:t>
            </a:r>
            <a:r>
              <a:rPr dirty="0" sz="1100" spc="-5">
                <a:latin typeface="Trebuchet MS"/>
                <a:cs typeface="Trebuchet MS"/>
              </a:rPr>
              <a:t>n</a:t>
            </a:r>
            <a:r>
              <a:rPr dirty="0" sz="1100" spc="-90">
                <a:latin typeface="Trebuchet MS"/>
                <a:cs typeface="Trebuchet MS"/>
              </a:rPr>
              <a:t>:</a:t>
            </a:r>
            <a:endParaRPr sz="1100">
              <a:latin typeface="Trebuchet MS"/>
              <a:cs typeface="Trebuchet MS"/>
            </a:endParaRPr>
          </a:p>
          <a:p>
            <a:pPr lvl="1" marL="469265" marR="293370" indent="-228600">
              <a:lnSpc>
                <a:spcPct val="109100"/>
              </a:lnSpc>
              <a:spcBef>
                <a:spcPts val="81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20">
                <a:latin typeface="Trebuchet MS"/>
                <a:cs typeface="Trebuchet MS"/>
              </a:rPr>
              <a:t>Improve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customer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service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by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reducing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response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times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enhancing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15">
                <a:latin typeface="Trebuchet MS"/>
                <a:cs typeface="Trebuchet MS"/>
              </a:rPr>
              <a:t>issue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resolution </a:t>
            </a:r>
            <a:r>
              <a:rPr dirty="0" sz="1100" spc="-31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processes.</a:t>
            </a:r>
            <a:endParaRPr sz="1100">
              <a:latin typeface="Trebuchet MS"/>
              <a:cs typeface="Trebuchet MS"/>
            </a:endParaRPr>
          </a:p>
          <a:p>
            <a:pPr lvl="1" marL="469265" marR="158115" indent="-228600">
              <a:lnSpc>
                <a:spcPct val="110200"/>
              </a:lnSpc>
              <a:spcBef>
                <a:spcPts val="800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10">
                <a:latin typeface="Trebuchet MS"/>
                <a:cs typeface="Trebuchet MS"/>
              </a:rPr>
              <a:t>Expand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product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range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to</a:t>
            </a:r>
            <a:r>
              <a:rPr dirty="0" sz="1100" spc="-12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offer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a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wider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variety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of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categories,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including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more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exclusive</a:t>
            </a:r>
            <a:r>
              <a:rPr dirty="0" sz="1100" spc="-12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 </a:t>
            </a:r>
            <a:r>
              <a:rPr dirty="0" sz="1100" spc="-31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premium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brands.</a:t>
            </a:r>
            <a:endParaRPr sz="1100">
              <a:latin typeface="Trebuchet MS"/>
              <a:cs typeface="Trebuchet MS"/>
            </a:endParaRPr>
          </a:p>
          <a:p>
            <a:pPr lvl="1" marL="469265" indent="-228600">
              <a:lnSpc>
                <a:spcPct val="100000"/>
              </a:lnSpc>
              <a:spcBef>
                <a:spcPts val="92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5">
                <a:latin typeface="Trebuchet MS"/>
                <a:cs typeface="Trebuchet MS"/>
              </a:rPr>
              <a:t>Consider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personalized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discounts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or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loyalty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programs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to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remain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competitive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in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pricing.</a:t>
            </a:r>
            <a:endParaRPr sz="1100">
              <a:latin typeface="Trebuchet MS"/>
              <a:cs typeface="Trebuchet MS"/>
            </a:endParaRPr>
          </a:p>
          <a:p>
            <a:pPr lvl="1" marL="469265" indent="-228600">
              <a:lnSpc>
                <a:spcPct val="100000"/>
              </a:lnSpc>
              <a:spcBef>
                <a:spcPts val="925"/>
              </a:spcBef>
              <a:buSzPct val="90909"/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5">
                <a:latin typeface="Trebuchet MS"/>
                <a:cs typeface="Trebuchet MS"/>
              </a:rPr>
              <a:t>En</a:t>
            </a:r>
            <a:r>
              <a:rPr dirty="0" sz="1100" spc="10">
                <a:latin typeface="Trebuchet MS"/>
                <a:cs typeface="Trebuchet MS"/>
              </a:rPr>
              <a:t>h</a:t>
            </a:r>
            <a:r>
              <a:rPr dirty="0" sz="1100" spc="-10">
                <a:latin typeface="Trebuchet MS"/>
                <a:cs typeface="Trebuchet MS"/>
              </a:rPr>
              <a:t>a</a:t>
            </a:r>
            <a:r>
              <a:rPr dirty="0" sz="1100" spc="5">
                <a:latin typeface="Trebuchet MS"/>
                <a:cs typeface="Trebuchet MS"/>
              </a:rPr>
              <a:t>n</a:t>
            </a:r>
            <a:r>
              <a:rPr dirty="0" sz="1100" spc="25">
                <a:latin typeface="Trebuchet MS"/>
                <a:cs typeface="Trebuchet MS"/>
              </a:rPr>
              <a:t>c</a:t>
            </a:r>
            <a:r>
              <a:rPr dirty="0" sz="1100" spc="-20">
                <a:latin typeface="Trebuchet MS"/>
                <a:cs typeface="Trebuchet MS"/>
              </a:rPr>
              <a:t>e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15">
                <a:latin typeface="Trebuchet MS"/>
                <a:cs typeface="Trebuchet MS"/>
              </a:rPr>
              <a:t>m</a:t>
            </a:r>
            <a:r>
              <a:rPr dirty="0" sz="1100" spc="-35">
                <a:latin typeface="Trebuchet MS"/>
                <a:cs typeface="Trebuchet MS"/>
              </a:rPr>
              <a:t>a</a:t>
            </a:r>
            <a:r>
              <a:rPr dirty="0" sz="1100" spc="-35">
                <a:latin typeface="Trebuchet MS"/>
                <a:cs typeface="Trebuchet MS"/>
              </a:rPr>
              <a:t>r</a:t>
            </a:r>
            <a:r>
              <a:rPr dirty="0" sz="1100" spc="-45">
                <a:latin typeface="Trebuchet MS"/>
                <a:cs typeface="Trebuchet MS"/>
              </a:rPr>
              <a:t>k</a:t>
            </a:r>
            <a:r>
              <a:rPr dirty="0" sz="1100" spc="-30">
                <a:latin typeface="Trebuchet MS"/>
                <a:cs typeface="Trebuchet MS"/>
              </a:rPr>
              <a:t>e</a:t>
            </a:r>
            <a:r>
              <a:rPr dirty="0" sz="1100" spc="-80">
                <a:latin typeface="Trebuchet MS"/>
                <a:cs typeface="Trebuchet MS"/>
              </a:rPr>
              <a:t>t</a:t>
            </a:r>
            <a:r>
              <a:rPr dirty="0" sz="1100" spc="-15">
                <a:latin typeface="Trebuchet MS"/>
                <a:cs typeface="Trebuchet MS"/>
              </a:rPr>
              <a:t>i</a:t>
            </a:r>
            <a:r>
              <a:rPr dirty="0" sz="1100" spc="-40">
                <a:latin typeface="Trebuchet MS"/>
                <a:cs typeface="Trebuchet MS"/>
              </a:rPr>
              <a:t>n</a:t>
            </a:r>
            <a:r>
              <a:rPr dirty="0" sz="1100" spc="-20">
                <a:latin typeface="Trebuchet MS"/>
                <a:cs typeface="Trebuchet MS"/>
              </a:rPr>
              <a:t>g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e</a:t>
            </a:r>
            <a:r>
              <a:rPr dirty="0" sz="1100" spc="-75">
                <a:latin typeface="Trebuchet MS"/>
                <a:cs typeface="Trebuchet MS"/>
              </a:rPr>
              <a:t>f</a:t>
            </a:r>
            <a:r>
              <a:rPr dirty="0" sz="1100" spc="-80">
                <a:latin typeface="Trebuchet MS"/>
                <a:cs typeface="Trebuchet MS"/>
              </a:rPr>
              <a:t>f</a:t>
            </a:r>
            <a:r>
              <a:rPr dirty="0" sz="1100" spc="5">
                <a:latin typeface="Trebuchet MS"/>
                <a:cs typeface="Trebuchet MS"/>
              </a:rPr>
              <a:t>o</a:t>
            </a:r>
            <a:r>
              <a:rPr dirty="0" sz="1100" spc="-75">
                <a:latin typeface="Trebuchet MS"/>
                <a:cs typeface="Trebuchet MS"/>
              </a:rPr>
              <a:t>r</a:t>
            </a:r>
            <a:r>
              <a:rPr dirty="0" sz="1100" spc="-80">
                <a:latin typeface="Trebuchet MS"/>
                <a:cs typeface="Trebuchet MS"/>
              </a:rPr>
              <a:t>t</a:t>
            </a:r>
            <a:r>
              <a:rPr dirty="0" sz="1100" spc="90">
                <a:latin typeface="Trebuchet MS"/>
                <a:cs typeface="Trebuchet MS"/>
              </a:rPr>
              <a:t>s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90">
                <a:latin typeface="Trebuchet MS"/>
                <a:cs typeface="Trebuchet MS"/>
              </a:rPr>
              <a:t>t</a:t>
            </a:r>
            <a:r>
              <a:rPr dirty="0" sz="1100" spc="5">
                <a:latin typeface="Trebuchet MS"/>
                <a:cs typeface="Trebuchet MS"/>
              </a:rPr>
              <a:t>h</a:t>
            </a:r>
            <a:r>
              <a:rPr dirty="0" sz="1100" spc="-70">
                <a:latin typeface="Trebuchet MS"/>
                <a:cs typeface="Trebuchet MS"/>
              </a:rPr>
              <a:t>r</a:t>
            </a:r>
            <a:r>
              <a:rPr dirty="0" sz="1100" spc="5">
                <a:latin typeface="Trebuchet MS"/>
                <a:cs typeface="Trebuchet MS"/>
              </a:rPr>
              <a:t>o</a:t>
            </a:r>
            <a:r>
              <a:rPr dirty="0" sz="1100" spc="-5">
                <a:latin typeface="Trebuchet MS"/>
                <a:cs typeface="Trebuchet MS"/>
              </a:rPr>
              <a:t>u</a:t>
            </a:r>
            <a:r>
              <a:rPr dirty="0" sz="1100" spc="-20">
                <a:latin typeface="Trebuchet MS"/>
                <a:cs typeface="Trebuchet MS"/>
              </a:rPr>
              <a:t>g</a:t>
            </a:r>
            <a:r>
              <a:rPr dirty="0" sz="1100" spc="5">
                <a:latin typeface="Trebuchet MS"/>
                <a:cs typeface="Trebuchet MS"/>
              </a:rPr>
              <a:t>h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i</a:t>
            </a:r>
            <a:r>
              <a:rPr dirty="0" sz="1100" spc="-40">
                <a:latin typeface="Trebuchet MS"/>
                <a:cs typeface="Trebuchet MS"/>
              </a:rPr>
              <a:t>n</a:t>
            </a:r>
            <a:r>
              <a:rPr dirty="0" sz="1100" spc="-60">
                <a:latin typeface="Trebuchet MS"/>
                <a:cs typeface="Trebuchet MS"/>
              </a:rPr>
              <a:t>fl</a:t>
            </a:r>
            <a:r>
              <a:rPr dirty="0" sz="1100" spc="5">
                <a:latin typeface="Trebuchet MS"/>
                <a:cs typeface="Trebuchet MS"/>
              </a:rPr>
              <a:t>u</a:t>
            </a:r>
            <a:r>
              <a:rPr dirty="0" sz="1100" spc="-30">
                <a:latin typeface="Trebuchet MS"/>
                <a:cs typeface="Trebuchet MS"/>
              </a:rPr>
              <a:t>e</a:t>
            </a:r>
            <a:r>
              <a:rPr dirty="0" sz="1100" spc="5">
                <a:latin typeface="Trebuchet MS"/>
                <a:cs typeface="Trebuchet MS"/>
              </a:rPr>
              <a:t>n</a:t>
            </a:r>
            <a:r>
              <a:rPr dirty="0" sz="1100" spc="25">
                <a:latin typeface="Trebuchet MS"/>
                <a:cs typeface="Trebuchet MS"/>
              </a:rPr>
              <a:t>c</a:t>
            </a:r>
            <a:r>
              <a:rPr dirty="0" sz="1100" spc="-30">
                <a:latin typeface="Trebuchet MS"/>
                <a:cs typeface="Trebuchet MS"/>
              </a:rPr>
              <a:t>e</a:t>
            </a:r>
            <a:r>
              <a:rPr dirty="0" sz="1100" spc="-60">
                <a:latin typeface="Trebuchet MS"/>
                <a:cs typeface="Trebuchet MS"/>
              </a:rPr>
              <a:t>r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p</a:t>
            </a:r>
            <a:r>
              <a:rPr dirty="0" sz="1100" spc="-35">
                <a:latin typeface="Trebuchet MS"/>
                <a:cs typeface="Trebuchet MS"/>
              </a:rPr>
              <a:t>a</a:t>
            </a:r>
            <a:r>
              <a:rPr dirty="0" sz="1100" spc="-35">
                <a:latin typeface="Trebuchet MS"/>
                <a:cs typeface="Trebuchet MS"/>
              </a:rPr>
              <a:t>r</a:t>
            </a:r>
            <a:r>
              <a:rPr dirty="0" sz="1100" spc="-80">
                <a:latin typeface="Trebuchet MS"/>
                <a:cs typeface="Trebuchet MS"/>
              </a:rPr>
              <a:t>t</a:t>
            </a:r>
            <a:r>
              <a:rPr dirty="0" sz="1100" spc="-5">
                <a:latin typeface="Trebuchet MS"/>
                <a:cs typeface="Trebuchet MS"/>
              </a:rPr>
              <a:t>n</a:t>
            </a:r>
            <a:r>
              <a:rPr dirty="0" sz="1100" spc="-30">
                <a:latin typeface="Trebuchet MS"/>
                <a:cs typeface="Trebuchet MS"/>
              </a:rPr>
              <a:t>e</a:t>
            </a:r>
            <a:r>
              <a:rPr dirty="0" sz="1100" spc="-70">
                <a:latin typeface="Trebuchet MS"/>
                <a:cs typeface="Trebuchet MS"/>
              </a:rPr>
              <a:t>r</a:t>
            </a:r>
            <a:r>
              <a:rPr dirty="0" sz="1100" spc="90">
                <a:latin typeface="Trebuchet MS"/>
                <a:cs typeface="Trebuchet MS"/>
              </a:rPr>
              <a:t>s</a:t>
            </a:r>
            <a:r>
              <a:rPr dirty="0" sz="1100" spc="5">
                <a:latin typeface="Trebuchet MS"/>
                <a:cs typeface="Trebuchet MS"/>
              </a:rPr>
              <a:t>h</a:t>
            </a:r>
            <a:r>
              <a:rPr dirty="0" sz="1100" spc="-15">
                <a:latin typeface="Trebuchet MS"/>
                <a:cs typeface="Trebuchet MS"/>
              </a:rPr>
              <a:t>i</a:t>
            </a:r>
            <a:r>
              <a:rPr dirty="0" sz="1100" spc="-50">
                <a:latin typeface="Trebuchet MS"/>
                <a:cs typeface="Trebuchet MS"/>
              </a:rPr>
              <a:t>p</a:t>
            </a:r>
            <a:r>
              <a:rPr dirty="0" sz="1100" spc="90">
                <a:latin typeface="Trebuchet MS"/>
                <a:cs typeface="Trebuchet MS"/>
              </a:rPr>
              <a:t>s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a</a:t>
            </a:r>
            <a:r>
              <a:rPr dirty="0" sz="1100" spc="5">
                <a:latin typeface="Trebuchet MS"/>
                <a:cs typeface="Trebuchet MS"/>
              </a:rPr>
              <a:t>n</a:t>
            </a:r>
            <a:r>
              <a:rPr dirty="0" sz="1100" spc="5">
                <a:latin typeface="Trebuchet MS"/>
                <a:cs typeface="Trebuchet MS"/>
              </a:rPr>
              <a:t>d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r</a:t>
            </a:r>
            <a:r>
              <a:rPr dirty="0" sz="1100" spc="-40">
                <a:latin typeface="Trebuchet MS"/>
                <a:cs typeface="Trebuchet MS"/>
              </a:rPr>
              <a:t>e</a:t>
            </a:r>
            <a:r>
              <a:rPr dirty="0" sz="1100" spc="-20">
                <a:latin typeface="Trebuchet MS"/>
                <a:cs typeface="Trebuchet MS"/>
              </a:rPr>
              <a:t>g</a:t>
            </a:r>
            <a:r>
              <a:rPr dirty="0" sz="1100" spc="-15">
                <a:latin typeface="Trebuchet MS"/>
                <a:cs typeface="Trebuchet MS"/>
              </a:rPr>
              <a:t>i</a:t>
            </a:r>
            <a:r>
              <a:rPr dirty="0" sz="1100" spc="-35">
                <a:latin typeface="Trebuchet MS"/>
                <a:cs typeface="Trebuchet MS"/>
              </a:rPr>
              <a:t>o</a:t>
            </a:r>
            <a:r>
              <a:rPr dirty="0" sz="1100" spc="35">
                <a:latin typeface="Trebuchet MS"/>
                <a:cs typeface="Trebuchet MS"/>
              </a:rPr>
              <a:t>n</a:t>
            </a:r>
            <a:r>
              <a:rPr dirty="0" sz="1100" spc="-35">
                <a:latin typeface="Trebuchet MS"/>
                <a:cs typeface="Trebuchet MS"/>
              </a:rPr>
              <a:t>-</a:t>
            </a:r>
            <a:r>
              <a:rPr dirty="0" sz="1100" spc="80">
                <a:latin typeface="Trebuchet MS"/>
                <a:cs typeface="Trebuchet MS"/>
              </a:rPr>
              <a:t>s</a:t>
            </a:r>
            <a:r>
              <a:rPr dirty="0" sz="1100" spc="5">
                <a:latin typeface="Trebuchet MS"/>
                <a:cs typeface="Trebuchet MS"/>
              </a:rPr>
              <a:t>p</a:t>
            </a:r>
            <a:r>
              <a:rPr dirty="0" sz="1100" spc="-30">
                <a:latin typeface="Trebuchet MS"/>
                <a:cs typeface="Trebuchet MS"/>
              </a:rPr>
              <a:t>e</a:t>
            </a:r>
            <a:r>
              <a:rPr dirty="0" sz="1100" spc="25">
                <a:latin typeface="Trebuchet MS"/>
                <a:cs typeface="Trebuchet MS"/>
              </a:rPr>
              <a:t>c</a:t>
            </a:r>
            <a:r>
              <a:rPr dirty="0" sz="1100" spc="-65">
                <a:latin typeface="Trebuchet MS"/>
                <a:cs typeface="Trebuchet MS"/>
              </a:rPr>
              <a:t>if</a:t>
            </a:r>
            <a:r>
              <a:rPr dirty="0" sz="1100" spc="-65">
                <a:latin typeface="Trebuchet MS"/>
                <a:cs typeface="Trebuchet MS"/>
              </a:rPr>
              <a:t>i</a:t>
            </a:r>
            <a:r>
              <a:rPr dirty="0" sz="1100" spc="30">
                <a:latin typeface="Trebuchet MS"/>
                <a:cs typeface="Trebuchet MS"/>
              </a:rPr>
              <a:t>c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25">
                <a:latin typeface="Trebuchet MS"/>
                <a:cs typeface="Trebuchet MS"/>
              </a:rPr>
              <a:t>c</a:t>
            </a:r>
            <a:r>
              <a:rPr dirty="0" sz="1100" spc="10">
                <a:latin typeface="Trebuchet MS"/>
                <a:cs typeface="Trebuchet MS"/>
              </a:rPr>
              <a:t>am</a:t>
            </a:r>
            <a:r>
              <a:rPr dirty="0" sz="1100" spc="-5">
                <a:latin typeface="Trebuchet MS"/>
                <a:cs typeface="Trebuchet MS"/>
              </a:rPr>
              <a:t>p</a:t>
            </a:r>
            <a:r>
              <a:rPr dirty="0" sz="1100" spc="-35">
                <a:latin typeface="Trebuchet MS"/>
                <a:cs typeface="Trebuchet MS"/>
              </a:rPr>
              <a:t>a</a:t>
            </a:r>
            <a:r>
              <a:rPr dirty="0" sz="1100" spc="-30">
                <a:latin typeface="Trebuchet MS"/>
                <a:cs typeface="Trebuchet MS"/>
              </a:rPr>
              <a:t>i</a:t>
            </a:r>
            <a:r>
              <a:rPr dirty="0" sz="1100" spc="-20">
                <a:latin typeface="Trebuchet MS"/>
                <a:cs typeface="Trebuchet MS"/>
              </a:rPr>
              <a:t>g</a:t>
            </a:r>
            <a:r>
              <a:rPr dirty="0" sz="1100" spc="5">
                <a:latin typeface="Trebuchet MS"/>
                <a:cs typeface="Trebuchet MS"/>
              </a:rPr>
              <a:t>n</a:t>
            </a:r>
            <a:r>
              <a:rPr dirty="0" sz="1100" spc="65">
                <a:latin typeface="Trebuchet MS"/>
                <a:cs typeface="Trebuchet MS"/>
              </a:rPr>
              <a:t>s</a:t>
            </a:r>
            <a:r>
              <a:rPr dirty="0" sz="1100" spc="-9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158115" indent="-146050">
              <a:lnSpc>
                <a:spcPct val="100000"/>
              </a:lnSpc>
              <a:spcBef>
                <a:spcPts val="935"/>
              </a:spcBef>
              <a:buAutoNum type="arabicPeriod" startAt="8"/>
              <a:tabLst>
                <a:tab pos="158750" algn="l"/>
              </a:tabLst>
            </a:pPr>
            <a:r>
              <a:rPr dirty="0" sz="1100" spc="15" b="1">
                <a:latin typeface="Trebuchet MS"/>
                <a:cs typeface="Trebuchet MS"/>
              </a:rPr>
              <a:t>Conclusion</a:t>
            </a:r>
            <a:endParaRPr sz="1100">
              <a:latin typeface="Trebuchet MS"/>
              <a:cs typeface="Trebuchet MS"/>
            </a:endParaRPr>
          </a:p>
          <a:p>
            <a:pPr marL="12700" marR="5715">
              <a:lnSpc>
                <a:spcPct val="110000"/>
              </a:lnSpc>
              <a:spcBef>
                <a:spcPts val="795"/>
              </a:spcBef>
            </a:pPr>
            <a:r>
              <a:rPr dirty="0" sz="1100" spc="-20">
                <a:latin typeface="Trebuchet MS"/>
                <a:cs typeface="Trebuchet MS"/>
              </a:rPr>
              <a:t>This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report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provides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5">
                <a:latin typeface="Trebuchet MS"/>
                <a:cs typeface="Trebuchet MS"/>
              </a:rPr>
              <a:t>a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detailed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analysis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of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Myntra's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brand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perception,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customer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sentiment,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market </a:t>
            </a:r>
            <a:r>
              <a:rPr dirty="0" sz="1100" spc="-30">
                <a:latin typeface="Trebuchet MS"/>
                <a:cs typeface="Trebuchet MS"/>
              </a:rPr>
              <a:t> trends, </a:t>
            </a:r>
            <a:r>
              <a:rPr dirty="0" sz="1100">
                <a:latin typeface="Trebuchet MS"/>
                <a:cs typeface="Trebuchet MS"/>
              </a:rPr>
              <a:t>and </a:t>
            </a:r>
            <a:r>
              <a:rPr dirty="0" sz="1100" spc="-30">
                <a:latin typeface="Trebuchet MS"/>
                <a:cs typeface="Trebuchet MS"/>
              </a:rPr>
              <a:t>competitive </a:t>
            </a:r>
            <a:r>
              <a:rPr dirty="0" sz="1100" spc="-10">
                <a:latin typeface="Trebuchet MS"/>
                <a:cs typeface="Trebuchet MS"/>
              </a:rPr>
              <a:t>landscape. </a:t>
            </a:r>
            <a:r>
              <a:rPr dirty="0" sz="1100" spc="-5">
                <a:latin typeface="Trebuchet MS"/>
                <a:cs typeface="Trebuchet MS"/>
              </a:rPr>
              <a:t>By </a:t>
            </a:r>
            <a:r>
              <a:rPr dirty="0" sz="1100" spc="-25">
                <a:latin typeface="Trebuchet MS"/>
                <a:cs typeface="Trebuchet MS"/>
              </a:rPr>
              <a:t>implementing </a:t>
            </a:r>
            <a:r>
              <a:rPr dirty="0" sz="1100" spc="-30">
                <a:latin typeface="Trebuchet MS"/>
                <a:cs typeface="Trebuchet MS"/>
              </a:rPr>
              <a:t>the strategic </a:t>
            </a:r>
            <a:r>
              <a:rPr dirty="0" sz="1100" spc="-15">
                <a:latin typeface="Trebuchet MS"/>
                <a:cs typeface="Trebuchet MS"/>
              </a:rPr>
              <a:t>recommendations, </a:t>
            </a:r>
            <a:r>
              <a:rPr dirty="0" sz="1100" spc="-25">
                <a:latin typeface="Trebuchet MS"/>
                <a:cs typeface="Trebuchet MS"/>
              </a:rPr>
              <a:t>Myntra </a:t>
            </a:r>
            <a:r>
              <a:rPr dirty="0" sz="1100" spc="5">
                <a:latin typeface="Trebuchet MS"/>
                <a:cs typeface="Trebuchet MS"/>
              </a:rPr>
              <a:t>can </a:t>
            </a:r>
            <a:r>
              <a:rPr dirty="0" sz="1100" spc="-32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strengthen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its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market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position,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enhance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customer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satisfaction,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and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15">
                <a:latin typeface="Trebuchet MS"/>
                <a:cs typeface="Trebuchet MS"/>
              </a:rPr>
              <a:t>stay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5">
                <a:latin typeface="Trebuchet MS"/>
                <a:cs typeface="Trebuchet MS"/>
              </a:rPr>
              <a:t>ahead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of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the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competition.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7500" y="1009650"/>
            <a:ext cx="4000500" cy="2736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Venkatesh D</dc:creator>
  <dcterms:created xsi:type="dcterms:W3CDTF">2024-08-28T05:46:14Z</dcterms:created>
  <dcterms:modified xsi:type="dcterms:W3CDTF">2024-08-28T05:46:14Z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2024-08-28T00:00:00Z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2024-08-28T00:00:00Z</vt:filetime>
  </property>
</Properties>
</file>