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9" r:id="rId3"/>
    <p:sldId id="256" r:id="rId4"/>
    <p:sldId id="258" r:id="rId5"/>
    <p:sldId id="259" r:id="rId6"/>
    <p:sldId id="261" r:id="rId7"/>
    <p:sldId id="262" r:id="rId8"/>
    <p:sldId id="263" r:id="rId9"/>
    <p:sldId id="264" r:id="rId10"/>
    <p:sldId id="265" r:id="rId11"/>
    <p:sldId id="266" r:id="rId12"/>
    <p:sldId id="267" r:id="rId13"/>
    <p:sldId id="268" r:id="rId14"/>
    <p:sldId id="270" r:id="rId15"/>
    <p:sldId id="272" r:id="rId16"/>
    <p:sldId id="271" r:id="rId17"/>
    <p:sldId id="273" r:id="rId18"/>
    <p:sldId id="276" r:id="rId19"/>
    <p:sldId id="277" r:id="rId20"/>
    <p:sldId id="275" r:id="rId21"/>
    <p:sldId id="278"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1"/>
  </p:normalViewPr>
  <p:slideViewPr>
    <p:cSldViewPr snapToGrid="0">
      <p:cViewPr varScale="1">
        <p:scale>
          <a:sx n="134" d="100"/>
          <a:sy n="134" d="100"/>
        </p:scale>
        <p:origin x="2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78B07-83F4-0A17-F05A-E4C4106A9FD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8F2D1A8-BA95-F505-17C9-B76F4EF0C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9C763FC-70FB-BD48-0094-0243AD71EE29}"/>
              </a:ext>
            </a:extLst>
          </p:cNvPr>
          <p:cNvSpPr>
            <a:spLocks noGrp="1"/>
          </p:cNvSpPr>
          <p:nvPr>
            <p:ph type="dt" sz="half" idx="10"/>
          </p:nvPr>
        </p:nvSpPr>
        <p:spPr/>
        <p:txBody>
          <a:bodyPr/>
          <a:lstStyle/>
          <a:p>
            <a:fld id="{1CAE48DF-23E4-2E4E-9011-6A2C88CF2076}" type="datetimeFigureOut">
              <a:rPr lang="en-US" smtClean="0"/>
              <a:t>3/11/25</a:t>
            </a:fld>
            <a:endParaRPr lang="en-US"/>
          </a:p>
        </p:txBody>
      </p:sp>
      <p:sp>
        <p:nvSpPr>
          <p:cNvPr id="5" name="Footer Placeholder 4">
            <a:extLst>
              <a:ext uri="{FF2B5EF4-FFF2-40B4-BE49-F238E27FC236}">
                <a16:creationId xmlns:a16="http://schemas.microsoft.com/office/drawing/2014/main" id="{10FE13A2-07B4-9044-3AB5-C4A849EDB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CA8AEF-1247-FCAC-8FA6-4EB811F236AA}"/>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1678494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93E0-F615-D33D-D07D-0DEAF5C1967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B4BC009-99B9-094F-E170-A2B290B9DB4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D0F61C-4602-9DBA-DF9B-039D22BD4305}"/>
              </a:ext>
            </a:extLst>
          </p:cNvPr>
          <p:cNvSpPr>
            <a:spLocks noGrp="1"/>
          </p:cNvSpPr>
          <p:nvPr>
            <p:ph type="dt" sz="half" idx="10"/>
          </p:nvPr>
        </p:nvSpPr>
        <p:spPr/>
        <p:txBody>
          <a:bodyPr/>
          <a:lstStyle/>
          <a:p>
            <a:fld id="{1CAE48DF-23E4-2E4E-9011-6A2C88CF2076}" type="datetimeFigureOut">
              <a:rPr lang="en-US" smtClean="0"/>
              <a:t>3/11/25</a:t>
            </a:fld>
            <a:endParaRPr lang="en-US"/>
          </a:p>
        </p:txBody>
      </p:sp>
      <p:sp>
        <p:nvSpPr>
          <p:cNvPr id="5" name="Footer Placeholder 4">
            <a:extLst>
              <a:ext uri="{FF2B5EF4-FFF2-40B4-BE49-F238E27FC236}">
                <a16:creationId xmlns:a16="http://schemas.microsoft.com/office/drawing/2014/main" id="{DAA7E797-486D-E81E-1225-7B7D82262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0A5D79-260B-67E4-A5C1-3B0D921054EB}"/>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3458220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98A9FB-E463-D72E-6794-7AB90BF2550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900217F-DEA1-2D51-A412-E88759E99C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686383D-71F8-8FBA-ECBB-533DB8F8C65D}"/>
              </a:ext>
            </a:extLst>
          </p:cNvPr>
          <p:cNvSpPr>
            <a:spLocks noGrp="1"/>
          </p:cNvSpPr>
          <p:nvPr>
            <p:ph type="dt" sz="half" idx="10"/>
          </p:nvPr>
        </p:nvSpPr>
        <p:spPr/>
        <p:txBody>
          <a:bodyPr/>
          <a:lstStyle/>
          <a:p>
            <a:fld id="{1CAE48DF-23E4-2E4E-9011-6A2C88CF2076}" type="datetimeFigureOut">
              <a:rPr lang="en-US" smtClean="0"/>
              <a:t>3/11/25</a:t>
            </a:fld>
            <a:endParaRPr lang="en-US"/>
          </a:p>
        </p:txBody>
      </p:sp>
      <p:sp>
        <p:nvSpPr>
          <p:cNvPr id="5" name="Footer Placeholder 4">
            <a:extLst>
              <a:ext uri="{FF2B5EF4-FFF2-40B4-BE49-F238E27FC236}">
                <a16:creationId xmlns:a16="http://schemas.microsoft.com/office/drawing/2014/main" id="{A677392D-568C-7DC5-900C-424F6F9D7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C6C44-9821-F384-1482-FCCEF5229DD0}"/>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2738753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D0B85-1649-FAFB-2EF2-F57B8F3824C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E9AC950-7CDB-594C-28D2-842426A77D0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8BB4174-567B-0579-2AFE-7AF312913C1C}"/>
              </a:ext>
            </a:extLst>
          </p:cNvPr>
          <p:cNvSpPr>
            <a:spLocks noGrp="1"/>
          </p:cNvSpPr>
          <p:nvPr>
            <p:ph type="dt" sz="half" idx="10"/>
          </p:nvPr>
        </p:nvSpPr>
        <p:spPr/>
        <p:txBody>
          <a:bodyPr/>
          <a:lstStyle/>
          <a:p>
            <a:fld id="{1CAE48DF-23E4-2E4E-9011-6A2C88CF2076}" type="datetimeFigureOut">
              <a:rPr lang="en-US" smtClean="0"/>
              <a:t>3/11/25</a:t>
            </a:fld>
            <a:endParaRPr lang="en-US"/>
          </a:p>
        </p:txBody>
      </p:sp>
      <p:sp>
        <p:nvSpPr>
          <p:cNvPr id="5" name="Footer Placeholder 4">
            <a:extLst>
              <a:ext uri="{FF2B5EF4-FFF2-40B4-BE49-F238E27FC236}">
                <a16:creationId xmlns:a16="http://schemas.microsoft.com/office/drawing/2014/main" id="{286D208D-BF1E-EFBB-8642-EDB7753E2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249C7-1850-384E-1D17-734FF2CEB5FB}"/>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1300460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3E1E-6408-9ECE-3009-40072C30E8B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30DEC5C-8F44-2B05-7541-76542A054B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9531671-D641-B882-56A0-1E957290734E}"/>
              </a:ext>
            </a:extLst>
          </p:cNvPr>
          <p:cNvSpPr>
            <a:spLocks noGrp="1"/>
          </p:cNvSpPr>
          <p:nvPr>
            <p:ph type="dt" sz="half" idx="10"/>
          </p:nvPr>
        </p:nvSpPr>
        <p:spPr/>
        <p:txBody>
          <a:bodyPr/>
          <a:lstStyle/>
          <a:p>
            <a:fld id="{1CAE48DF-23E4-2E4E-9011-6A2C88CF2076}" type="datetimeFigureOut">
              <a:rPr lang="en-US" smtClean="0"/>
              <a:t>3/11/25</a:t>
            </a:fld>
            <a:endParaRPr lang="en-US"/>
          </a:p>
        </p:txBody>
      </p:sp>
      <p:sp>
        <p:nvSpPr>
          <p:cNvPr id="5" name="Footer Placeholder 4">
            <a:extLst>
              <a:ext uri="{FF2B5EF4-FFF2-40B4-BE49-F238E27FC236}">
                <a16:creationId xmlns:a16="http://schemas.microsoft.com/office/drawing/2014/main" id="{409FD867-D2FD-A74F-03BB-16DFD60D0B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853200-3048-A6F5-3FC4-9EFEF16DF3FA}"/>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206585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0202-EE53-EA45-04C4-AB9E0F0E84A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429E5DB-1291-959F-4834-88EBDBF640E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99E81A9-7058-FAE0-110E-684517255C4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15C7BD7-15FD-AEB0-84CE-714F708FA3A5}"/>
              </a:ext>
            </a:extLst>
          </p:cNvPr>
          <p:cNvSpPr>
            <a:spLocks noGrp="1"/>
          </p:cNvSpPr>
          <p:nvPr>
            <p:ph type="dt" sz="half" idx="10"/>
          </p:nvPr>
        </p:nvSpPr>
        <p:spPr/>
        <p:txBody>
          <a:bodyPr/>
          <a:lstStyle/>
          <a:p>
            <a:fld id="{1CAE48DF-23E4-2E4E-9011-6A2C88CF2076}" type="datetimeFigureOut">
              <a:rPr lang="en-US" smtClean="0"/>
              <a:t>3/11/25</a:t>
            </a:fld>
            <a:endParaRPr lang="en-US"/>
          </a:p>
        </p:txBody>
      </p:sp>
      <p:sp>
        <p:nvSpPr>
          <p:cNvPr id="6" name="Footer Placeholder 5">
            <a:extLst>
              <a:ext uri="{FF2B5EF4-FFF2-40B4-BE49-F238E27FC236}">
                <a16:creationId xmlns:a16="http://schemas.microsoft.com/office/drawing/2014/main" id="{007D3A22-2863-C26F-496A-F93EB08FF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88885E-7290-3966-571E-A4FFE1964205}"/>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520973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DBE6-2EFF-5232-899D-AAFB3C6DC6F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1005C0F-C8DC-8837-D2AB-C9001B8CB2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5CA0A27-02BF-319A-B7B8-3403CFBC1AE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8A92B23-FB54-91A4-622A-8D7032AA9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71CCC25-1AAE-C944-51FA-E073F2FD1FB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9F87DE5-4206-0B8D-8D39-6A74D144F004}"/>
              </a:ext>
            </a:extLst>
          </p:cNvPr>
          <p:cNvSpPr>
            <a:spLocks noGrp="1"/>
          </p:cNvSpPr>
          <p:nvPr>
            <p:ph type="dt" sz="half" idx="10"/>
          </p:nvPr>
        </p:nvSpPr>
        <p:spPr/>
        <p:txBody>
          <a:bodyPr/>
          <a:lstStyle/>
          <a:p>
            <a:fld id="{1CAE48DF-23E4-2E4E-9011-6A2C88CF2076}" type="datetimeFigureOut">
              <a:rPr lang="en-US" smtClean="0"/>
              <a:t>3/11/25</a:t>
            </a:fld>
            <a:endParaRPr lang="en-US"/>
          </a:p>
        </p:txBody>
      </p:sp>
      <p:sp>
        <p:nvSpPr>
          <p:cNvPr id="8" name="Footer Placeholder 7">
            <a:extLst>
              <a:ext uri="{FF2B5EF4-FFF2-40B4-BE49-F238E27FC236}">
                <a16:creationId xmlns:a16="http://schemas.microsoft.com/office/drawing/2014/main" id="{18F03263-E573-D241-4B1B-E10AD19B73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1BB77F-6F56-45E5-C623-6E30A7CF1886}"/>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371846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2121F-43CF-4FB4-1AEE-733644B8E9B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850D42F-A8A6-ADEF-0D4C-90342881DE8C}"/>
              </a:ext>
            </a:extLst>
          </p:cNvPr>
          <p:cNvSpPr>
            <a:spLocks noGrp="1"/>
          </p:cNvSpPr>
          <p:nvPr>
            <p:ph type="dt" sz="half" idx="10"/>
          </p:nvPr>
        </p:nvSpPr>
        <p:spPr/>
        <p:txBody>
          <a:bodyPr/>
          <a:lstStyle/>
          <a:p>
            <a:fld id="{1CAE48DF-23E4-2E4E-9011-6A2C88CF2076}" type="datetimeFigureOut">
              <a:rPr lang="en-US" smtClean="0"/>
              <a:t>3/11/25</a:t>
            </a:fld>
            <a:endParaRPr lang="en-US"/>
          </a:p>
        </p:txBody>
      </p:sp>
      <p:sp>
        <p:nvSpPr>
          <p:cNvPr id="4" name="Footer Placeholder 3">
            <a:extLst>
              <a:ext uri="{FF2B5EF4-FFF2-40B4-BE49-F238E27FC236}">
                <a16:creationId xmlns:a16="http://schemas.microsoft.com/office/drawing/2014/main" id="{7624381C-861A-6C2B-F7F5-62080EEC88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35F449-AEA8-AD14-AC24-2A73550A9C71}"/>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1038591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077F07-C13E-1213-BF93-BEEC31A86003}"/>
              </a:ext>
            </a:extLst>
          </p:cNvPr>
          <p:cNvSpPr>
            <a:spLocks noGrp="1"/>
          </p:cNvSpPr>
          <p:nvPr>
            <p:ph type="dt" sz="half" idx="10"/>
          </p:nvPr>
        </p:nvSpPr>
        <p:spPr/>
        <p:txBody>
          <a:bodyPr/>
          <a:lstStyle/>
          <a:p>
            <a:fld id="{1CAE48DF-23E4-2E4E-9011-6A2C88CF2076}" type="datetimeFigureOut">
              <a:rPr lang="en-US" smtClean="0"/>
              <a:t>3/11/25</a:t>
            </a:fld>
            <a:endParaRPr lang="en-US"/>
          </a:p>
        </p:txBody>
      </p:sp>
      <p:sp>
        <p:nvSpPr>
          <p:cNvPr id="3" name="Footer Placeholder 2">
            <a:extLst>
              <a:ext uri="{FF2B5EF4-FFF2-40B4-BE49-F238E27FC236}">
                <a16:creationId xmlns:a16="http://schemas.microsoft.com/office/drawing/2014/main" id="{CE512A55-A3BF-C5F2-A2DF-4A6AE2FC2C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A3AE3B-3B5E-EAF9-367D-73F6103A1030}"/>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2199877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4DBC0-62AA-E933-FA38-06266BB1E9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8D000A4-0BA9-E587-DE68-EA44519273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59E35F0-F49C-662A-0D16-0046C8EBC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F47CA1-A428-2269-4F89-BE569E198EC0}"/>
              </a:ext>
            </a:extLst>
          </p:cNvPr>
          <p:cNvSpPr>
            <a:spLocks noGrp="1"/>
          </p:cNvSpPr>
          <p:nvPr>
            <p:ph type="dt" sz="half" idx="10"/>
          </p:nvPr>
        </p:nvSpPr>
        <p:spPr/>
        <p:txBody>
          <a:bodyPr/>
          <a:lstStyle/>
          <a:p>
            <a:fld id="{1CAE48DF-23E4-2E4E-9011-6A2C88CF2076}" type="datetimeFigureOut">
              <a:rPr lang="en-US" smtClean="0"/>
              <a:t>3/11/25</a:t>
            </a:fld>
            <a:endParaRPr lang="en-US"/>
          </a:p>
        </p:txBody>
      </p:sp>
      <p:sp>
        <p:nvSpPr>
          <p:cNvPr id="6" name="Footer Placeholder 5">
            <a:extLst>
              <a:ext uri="{FF2B5EF4-FFF2-40B4-BE49-F238E27FC236}">
                <a16:creationId xmlns:a16="http://schemas.microsoft.com/office/drawing/2014/main" id="{FDC8986A-7DAF-A5D9-4A0A-860B42721A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444A1B-14C7-5611-EEC2-5C49D4D62D1C}"/>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718970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6FCD0-61B1-20DF-529B-F85896D1C26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65E5EDE-C0CC-C1DA-248A-1CDECFF9B6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2E4268-D43B-615B-1457-749B0A9F9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8201A27-0E42-868E-10EF-C42AAA6821B3}"/>
              </a:ext>
            </a:extLst>
          </p:cNvPr>
          <p:cNvSpPr>
            <a:spLocks noGrp="1"/>
          </p:cNvSpPr>
          <p:nvPr>
            <p:ph type="dt" sz="half" idx="10"/>
          </p:nvPr>
        </p:nvSpPr>
        <p:spPr/>
        <p:txBody>
          <a:bodyPr/>
          <a:lstStyle/>
          <a:p>
            <a:fld id="{1CAE48DF-23E4-2E4E-9011-6A2C88CF2076}" type="datetimeFigureOut">
              <a:rPr lang="en-US" smtClean="0"/>
              <a:t>3/11/25</a:t>
            </a:fld>
            <a:endParaRPr lang="en-US"/>
          </a:p>
        </p:txBody>
      </p:sp>
      <p:sp>
        <p:nvSpPr>
          <p:cNvPr id="6" name="Footer Placeholder 5">
            <a:extLst>
              <a:ext uri="{FF2B5EF4-FFF2-40B4-BE49-F238E27FC236}">
                <a16:creationId xmlns:a16="http://schemas.microsoft.com/office/drawing/2014/main" id="{2881C382-8332-DBAE-6084-1EA9248F9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AA709D-D1BA-F1B6-70A9-F0B4E23405D2}"/>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3888239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36B6F0-D98C-A28E-EE62-98652BF31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54D31-CB4A-56F1-6D3F-59B9D2262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3A32FD1-E49B-9C58-9DF2-5784773A66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AE48DF-23E4-2E4E-9011-6A2C88CF2076}" type="datetimeFigureOut">
              <a:rPr lang="en-US" smtClean="0"/>
              <a:t>3/11/25</a:t>
            </a:fld>
            <a:endParaRPr lang="en-US"/>
          </a:p>
        </p:txBody>
      </p:sp>
      <p:sp>
        <p:nvSpPr>
          <p:cNvPr id="5" name="Footer Placeholder 4">
            <a:extLst>
              <a:ext uri="{FF2B5EF4-FFF2-40B4-BE49-F238E27FC236}">
                <a16:creationId xmlns:a16="http://schemas.microsoft.com/office/drawing/2014/main" id="{A9CBE69A-31E1-F584-941A-CD65E6047D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08AB958-A5AB-2BFF-0F18-BEC4339F72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4E65CB-30DD-854A-A512-A55AAFADF049}" type="slidenum">
              <a:rPr lang="en-US" smtClean="0"/>
              <a:t>‹#›</a:t>
            </a:fld>
            <a:endParaRPr lang="en-US"/>
          </a:p>
        </p:txBody>
      </p:sp>
    </p:spTree>
    <p:extLst>
      <p:ext uri="{BB962C8B-B14F-4D97-AF65-F5344CB8AC3E}">
        <p14:creationId xmlns:p14="http://schemas.microsoft.com/office/powerpoint/2010/main" val="692623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tackoverflow.com/questions/1195858/how-to-deal-with-concurrent-updates-in-databases?rq=3" TargetMode="External"/><Relationship Id="rId2" Type="http://schemas.openxmlformats.org/officeDocument/2006/relationships/hyperlink" Target="https://docs.raima.com/rdm/14_2/ug/sql/ConcurrentDbAccess.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C21089-57C6-4262-C00F-208F8B313511}"/>
              </a:ext>
            </a:extLst>
          </p:cNvPr>
          <p:cNvSpPr txBox="1"/>
          <p:nvPr/>
        </p:nvSpPr>
        <p:spPr>
          <a:xfrm>
            <a:off x="383628" y="2577113"/>
            <a:ext cx="11424744" cy="1015663"/>
          </a:xfrm>
          <a:prstGeom prst="rect">
            <a:avLst/>
          </a:prstGeom>
          <a:noFill/>
        </p:spPr>
        <p:txBody>
          <a:bodyPr wrap="square" rtlCol="0">
            <a:spAutoFit/>
          </a:bodyPr>
          <a:lstStyle/>
          <a:p>
            <a:pPr algn="l" fontAlgn="base"/>
            <a:r>
              <a:rPr lang="en-IE" sz="2000" b="1" i="0" dirty="0">
                <a:solidFill>
                  <a:srgbClr val="FF0000"/>
                </a:solidFill>
                <a:effectLst/>
                <a:latin typeface="inherit"/>
              </a:rPr>
              <a:t>Owned by Daniela Ventura</a:t>
            </a:r>
          </a:p>
          <a:p>
            <a:pPr algn="l" fontAlgn="base"/>
            <a:endParaRPr lang="en-IE" sz="2000" b="1" dirty="0">
              <a:solidFill>
                <a:srgbClr val="FF0000"/>
              </a:solidFill>
              <a:latin typeface="inherit"/>
            </a:endParaRPr>
          </a:p>
          <a:p>
            <a:pPr algn="l" fontAlgn="base"/>
            <a:r>
              <a:rPr lang="en-IE" sz="2000" b="1" dirty="0">
                <a:solidFill>
                  <a:srgbClr val="FF0000"/>
                </a:solidFill>
                <a:latin typeface="inherit"/>
              </a:rPr>
              <a:t>GPL Licence</a:t>
            </a:r>
          </a:p>
        </p:txBody>
      </p:sp>
      <p:sp>
        <p:nvSpPr>
          <p:cNvPr id="2" name="TextBox 1">
            <a:extLst>
              <a:ext uri="{FF2B5EF4-FFF2-40B4-BE49-F238E27FC236}">
                <a16:creationId xmlns:a16="http://schemas.microsoft.com/office/drawing/2014/main" id="{16B22574-8664-DACB-ACFA-02C1160866CC}"/>
              </a:ext>
            </a:extLst>
          </p:cNvPr>
          <p:cNvSpPr txBox="1"/>
          <p:nvPr/>
        </p:nvSpPr>
        <p:spPr>
          <a:xfrm>
            <a:off x="1418895" y="5420161"/>
            <a:ext cx="10279117" cy="400110"/>
          </a:xfrm>
          <a:prstGeom prst="rect">
            <a:avLst/>
          </a:prstGeom>
          <a:noFill/>
        </p:spPr>
        <p:txBody>
          <a:bodyPr wrap="square" rtlCol="0">
            <a:spAutoFit/>
          </a:bodyPr>
          <a:lstStyle/>
          <a:p>
            <a:pPr algn="r" fontAlgn="base"/>
            <a:r>
              <a:rPr lang="en-IE" sz="2000" b="1" i="0" dirty="0">
                <a:solidFill>
                  <a:srgbClr val="FF0000"/>
                </a:solidFill>
                <a:effectLst/>
                <a:latin typeface="inherit"/>
              </a:rPr>
              <a:t>Coordinator Pattern</a:t>
            </a:r>
            <a:endParaRPr lang="en-IE" sz="2000" b="1" dirty="0">
              <a:solidFill>
                <a:srgbClr val="FF0000"/>
              </a:solidFill>
              <a:latin typeface="inherit"/>
            </a:endParaRPr>
          </a:p>
        </p:txBody>
      </p:sp>
    </p:spTree>
    <p:extLst>
      <p:ext uri="{BB962C8B-B14F-4D97-AF65-F5344CB8AC3E}">
        <p14:creationId xmlns:p14="http://schemas.microsoft.com/office/powerpoint/2010/main" val="3880552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2FA5B-BC19-1F79-FEC4-4C1F1AFA9B2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DE3B56D-3895-A803-656E-83B8B6AFDED4}"/>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BC044FE5-5BA5-09C6-1883-8772CBCA0EEB}"/>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5F11168B-FB7B-1CEF-C92A-1EAF1847623A}"/>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D9B92F52-B84D-C45F-7CBD-B09895EA6B96}"/>
              </a:ext>
            </a:extLst>
          </p:cNvPr>
          <p:cNvSpPr/>
          <p:nvPr/>
        </p:nvSpPr>
        <p:spPr>
          <a:xfrm>
            <a:off x="3962400" y="3794234"/>
            <a:ext cx="840827" cy="861848"/>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n2</a:t>
            </a:r>
          </a:p>
        </p:txBody>
      </p:sp>
      <p:sp>
        <p:nvSpPr>
          <p:cNvPr id="9" name="Rectangle 8">
            <a:extLst>
              <a:ext uri="{FF2B5EF4-FFF2-40B4-BE49-F238E27FC236}">
                <a16:creationId xmlns:a16="http://schemas.microsoft.com/office/drawing/2014/main" id="{C42F3929-DE6E-16DF-012D-647971661913}"/>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AF7D59A7-8B36-EEF5-6E6E-AF63B34AECFF}"/>
              </a:ext>
            </a:extLst>
          </p:cNvPr>
          <p:cNvSpPr txBox="1"/>
          <p:nvPr/>
        </p:nvSpPr>
        <p:spPr>
          <a:xfrm>
            <a:off x="578070" y="6358759"/>
            <a:ext cx="3888116" cy="369332"/>
          </a:xfrm>
          <a:prstGeom prst="rect">
            <a:avLst/>
          </a:prstGeom>
          <a:noFill/>
        </p:spPr>
        <p:txBody>
          <a:bodyPr wrap="none" rtlCol="0">
            <a:spAutoFit/>
          </a:bodyPr>
          <a:lstStyle/>
          <a:p>
            <a:r>
              <a:rPr lang="en-US" dirty="0"/>
              <a:t>Node n2 crashes but just for 1 minute</a:t>
            </a:r>
          </a:p>
        </p:txBody>
      </p:sp>
      <p:grpSp>
        <p:nvGrpSpPr>
          <p:cNvPr id="2" name="Group 1">
            <a:extLst>
              <a:ext uri="{FF2B5EF4-FFF2-40B4-BE49-F238E27FC236}">
                <a16:creationId xmlns:a16="http://schemas.microsoft.com/office/drawing/2014/main" id="{F0297543-2A9C-AA91-3C01-D89A455893C8}"/>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5BAD6D75-59FE-F6C6-3511-7AC37D8CB0F8}"/>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671E84C4-4701-7E8E-396B-72FAB7B8B8DA}"/>
                </a:ext>
              </a:extLst>
            </p:cNvPr>
            <p:cNvSpPr txBox="1"/>
            <p:nvPr/>
          </p:nvSpPr>
          <p:spPr>
            <a:xfrm>
              <a:off x="3699638" y="1958226"/>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a:t>
              </a:r>
            </a:p>
            <a:p>
              <a:r>
                <a:rPr lang="en-IE" sz="1200" dirty="0">
                  <a:solidFill>
                    <a:srgbClr val="0C0D0E"/>
                  </a:solidFill>
                  <a:latin typeface="var(--theme-post-body-font-family, var(--theme-body-font-family))"/>
                </a:rPr>
                <a:t>n0, n1, n2 min/max Range</a:t>
              </a:r>
              <a:endParaRPr lang="en-US" sz="1200" dirty="0"/>
            </a:p>
          </p:txBody>
        </p:sp>
      </p:grpSp>
      <p:cxnSp>
        <p:nvCxnSpPr>
          <p:cNvPr id="3" name="Straight Arrow Connector 2">
            <a:extLst>
              <a:ext uri="{FF2B5EF4-FFF2-40B4-BE49-F238E27FC236}">
                <a16:creationId xmlns:a16="http://schemas.microsoft.com/office/drawing/2014/main" id="{42F1BC45-F3BF-E461-DFCE-EF1EFB6950F9}"/>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846BF47A-F584-A31E-9311-2371355D6B26}"/>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63F8CA94-5C4E-B047-7464-0873F2AEAD9B}"/>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CE7F69C3-5F5B-2F94-24F7-2EAEEF74510B}"/>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21" name="TextBox 20">
            <a:extLst>
              <a:ext uri="{FF2B5EF4-FFF2-40B4-BE49-F238E27FC236}">
                <a16:creationId xmlns:a16="http://schemas.microsoft.com/office/drawing/2014/main" id="{11B09E8F-E2A6-9BB9-436B-885E7AF9AED8}"/>
              </a:ext>
            </a:extLst>
          </p:cNvPr>
          <p:cNvSpPr txBox="1"/>
          <p:nvPr/>
        </p:nvSpPr>
        <p:spPr>
          <a:xfrm>
            <a:off x="6524368" y="3014319"/>
            <a:ext cx="5350476" cy="1200329"/>
          </a:xfrm>
          <a:prstGeom prst="rect">
            <a:avLst/>
          </a:prstGeom>
          <a:noFill/>
        </p:spPr>
        <p:txBody>
          <a:bodyPr wrap="square" rtlCol="0">
            <a:spAutoFit/>
          </a:bodyPr>
          <a:lstStyle/>
          <a:p>
            <a:r>
              <a:rPr lang="en-US" dirty="0"/>
              <a:t>If a node crashes for few minutes, the Coordinator is not aware of the crash…</a:t>
            </a:r>
          </a:p>
          <a:p>
            <a:endParaRPr lang="en-US" dirty="0"/>
          </a:p>
          <a:p>
            <a:r>
              <a:rPr lang="en-US" dirty="0"/>
              <a:t>No actions.</a:t>
            </a:r>
          </a:p>
        </p:txBody>
      </p:sp>
    </p:spTree>
    <p:extLst>
      <p:ext uri="{BB962C8B-B14F-4D97-AF65-F5344CB8AC3E}">
        <p14:creationId xmlns:p14="http://schemas.microsoft.com/office/powerpoint/2010/main" val="3075687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0FEF5-F7D9-9352-7075-130D0005B3C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213478B6-A2C1-6DDC-6F1C-FCC450D6E22A}"/>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488E45FE-374D-B028-A982-C5B6D6FF421C}"/>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A157A492-33CF-F729-D0A0-458E4D3A0E09}"/>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7A02250A-B69F-BA0F-A44C-533BB5029038}"/>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n2</a:t>
            </a:r>
          </a:p>
        </p:txBody>
      </p:sp>
      <p:sp>
        <p:nvSpPr>
          <p:cNvPr id="9" name="Rectangle 8">
            <a:extLst>
              <a:ext uri="{FF2B5EF4-FFF2-40B4-BE49-F238E27FC236}">
                <a16:creationId xmlns:a16="http://schemas.microsoft.com/office/drawing/2014/main" id="{11E9D353-DC1C-0F2A-73BD-0E39B4C5D02E}"/>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0CD724A0-3E12-39CD-AB12-485CDA792238}"/>
              </a:ext>
            </a:extLst>
          </p:cNvPr>
          <p:cNvSpPr txBox="1"/>
          <p:nvPr/>
        </p:nvSpPr>
        <p:spPr>
          <a:xfrm>
            <a:off x="578070" y="6358759"/>
            <a:ext cx="3888116" cy="369332"/>
          </a:xfrm>
          <a:prstGeom prst="rect">
            <a:avLst/>
          </a:prstGeom>
          <a:noFill/>
        </p:spPr>
        <p:txBody>
          <a:bodyPr wrap="none" rtlCol="0">
            <a:spAutoFit/>
          </a:bodyPr>
          <a:lstStyle/>
          <a:p>
            <a:r>
              <a:rPr lang="en-US" dirty="0"/>
              <a:t>Node n2 crashes but just for 1 minute</a:t>
            </a:r>
          </a:p>
        </p:txBody>
      </p:sp>
      <p:grpSp>
        <p:nvGrpSpPr>
          <p:cNvPr id="2" name="Group 1">
            <a:extLst>
              <a:ext uri="{FF2B5EF4-FFF2-40B4-BE49-F238E27FC236}">
                <a16:creationId xmlns:a16="http://schemas.microsoft.com/office/drawing/2014/main" id="{B63936CE-0D35-9030-BE41-626FB9416CCE}"/>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4C161436-0FE7-EAE6-54A3-EDA054693632}"/>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F489C205-2119-7932-25A6-EA9CFC5AF510}"/>
                </a:ext>
              </a:extLst>
            </p:cNvPr>
            <p:cNvSpPr txBox="1"/>
            <p:nvPr/>
          </p:nvSpPr>
          <p:spPr>
            <a:xfrm>
              <a:off x="3699638" y="1958226"/>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a:t>
              </a:r>
            </a:p>
            <a:p>
              <a:r>
                <a:rPr lang="en-IE" sz="1200" dirty="0">
                  <a:solidFill>
                    <a:srgbClr val="0C0D0E"/>
                  </a:solidFill>
                  <a:latin typeface="var(--theme-post-body-font-family, var(--theme-body-font-family))"/>
                </a:rPr>
                <a:t>n0, n1, n2 min/max Range</a:t>
              </a:r>
              <a:endParaRPr lang="en-US" sz="1200" dirty="0"/>
            </a:p>
          </p:txBody>
        </p:sp>
      </p:grpSp>
      <p:cxnSp>
        <p:nvCxnSpPr>
          <p:cNvPr id="3" name="Straight Arrow Connector 2">
            <a:extLst>
              <a:ext uri="{FF2B5EF4-FFF2-40B4-BE49-F238E27FC236}">
                <a16:creationId xmlns:a16="http://schemas.microsoft.com/office/drawing/2014/main" id="{AFE46205-C2D7-8F6D-D9E0-664AAB2AE0C6}"/>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F8478E2A-47C5-28D0-3777-0049217317EE}"/>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42B0FFCF-D070-3451-0AE5-675EAE6E10AE}"/>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D402C8C3-C2D9-9591-0E2A-F8FE5A0C97D3}"/>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21" name="TextBox 20">
            <a:extLst>
              <a:ext uri="{FF2B5EF4-FFF2-40B4-BE49-F238E27FC236}">
                <a16:creationId xmlns:a16="http://schemas.microsoft.com/office/drawing/2014/main" id="{0AA0D2E5-5A12-BEF6-E65F-B5A182CEB408}"/>
              </a:ext>
            </a:extLst>
          </p:cNvPr>
          <p:cNvSpPr txBox="1"/>
          <p:nvPr/>
        </p:nvSpPr>
        <p:spPr>
          <a:xfrm>
            <a:off x="6524368" y="1811958"/>
            <a:ext cx="5350476" cy="3139321"/>
          </a:xfrm>
          <a:prstGeom prst="rect">
            <a:avLst/>
          </a:prstGeom>
          <a:noFill/>
        </p:spPr>
        <p:txBody>
          <a:bodyPr wrap="square" rtlCol="0">
            <a:spAutoFit/>
          </a:bodyPr>
          <a:lstStyle/>
          <a:p>
            <a:r>
              <a:rPr lang="en-US" dirty="0"/>
              <a:t>However, when n2 restarts, it calls /</a:t>
            </a:r>
            <a:r>
              <a:rPr lang="en-US" dirty="0" err="1"/>
              <a:t>assignRange</a:t>
            </a:r>
            <a:r>
              <a:rPr lang="en-US" dirty="0"/>
              <a:t> API.</a:t>
            </a:r>
          </a:p>
          <a:p>
            <a:endParaRPr lang="en-US" dirty="0"/>
          </a:p>
          <a:p>
            <a:r>
              <a:rPr lang="en-US" dirty="0"/>
              <a:t>The Coordinator:</a:t>
            </a:r>
          </a:p>
          <a:p>
            <a:pPr marL="285750" indent="-285750">
              <a:buFont typeface="Arial" panose="020B0604020202020204" pitchFamily="34" charset="0"/>
              <a:buChar char="•"/>
            </a:pPr>
            <a:r>
              <a:rPr lang="en-US" dirty="0"/>
              <a:t>Checks in memory if n0/n1/n2 have already a range assigned to them… </a:t>
            </a:r>
          </a:p>
          <a:p>
            <a:pPr marL="285750" indent="-285750">
              <a:buFont typeface="Arial" panose="020B0604020202020204" pitchFamily="34" charset="0"/>
              <a:buChar char="•"/>
            </a:pPr>
            <a:r>
              <a:rPr lang="en-US" dirty="0">
                <a:solidFill>
                  <a:srgbClr val="FF0000"/>
                </a:solidFill>
              </a:rPr>
              <a:t>yes… there is! =&gt; Therefore there is no need to read the document from the DB!</a:t>
            </a:r>
            <a:endParaRPr lang="en-US" dirty="0"/>
          </a:p>
          <a:p>
            <a:pPr marL="285750" indent="-285750">
              <a:buFont typeface="Arial" panose="020B0604020202020204" pitchFamily="34" charset="0"/>
              <a:buChar char="•"/>
            </a:pPr>
            <a:r>
              <a:rPr lang="en-US" dirty="0"/>
              <a:t>The “</a:t>
            </a:r>
            <a:r>
              <a:rPr lang="en-US" dirty="0" err="1"/>
              <a:t>updatedAt</a:t>
            </a:r>
            <a:r>
              <a:rPr lang="en-US" dirty="0"/>
              <a:t>” is updated in the DB.</a:t>
            </a:r>
          </a:p>
          <a:p>
            <a:pPr marL="285750" indent="-285750">
              <a:buFont typeface="Arial" panose="020B0604020202020204" pitchFamily="34" charset="0"/>
              <a:buChar char="•"/>
            </a:pPr>
            <a:r>
              <a:rPr lang="en-US" dirty="0"/>
              <a:t>The min/max range value stored in memory is send to node n2.</a:t>
            </a:r>
          </a:p>
          <a:p>
            <a:pPr marL="285750" indent="-285750">
              <a:buFont typeface="Arial" panose="020B0604020202020204" pitchFamily="34" charset="0"/>
              <a:buChar char="•"/>
            </a:pPr>
            <a:endParaRPr lang="en-US" dirty="0"/>
          </a:p>
        </p:txBody>
      </p:sp>
      <p:cxnSp>
        <p:nvCxnSpPr>
          <p:cNvPr id="15" name="Straight Arrow Connector 14">
            <a:extLst>
              <a:ext uri="{FF2B5EF4-FFF2-40B4-BE49-F238E27FC236}">
                <a16:creationId xmlns:a16="http://schemas.microsoft.com/office/drawing/2014/main" id="{850CAFE8-C879-2743-187C-9E30464D28AD}"/>
              </a:ext>
            </a:extLst>
          </p:cNvPr>
          <p:cNvCxnSpPr>
            <a:stCxn id="8" idx="0"/>
            <a:endCxn id="5" idx="2"/>
          </p:cNvCxnSpPr>
          <p:nvPr/>
        </p:nvCxnSpPr>
        <p:spPr>
          <a:xfrm flipH="1" flipV="1">
            <a:off x="2569780" y="2701158"/>
            <a:ext cx="1813034" cy="1093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015C4AB3-EE1D-A56C-9728-DEBF0C9D77E8}"/>
              </a:ext>
            </a:extLst>
          </p:cNvPr>
          <p:cNvSpPr txBox="1"/>
          <p:nvPr/>
        </p:nvSpPr>
        <p:spPr>
          <a:xfrm>
            <a:off x="3749937" y="2948064"/>
            <a:ext cx="1686167" cy="461665"/>
          </a:xfrm>
          <a:prstGeom prst="rect">
            <a:avLst/>
          </a:prstGeom>
          <a:noFill/>
        </p:spPr>
        <p:txBody>
          <a:bodyPr wrap="none" rtlCol="0">
            <a:spAutoFit/>
          </a:bodyPr>
          <a:lstStyle/>
          <a:p>
            <a:r>
              <a:rPr lang="en-US" sz="1200" dirty="0"/>
              <a:t>@POST - /</a:t>
            </a:r>
            <a:r>
              <a:rPr lang="en-US" sz="1200" dirty="0" err="1"/>
              <a:t>assignRange</a:t>
            </a:r>
            <a:br>
              <a:rPr lang="en-US" sz="1200" dirty="0"/>
            </a:br>
            <a:r>
              <a:rPr lang="en-US" sz="1200" dirty="0"/>
              <a:t>body: { </a:t>
            </a:r>
            <a:r>
              <a:rPr lang="en-US" sz="1200" dirty="0" err="1"/>
              <a:t>nodeID</a:t>
            </a:r>
            <a:r>
              <a:rPr lang="en-US" sz="1200" dirty="0"/>
              <a:t>: n2}</a:t>
            </a:r>
          </a:p>
        </p:txBody>
      </p:sp>
    </p:spTree>
    <p:extLst>
      <p:ext uri="{BB962C8B-B14F-4D97-AF65-F5344CB8AC3E}">
        <p14:creationId xmlns:p14="http://schemas.microsoft.com/office/powerpoint/2010/main" val="761045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D5A0C-48BC-2FDF-A9A3-40F48C2B0BD2}"/>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F9B9B1F6-C502-9921-46FF-8DE1125BE1B8}"/>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B00A6C11-EEB1-3E55-0ADA-DA052F593618}"/>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00FD321E-02B9-9DC2-FC46-D0349A89EDBC}"/>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302B0B3C-6A20-B7AA-3614-B8D7C1D7BC30}"/>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n2</a:t>
            </a:r>
          </a:p>
        </p:txBody>
      </p:sp>
      <p:sp>
        <p:nvSpPr>
          <p:cNvPr id="9" name="Rectangle 8">
            <a:extLst>
              <a:ext uri="{FF2B5EF4-FFF2-40B4-BE49-F238E27FC236}">
                <a16:creationId xmlns:a16="http://schemas.microsoft.com/office/drawing/2014/main" id="{B3DC8EC7-6CF7-DC2A-0371-003B97995E2A}"/>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2702F034-BBE8-2525-FB3F-D6CA40F36E0E}"/>
              </a:ext>
            </a:extLst>
          </p:cNvPr>
          <p:cNvSpPr txBox="1"/>
          <p:nvPr/>
        </p:nvSpPr>
        <p:spPr>
          <a:xfrm>
            <a:off x="578070" y="6358759"/>
            <a:ext cx="3888116" cy="369332"/>
          </a:xfrm>
          <a:prstGeom prst="rect">
            <a:avLst/>
          </a:prstGeom>
          <a:noFill/>
        </p:spPr>
        <p:txBody>
          <a:bodyPr wrap="none" rtlCol="0">
            <a:spAutoFit/>
          </a:bodyPr>
          <a:lstStyle/>
          <a:p>
            <a:r>
              <a:rPr lang="en-US" dirty="0"/>
              <a:t>Node n2 crashes but just for 1 minute</a:t>
            </a:r>
          </a:p>
        </p:txBody>
      </p:sp>
      <p:grpSp>
        <p:nvGrpSpPr>
          <p:cNvPr id="2" name="Group 1">
            <a:extLst>
              <a:ext uri="{FF2B5EF4-FFF2-40B4-BE49-F238E27FC236}">
                <a16:creationId xmlns:a16="http://schemas.microsoft.com/office/drawing/2014/main" id="{AFAC99C6-9411-0BE0-6E5C-89DC364822F3}"/>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2A02F43E-D762-2DB2-1A0B-3704E6879598}"/>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6DC7A192-798F-2CD9-6A63-4D2B7444C428}"/>
                </a:ext>
              </a:extLst>
            </p:cNvPr>
            <p:cNvSpPr txBox="1"/>
            <p:nvPr/>
          </p:nvSpPr>
          <p:spPr>
            <a:xfrm>
              <a:off x="3699638" y="1958226"/>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a:t>
              </a:r>
            </a:p>
            <a:p>
              <a:r>
                <a:rPr lang="en-IE" sz="1200" dirty="0">
                  <a:solidFill>
                    <a:srgbClr val="0C0D0E"/>
                  </a:solidFill>
                  <a:latin typeface="var(--theme-post-body-font-family, var(--theme-body-font-family))"/>
                </a:rPr>
                <a:t>n0, n1, n2 min/max Range</a:t>
              </a:r>
              <a:endParaRPr lang="en-US" sz="1200" dirty="0"/>
            </a:p>
          </p:txBody>
        </p:sp>
      </p:grpSp>
      <p:cxnSp>
        <p:nvCxnSpPr>
          <p:cNvPr id="3" name="Straight Arrow Connector 2">
            <a:extLst>
              <a:ext uri="{FF2B5EF4-FFF2-40B4-BE49-F238E27FC236}">
                <a16:creationId xmlns:a16="http://schemas.microsoft.com/office/drawing/2014/main" id="{1D224003-C6B1-C9E6-7FDE-80E7E822CDBC}"/>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8F924BBA-4A9E-ECD5-4227-23E8E30F3040}"/>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A6F24C29-BFB6-7D87-1FDC-F501D0ACA2DA}"/>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20DC62E2-4205-79FF-3D0F-14BE4F797DD1}"/>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updatedAt</a:t>
            </a: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a:t>
            </a:r>
            <a:r>
              <a:rPr lang="en-IE" sz="1200" b="0" dirty="0">
                <a:solidFill>
                  <a:srgbClr val="FF0000"/>
                </a:solidFill>
                <a:effectLst/>
                <a:latin typeface="Menlo" panose="020B0609030804020204" pitchFamily="49" charset="0"/>
              </a:rPr>
              <a:t>"timestamp3"</a:t>
            </a:r>
          </a:p>
          <a:p>
            <a:pPr>
              <a:lnSpc>
                <a:spcPts val="1350"/>
              </a:lnSpc>
            </a:pPr>
            <a:r>
              <a:rPr lang="en-IE" sz="1200" b="0" dirty="0">
                <a:effectLst/>
                <a:latin typeface="Menlo" panose="020B0609030804020204" pitchFamily="49" charset="0"/>
              </a:rPr>
              <a:t>}</a:t>
            </a:r>
          </a:p>
        </p:txBody>
      </p:sp>
      <p:cxnSp>
        <p:nvCxnSpPr>
          <p:cNvPr id="15" name="Straight Arrow Connector 14">
            <a:extLst>
              <a:ext uri="{FF2B5EF4-FFF2-40B4-BE49-F238E27FC236}">
                <a16:creationId xmlns:a16="http://schemas.microsoft.com/office/drawing/2014/main" id="{220A47A1-6983-885D-3C2B-3A70A63C7C58}"/>
              </a:ext>
            </a:extLst>
          </p:cNvPr>
          <p:cNvCxnSpPr>
            <a:stCxn id="8" idx="0"/>
            <a:endCxn id="5" idx="2"/>
          </p:cNvCxnSpPr>
          <p:nvPr/>
        </p:nvCxnSpPr>
        <p:spPr>
          <a:xfrm flipH="1" flipV="1">
            <a:off x="2569780" y="2701158"/>
            <a:ext cx="1813034" cy="1093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9CC8B1B0-2617-E704-4CCF-A3ACE75C441B}"/>
              </a:ext>
            </a:extLst>
          </p:cNvPr>
          <p:cNvSpPr txBox="1"/>
          <p:nvPr/>
        </p:nvSpPr>
        <p:spPr>
          <a:xfrm>
            <a:off x="4224043" y="2796721"/>
            <a:ext cx="1672253" cy="990015"/>
          </a:xfrm>
          <a:prstGeom prst="rect">
            <a:avLst/>
          </a:prstGeom>
          <a:noFill/>
        </p:spPr>
        <p:txBody>
          <a:bodyPr wrap="none" rtlCol="0">
            <a:spAutoFit/>
          </a:bodyPr>
          <a:lstStyle/>
          <a:p>
            <a:pPr>
              <a:lnSpc>
                <a:spcPts val="1350"/>
              </a:lnSpc>
            </a:pPr>
            <a:r>
              <a:rPr lang="en-US" sz="1200" dirty="0"/>
              <a:t>Response:</a:t>
            </a:r>
          </a:p>
          <a:p>
            <a:pPr>
              <a:lnSpc>
                <a:spcPts val="1350"/>
              </a:lnSpc>
            </a:pPr>
            <a:r>
              <a:rPr lang="en-US" sz="1200" dirty="0"/>
              <a:t>{</a:t>
            </a:r>
            <a:br>
              <a:rPr lang="en-US" sz="1200" dirty="0"/>
            </a:b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dirty="0">
                <a:latin typeface="Menlo" panose="020B0609030804020204" pitchFamily="49" charset="0"/>
              </a:rPr>
              <a:t>}</a:t>
            </a:r>
            <a:endParaRPr lang="en-US" sz="1200" dirty="0"/>
          </a:p>
        </p:txBody>
      </p:sp>
    </p:spTree>
    <p:extLst>
      <p:ext uri="{BB962C8B-B14F-4D97-AF65-F5344CB8AC3E}">
        <p14:creationId xmlns:p14="http://schemas.microsoft.com/office/powerpoint/2010/main" val="1109579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C98C9-81C9-C547-DC19-F3A53276378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E86E63CA-77BF-8C81-B1D6-542B6AC451EE}"/>
              </a:ext>
            </a:extLst>
          </p:cNvPr>
          <p:cNvSpPr/>
          <p:nvPr/>
        </p:nvSpPr>
        <p:spPr>
          <a:xfrm>
            <a:off x="1177159" y="2123089"/>
            <a:ext cx="2785241" cy="57806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86C548ED-2642-0DD0-56D0-C263CE378FF6}"/>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CDA770FA-EA01-428F-780D-60E5BCE4CD8E}"/>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638BFF9E-8940-D056-C5B7-863D9B754FBF}"/>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n2</a:t>
            </a:r>
          </a:p>
        </p:txBody>
      </p:sp>
      <p:sp>
        <p:nvSpPr>
          <p:cNvPr id="9" name="Rectangle 8">
            <a:extLst>
              <a:ext uri="{FF2B5EF4-FFF2-40B4-BE49-F238E27FC236}">
                <a16:creationId xmlns:a16="http://schemas.microsoft.com/office/drawing/2014/main" id="{D3004553-B543-1533-8861-D193D8321833}"/>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A173F38E-CB5D-8555-6EA7-8460FA75732D}"/>
              </a:ext>
            </a:extLst>
          </p:cNvPr>
          <p:cNvSpPr txBox="1"/>
          <p:nvPr/>
        </p:nvSpPr>
        <p:spPr>
          <a:xfrm>
            <a:off x="578070" y="6358759"/>
            <a:ext cx="2917465" cy="369332"/>
          </a:xfrm>
          <a:prstGeom prst="rect">
            <a:avLst/>
          </a:prstGeom>
          <a:noFill/>
        </p:spPr>
        <p:txBody>
          <a:bodyPr wrap="none" rtlCol="0">
            <a:spAutoFit/>
          </a:bodyPr>
          <a:lstStyle/>
          <a:p>
            <a:r>
              <a:rPr lang="en-US" dirty="0"/>
              <a:t>If the coordinator crashes…</a:t>
            </a:r>
          </a:p>
        </p:txBody>
      </p:sp>
      <p:grpSp>
        <p:nvGrpSpPr>
          <p:cNvPr id="2" name="Group 1">
            <a:extLst>
              <a:ext uri="{FF2B5EF4-FFF2-40B4-BE49-F238E27FC236}">
                <a16:creationId xmlns:a16="http://schemas.microsoft.com/office/drawing/2014/main" id="{C5C20F1D-8EDD-607C-ABD4-1AAA38707644}"/>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9372A84C-3392-474B-CC5E-842AB11F4ACC}"/>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39E2779A-7062-6E77-099F-2E2AB1DA13C1}"/>
                </a:ext>
              </a:extLst>
            </p:cNvPr>
            <p:cNvSpPr txBox="1"/>
            <p:nvPr/>
          </p:nvSpPr>
          <p:spPr>
            <a:xfrm>
              <a:off x="3699638" y="1958226"/>
              <a:ext cx="2407377" cy="461665"/>
            </a:xfrm>
            <a:prstGeom prst="rect">
              <a:avLst/>
            </a:prstGeom>
            <a:noFill/>
          </p:spPr>
          <p:txBody>
            <a:bodyPr wrap="square" rtlCol="0">
              <a:spAutoFit/>
            </a:bodyPr>
            <a:lstStyle/>
            <a:p>
              <a:r>
                <a:rPr lang="en-US" sz="1200" dirty="0"/>
                <a:t>At-restart its Memory:</a:t>
              </a:r>
            </a:p>
            <a:p>
              <a:r>
                <a:rPr lang="en-US" sz="1200" dirty="0"/>
                <a:t>{{ EMPTY }}</a:t>
              </a:r>
            </a:p>
          </p:txBody>
        </p:sp>
      </p:grpSp>
      <p:cxnSp>
        <p:nvCxnSpPr>
          <p:cNvPr id="3" name="Straight Arrow Connector 2">
            <a:extLst>
              <a:ext uri="{FF2B5EF4-FFF2-40B4-BE49-F238E27FC236}">
                <a16:creationId xmlns:a16="http://schemas.microsoft.com/office/drawing/2014/main" id="{9263F4A4-55AF-CE99-5664-01A5EC6387B2}"/>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D8DB84AF-85B6-645D-6C4E-D10A2F61EC36}"/>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41C49B53-2EEF-DD5C-6075-A6F79582880B}"/>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48D85CA5-FAB8-0F50-9A2C-44AB3EC0E76F}"/>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"timestamp3"</a:t>
            </a:r>
          </a:p>
          <a:p>
            <a:pPr>
              <a:lnSpc>
                <a:spcPts val="1350"/>
              </a:lnSpc>
            </a:pPr>
            <a:r>
              <a:rPr lang="en-IE" sz="1200" b="0" dirty="0">
                <a:effectLst/>
                <a:latin typeface="Menlo" panose="020B0609030804020204" pitchFamily="49" charset="0"/>
              </a:rPr>
              <a:t>}</a:t>
            </a:r>
          </a:p>
        </p:txBody>
      </p:sp>
      <p:sp>
        <p:nvSpPr>
          <p:cNvPr id="14" name="TextBox 13">
            <a:extLst>
              <a:ext uri="{FF2B5EF4-FFF2-40B4-BE49-F238E27FC236}">
                <a16:creationId xmlns:a16="http://schemas.microsoft.com/office/drawing/2014/main" id="{73A36E37-D392-7426-236F-3D177753C237}"/>
              </a:ext>
            </a:extLst>
          </p:cNvPr>
          <p:cNvSpPr txBox="1"/>
          <p:nvPr/>
        </p:nvSpPr>
        <p:spPr>
          <a:xfrm>
            <a:off x="6505903" y="2235083"/>
            <a:ext cx="5350476" cy="3139321"/>
          </a:xfrm>
          <a:prstGeom prst="rect">
            <a:avLst/>
          </a:prstGeom>
          <a:noFill/>
        </p:spPr>
        <p:txBody>
          <a:bodyPr wrap="square" rtlCol="0">
            <a:spAutoFit/>
          </a:bodyPr>
          <a:lstStyle/>
          <a:p>
            <a:r>
              <a:rPr lang="en-US" dirty="0"/>
              <a:t>When the coordinator crashes, and restart, its memory is empty…</a:t>
            </a:r>
          </a:p>
          <a:p>
            <a:endParaRPr lang="en-US" dirty="0"/>
          </a:p>
          <a:p>
            <a:r>
              <a:rPr lang="en-US" dirty="0"/>
              <a:t>However, the coordinator can re-build its memory using the information from the DB.</a:t>
            </a:r>
          </a:p>
          <a:p>
            <a:endParaRPr lang="en-US" dirty="0"/>
          </a:p>
          <a:p>
            <a:endParaRPr lang="en-US" dirty="0"/>
          </a:p>
          <a:p>
            <a:r>
              <a:rPr lang="en-US" dirty="0"/>
              <a:t>Note: The coordinator is a single point of failure... I think we would need a cluster of coordinators.</a:t>
            </a:r>
          </a:p>
          <a:p>
            <a:r>
              <a:rPr lang="en-US" dirty="0"/>
              <a:t>=&gt; We would need to implement a leader-followers approach.</a:t>
            </a:r>
          </a:p>
        </p:txBody>
      </p:sp>
    </p:spTree>
    <p:extLst>
      <p:ext uri="{BB962C8B-B14F-4D97-AF65-F5344CB8AC3E}">
        <p14:creationId xmlns:p14="http://schemas.microsoft.com/office/powerpoint/2010/main" val="872102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0500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BD8A7-1B85-F3BA-EFFA-1EBD53D75A8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62386B1-4EF8-F219-6AD6-72890183A727}"/>
              </a:ext>
            </a:extLst>
          </p:cNvPr>
          <p:cNvSpPr txBox="1"/>
          <p:nvPr/>
        </p:nvSpPr>
        <p:spPr>
          <a:xfrm>
            <a:off x="383628" y="2577113"/>
            <a:ext cx="11424744" cy="1015663"/>
          </a:xfrm>
          <a:prstGeom prst="rect">
            <a:avLst/>
          </a:prstGeom>
          <a:noFill/>
        </p:spPr>
        <p:txBody>
          <a:bodyPr wrap="square" rtlCol="0">
            <a:spAutoFit/>
          </a:bodyPr>
          <a:lstStyle/>
          <a:p>
            <a:pPr algn="l" fontAlgn="base"/>
            <a:r>
              <a:rPr lang="en-IE" sz="2000" b="1" i="0" dirty="0">
                <a:solidFill>
                  <a:srgbClr val="FF0000"/>
                </a:solidFill>
                <a:effectLst/>
                <a:latin typeface="inherit"/>
              </a:rPr>
              <a:t>Owned by Daniela Ventura</a:t>
            </a:r>
          </a:p>
          <a:p>
            <a:pPr algn="l" fontAlgn="base"/>
            <a:endParaRPr lang="en-IE" sz="2000" b="1" dirty="0">
              <a:solidFill>
                <a:srgbClr val="FF0000"/>
              </a:solidFill>
              <a:latin typeface="inherit"/>
            </a:endParaRPr>
          </a:p>
          <a:p>
            <a:pPr algn="l" fontAlgn="base"/>
            <a:r>
              <a:rPr lang="en-IE" sz="2000" b="1" dirty="0">
                <a:solidFill>
                  <a:srgbClr val="FF0000"/>
                </a:solidFill>
                <a:latin typeface="inherit"/>
              </a:rPr>
              <a:t>GPL Licence</a:t>
            </a:r>
          </a:p>
        </p:txBody>
      </p:sp>
      <p:sp>
        <p:nvSpPr>
          <p:cNvPr id="2" name="TextBox 1">
            <a:extLst>
              <a:ext uri="{FF2B5EF4-FFF2-40B4-BE49-F238E27FC236}">
                <a16:creationId xmlns:a16="http://schemas.microsoft.com/office/drawing/2014/main" id="{40BA3A27-0939-9581-6AE6-9FF6E410DBF0}"/>
              </a:ext>
            </a:extLst>
          </p:cNvPr>
          <p:cNvSpPr txBox="1"/>
          <p:nvPr/>
        </p:nvSpPr>
        <p:spPr>
          <a:xfrm>
            <a:off x="1418895" y="5420161"/>
            <a:ext cx="10279117" cy="400110"/>
          </a:xfrm>
          <a:prstGeom prst="rect">
            <a:avLst/>
          </a:prstGeom>
          <a:noFill/>
        </p:spPr>
        <p:txBody>
          <a:bodyPr wrap="square" rtlCol="0">
            <a:spAutoFit/>
          </a:bodyPr>
          <a:lstStyle/>
          <a:p>
            <a:pPr algn="r" fontAlgn="base"/>
            <a:r>
              <a:rPr lang="en-IE" sz="2000" b="1" i="0" dirty="0">
                <a:solidFill>
                  <a:srgbClr val="FF0000"/>
                </a:solidFill>
                <a:effectLst/>
                <a:latin typeface="inherit"/>
              </a:rPr>
              <a:t>Concurrent Reads and Writes</a:t>
            </a:r>
            <a:endParaRPr lang="en-IE" sz="2000" b="1" dirty="0">
              <a:solidFill>
                <a:srgbClr val="FF0000"/>
              </a:solidFill>
              <a:latin typeface="inherit"/>
            </a:endParaRPr>
          </a:p>
        </p:txBody>
      </p:sp>
    </p:spTree>
    <p:extLst>
      <p:ext uri="{BB962C8B-B14F-4D97-AF65-F5344CB8AC3E}">
        <p14:creationId xmlns:p14="http://schemas.microsoft.com/office/powerpoint/2010/main" val="1360509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B0280-CF7B-DE0B-EF0C-9C0EEC76A310}"/>
            </a:ext>
          </a:extLst>
        </p:cNvPr>
        <p:cNvGrpSpPr/>
        <p:nvPr/>
      </p:nvGrpSpPr>
      <p:grpSpPr>
        <a:xfrm>
          <a:off x="0" y="0"/>
          <a:ext cx="0" cy="0"/>
          <a:chOff x="0" y="0"/>
          <a:chExt cx="0" cy="0"/>
        </a:xfrm>
      </p:grpSpPr>
      <p:sp>
        <p:nvSpPr>
          <p:cNvPr id="4" name="Can 3">
            <a:extLst>
              <a:ext uri="{FF2B5EF4-FFF2-40B4-BE49-F238E27FC236}">
                <a16:creationId xmlns:a16="http://schemas.microsoft.com/office/drawing/2014/main" id="{B5A20299-42D6-163B-96A0-D0EB75DBB9D1}"/>
              </a:ext>
            </a:extLst>
          </p:cNvPr>
          <p:cNvSpPr/>
          <p:nvPr/>
        </p:nvSpPr>
        <p:spPr>
          <a:xfrm>
            <a:off x="8632152" y="1762684"/>
            <a:ext cx="1198180" cy="202849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Strings</a:t>
            </a:r>
          </a:p>
          <a:p>
            <a:pPr algn="ctr"/>
            <a:r>
              <a:rPr lang="en-US" dirty="0"/>
              <a:t>DB</a:t>
            </a:r>
          </a:p>
        </p:txBody>
      </p:sp>
      <p:sp>
        <p:nvSpPr>
          <p:cNvPr id="5" name="Rectangle 4">
            <a:extLst>
              <a:ext uri="{FF2B5EF4-FFF2-40B4-BE49-F238E27FC236}">
                <a16:creationId xmlns:a16="http://schemas.microsoft.com/office/drawing/2014/main" id="{D759CDDE-D233-640A-CB58-1907A2EC9CB5}"/>
              </a:ext>
            </a:extLst>
          </p:cNvPr>
          <p:cNvSpPr/>
          <p:nvPr/>
        </p:nvSpPr>
        <p:spPr>
          <a:xfrm>
            <a:off x="4979469" y="1999419"/>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82ADE6-CD3B-89A2-E6C3-8FF84410E8C1}"/>
              </a:ext>
            </a:extLst>
          </p:cNvPr>
          <p:cNvSpPr/>
          <p:nvPr/>
        </p:nvSpPr>
        <p:spPr>
          <a:xfrm>
            <a:off x="5131869" y="21833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A38C121-9E18-99A8-1807-870242EFBE43}"/>
              </a:ext>
            </a:extLst>
          </p:cNvPr>
          <p:cNvSpPr/>
          <p:nvPr/>
        </p:nvSpPr>
        <p:spPr>
          <a:xfrm>
            <a:off x="5284269" y="23357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127118C-C1BC-7F59-41B1-F466909C3615}"/>
              </a:ext>
            </a:extLst>
          </p:cNvPr>
          <p:cNvSpPr/>
          <p:nvPr/>
        </p:nvSpPr>
        <p:spPr>
          <a:xfrm>
            <a:off x="5436669" y="24881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9" name="TextBox 8">
            <a:extLst>
              <a:ext uri="{FF2B5EF4-FFF2-40B4-BE49-F238E27FC236}">
                <a16:creationId xmlns:a16="http://schemas.microsoft.com/office/drawing/2014/main" id="{519D5AC4-A52C-7B79-96D7-DE7D76DAF15A}"/>
              </a:ext>
            </a:extLst>
          </p:cNvPr>
          <p:cNvSpPr txBox="1"/>
          <p:nvPr/>
        </p:nvSpPr>
        <p:spPr>
          <a:xfrm>
            <a:off x="10101212" y="434897"/>
            <a:ext cx="1998752" cy="646331"/>
          </a:xfrm>
          <a:prstGeom prst="rect">
            <a:avLst/>
          </a:prstGeom>
          <a:noFill/>
        </p:spPr>
        <p:txBody>
          <a:bodyPr wrap="square" rtlCol="0">
            <a:spAutoFit/>
          </a:bodyPr>
          <a:lstStyle/>
          <a:p>
            <a:r>
              <a:rPr lang="en-US" dirty="0"/>
              <a:t>{ string: “00cc11”,</a:t>
            </a:r>
          </a:p>
          <a:p>
            <a:r>
              <a:rPr lang="en-US" dirty="0"/>
              <a:t>  “used”: “false” }</a:t>
            </a:r>
          </a:p>
        </p:txBody>
      </p:sp>
      <p:sp>
        <p:nvSpPr>
          <p:cNvPr id="10" name="TextBox 9">
            <a:extLst>
              <a:ext uri="{FF2B5EF4-FFF2-40B4-BE49-F238E27FC236}">
                <a16:creationId xmlns:a16="http://schemas.microsoft.com/office/drawing/2014/main" id="{941C665A-9D42-F0D2-0EAD-8762CC592AE2}"/>
              </a:ext>
            </a:extLst>
          </p:cNvPr>
          <p:cNvSpPr txBox="1"/>
          <p:nvPr/>
        </p:nvSpPr>
        <p:spPr>
          <a:xfrm>
            <a:off x="10101212" y="1253385"/>
            <a:ext cx="1894045" cy="646331"/>
          </a:xfrm>
          <a:prstGeom prst="rect">
            <a:avLst/>
          </a:prstGeom>
          <a:noFill/>
        </p:spPr>
        <p:txBody>
          <a:bodyPr wrap="square" rtlCol="0">
            <a:spAutoFit/>
          </a:bodyPr>
          <a:lstStyle/>
          <a:p>
            <a:r>
              <a:rPr lang="en-US" dirty="0"/>
              <a:t>{ string: “xx6411”,</a:t>
            </a:r>
          </a:p>
          <a:p>
            <a:r>
              <a:rPr lang="en-US" dirty="0"/>
              <a:t>  “used”: “false” }</a:t>
            </a:r>
          </a:p>
        </p:txBody>
      </p:sp>
      <p:sp>
        <p:nvSpPr>
          <p:cNvPr id="11" name="TextBox 10">
            <a:extLst>
              <a:ext uri="{FF2B5EF4-FFF2-40B4-BE49-F238E27FC236}">
                <a16:creationId xmlns:a16="http://schemas.microsoft.com/office/drawing/2014/main" id="{0A612D1A-E2D9-A5D3-8230-81748FC6F22C}"/>
              </a:ext>
            </a:extLst>
          </p:cNvPr>
          <p:cNvSpPr txBox="1"/>
          <p:nvPr/>
        </p:nvSpPr>
        <p:spPr>
          <a:xfrm>
            <a:off x="10101211" y="2065282"/>
            <a:ext cx="1949060" cy="646331"/>
          </a:xfrm>
          <a:prstGeom prst="rect">
            <a:avLst/>
          </a:prstGeom>
          <a:noFill/>
        </p:spPr>
        <p:txBody>
          <a:bodyPr wrap="square" rtlCol="0">
            <a:spAutoFit/>
          </a:bodyPr>
          <a:lstStyle/>
          <a:p>
            <a:r>
              <a:rPr lang="en-US" dirty="0"/>
              <a:t>{ string: “74d412”,</a:t>
            </a:r>
          </a:p>
          <a:p>
            <a:r>
              <a:rPr lang="en-US" dirty="0"/>
              <a:t>  “used”: “false” }</a:t>
            </a:r>
          </a:p>
        </p:txBody>
      </p:sp>
      <p:sp>
        <p:nvSpPr>
          <p:cNvPr id="12" name="TextBox 11">
            <a:extLst>
              <a:ext uri="{FF2B5EF4-FFF2-40B4-BE49-F238E27FC236}">
                <a16:creationId xmlns:a16="http://schemas.microsoft.com/office/drawing/2014/main" id="{4886F14B-E56E-D073-2E97-4E1D8206544C}"/>
              </a:ext>
            </a:extLst>
          </p:cNvPr>
          <p:cNvSpPr txBox="1"/>
          <p:nvPr/>
        </p:nvSpPr>
        <p:spPr>
          <a:xfrm>
            <a:off x="10126058" y="2877179"/>
            <a:ext cx="1894558" cy="646331"/>
          </a:xfrm>
          <a:prstGeom prst="rect">
            <a:avLst/>
          </a:prstGeom>
          <a:noFill/>
        </p:spPr>
        <p:txBody>
          <a:bodyPr wrap="square" rtlCol="0">
            <a:spAutoFit/>
          </a:bodyPr>
          <a:lstStyle/>
          <a:p>
            <a:r>
              <a:rPr lang="en-US" dirty="0"/>
              <a:t>{ string: “hww40”,</a:t>
            </a:r>
          </a:p>
          <a:p>
            <a:r>
              <a:rPr lang="en-US" dirty="0"/>
              <a:t>  “used”: “false” }</a:t>
            </a:r>
          </a:p>
        </p:txBody>
      </p:sp>
      <p:sp>
        <p:nvSpPr>
          <p:cNvPr id="13" name="TextBox 12">
            <a:extLst>
              <a:ext uri="{FF2B5EF4-FFF2-40B4-BE49-F238E27FC236}">
                <a16:creationId xmlns:a16="http://schemas.microsoft.com/office/drawing/2014/main" id="{4E473DD8-425A-D5A1-80E5-73F6E3FBB473}"/>
              </a:ext>
            </a:extLst>
          </p:cNvPr>
          <p:cNvSpPr txBox="1"/>
          <p:nvPr/>
        </p:nvSpPr>
        <p:spPr>
          <a:xfrm>
            <a:off x="10135132" y="3689076"/>
            <a:ext cx="1860125" cy="646331"/>
          </a:xfrm>
          <a:prstGeom prst="rect">
            <a:avLst/>
          </a:prstGeom>
          <a:noFill/>
        </p:spPr>
        <p:txBody>
          <a:bodyPr wrap="square" rtlCol="0">
            <a:spAutoFit/>
          </a:bodyPr>
          <a:lstStyle/>
          <a:p>
            <a:r>
              <a:rPr lang="en-US" dirty="0"/>
              <a:t>{ string: “211zxz”,</a:t>
            </a:r>
          </a:p>
          <a:p>
            <a:r>
              <a:rPr lang="en-US" dirty="0"/>
              <a:t>  “used”: “false” }</a:t>
            </a:r>
          </a:p>
        </p:txBody>
      </p:sp>
      <p:sp>
        <p:nvSpPr>
          <p:cNvPr id="14" name="TextBox 13">
            <a:extLst>
              <a:ext uri="{FF2B5EF4-FFF2-40B4-BE49-F238E27FC236}">
                <a16:creationId xmlns:a16="http://schemas.microsoft.com/office/drawing/2014/main" id="{A044C6B3-A12B-782F-C342-AC4986C37CA5}"/>
              </a:ext>
            </a:extLst>
          </p:cNvPr>
          <p:cNvSpPr txBox="1"/>
          <p:nvPr/>
        </p:nvSpPr>
        <p:spPr>
          <a:xfrm>
            <a:off x="10190146" y="4500973"/>
            <a:ext cx="1907382" cy="646331"/>
          </a:xfrm>
          <a:prstGeom prst="rect">
            <a:avLst/>
          </a:prstGeom>
          <a:noFill/>
        </p:spPr>
        <p:txBody>
          <a:bodyPr wrap="square" rtlCol="0">
            <a:spAutoFit/>
          </a:bodyPr>
          <a:lstStyle/>
          <a:p>
            <a:r>
              <a:rPr lang="en-US" dirty="0"/>
              <a:t>{ string: “b4v3z7”,</a:t>
            </a:r>
          </a:p>
          <a:p>
            <a:r>
              <a:rPr lang="en-US" dirty="0"/>
              <a:t>  “used”: “false” }</a:t>
            </a:r>
          </a:p>
        </p:txBody>
      </p:sp>
      <p:sp>
        <p:nvSpPr>
          <p:cNvPr id="15" name="Smiley Face 14">
            <a:extLst>
              <a:ext uri="{FF2B5EF4-FFF2-40B4-BE49-F238E27FC236}">
                <a16:creationId xmlns:a16="http://schemas.microsoft.com/office/drawing/2014/main" id="{9B246253-DDA2-F691-4174-3DF459979B4A}"/>
              </a:ext>
            </a:extLst>
          </p:cNvPr>
          <p:cNvSpPr/>
          <p:nvPr/>
        </p:nvSpPr>
        <p:spPr>
          <a:xfrm>
            <a:off x="215078" y="1466088"/>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E7A1E42-945E-54CE-8C00-0F669BB4C526}"/>
              </a:ext>
            </a:extLst>
          </p:cNvPr>
          <p:cNvSpPr txBox="1"/>
          <p:nvPr/>
        </p:nvSpPr>
        <p:spPr>
          <a:xfrm>
            <a:off x="10190146" y="5312870"/>
            <a:ext cx="1937775" cy="646331"/>
          </a:xfrm>
          <a:prstGeom prst="rect">
            <a:avLst/>
          </a:prstGeom>
          <a:noFill/>
        </p:spPr>
        <p:txBody>
          <a:bodyPr wrap="square" rtlCol="0">
            <a:spAutoFit/>
          </a:bodyPr>
          <a:lstStyle/>
          <a:p>
            <a:r>
              <a:rPr lang="en-US" dirty="0"/>
              <a:t>{ string: “aaa311”,</a:t>
            </a:r>
          </a:p>
          <a:p>
            <a:r>
              <a:rPr lang="en-US" dirty="0"/>
              <a:t>  “used”: “false” }</a:t>
            </a:r>
          </a:p>
        </p:txBody>
      </p:sp>
      <p:cxnSp>
        <p:nvCxnSpPr>
          <p:cNvPr id="17" name="Straight Arrow Connector 16">
            <a:extLst>
              <a:ext uri="{FF2B5EF4-FFF2-40B4-BE49-F238E27FC236}">
                <a16:creationId xmlns:a16="http://schemas.microsoft.com/office/drawing/2014/main" id="{E1C6B0BC-875C-7B5B-0E90-CAA851E632CB}"/>
              </a:ext>
            </a:extLst>
          </p:cNvPr>
          <p:cNvCxnSpPr>
            <a:cxnSpLocks/>
            <a:stCxn id="15" idx="6"/>
          </p:cNvCxnSpPr>
          <p:nvPr/>
        </p:nvCxnSpPr>
        <p:spPr>
          <a:xfrm flipV="1">
            <a:off x="995664" y="1828694"/>
            <a:ext cx="162666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D60EE87D-E3E1-7851-34E7-7A312B2F9032}"/>
              </a:ext>
            </a:extLst>
          </p:cNvPr>
          <p:cNvSpPr txBox="1"/>
          <p:nvPr/>
        </p:nvSpPr>
        <p:spPr>
          <a:xfrm>
            <a:off x="1187223" y="1301019"/>
            <a:ext cx="1276619" cy="461665"/>
          </a:xfrm>
          <a:prstGeom prst="rect">
            <a:avLst/>
          </a:prstGeom>
          <a:noFill/>
        </p:spPr>
        <p:txBody>
          <a:bodyPr wrap="square" rtlCol="0">
            <a:spAutoFit/>
          </a:bodyPr>
          <a:lstStyle/>
          <a:p>
            <a:r>
              <a:rPr lang="en-US" sz="1200" dirty="0"/>
              <a:t>Give me 2 random Strings</a:t>
            </a:r>
          </a:p>
        </p:txBody>
      </p:sp>
      <p:sp>
        <p:nvSpPr>
          <p:cNvPr id="19" name="Smiley Face 18">
            <a:extLst>
              <a:ext uri="{FF2B5EF4-FFF2-40B4-BE49-F238E27FC236}">
                <a16:creationId xmlns:a16="http://schemas.microsoft.com/office/drawing/2014/main" id="{190DE69B-D801-B578-AB9E-E34779C039FB}"/>
              </a:ext>
            </a:extLst>
          </p:cNvPr>
          <p:cNvSpPr/>
          <p:nvPr/>
        </p:nvSpPr>
        <p:spPr>
          <a:xfrm>
            <a:off x="215078" y="2622625"/>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5E90FA5-BDD2-BCF7-0771-0FCD4729605D}"/>
              </a:ext>
            </a:extLst>
          </p:cNvPr>
          <p:cNvSpPr/>
          <p:nvPr/>
        </p:nvSpPr>
        <p:spPr>
          <a:xfrm>
            <a:off x="2642839" y="936702"/>
            <a:ext cx="1014761" cy="42106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a:t>
            </a:r>
          </a:p>
          <a:p>
            <a:pPr algn="ctr"/>
            <a:r>
              <a:rPr lang="en-US" dirty="0"/>
              <a:t>Balance</a:t>
            </a:r>
          </a:p>
        </p:txBody>
      </p:sp>
      <p:cxnSp>
        <p:nvCxnSpPr>
          <p:cNvPr id="21" name="Straight Arrow Connector 20">
            <a:extLst>
              <a:ext uri="{FF2B5EF4-FFF2-40B4-BE49-F238E27FC236}">
                <a16:creationId xmlns:a16="http://schemas.microsoft.com/office/drawing/2014/main" id="{6709BB3A-6770-AC3C-DF81-07AA9DC6362D}"/>
              </a:ext>
            </a:extLst>
          </p:cNvPr>
          <p:cNvCxnSpPr>
            <a:stCxn id="19" idx="6"/>
          </p:cNvCxnSpPr>
          <p:nvPr/>
        </p:nvCxnSpPr>
        <p:spPr>
          <a:xfrm flipV="1">
            <a:off x="995664" y="2985231"/>
            <a:ext cx="162295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Smiley Face 21">
            <a:extLst>
              <a:ext uri="{FF2B5EF4-FFF2-40B4-BE49-F238E27FC236}">
                <a16:creationId xmlns:a16="http://schemas.microsoft.com/office/drawing/2014/main" id="{603E3A5A-7CE3-0F6E-663A-FE81FF14A07C}"/>
              </a:ext>
            </a:extLst>
          </p:cNvPr>
          <p:cNvSpPr/>
          <p:nvPr/>
        </p:nvSpPr>
        <p:spPr>
          <a:xfrm>
            <a:off x="243209" y="3822897"/>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435C6D18-0159-CC49-1A0A-5B6A2ABDD895}"/>
              </a:ext>
            </a:extLst>
          </p:cNvPr>
          <p:cNvCxnSpPr>
            <a:stCxn id="22" idx="6"/>
          </p:cNvCxnSpPr>
          <p:nvPr/>
        </p:nvCxnSpPr>
        <p:spPr>
          <a:xfrm flipV="1">
            <a:off x="1023795" y="4185503"/>
            <a:ext cx="162224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C8FFF4-FD47-B0B2-8C29-FB9DAB841580}"/>
              </a:ext>
            </a:extLst>
          </p:cNvPr>
          <p:cNvSpPr txBox="1"/>
          <p:nvPr/>
        </p:nvSpPr>
        <p:spPr>
          <a:xfrm>
            <a:off x="1200993" y="2469856"/>
            <a:ext cx="1276619" cy="461665"/>
          </a:xfrm>
          <a:prstGeom prst="rect">
            <a:avLst/>
          </a:prstGeom>
          <a:noFill/>
        </p:spPr>
        <p:txBody>
          <a:bodyPr wrap="square" rtlCol="0">
            <a:spAutoFit/>
          </a:bodyPr>
          <a:lstStyle/>
          <a:p>
            <a:r>
              <a:rPr lang="en-US" sz="1200" dirty="0"/>
              <a:t>Give me 3 random Strings</a:t>
            </a:r>
          </a:p>
        </p:txBody>
      </p:sp>
      <p:sp>
        <p:nvSpPr>
          <p:cNvPr id="25" name="TextBox 24">
            <a:extLst>
              <a:ext uri="{FF2B5EF4-FFF2-40B4-BE49-F238E27FC236}">
                <a16:creationId xmlns:a16="http://schemas.microsoft.com/office/drawing/2014/main" id="{7F9668FA-56AA-D336-0093-A7495B6CE917}"/>
              </a:ext>
            </a:extLst>
          </p:cNvPr>
          <p:cNvSpPr txBox="1"/>
          <p:nvPr/>
        </p:nvSpPr>
        <p:spPr>
          <a:xfrm>
            <a:off x="1196609" y="3689076"/>
            <a:ext cx="1276619" cy="461665"/>
          </a:xfrm>
          <a:prstGeom prst="rect">
            <a:avLst/>
          </a:prstGeom>
          <a:noFill/>
        </p:spPr>
        <p:txBody>
          <a:bodyPr wrap="square" rtlCol="0">
            <a:spAutoFit/>
          </a:bodyPr>
          <a:lstStyle/>
          <a:p>
            <a:r>
              <a:rPr lang="en-US" sz="1200" dirty="0"/>
              <a:t>Give me 2 random Strings</a:t>
            </a:r>
          </a:p>
        </p:txBody>
      </p:sp>
      <p:cxnSp>
        <p:nvCxnSpPr>
          <p:cNvPr id="26" name="Straight Arrow Connector 25">
            <a:extLst>
              <a:ext uri="{FF2B5EF4-FFF2-40B4-BE49-F238E27FC236}">
                <a16:creationId xmlns:a16="http://schemas.microsoft.com/office/drawing/2014/main" id="{84A4DE48-D430-21B9-E411-B5E8CFD924EA}"/>
              </a:ext>
            </a:extLst>
          </p:cNvPr>
          <p:cNvCxnSpPr>
            <a:stCxn id="20" idx="3"/>
            <a:endCxn id="5" idx="1"/>
          </p:cNvCxnSpPr>
          <p:nvPr/>
        </p:nvCxnSpPr>
        <p:spPr>
          <a:xfrm flipV="1">
            <a:off x="3657600" y="2606391"/>
            <a:ext cx="1321869" cy="4356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E5E4965-CC80-2CBF-BC87-A52DAF18251E}"/>
              </a:ext>
            </a:extLst>
          </p:cNvPr>
          <p:cNvCxnSpPr>
            <a:stCxn id="20" idx="3"/>
            <a:endCxn id="6" idx="1"/>
          </p:cNvCxnSpPr>
          <p:nvPr/>
        </p:nvCxnSpPr>
        <p:spPr>
          <a:xfrm flipV="1">
            <a:off x="3657600" y="2790322"/>
            <a:ext cx="1474269" cy="2516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7B2040D6-CFDE-3446-2BAE-102509B2A727}"/>
              </a:ext>
            </a:extLst>
          </p:cNvPr>
          <p:cNvCxnSpPr>
            <a:stCxn id="20" idx="3"/>
            <a:endCxn id="7" idx="1"/>
          </p:cNvCxnSpPr>
          <p:nvPr/>
        </p:nvCxnSpPr>
        <p:spPr>
          <a:xfrm flipV="1">
            <a:off x="3657600" y="2942722"/>
            <a:ext cx="1626669" cy="992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B8429A2F-7563-4459-F0DB-25754C7C9103}"/>
              </a:ext>
            </a:extLst>
          </p:cNvPr>
          <p:cNvCxnSpPr>
            <a:endCxn id="4" idx="2"/>
          </p:cNvCxnSpPr>
          <p:nvPr/>
        </p:nvCxnSpPr>
        <p:spPr>
          <a:xfrm>
            <a:off x="6408876" y="2065282"/>
            <a:ext cx="2223276" cy="71165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80236860-AE63-CA53-07FA-E6FEA5A518F5}"/>
              </a:ext>
            </a:extLst>
          </p:cNvPr>
          <p:cNvCxnSpPr>
            <a:endCxn id="4" idx="2"/>
          </p:cNvCxnSpPr>
          <p:nvPr/>
        </p:nvCxnSpPr>
        <p:spPr>
          <a:xfrm>
            <a:off x="6561276" y="2191301"/>
            <a:ext cx="2070876" cy="5856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81BCE9A-0B13-5CE3-1C00-35FC69376ACC}"/>
              </a:ext>
            </a:extLst>
          </p:cNvPr>
          <p:cNvCxnSpPr>
            <a:endCxn id="4" idx="2"/>
          </p:cNvCxnSpPr>
          <p:nvPr/>
        </p:nvCxnSpPr>
        <p:spPr>
          <a:xfrm>
            <a:off x="6713676" y="2335750"/>
            <a:ext cx="1918476" cy="4411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FD9BA8D6-5304-A833-4690-CC42B10FA5D5}"/>
              </a:ext>
            </a:extLst>
          </p:cNvPr>
          <p:cNvSpPr txBox="1"/>
          <p:nvPr/>
        </p:nvSpPr>
        <p:spPr>
          <a:xfrm>
            <a:off x="8119604" y="78800"/>
            <a:ext cx="2223276" cy="646331"/>
          </a:xfrm>
          <a:prstGeom prst="rect">
            <a:avLst/>
          </a:prstGeom>
          <a:noFill/>
        </p:spPr>
        <p:txBody>
          <a:bodyPr wrap="square" rtlCol="0">
            <a:spAutoFit/>
          </a:bodyPr>
          <a:lstStyle/>
          <a:p>
            <a:r>
              <a:rPr lang="en-US" dirty="0"/>
              <a:t>Strings have been pre-computed</a:t>
            </a:r>
          </a:p>
        </p:txBody>
      </p:sp>
      <p:sp>
        <p:nvSpPr>
          <p:cNvPr id="33" name="TextBox 32">
            <a:extLst>
              <a:ext uri="{FF2B5EF4-FFF2-40B4-BE49-F238E27FC236}">
                <a16:creationId xmlns:a16="http://schemas.microsoft.com/office/drawing/2014/main" id="{25C8E6E5-C7D6-74E8-C4BB-8D9C34F5C15B}"/>
              </a:ext>
            </a:extLst>
          </p:cNvPr>
          <p:cNvSpPr txBox="1"/>
          <p:nvPr/>
        </p:nvSpPr>
        <p:spPr>
          <a:xfrm>
            <a:off x="4265088" y="4004266"/>
            <a:ext cx="4072818" cy="923330"/>
          </a:xfrm>
          <a:prstGeom prst="rect">
            <a:avLst/>
          </a:prstGeom>
          <a:noFill/>
        </p:spPr>
        <p:txBody>
          <a:bodyPr wrap="square" rtlCol="0">
            <a:spAutoFit/>
          </a:bodyPr>
          <a:lstStyle/>
          <a:p>
            <a:r>
              <a:rPr lang="en-US" dirty="0"/>
              <a:t>Server is replicated (different PODs).</a:t>
            </a:r>
            <a:br>
              <a:rPr lang="en-US" dirty="0"/>
            </a:br>
            <a:r>
              <a:rPr lang="en-US" dirty="0"/>
              <a:t>Each server has a singleton connection opened with the DB</a:t>
            </a:r>
          </a:p>
        </p:txBody>
      </p:sp>
      <p:sp>
        <p:nvSpPr>
          <p:cNvPr id="34" name="TextBox 33">
            <a:extLst>
              <a:ext uri="{FF2B5EF4-FFF2-40B4-BE49-F238E27FC236}">
                <a16:creationId xmlns:a16="http://schemas.microsoft.com/office/drawing/2014/main" id="{E5E5CB79-D983-C08D-E1AF-38D77FE20ADA}"/>
              </a:ext>
            </a:extLst>
          </p:cNvPr>
          <p:cNvSpPr txBox="1"/>
          <p:nvPr/>
        </p:nvSpPr>
        <p:spPr>
          <a:xfrm>
            <a:off x="356007" y="4839937"/>
            <a:ext cx="2117222" cy="1477328"/>
          </a:xfrm>
          <a:prstGeom prst="rect">
            <a:avLst/>
          </a:prstGeom>
          <a:noFill/>
        </p:spPr>
        <p:txBody>
          <a:bodyPr wrap="square" rtlCol="0">
            <a:spAutoFit/>
          </a:bodyPr>
          <a:lstStyle/>
          <a:p>
            <a:r>
              <a:rPr lang="en-US" dirty="0"/>
              <a:t>Different clients can call the API in parallel to request X number of unique strings</a:t>
            </a:r>
          </a:p>
        </p:txBody>
      </p:sp>
      <p:sp>
        <p:nvSpPr>
          <p:cNvPr id="35" name="TextBox 34">
            <a:extLst>
              <a:ext uri="{FF2B5EF4-FFF2-40B4-BE49-F238E27FC236}">
                <a16:creationId xmlns:a16="http://schemas.microsoft.com/office/drawing/2014/main" id="{1933A2DD-BF48-DF8C-45A3-016EC2205A39}"/>
              </a:ext>
            </a:extLst>
          </p:cNvPr>
          <p:cNvSpPr txBox="1"/>
          <p:nvPr/>
        </p:nvSpPr>
        <p:spPr>
          <a:xfrm>
            <a:off x="3805377" y="5855600"/>
            <a:ext cx="5511798" cy="369332"/>
          </a:xfrm>
          <a:prstGeom prst="rect">
            <a:avLst/>
          </a:prstGeom>
          <a:noFill/>
        </p:spPr>
        <p:txBody>
          <a:bodyPr wrap="square" rtlCol="0">
            <a:spAutoFit/>
          </a:bodyPr>
          <a:lstStyle/>
          <a:p>
            <a:r>
              <a:rPr lang="en-US" b="1" dirty="0">
                <a:solidFill>
                  <a:schemeClr val="accent6"/>
                </a:solidFill>
              </a:rPr>
              <a:t>Requirement: Return UNIQUE strings to the clients</a:t>
            </a:r>
          </a:p>
        </p:txBody>
      </p:sp>
    </p:spTree>
    <p:extLst>
      <p:ext uri="{BB962C8B-B14F-4D97-AF65-F5344CB8AC3E}">
        <p14:creationId xmlns:p14="http://schemas.microsoft.com/office/powerpoint/2010/main" val="247324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1570C-FAC9-97D5-3BF2-387F6D322DEE}"/>
            </a:ext>
          </a:extLst>
        </p:cNvPr>
        <p:cNvGrpSpPr/>
        <p:nvPr/>
      </p:nvGrpSpPr>
      <p:grpSpPr>
        <a:xfrm>
          <a:off x="0" y="0"/>
          <a:ext cx="0" cy="0"/>
          <a:chOff x="0" y="0"/>
          <a:chExt cx="0" cy="0"/>
        </a:xfrm>
      </p:grpSpPr>
      <p:sp>
        <p:nvSpPr>
          <p:cNvPr id="4" name="Can 3">
            <a:extLst>
              <a:ext uri="{FF2B5EF4-FFF2-40B4-BE49-F238E27FC236}">
                <a16:creationId xmlns:a16="http://schemas.microsoft.com/office/drawing/2014/main" id="{B821416B-CF5C-79F3-2E74-CB774C07CAB8}"/>
              </a:ext>
            </a:extLst>
          </p:cNvPr>
          <p:cNvSpPr/>
          <p:nvPr/>
        </p:nvSpPr>
        <p:spPr>
          <a:xfrm>
            <a:off x="8632152" y="1762684"/>
            <a:ext cx="1198180" cy="202849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Strings</a:t>
            </a:r>
          </a:p>
          <a:p>
            <a:pPr algn="ctr"/>
            <a:r>
              <a:rPr lang="en-US" dirty="0"/>
              <a:t>DB</a:t>
            </a:r>
          </a:p>
        </p:txBody>
      </p:sp>
      <p:sp>
        <p:nvSpPr>
          <p:cNvPr id="5" name="Rectangle 4">
            <a:extLst>
              <a:ext uri="{FF2B5EF4-FFF2-40B4-BE49-F238E27FC236}">
                <a16:creationId xmlns:a16="http://schemas.microsoft.com/office/drawing/2014/main" id="{8756CA47-74B7-6CC4-B2B6-BF78814C1484}"/>
              </a:ext>
            </a:extLst>
          </p:cNvPr>
          <p:cNvSpPr/>
          <p:nvPr/>
        </p:nvSpPr>
        <p:spPr>
          <a:xfrm>
            <a:off x="4979469" y="1999419"/>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255E1D1-ED95-559E-B028-DA2D57939B23}"/>
              </a:ext>
            </a:extLst>
          </p:cNvPr>
          <p:cNvSpPr/>
          <p:nvPr/>
        </p:nvSpPr>
        <p:spPr>
          <a:xfrm>
            <a:off x="5131869" y="21833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1FF88D8-389C-FBCE-D54E-B79B5410BDEA}"/>
              </a:ext>
            </a:extLst>
          </p:cNvPr>
          <p:cNvSpPr/>
          <p:nvPr/>
        </p:nvSpPr>
        <p:spPr>
          <a:xfrm>
            <a:off x="5284269" y="23357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21FEA8-7E0F-838C-C1E8-754D0470C8A7}"/>
              </a:ext>
            </a:extLst>
          </p:cNvPr>
          <p:cNvSpPr/>
          <p:nvPr/>
        </p:nvSpPr>
        <p:spPr>
          <a:xfrm>
            <a:off x="5436669" y="24881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9" name="TextBox 8">
            <a:extLst>
              <a:ext uri="{FF2B5EF4-FFF2-40B4-BE49-F238E27FC236}">
                <a16:creationId xmlns:a16="http://schemas.microsoft.com/office/drawing/2014/main" id="{0F00AACA-5CC5-F5B8-F101-AA370FED9551}"/>
              </a:ext>
            </a:extLst>
          </p:cNvPr>
          <p:cNvSpPr txBox="1"/>
          <p:nvPr/>
        </p:nvSpPr>
        <p:spPr>
          <a:xfrm>
            <a:off x="10101212" y="434897"/>
            <a:ext cx="1998752" cy="646331"/>
          </a:xfrm>
          <a:prstGeom prst="rect">
            <a:avLst/>
          </a:prstGeom>
          <a:noFill/>
        </p:spPr>
        <p:txBody>
          <a:bodyPr wrap="square" rtlCol="0">
            <a:spAutoFit/>
          </a:bodyPr>
          <a:lstStyle/>
          <a:p>
            <a:r>
              <a:rPr lang="en-US" dirty="0">
                <a:solidFill>
                  <a:srgbClr val="FF0000"/>
                </a:solidFill>
              </a:rPr>
              <a:t>{ string: “00cc11”,</a:t>
            </a:r>
          </a:p>
          <a:p>
            <a:r>
              <a:rPr lang="en-US" dirty="0">
                <a:solidFill>
                  <a:srgbClr val="FF0000"/>
                </a:solidFill>
              </a:rPr>
              <a:t>  “used”: “false” }</a:t>
            </a:r>
          </a:p>
        </p:txBody>
      </p:sp>
      <p:sp>
        <p:nvSpPr>
          <p:cNvPr id="10" name="TextBox 9">
            <a:extLst>
              <a:ext uri="{FF2B5EF4-FFF2-40B4-BE49-F238E27FC236}">
                <a16:creationId xmlns:a16="http://schemas.microsoft.com/office/drawing/2014/main" id="{DB02045C-13E7-73AE-E292-C798BF469165}"/>
              </a:ext>
            </a:extLst>
          </p:cNvPr>
          <p:cNvSpPr txBox="1"/>
          <p:nvPr/>
        </p:nvSpPr>
        <p:spPr>
          <a:xfrm>
            <a:off x="10101212" y="1253385"/>
            <a:ext cx="1894045" cy="646331"/>
          </a:xfrm>
          <a:prstGeom prst="rect">
            <a:avLst/>
          </a:prstGeom>
          <a:noFill/>
        </p:spPr>
        <p:txBody>
          <a:bodyPr wrap="square" rtlCol="0">
            <a:spAutoFit/>
          </a:bodyPr>
          <a:lstStyle/>
          <a:p>
            <a:r>
              <a:rPr lang="en-US" dirty="0">
                <a:solidFill>
                  <a:srgbClr val="FF0000"/>
                </a:solidFill>
              </a:rPr>
              <a:t>{ string: “xx6411”,</a:t>
            </a:r>
          </a:p>
          <a:p>
            <a:r>
              <a:rPr lang="en-US" dirty="0">
                <a:solidFill>
                  <a:srgbClr val="FF0000"/>
                </a:solidFill>
              </a:rPr>
              <a:t>  “used”: “false” }</a:t>
            </a:r>
          </a:p>
        </p:txBody>
      </p:sp>
      <p:sp>
        <p:nvSpPr>
          <p:cNvPr id="11" name="TextBox 10">
            <a:extLst>
              <a:ext uri="{FF2B5EF4-FFF2-40B4-BE49-F238E27FC236}">
                <a16:creationId xmlns:a16="http://schemas.microsoft.com/office/drawing/2014/main" id="{716235FC-42A5-D7C5-BAFA-A3EC884DB712}"/>
              </a:ext>
            </a:extLst>
          </p:cNvPr>
          <p:cNvSpPr txBox="1"/>
          <p:nvPr/>
        </p:nvSpPr>
        <p:spPr>
          <a:xfrm>
            <a:off x="10101211" y="2065282"/>
            <a:ext cx="1949060" cy="646331"/>
          </a:xfrm>
          <a:prstGeom prst="rect">
            <a:avLst/>
          </a:prstGeom>
          <a:noFill/>
        </p:spPr>
        <p:txBody>
          <a:bodyPr wrap="square" rtlCol="0">
            <a:spAutoFit/>
          </a:bodyPr>
          <a:lstStyle/>
          <a:p>
            <a:r>
              <a:rPr lang="en-US" dirty="0"/>
              <a:t>{ string: “74d412”,</a:t>
            </a:r>
          </a:p>
          <a:p>
            <a:r>
              <a:rPr lang="en-US" dirty="0"/>
              <a:t>  “used”: “false” }</a:t>
            </a:r>
          </a:p>
        </p:txBody>
      </p:sp>
      <p:sp>
        <p:nvSpPr>
          <p:cNvPr id="12" name="TextBox 11">
            <a:extLst>
              <a:ext uri="{FF2B5EF4-FFF2-40B4-BE49-F238E27FC236}">
                <a16:creationId xmlns:a16="http://schemas.microsoft.com/office/drawing/2014/main" id="{66BFA5C3-E5D2-76EF-1493-EDF33DD2D6D3}"/>
              </a:ext>
            </a:extLst>
          </p:cNvPr>
          <p:cNvSpPr txBox="1"/>
          <p:nvPr/>
        </p:nvSpPr>
        <p:spPr>
          <a:xfrm>
            <a:off x="10126058" y="2877179"/>
            <a:ext cx="1894558" cy="646331"/>
          </a:xfrm>
          <a:prstGeom prst="rect">
            <a:avLst/>
          </a:prstGeom>
          <a:noFill/>
        </p:spPr>
        <p:txBody>
          <a:bodyPr wrap="square" rtlCol="0">
            <a:spAutoFit/>
          </a:bodyPr>
          <a:lstStyle/>
          <a:p>
            <a:r>
              <a:rPr lang="en-US" dirty="0"/>
              <a:t>{ string: “hww40”,</a:t>
            </a:r>
          </a:p>
          <a:p>
            <a:r>
              <a:rPr lang="en-US" dirty="0"/>
              <a:t>  “used”: “false” }</a:t>
            </a:r>
          </a:p>
        </p:txBody>
      </p:sp>
      <p:sp>
        <p:nvSpPr>
          <p:cNvPr id="13" name="TextBox 12">
            <a:extLst>
              <a:ext uri="{FF2B5EF4-FFF2-40B4-BE49-F238E27FC236}">
                <a16:creationId xmlns:a16="http://schemas.microsoft.com/office/drawing/2014/main" id="{D58A2ECE-774D-6702-7A9E-50A12D86A63D}"/>
              </a:ext>
            </a:extLst>
          </p:cNvPr>
          <p:cNvSpPr txBox="1"/>
          <p:nvPr/>
        </p:nvSpPr>
        <p:spPr>
          <a:xfrm>
            <a:off x="10135132" y="3689076"/>
            <a:ext cx="1860125" cy="646331"/>
          </a:xfrm>
          <a:prstGeom prst="rect">
            <a:avLst/>
          </a:prstGeom>
          <a:noFill/>
        </p:spPr>
        <p:txBody>
          <a:bodyPr wrap="square" rtlCol="0">
            <a:spAutoFit/>
          </a:bodyPr>
          <a:lstStyle/>
          <a:p>
            <a:r>
              <a:rPr lang="en-US" dirty="0"/>
              <a:t>{ string: “211zxz”,</a:t>
            </a:r>
          </a:p>
          <a:p>
            <a:r>
              <a:rPr lang="en-US" dirty="0"/>
              <a:t>  “used”: “false” }</a:t>
            </a:r>
          </a:p>
        </p:txBody>
      </p:sp>
      <p:sp>
        <p:nvSpPr>
          <p:cNvPr id="14" name="TextBox 13">
            <a:extLst>
              <a:ext uri="{FF2B5EF4-FFF2-40B4-BE49-F238E27FC236}">
                <a16:creationId xmlns:a16="http://schemas.microsoft.com/office/drawing/2014/main" id="{8BE7DA44-832D-554C-5544-90C35EDEE4C5}"/>
              </a:ext>
            </a:extLst>
          </p:cNvPr>
          <p:cNvSpPr txBox="1"/>
          <p:nvPr/>
        </p:nvSpPr>
        <p:spPr>
          <a:xfrm>
            <a:off x="10190146" y="4500973"/>
            <a:ext cx="1907382" cy="646331"/>
          </a:xfrm>
          <a:prstGeom prst="rect">
            <a:avLst/>
          </a:prstGeom>
          <a:noFill/>
        </p:spPr>
        <p:txBody>
          <a:bodyPr wrap="square" rtlCol="0">
            <a:spAutoFit/>
          </a:bodyPr>
          <a:lstStyle/>
          <a:p>
            <a:r>
              <a:rPr lang="en-US" dirty="0"/>
              <a:t>{ string: “b4v3z7”,</a:t>
            </a:r>
          </a:p>
          <a:p>
            <a:r>
              <a:rPr lang="en-US" dirty="0"/>
              <a:t>  “used”: “false” }</a:t>
            </a:r>
          </a:p>
        </p:txBody>
      </p:sp>
      <p:sp>
        <p:nvSpPr>
          <p:cNvPr id="15" name="Smiley Face 14">
            <a:extLst>
              <a:ext uri="{FF2B5EF4-FFF2-40B4-BE49-F238E27FC236}">
                <a16:creationId xmlns:a16="http://schemas.microsoft.com/office/drawing/2014/main" id="{452B2389-64B2-7E23-C2F1-FA79DE516109}"/>
              </a:ext>
            </a:extLst>
          </p:cNvPr>
          <p:cNvSpPr/>
          <p:nvPr/>
        </p:nvSpPr>
        <p:spPr>
          <a:xfrm>
            <a:off x="215078" y="1466088"/>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07968EE-2BA5-F8CF-5B8D-36DA1F1AF043}"/>
              </a:ext>
            </a:extLst>
          </p:cNvPr>
          <p:cNvSpPr txBox="1"/>
          <p:nvPr/>
        </p:nvSpPr>
        <p:spPr>
          <a:xfrm>
            <a:off x="10190146" y="5312870"/>
            <a:ext cx="1937775" cy="646331"/>
          </a:xfrm>
          <a:prstGeom prst="rect">
            <a:avLst/>
          </a:prstGeom>
          <a:noFill/>
        </p:spPr>
        <p:txBody>
          <a:bodyPr wrap="square" rtlCol="0">
            <a:spAutoFit/>
          </a:bodyPr>
          <a:lstStyle/>
          <a:p>
            <a:r>
              <a:rPr lang="en-US" dirty="0"/>
              <a:t>{ string: “aaa311”,</a:t>
            </a:r>
          </a:p>
          <a:p>
            <a:r>
              <a:rPr lang="en-US" dirty="0"/>
              <a:t>  “used”: “false” }</a:t>
            </a:r>
          </a:p>
        </p:txBody>
      </p:sp>
      <p:cxnSp>
        <p:nvCxnSpPr>
          <p:cNvPr id="17" name="Straight Arrow Connector 16">
            <a:extLst>
              <a:ext uri="{FF2B5EF4-FFF2-40B4-BE49-F238E27FC236}">
                <a16:creationId xmlns:a16="http://schemas.microsoft.com/office/drawing/2014/main" id="{0B55F20F-12A5-190F-5241-0BBC5D49F5F1}"/>
              </a:ext>
            </a:extLst>
          </p:cNvPr>
          <p:cNvCxnSpPr>
            <a:cxnSpLocks/>
            <a:stCxn id="15" idx="6"/>
          </p:cNvCxnSpPr>
          <p:nvPr/>
        </p:nvCxnSpPr>
        <p:spPr>
          <a:xfrm flipV="1">
            <a:off x="995664" y="1828694"/>
            <a:ext cx="162666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7AD082D6-A78E-4849-F930-219BED97DE48}"/>
              </a:ext>
            </a:extLst>
          </p:cNvPr>
          <p:cNvSpPr txBox="1"/>
          <p:nvPr/>
        </p:nvSpPr>
        <p:spPr>
          <a:xfrm>
            <a:off x="1187223" y="1301019"/>
            <a:ext cx="1276619" cy="461665"/>
          </a:xfrm>
          <a:prstGeom prst="rect">
            <a:avLst/>
          </a:prstGeom>
          <a:noFill/>
        </p:spPr>
        <p:txBody>
          <a:bodyPr wrap="square" rtlCol="0">
            <a:spAutoFit/>
          </a:bodyPr>
          <a:lstStyle/>
          <a:p>
            <a:r>
              <a:rPr lang="en-US" sz="1200" dirty="0">
                <a:solidFill>
                  <a:srgbClr val="FF0000"/>
                </a:solidFill>
              </a:rPr>
              <a:t>Give me 2 random Strings</a:t>
            </a:r>
          </a:p>
        </p:txBody>
      </p:sp>
      <p:sp>
        <p:nvSpPr>
          <p:cNvPr id="19" name="Smiley Face 18">
            <a:extLst>
              <a:ext uri="{FF2B5EF4-FFF2-40B4-BE49-F238E27FC236}">
                <a16:creationId xmlns:a16="http://schemas.microsoft.com/office/drawing/2014/main" id="{83648EE2-826A-3A6B-D549-F1FC1C428409}"/>
              </a:ext>
            </a:extLst>
          </p:cNvPr>
          <p:cNvSpPr/>
          <p:nvPr/>
        </p:nvSpPr>
        <p:spPr>
          <a:xfrm>
            <a:off x="215078" y="2622625"/>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5AAF022-4665-725E-511A-F1323142E3E6}"/>
              </a:ext>
            </a:extLst>
          </p:cNvPr>
          <p:cNvSpPr/>
          <p:nvPr/>
        </p:nvSpPr>
        <p:spPr>
          <a:xfrm>
            <a:off x="2642839" y="936702"/>
            <a:ext cx="1014761" cy="42106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a:t>
            </a:r>
          </a:p>
          <a:p>
            <a:pPr algn="ctr"/>
            <a:r>
              <a:rPr lang="en-US" dirty="0"/>
              <a:t>Balance</a:t>
            </a:r>
          </a:p>
        </p:txBody>
      </p:sp>
      <p:cxnSp>
        <p:nvCxnSpPr>
          <p:cNvPr id="21" name="Straight Arrow Connector 20">
            <a:extLst>
              <a:ext uri="{FF2B5EF4-FFF2-40B4-BE49-F238E27FC236}">
                <a16:creationId xmlns:a16="http://schemas.microsoft.com/office/drawing/2014/main" id="{9E00CF65-0775-E55D-5B6B-C05F2035DBAE}"/>
              </a:ext>
            </a:extLst>
          </p:cNvPr>
          <p:cNvCxnSpPr>
            <a:stCxn id="19" idx="6"/>
          </p:cNvCxnSpPr>
          <p:nvPr/>
        </p:nvCxnSpPr>
        <p:spPr>
          <a:xfrm flipV="1">
            <a:off x="995664" y="2985231"/>
            <a:ext cx="162295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Smiley Face 21">
            <a:extLst>
              <a:ext uri="{FF2B5EF4-FFF2-40B4-BE49-F238E27FC236}">
                <a16:creationId xmlns:a16="http://schemas.microsoft.com/office/drawing/2014/main" id="{B8BBFBF1-5CBC-1F05-4A0B-903C33043406}"/>
              </a:ext>
            </a:extLst>
          </p:cNvPr>
          <p:cNvSpPr/>
          <p:nvPr/>
        </p:nvSpPr>
        <p:spPr>
          <a:xfrm>
            <a:off x="243209" y="3822897"/>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592F247B-BBEB-CB4F-2772-99098D538542}"/>
              </a:ext>
            </a:extLst>
          </p:cNvPr>
          <p:cNvCxnSpPr>
            <a:stCxn id="22" idx="6"/>
          </p:cNvCxnSpPr>
          <p:nvPr/>
        </p:nvCxnSpPr>
        <p:spPr>
          <a:xfrm flipV="1">
            <a:off x="1023795" y="4185503"/>
            <a:ext cx="162224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D260DE82-125F-B40A-B476-246AB14751EF}"/>
              </a:ext>
            </a:extLst>
          </p:cNvPr>
          <p:cNvSpPr txBox="1"/>
          <p:nvPr/>
        </p:nvSpPr>
        <p:spPr>
          <a:xfrm>
            <a:off x="1200993" y="2469856"/>
            <a:ext cx="1276619" cy="461665"/>
          </a:xfrm>
          <a:prstGeom prst="rect">
            <a:avLst/>
          </a:prstGeom>
          <a:noFill/>
        </p:spPr>
        <p:txBody>
          <a:bodyPr wrap="square" rtlCol="0">
            <a:spAutoFit/>
          </a:bodyPr>
          <a:lstStyle/>
          <a:p>
            <a:r>
              <a:rPr lang="en-US" sz="1200" dirty="0"/>
              <a:t>Give me 3 random Strings</a:t>
            </a:r>
          </a:p>
        </p:txBody>
      </p:sp>
      <p:sp>
        <p:nvSpPr>
          <p:cNvPr id="25" name="TextBox 24">
            <a:extLst>
              <a:ext uri="{FF2B5EF4-FFF2-40B4-BE49-F238E27FC236}">
                <a16:creationId xmlns:a16="http://schemas.microsoft.com/office/drawing/2014/main" id="{481FF09F-A4B0-BF9F-E6EA-7ECFC6924AA4}"/>
              </a:ext>
            </a:extLst>
          </p:cNvPr>
          <p:cNvSpPr txBox="1"/>
          <p:nvPr/>
        </p:nvSpPr>
        <p:spPr>
          <a:xfrm>
            <a:off x="1196609" y="3689076"/>
            <a:ext cx="1276619" cy="461665"/>
          </a:xfrm>
          <a:prstGeom prst="rect">
            <a:avLst/>
          </a:prstGeom>
          <a:noFill/>
        </p:spPr>
        <p:txBody>
          <a:bodyPr wrap="square" rtlCol="0">
            <a:spAutoFit/>
          </a:bodyPr>
          <a:lstStyle/>
          <a:p>
            <a:r>
              <a:rPr lang="en-US" sz="1200" dirty="0"/>
              <a:t>Give me 2 random Strings</a:t>
            </a:r>
          </a:p>
        </p:txBody>
      </p:sp>
      <p:cxnSp>
        <p:nvCxnSpPr>
          <p:cNvPr id="26" name="Straight Arrow Connector 25">
            <a:extLst>
              <a:ext uri="{FF2B5EF4-FFF2-40B4-BE49-F238E27FC236}">
                <a16:creationId xmlns:a16="http://schemas.microsoft.com/office/drawing/2014/main" id="{B86DB633-B336-D9FE-5B03-4853EED9B371}"/>
              </a:ext>
            </a:extLst>
          </p:cNvPr>
          <p:cNvCxnSpPr>
            <a:stCxn id="20" idx="3"/>
            <a:endCxn id="5" idx="1"/>
          </p:cNvCxnSpPr>
          <p:nvPr/>
        </p:nvCxnSpPr>
        <p:spPr>
          <a:xfrm flipV="1">
            <a:off x="3657600" y="2606391"/>
            <a:ext cx="1321869" cy="4356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58040DDD-D9AA-2723-1989-3A69BC851643}"/>
              </a:ext>
            </a:extLst>
          </p:cNvPr>
          <p:cNvCxnSpPr>
            <a:stCxn id="20" idx="3"/>
            <a:endCxn id="6" idx="1"/>
          </p:cNvCxnSpPr>
          <p:nvPr/>
        </p:nvCxnSpPr>
        <p:spPr>
          <a:xfrm flipV="1">
            <a:off x="3657600" y="2790322"/>
            <a:ext cx="1474269" cy="2516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7EB540A5-A632-EE7E-03CB-D6FC0F389000}"/>
              </a:ext>
            </a:extLst>
          </p:cNvPr>
          <p:cNvCxnSpPr>
            <a:stCxn id="20" idx="3"/>
            <a:endCxn id="7" idx="1"/>
          </p:cNvCxnSpPr>
          <p:nvPr/>
        </p:nvCxnSpPr>
        <p:spPr>
          <a:xfrm flipV="1">
            <a:off x="3657600" y="2942722"/>
            <a:ext cx="1626669" cy="992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05A73D03-D412-3180-C613-31FBADC9F206}"/>
              </a:ext>
            </a:extLst>
          </p:cNvPr>
          <p:cNvCxnSpPr>
            <a:endCxn id="4" idx="2"/>
          </p:cNvCxnSpPr>
          <p:nvPr/>
        </p:nvCxnSpPr>
        <p:spPr>
          <a:xfrm>
            <a:off x="6408876" y="2065282"/>
            <a:ext cx="2223276" cy="71165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B40BDCF6-7933-0C0C-8CDF-959F5BBAB30A}"/>
              </a:ext>
            </a:extLst>
          </p:cNvPr>
          <p:cNvCxnSpPr>
            <a:endCxn id="4" idx="2"/>
          </p:cNvCxnSpPr>
          <p:nvPr/>
        </p:nvCxnSpPr>
        <p:spPr>
          <a:xfrm>
            <a:off x="6561276" y="2191301"/>
            <a:ext cx="2070876" cy="5856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C1CDDC4A-EFA5-7D90-6A29-F0C100B44D0A}"/>
              </a:ext>
            </a:extLst>
          </p:cNvPr>
          <p:cNvCxnSpPr>
            <a:endCxn id="4" idx="2"/>
          </p:cNvCxnSpPr>
          <p:nvPr/>
        </p:nvCxnSpPr>
        <p:spPr>
          <a:xfrm>
            <a:off x="6713676" y="2335750"/>
            <a:ext cx="1918476" cy="4411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5BD604C-77D2-D91C-834B-C0155B92290D}"/>
              </a:ext>
            </a:extLst>
          </p:cNvPr>
          <p:cNvSpPr txBox="1"/>
          <p:nvPr/>
        </p:nvSpPr>
        <p:spPr>
          <a:xfrm>
            <a:off x="3833166" y="195958"/>
            <a:ext cx="6348264" cy="1477328"/>
          </a:xfrm>
          <a:prstGeom prst="rect">
            <a:avLst/>
          </a:prstGeom>
          <a:noFill/>
        </p:spPr>
        <p:txBody>
          <a:bodyPr wrap="square" rtlCol="0">
            <a:spAutoFit/>
          </a:bodyPr>
          <a:lstStyle/>
          <a:p>
            <a:r>
              <a:rPr lang="en-US" dirty="0"/>
              <a:t>Two queries:</a:t>
            </a:r>
          </a:p>
          <a:p>
            <a:pPr marL="342900" indent="-342900">
              <a:buFont typeface="+mj-lt"/>
              <a:buAutoNum type="arabicPeriod"/>
            </a:pPr>
            <a:r>
              <a:rPr lang="en-US" dirty="0"/>
              <a:t>SELECT string FROM Strings WHERE used = FALSE FETCH FIRST 2 ROWS ONLY;</a:t>
            </a:r>
          </a:p>
          <a:p>
            <a:pPr marL="342900" indent="-342900">
              <a:buFont typeface="+mj-lt"/>
              <a:buAutoNum type="arabicPeriod"/>
            </a:pPr>
            <a:r>
              <a:rPr lang="en-US" dirty="0"/>
              <a:t>UPDATE  Strings SET used = TRUE WHERE string = “00cc11” OR string = “xx6411”</a:t>
            </a:r>
          </a:p>
        </p:txBody>
      </p:sp>
      <p:sp>
        <p:nvSpPr>
          <p:cNvPr id="2" name="TextBox 1">
            <a:extLst>
              <a:ext uri="{FF2B5EF4-FFF2-40B4-BE49-F238E27FC236}">
                <a16:creationId xmlns:a16="http://schemas.microsoft.com/office/drawing/2014/main" id="{1D592E0C-9A53-83F2-DC41-9FFE8CF6A352}"/>
              </a:ext>
            </a:extLst>
          </p:cNvPr>
          <p:cNvSpPr txBox="1"/>
          <p:nvPr/>
        </p:nvSpPr>
        <p:spPr>
          <a:xfrm>
            <a:off x="346841" y="5319461"/>
            <a:ext cx="9843306" cy="1323439"/>
          </a:xfrm>
          <a:prstGeom prst="rect">
            <a:avLst/>
          </a:prstGeom>
          <a:noFill/>
        </p:spPr>
        <p:txBody>
          <a:bodyPr wrap="square" rtlCol="0">
            <a:spAutoFit/>
          </a:bodyPr>
          <a:lstStyle/>
          <a:p>
            <a:r>
              <a:rPr lang="en-IE" sz="1600" b="0" i="0" dirty="0">
                <a:solidFill>
                  <a:srgbClr val="0C0D0E"/>
                </a:solidFill>
                <a:effectLst/>
                <a:latin typeface="-apple-system"/>
              </a:rPr>
              <a:t>PROBLEM with those two queries:</a:t>
            </a:r>
          </a:p>
          <a:p>
            <a:r>
              <a:rPr lang="en-IE" sz="1600" b="0" i="0" dirty="0">
                <a:solidFill>
                  <a:srgbClr val="0C0D0E"/>
                </a:solidFill>
                <a:effectLst/>
                <a:latin typeface="-apple-system"/>
              </a:rPr>
              <a:t>How can I prevent the concurrency of accessing and updating the documents, I.e. the so called “</a:t>
            </a:r>
            <a:r>
              <a:rPr lang="en-IE" sz="1600" b="1" i="0" dirty="0">
                <a:solidFill>
                  <a:srgbClr val="0C0D0E"/>
                </a:solidFill>
                <a:effectLst/>
                <a:latin typeface="-apple-system"/>
              </a:rPr>
              <a:t>unrepeatable reads</a:t>
            </a:r>
            <a:r>
              <a:rPr lang="en-IE" sz="1600" b="0" i="0" dirty="0">
                <a:solidFill>
                  <a:srgbClr val="0C0D0E"/>
                </a:solidFill>
                <a:effectLst/>
                <a:latin typeface="-apple-system"/>
              </a:rPr>
              <a:t>”?</a:t>
            </a:r>
            <a:br>
              <a:rPr lang="en-IE" sz="1600" b="0" i="0" dirty="0">
                <a:solidFill>
                  <a:srgbClr val="0C0D0E"/>
                </a:solidFill>
                <a:effectLst/>
                <a:latin typeface="-apple-system"/>
              </a:rPr>
            </a:br>
            <a:r>
              <a:rPr lang="en-IE" sz="1600" b="0" i="0" dirty="0">
                <a:solidFill>
                  <a:srgbClr val="0C0D0E"/>
                </a:solidFill>
                <a:effectLst/>
                <a:latin typeface="-apple-system"/>
              </a:rPr>
              <a:t>Basically if two servers read the same row</a:t>
            </a:r>
            <a:r>
              <a:rPr lang="en-IE" sz="1600" dirty="0">
                <a:solidFill>
                  <a:srgbClr val="0C0D0E"/>
                </a:solidFill>
                <a:latin typeface="-apple-system"/>
              </a:rPr>
              <a:t>s =&gt; they both will UPDATE the same rows =&gt; and return the same strings to different clients… </a:t>
            </a:r>
            <a:r>
              <a:rPr lang="en-IE" sz="1600" b="1" dirty="0">
                <a:solidFill>
                  <a:schemeClr val="accent6"/>
                </a:solidFill>
                <a:latin typeface="-apple-system"/>
              </a:rPr>
              <a:t>but THIS MUST NOT HAPPEN, since the requirement is to return UNIQUE strings to the clients!</a:t>
            </a:r>
            <a:endParaRPr lang="en-US" sz="1600" b="1" dirty="0">
              <a:solidFill>
                <a:schemeClr val="accent6"/>
              </a:solidFill>
            </a:endParaRPr>
          </a:p>
        </p:txBody>
      </p:sp>
    </p:spTree>
    <p:extLst>
      <p:ext uri="{BB962C8B-B14F-4D97-AF65-F5344CB8AC3E}">
        <p14:creationId xmlns:p14="http://schemas.microsoft.com/office/powerpoint/2010/main" val="496576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5839261-6B99-F0B3-4258-95314D302B85}"/>
              </a:ext>
            </a:extLst>
          </p:cNvPr>
          <p:cNvGraphicFramePr>
            <a:graphicFrameLocks noGrp="1"/>
          </p:cNvGraphicFramePr>
          <p:nvPr>
            <p:extLst>
              <p:ext uri="{D42A27DB-BD31-4B8C-83A1-F6EECF244321}">
                <p14:modId xmlns:p14="http://schemas.microsoft.com/office/powerpoint/2010/main" val="588791141"/>
              </p:ext>
            </p:extLst>
          </p:nvPr>
        </p:nvGraphicFramePr>
        <p:xfrm>
          <a:off x="581572" y="152108"/>
          <a:ext cx="10895724" cy="6497320"/>
        </p:xfrm>
        <a:graphic>
          <a:graphicData uri="http://schemas.openxmlformats.org/drawingml/2006/table">
            <a:tbl>
              <a:tblPr firstRow="1" bandRow="1">
                <a:tableStyleId>{5C22544A-7EE6-4342-B048-85BDC9FD1C3A}</a:tableStyleId>
              </a:tblPr>
              <a:tblGrid>
                <a:gridCol w="1488769">
                  <a:extLst>
                    <a:ext uri="{9D8B030D-6E8A-4147-A177-3AD203B41FA5}">
                      <a16:colId xmlns:a16="http://schemas.microsoft.com/office/drawing/2014/main" val="2615145052"/>
                    </a:ext>
                  </a:extLst>
                </a:gridCol>
                <a:gridCol w="4480398">
                  <a:extLst>
                    <a:ext uri="{9D8B030D-6E8A-4147-A177-3AD203B41FA5}">
                      <a16:colId xmlns:a16="http://schemas.microsoft.com/office/drawing/2014/main" val="1567126933"/>
                    </a:ext>
                  </a:extLst>
                </a:gridCol>
                <a:gridCol w="4926557">
                  <a:extLst>
                    <a:ext uri="{9D8B030D-6E8A-4147-A177-3AD203B41FA5}">
                      <a16:colId xmlns:a16="http://schemas.microsoft.com/office/drawing/2014/main" val="3554720667"/>
                    </a:ext>
                  </a:extLst>
                </a:gridCol>
              </a:tblGrid>
              <a:tr h="370840">
                <a:tc>
                  <a:txBody>
                    <a:bodyPr/>
                    <a:lstStyle/>
                    <a:p>
                      <a:r>
                        <a:rPr lang="en-US" dirty="0"/>
                        <a:t>Time</a:t>
                      </a:r>
                    </a:p>
                  </a:txBody>
                  <a:tcPr/>
                </a:tc>
                <a:tc>
                  <a:txBody>
                    <a:bodyPr/>
                    <a:lstStyle/>
                    <a:p>
                      <a:r>
                        <a:rPr lang="en-US" dirty="0"/>
                        <a:t>Connection 1</a:t>
                      </a:r>
                    </a:p>
                  </a:txBody>
                  <a:tcPr/>
                </a:tc>
                <a:tc>
                  <a:txBody>
                    <a:bodyPr/>
                    <a:lstStyle/>
                    <a:p>
                      <a:r>
                        <a:rPr lang="en-US" dirty="0"/>
                        <a:t>Connection 2</a:t>
                      </a:r>
                    </a:p>
                  </a:txBody>
                  <a:tcPr/>
                </a:tc>
                <a:extLst>
                  <a:ext uri="{0D108BD9-81ED-4DB2-BD59-A6C34878D82A}">
                    <a16:rowId xmlns:a16="http://schemas.microsoft.com/office/drawing/2014/main" val="2445291069"/>
                  </a:ext>
                </a:extLst>
              </a:tr>
              <a:tr h="370840">
                <a:tc>
                  <a:txBody>
                    <a:bodyPr/>
                    <a:lstStyle/>
                    <a:p>
                      <a:r>
                        <a:rPr lang="en-US" dirty="0"/>
                        <a:t>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string FROM Strings WHERE used = FALSE FETCH FIRST 2 ROWS ONLY;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=&gt; Returns “</a:t>
                      </a:r>
                      <a:r>
                        <a:rPr lang="en-US" dirty="0">
                          <a:solidFill>
                            <a:srgbClr val="FF0000"/>
                          </a:solidFill>
                        </a:rPr>
                        <a:t>00cc11</a:t>
                      </a:r>
                      <a:r>
                        <a:rPr lang="en-US" dirty="0">
                          <a:solidFill>
                            <a:schemeClr val="tx1"/>
                          </a:solidFill>
                        </a:rPr>
                        <a:t>”</a:t>
                      </a:r>
                      <a:r>
                        <a:rPr lang="en-US" dirty="0">
                          <a:solidFill>
                            <a:srgbClr val="FF0000"/>
                          </a:solidFill>
                        </a:rPr>
                        <a:t> and </a:t>
                      </a:r>
                      <a:r>
                        <a:rPr lang="en-US" dirty="0">
                          <a:solidFill>
                            <a:schemeClr val="tx1"/>
                          </a:solidFill>
                        </a:rPr>
                        <a:t>“</a:t>
                      </a:r>
                      <a:r>
                        <a:rPr lang="en-US" dirty="0">
                          <a:solidFill>
                            <a:srgbClr val="FF0000"/>
                          </a:solidFill>
                        </a:rPr>
                        <a:t>xx6411</a:t>
                      </a:r>
                      <a:r>
                        <a:rPr lang="en-US" dirty="0">
                          <a:solidFill>
                            <a:schemeClr val="tx1"/>
                          </a:solidFill>
                        </a:rPr>
                        <a:t>”</a:t>
                      </a:r>
                    </a:p>
                  </a:txBody>
                  <a:tcPr/>
                </a:tc>
                <a:tc>
                  <a:txBody>
                    <a:bodyPr/>
                    <a:lstStyle/>
                    <a:p>
                      <a:endParaRPr lang="en-US" dirty="0"/>
                    </a:p>
                  </a:txBody>
                  <a:tcPr/>
                </a:tc>
                <a:extLst>
                  <a:ext uri="{0D108BD9-81ED-4DB2-BD59-A6C34878D82A}">
                    <a16:rowId xmlns:a16="http://schemas.microsoft.com/office/drawing/2014/main" val="1464182578"/>
                  </a:ext>
                </a:extLst>
              </a:tr>
              <a:tr h="370840">
                <a:tc>
                  <a:txBody>
                    <a:bodyPr/>
                    <a:lstStyle/>
                    <a:p>
                      <a:r>
                        <a:rPr lang="en-US" dirty="0"/>
                        <a:t>T2</a:t>
                      </a:r>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string FROM Strings WHERE used = FALSE FETCH FIRST 3 ROWS ONLY;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 Returns “</a:t>
                      </a:r>
                      <a:r>
                        <a:rPr lang="en-US" dirty="0">
                          <a:solidFill>
                            <a:srgbClr val="FF0000"/>
                          </a:solidFill>
                        </a:rPr>
                        <a:t>00cc11</a:t>
                      </a:r>
                      <a:r>
                        <a:rPr lang="en-US" dirty="0">
                          <a:solidFill>
                            <a:schemeClr val="tx1"/>
                          </a:solidFill>
                        </a:rPr>
                        <a:t>”</a:t>
                      </a:r>
                      <a:r>
                        <a:rPr lang="en-US" dirty="0">
                          <a:solidFill>
                            <a:srgbClr val="FF0000"/>
                          </a:solidFill>
                        </a:rPr>
                        <a:t> and </a:t>
                      </a:r>
                      <a:r>
                        <a:rPr lang="en-US" dirty="0">
                          <a:solidFill>
                            <a:schemeClr val="tx1"/>
                          </a:solidFill>
                        </a:rPr>
                        <a:t>“</a:t>
                      </a:r>
                      <a:r>
                        <a:rPr lang="en-US" dirty="0">
                          <a:solidFill>
                            <a:srgbClr val="FF0000"/>
                          </a:solidFill>
                        </a:rPr>
                        <a:t>xx6411</a:t>
                      </a:r>
                      <a:r>
                        <a:rPr lang="en-US" dirty="0">
                          <a:solidFill>
                            <a:schemeClr val="tx1"/>
                          </a:solidFill>
                        </a:rPr>
                        <a:t>” </a:t>
                      </a:r>
                      <a:r>
                        <a:rPr lang="en-US" dirty="0">
                          <a:solidFill>
                            <a:srgbClr val="FF0000"/>
                          </a:solidFill>
                        </a:rPr>
                        <a:t>and </a:t>
                      </a:r>
                      <a:r>
                        <a:rPr lang="en-US" dirty="0">
                          <a:solidFill>
                            <a:schemeClr val="tx1"/>
                          </a:solidFill>
                        </a:rPr>
                        <a:t>“</a:t>
                      </a:r>
                      <a:r>
                        <a:rPr lang="en-US" dirty="0">
                          <a:solidFill>
                            <a:srgbClr val="FF0000"/>
                          </a:solidFill>
                        </a:rPr>
                        <a:t>74d412</a:t>
                      </a:r>
                      <a:r>
                        <a:rPr lang="en-US" dirty="0">
                          <a:solidFill>
                            <a:schemeClr val="tx1"/>
                          </a:solidFill>
                        </a:rPr>
                        <a:t>”</a:t>
                      </a:r>
                    </a:p>
                  </a:txBody>
                  <a:tcPr/>
                </a:tc>
                <a:extLst>
                  <a:ext uri="{0D108BD9-81ED-4DB2-BD59-A6C34878D82A}">
                    <a16:rowId xmlns:a16="http://schemas.microsoft.com/office/drawing/2014/main" val="3336295349"/>
                  </a:ext>
                </a:extLst>
              </a:tr>
              <a:tr h="370840">
                <a:tc>
                  <a:txBody>
                    <a:bodyPr/>
                    <a:lstStyle/>
                    <a:p>
                      <a:r>
                        <a:rPr lang="en-US" dirty="0"/>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Strings SET used = TRUE WHERE string = “00cc11” OR string = “xx6411”</a:t>
                      </a:r>
                    </a:p>
                    <a:p>
                      <a:pPr marL="285750" indent="-285750">
                        <a:buFont typeface="Symbol" pitchFamily="2" charset="2"/>
                        <a:buChar char="Þ"/>
                      </a:pPr>
                      <a:r>
                        <a:rPr lang="en-US" dirty="0"/>
                        <a:t>DB returns “OK”</a:t>
                      </a:r>
                    </a:p>
                    <a:p>
                      <a:pPr marL="285750" indent="-285750">
                        <a:buFont typeface="Symbol" pitchFamily="2" charset="2"/>
                        <a:buChar char="Þ"/>
                      </a:pPr>
                      <a:r>
                        <a:rPr lang="en-US" dirty="0"/>
                        <a:t>Strings returned to the client “</a:t>
                      </a:r>
                      <a:r>
                        <a:rPr lang="en-US" dirty="0">
                          <a:solidFill>
                            <a:srgbClr val="FF0000"/>
                          </a:solidFill>
                        </a:rPr>
                        <a:t>00cc11</a:t>
                      </a:r>
                      <a:r>
                        <a:rPr lang="en-US" dirty="0">
                          <a:solidFill>
                            <a:schemeClr val="tx1"/>
                          </a:solidFill>
                        </a:rPr>
                        <a:t>”</a:t>
                      </a:r>
                      <a:r>
                        <a:rPr lang="en-US" dirty="0">
                          <a:solidFill>
                            <a:srgbClr val="FF0000"/>
                          </a:solidFill>
                        </a:rPr>
                        <a:t> and </a:t>
                      </a:r>
                      <a:r>
                        <a:rPr lang="en-US" dirty="0">
                          <a:solidFill>
                            <a:schemeClr val="tx1"/>
                          </a:solidFill>
                        </a:rPr>
                        <a:t>“</a:t>
                      </a:r>
                      <a:r>
                        <a:rPr lang="en-US" dirty="0">
                          <a:solidFill>
                            <a:srgbClr val="FF0000"/>
                          </a:solidFill>
                        </a:rPr>
                        <a:t>xx6411</a:t>
                      </a:r>
                      <a:r>
                        <a:rPr lang="en-US" dirty="0">
                          <a:solidFill>
                            <a:schemeClr val="tx1"/>
                          </a:solidFill>
                        </a:rPr>
                        <a:t>”</a:t>
                      </a:r>
                      <a:endParaRPr lang="en-US" dirty="0"/>
                    </a:p>
                  </a:txBody>
                  <a:tcPr/>
                </a:tc>
                <a:tc>
                  <a:txBody>
                    <a:bodyPr/>
                    <a:lstStyle/>
                    <a:p>
                      <a:endParaRPr lang="en-US"/>
                    </a:p>
                  </a:txBody>
                  <a:tcPr/>
                </a:tc>
                <a:extLst>
                  <a:ext uri="{0D108BD9-81ED-4DB2-BD59-A6C34878D82A}">
                    <a16:rowId xmlns:a16="http://schemas.microsoft.com/office/drawing/2014/main" val="4048871679"/>
                  </a:ext>
                </a:extLst>
              </a:tr>
              <a:tr h="370840">
                <a:tc>
                  <a:txBody>
                    <a:bodyPr/>
                    <a:lstStyle/>
                    <a:p>
                      <a:r>
                        <a:rPr lang="en-US" dirty="0"/>
                        <a:t>T4</a:t>
                      </a:r>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Strings SET used = TRUE WHERE string = “00cc11” OR string = “xx6411” OR string = </a:t>
                      </a:r>
                      <a:r>
                        <a:rPr lang="en-US" dirty="0">
                          <a:solidFill>
                            <a:schemeClr val="tx1"/>
                          </a:solidFill>
                        </a:rPr>
                        <a:t>“74d412”</a:t>
                      </a:r>
                      <a:endParaRPr lang="en-US" dirty="0"/>
                    </a:p>
                    <a:p>
                      <a:pPr marL="285750" indent="-285750">
                        <a:buFont typeface="Symbol" pitchFamily="2" charset="2"/>
                        <a:buChar char="Þ"/>
                      </a:pPr>
                      <a:r>
                        <a:rPr lang="en-US" dirty="0"/>
                        <a:t>DB returns “OK”</a:t>
                      </a:r>
                    </a:p>
                    <a:p>
                      <a:pPr marL="285750" indent="-285750">
                        <a:buFont typeface="Symbol" pitchFamily="2" charset="2"/>
                        <a:buChar char="Þ"/>
                      </a:pPr>
                      <a:r>
                        <a:rPr lang="en-US" dirty="0"/>
                        <a:t>Strings returned to the client “</a:t>
                      </a:r>
                      <a:r>
                        <a:rPr lang="en-US" dirty="0">
                          <a:solidFill>
                            <a:srgbClr val="FF0000"/>
                          </a:solidFill>
                        </a:rPr>
                        <a:t>00cc11</a:t>
                      </a:r>
                      <a:r>
                        <a:rPr lang="en-US" dirty="0">
                          <a:solidFill>
                            <a:schemeClr val="tx1"/>
                          </a:solidFill>
                        </a:rPr>
                        <a:t>”</a:t>
                      </a:r>
                      <a:r>
                        <a:rPr lang="en-US" dirty="0">
                          <a:solidFill>
                            <a:srgbClr val="FF0000"/>
                          </a:solidFill>
                        </a:rPr>
                        <a:t> and </a:t>
                      </a:r>
                      <a:r>
                        <a:rPr lang="en-US" dirty="0">
                          <a:solidFill>
                            <a:schemeClr val="tx1"/>
                          </a:solidFill>
                        </a:rPr>
                        <a:t>“</a:t>
                      </a:r>
                      <a:r>
                        <a:rPr lang="en-US" dirty="0">
                          <a:solidFill>
                            <a:srgbClr val="FF0000"/>
                          </a:solidFill>
                        </a:rPr>
                        <a:t>xx6411</a:t>
                      </a:r>
                      <a:r>
                        <a:rPr lang="en-US" dirty="0">
                          <a:solidFill>
                            <a:schemeClr val="tx1"/>
                          </a:solidFill>
                        </a:rPr>
                        <a:t>”</a:t>
                      </a:r>
                      <a:r>
                        <a:rPr lang="en-US" dirty="0">
                          <a:solidFill>
                            <a:srgbClr val="FF0000"/>
                          </a:solidFill>
                        </a:rPr>
                        <a:t> and </a:t>
                      </a:r>
                      <a:r>
                        <a:rPr lang="en-US" dirty="0">
                          <a:solidFill>
                            <a:schemeClr val="tx1"/>
                          </a:solidFill>
                        </a:rPr>
                        <a:t>“</a:t>
                      </a:r>
                      <a:r>
                        <a:rPr lang="en-US" dirty="0">
                          <a:solidFill>
                            <a:srgbClr val="FF0000"/>
                          </a:solidFill>
                        </a:rPr>
                        <a:t>74d412</a:t>
                      </a:r>
                      <a:r>
                        <a:rPr lang="en-US" dirty="0">
                          <a:solidFill>
                            <a:schemeClr val="tx1"/>
                          </a:solidFill>
                        </a:rPr>
                        <a:t>”</a:t>
                      </a:r>
                    </a:p>
                    <a:p>
                      <a:pPr marL="285750" indent="-285750">
                        <a:buFont typeface="Symbol" pitchFamily="2" charset="2"/>
                        <a:buChar char="Þ"/>
                      </a:pPr>
                      <a:r>
                        <a:rPr lang="en-US" dirty="0">
                          <a:solidFill>
                            <a:schemeClr val="tx1"/>
                          </a:solidFill>
                        </a:rPr>
                        <a:t>BUT in reality, the strings </a:t>
                      </a:r>
                      <a:r>
                        <a:rPr lang="en-US" dirty="0"/>
                        <a:t>“</a:t>
                      </a:r>
                      <a:r>
                        <a:rPr lang="en-US" dirty="0">
                          <a:solidFill>
                            <a:srgbClr val="FF0000"/>
                          </a:solidFill>
                        </a:rPr>
                        <a:t>00cc11</a:t>
                      </a:r>
                      <a:r>
                        <a:rPr lang="en-US" dirty="0">
                          <a:solidFill>
                            <a:schemeClr val="tx1"/>
                          </a:solidFill>
                        </a:rPr>
                        <a:t>”</a:t>
                      </a:r>
                      <a:r>
                        <a:rPr lang="en-US" dirty="0">
                          <a:solidFill>
                            <a:srgbClr val="FF0000"/>
                          </a:solidFill>
                        </a:rPr>
                        <a:t> and </a:t>
                      </a:r>
                      <a:r>
                        <a:rPr lang="en-US" dirty="0">
                          <a:solidFill>
                            <a:schemeClr val="tx1"/>
                          </a:solidFill>
                        </a:rPr>
                        <a:t>“</a:t>
                      </a:r>
                      <a:r>
                        <a:rPr lang="en-US" dirty="0">
                          <a:solidFill>
                            <a:srgbClr val="FF0000"/>
                          </a:solidFill>
                        </a:rPr>
                        <a:t>xx6411</a:t>
                      </a:r>
                      <a:r>
                        <a:rPr lang="en-US" dirty="0">
                          <a:solidFill>
                            <a:schemeClr val="tx1"/>
                          </a:solidFill>
                        </a:rPr>
                        <a:t>”</a:t>
                      </a:r>
                      <a:r>
                        <a:rPr lang="en-US" dirty="0">
                          <a:solidFill>
                            <a:srgbClr val="FF0000"/>
                          </a:solidFill>
                        </a:rPr>
                        <a:t> </a:t>
                      </a:r>
                      <a:r>
                        <a:rPr lang="en-US" dirty="0">
                          <a:solidFill>
                            <a:schemeClr val="accent6">
                              <a:lumMod val="75000"/>
                            </a:schemeClr>
                          </a:solidFill>
                        </a:rPr>
                        <a:t>where already been used and returned to another client!!</a:t>
                      </a:r>
                    </a:p>
                  </a:txBody>
                  <a:tcPr/>
                </a:tc>
                <a:extLst>
                  <a:ext uri="{0D108BD9-81ED-4DB2-BD59-A6C34878D82A}">
                    <a16:rowId xmlns:a16="http://schemas.microsoft.com/office/drawing/2014/main" val="3411619432"/>
                  </a:ext>
                </a:extLst>
              </a:tr>
            </a:tbl>
          </a:graphicData>
        </a:graphic>
      </p:graphicFrame>
      <p:sp>
        <p:nvSpPr>
          <p:cNvPr id="6" name="Oval 5">
            <a:extLst>
              <a:ext uri="{FF2B5EF4-FFF2-40B4-BE49-F238E27FC236}">
                <a16:creationId xmlns:a16="http://schemas.microsoft.com/office/drawing/2014/main" id="{989EEF43-FC40-5657-BE20-CAD890B97793}"/>
              </a:ext>
            </a:extLst>
          </p:cNvPr>
          <p:cNvSpPr/>
          <p:nvPr/>
        </p:nvSpPr>
        <p:spPr>
          <a:xfrm>
            <a:off x="5854262" y="3773214"/>
            <a:ext cx="6264166" cy="3084786"/>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6616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D1D55A-0A36-55C9-BA58-63CAAFE274EF}"/>
              </a:ext>
            </a:extLst>
          </p:cNvPr>
          <p:cNvSpPr txBox="1"/>
          <p:nvPr/>
        </p:nvSpPr>
        <p:spPr>
          <a:xfrm>
            <a:off x="752430" y="219296"/>
            <a:ext cx="10772820" cy="5078313"/>
          </a:xfrm>
          <a:prstGeom prst="rect">
            <a:avLst/>
          </a:prstGeom>
          <a:noFill/>
        </p:spPr>
        <p:txBody>
          <a:bodyPr wrap="square" rtlCol="0">
            <a:spAutoFit/>
          </a:bodyPr>
          <a:lstStyle/>
          <a:p>
            <a:r>
              <a:rPr lang="en-US" dirty="0">
                <a:solidFill>
                  <a:srgbClr val="FF0000"/>
                </a:solidFill>
              </a:rPr>
              <a:t>SOLUTIONS – OPTIONS AVAILABLE</a:t>
            </a:r>
          </a:p>
          <a:p>
            <a:endParaRPr lang="en-US" dirty="0">
              <a:solidFill>
                <a:srgbClr val="FF0000"/>
              </a:solidFill>
            </a:endParaRPr>
          </a:p>
          <a:p>
            <a:r>
              <a:rPr lang="en-IE" sz="1800" dirty="0">
                <a:solidFill>
                  <a:srgbClr val="0C0D0E"/>
                </a:solidFill>
                <a:latin typeface="-apple-system"/>
              </a:rPr>
              <a:t>If using an </a:t>
            </a:r>
            <a:r>
              <a:rPr lang="en-IE" sz="1800" b="1" dirty="0">
                <a:solidFill>
                  <a:srgbClr val="0C0D0E"/>
                </a:solidFill>
                <a:latin typeface="-apple-system"/>
              </a:rPr>
              <a:t>SQL DBs:</a:t>
            </a:r>
          </a:p>
          <a:p>
            <a:pPr marL="742950" lvl="1" indent="-285750">
              <a:buFont typeface="Arial" panose="020B0604020202020204" pitchFamily="34" charset="0"/>
              <a:buChar char="•"/>
            </a:pPr>
            <a:r>
              <a:rPr lang="en-IE" b="1" dirty="0">
                <a:solidFill>
                  <a:srgbClr val="0C0D0E"/>
                </a:solidFill>
                <a:latin typeface="-apple-system"/>
              </a:rPr>
              <a:t>Option 1: </a:t>
            </a:r>
            <a:r>
              <a:rPr lang="en-IE" dirty="0">
                <a:solidFill>
                  <a:srgbClr val="0C0D0E"/>
                </a:solidFill>
                <a:latin typeface="-apple-system"/>
              </a:rPr>
              <a:t>Use </a:t>
            </a:r>
            <a:r>
              <a:rPr lang="en-IE" b="1" dirty="0">
                <a:solidFill>
                  <a:srgbClr val="0C0D0E"/>
                </a:solidFill>
                <a:latin typeface="-apple-system"/>
              </a:rPr>
              <a:t>locking mechanism of transactions =&gt; level of isolation needed is “Repeatable Read” or “serializable” </a:t>
            </a:r>
            <a:r>
              <a:rPr lang="en-IE" dirty="0">
                <a:solidFill>
                  <a:srgbClr val="0C0D0E"/>
                </a:solidFill>
                <a:latin typeface="-apple-system"/>
              </a:rPr>
              <a:t>=&gt; If a transaction is aborted </a:t>
            </a:r>
            <a:r>
              <a:rPr lang="en-IE" b="0" i="0" dirty="0">
                <a:solidFill>
                  <a:srgbClr val="0C0D0E"/>
                </a:solidFill>
                <a:effectLst/>
                <a:latin typeface="inherit"/>
              </a:rPr>
              <a:t>due to reasons beyond your control, your application must be prepared to start all over again, from the BEGIN WORK, i.e. </a:t>
            </a:r>
            <a:r>
              <a:rPr lang="en-IE" b="1" i="0" dirty="0">
                <a:solidFill>
                  <a:srgbClr val="0C0D0E"/>
                </a:solidFill>
                <a:effectLst/>
                <a:latin typeface="inherit"/>
              </a:rPr>
              <a:t>a re-try logic must be implemented </a:t>
            </a:r>
            <a:r>
              <a:rPr lang="en-IE" b="0" i="0" dirty="0">
                <a:solidFill>
                  <a:srgbClr val="0C0D0E"/>
                </a:solidFill>
                <a:effectLst/>
                <a:latin typeface="inherit"/>
              </a:rPr>
              <a:t>to handle the transactions that fail.</a:t>
            </a:r>
            <a:endParaRPr lang="en-IE" dirty="0">
              <a:solidFill>
                <a:srgbClr val="0C0D0E"/>
              </a:solidFill>
              <a:latin typeface="-apple-system"/>
            </a:endParaRPr>
          </a:p>
          <a:p>
            <a:pPr marL="742950" lvl="1" indent="-285750">
              <a:buFont typeface="Arial" panose="020B0604020202020204" pitchFamily="34" charset="0"/>
              <a:buChar char="•"/>
            </a:pPr>
            <a:r>
              <a:rPr lang="en-IE" b="1" dirty="0">
                <a:solidFill>
                  <a:srgbClr val="0C0D0E"/>
                </a:solidFill>
                <a:latin typeface="-apple-system"/>
              </a:rPr>
              <a:t>Option 2: </a:t>
            </a:r>
            <a:r>
              <a:rPr lang="en-IE" dirty="0">
                <a:solidFill>
                  <a:srgbClr val="0C0D0E"/>
                </a:solidFill>
                <a:latin typeface="-apple-system"/>
              </a:rPr>
              <a:t>Use Optimistic Logic =&gt; </a:t>
            </a:r>
            <a:r>
              <a:rPr lang="en-IE" b="1" dirty="0">
                <a:solidFill>
                  <a:srgbClr val="0C0D0E"/>
                </a:solidFill>
                <a:latin typeface="-apple-system"/>
              </a:rPr>
              <a:t>Add a “version” or a “timestamp” column </a:t>
            </a:r>
            <a:r>
              <a:rPr lang="en-IE" dirty="0">
                <a:solidFill>
                  <a:srgbClr val="0C0D0E"/>
                </a:solidFill>
                <a:latin typeface="-apple-system"/>
              </a:rPr>
              <a:t>in the database </a:t>
            </a:r>
            <a:r>
              <a:rPr lang="en-IE" dirty="0">
                <a:solidFill>
                  <a:srgbClr val="1F1F1F"/>
                </a:solidFill>
                <a:latin typeface="Google Sans"/>
              </a:rPr>
              <a:t>=&gt; </a:t>
            </a:r>
            <a:r>
              <a:rPr lang="en-IE" b="1" dirty="0">
                <a:solidFill>
                  <a:srgbClr val="1F1F1F"/>
                </a:solidFill>
                <a:latin typeface="Google Sans"/>
              </a:rPr>
              <a:t>a re-try logic must be implemented </a:t>
            </a:r>
            <a:r>
              <a:rPr lang="en-IE" dirty="0">
                <a:solidFill>
                  <a:srgbClr val="1F1F1F"/>
                </a:solidFill>
                <a:latin typeface="Google Sans"/>
              </a:rPr>
              <a:t>to handle cases where the SQL query fails to make the update because the document was already modified by another process.</a:t>
            </a:r>
            <a:endParaRPr lang="en-IE" dirty="0">
              <a:solidFill>
                <a:srgbClr val="0C0D0E"/>
              </a:solidFill>
              <a:latin typeface="-apple-system"/>
            </a:endParaRPr>
          </a:p>
          <a:p>
            <a:pPr marL="742950" lvl="1" indent="-285750">
              <a:buFont typeface="Arial" panose="020B0604020202020204" pitchFamily="34" charset="0"/>
              <a:buChar char="•"/>
            </a:pPr>
            <a:r>
              <a:rPr lang="en-IE" b="1" dirty="0">
                <a:solidFill>
                  <a:srgbClr val="0C0D0E"/>
                </a:solidFill>
                <a:latin typeface="-apple-system"/>
              </a:rPr>
              <a:t>Option 3: </a:t>
            </a:r>
            <a:r>
              <a:rPr lang="en-IE" dirty="0">
                <a:solidFill>
                  <a:srgbClr val="1F1F1F"/>
                </a:solidFill>
                <a:latin typeface="Google Sans"/>
              </a:rPr>
              <a:t>Build an </a:t>
            </a:r>
            <a:r>
              <a:rPr lang="en-IE" b="1" dirty="0">
                <a:solidFill>
                  <a:srgbClr val="1F1F1F"/>
                </a:solidFill>
                <a:latin typeface="Google Sans"/>
              </a:rPr>
              <a:t>SQL query ad-hoc</a:t>
            </a:r>
            <a:r>
              <a:rPr lang="en-IE" dirty="0">
                <a:solidFill>
                  <a:srgbClr val="1F1F1F"/>
                </a:solidFill>
                <a:latin typeface="Google Sans"/>
              </a:rPr>
              <a:t> might avoid using locking mechanisms =&gt; </a:t>
            </a:r>
            <a:r>
              <a:rPr lang="en-IE" b="1" dirty="0">
                <a:solidFill>
                  <a:srgbClr val="1F1F1F"/>
                </a:solidFill>
                <a:latin typeface="Google Sans"/>
              </a:rPr>
              <a:t>a re-try logic must be implemented</a:t>
            </a:r>
            <a:r>
              <a:rPr lang="en-IE" dirty="0">
                <a:solidFill>
                  <a:srgbClr val="1F1F1F"/>
                </a:solidFill>
                <a:latin typeface="Google Sans"/>
              </a:rPr>
              <a:t> to handle cases where the SQL query fails.</a:t>
            </a:r>
            <a:endParaRPr lang="en-IE" b="1" dirty="0">
              <a:solidFill>
                <a:srgbClr val="0C0D0E"/>
              </a:solidFill>
              <a:latin typeface="-apple-system"/>
            </a:endParaRPr>
          </a:p>
          <a:p>
            <a:endParaRPr lang="en-IE" sz="1800" dirty="0">
              <a:solidFill>
                <a:srgbClr val="0C0D0E"/>
              </a:solidFill>
              <a:latin typeface="-apple-system"/>
            </a:endParaRPr>
          </a:p>
          <a:p>
            <a:r>
              <a:rPr lang="en-IE" sz="1800" dirty="0">
                <a:solidFill>
                  <a:srgbClr val="0C0D0E"/>
                </a:solidFill>
                <a:latin typeface="-apple-system"/>
              </a:rPr>
              <a:t>If using </a:t>
            </a:r>
            <a:r>
              <a:rPr lang="en-IE" sz="1800" b="1" dirty="0">
                <a:solidFill>
                  <a:srgbClr val="0C0D0E"/>
                </a:solidFill>
                <a:latin typeface="-apple-system"/>
              </a:rPr>
              <a:t>NoSQL DBs:</a:t>
            </a:r>
          </a:p>
          <a:p>
            <a:pPr marL="742950" lvl="1" indent="-285750">
              <a:buFont typeface="Arial" panose="020B0604020202020204" pitchFamily="34" charset="0"/>
              <a:buChar char="•"/>
            </a:pPr>
            <a:r>
              <a:rPr lang="en-IE" b="1" dirty="0">
                <a:solidFill>
                  <a:srgbClr val="0C0D0E"/>
                </a:solidFill>
                <a:latin typeface="-apple-system"/>
              </a:rPr>
              <a:t>Option 1: </a:t>
            </a:r>
            <a:r>
              <a:rPr lang="en-IE" dirty="0">
                <a:solidFill>
                  <a:srgbClr val="0C0D0E"/>
                </a:solidFill>
                <a:latin typeface="-apple-system"/>
              </a:rPr>
              <a:t>Use </a:t>
            </a:r>
            <a:r>
              <a:rPr lang="en-IE" b="1" dirty="0">
                <a:solidFill>
                  <a:srgbClr val="0C0D0E"/>
                </a:solidFill>
                <a:latin typeface="-apple-system"/>
              </a:rPr>
              <a:t>versioning</a:t>
            </a:r>
            <a:r>
              <a:rPr lang="en-IE" dirty="0">
                <a:solidFill>
                  <a:srgbClr val="0C0D0E"/>
                </a:solidFill>
                <a:latin typeface="-apple-system"/>
              </a:rPr>
              <a:t>. NoSQL DBs usually DO NOT use locking mechanisms. </a:t>
            </a:r>
            <a:r>
              <a:rPr lang="en-IE" b="0" i="0" dirty="0">
                <a:solidFill>
                  <a:srgbClr val="1F1F1F"/>
                </a:solidFill>
                <a:effectLst/>
                <a:latin typeface="Google Sans"/>
              </a:rPr>
              <a:t>They allow concurrent operations to proceed without locking or blocking, but check for conflicts at the end of each operation =&gt; </a:t>
            </a:r>
            <a:r>
              <a:rPr lang="en-IE" b="1" dirty="0">
                <a:solidFill>
                  <a:srgbClr val="1F1F1F"/>
                </a:solidFill>
                <a:latin typeface="Google Sans"/>
              </a:rPr>
              <a:t>If conflict arises</a:t>
            </a:r>
            <a:r>
              <a:rPr lang="en-IE" dirty="0">
                <a:solidFill>
                  <a:srgbClr val="1F1F1F"/>
                </a:solidFill>
                <a:latin typeface="Google Sans"/>
              </a:rPr>
              <a:t> (and 409 is returned), </a:t>
            </a:r>
            <a:r>
              <a:rPr lang="en-IE" b="1" dirty="0">
                <a:solidFill>
                  <a:srgbClr val="1F1F1F"/>
                </a:solidFill>
                <a:latin typeface="Google Sans"/>
              </a:rPr>
              <a:t>you must implement a re-try logic </a:t>
            </a:r>
            <a:r>
              <a:rPr lang="en-IE" dirty="0">
                <a:solidFill>
                  <a:srgbClr val="1F1F1F"/>
                </a:solidFill>
                <a:latin typeface="Google Sans"/>
              </a:rPr>
              <a:t>to fetch again the list of Strings (i.e. SELECT/READ the documents that satisfy the initial condition) and then apply the UPDATE/WRITE.</a:t>
            </a:r>
          </a:p>
        </p:txBody>
      </p:sp>
    </p:spTree>
    <p:extLst>
      <p:ext uri="{BB962C8B-B14F-4D97-AF65-F5344CB8AC3E}">
        <p14:creationId xmlns:p14="http://schemas.microsoft.com/office/powerpoint/2010/main" val="1840832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FE1FD-6A58-1270-ED70-017AACAEE2B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8F1C103-7D7C-65A9-A936-D39F9A3446E1}"/>
              </a:ext>
            </a:extLst>
          </p:cNvPr>
          <p:cNvSpPr txBox="1"/>
          <p:nvPr/>
        </p:nvSpPr>
        <p:spPr>
          <a:xfrm>
            <a:off x="383628" y="117693"/>
            <a:ext cx="11424744" cy="6555641"/>
          </a:xfrm>
          <a:prstGeom prst="rect">
            <a:avLst/>
          </a:prstGeom>
          <a:noFill/>
        </p:spPr>
        <p:txBody>
          <a:bodyPr wrap="square" rtlCol="0">
            <a:spAutoFit/>
          </a:bodyPr>
          <a:lstStyle/>
          <a:p>
            <a:pPr algn="l" fontAlgn="base"/>
            <a:r>
              <a:rPr lang="en-IE" sz="1200" b="1" i="0" dirty="0">
                <a:solidFill>
                  <a:srgbClr val="0C0D0E"/>
                </a:solidFill>
                <a:effectLst/>
                <a:latin typeface="inherit"/>
              </a:rPr>
              <a:t>Context: </a:t>
            </a:r>
            <a:r>
              <a:rPr lang="en-IE" sz="1200" b="0" i="0" dirty="0">
                <a:solidFill>
                  <a:srgbClr val="0C0D0E"/>
                </a:solidFill>
                <a:effectLst/>
                <a:latin typeface="inherit"/>
              </a:rPr>
              <a:t>I have a counter between 0 to 5 Trillion. The counter is used by several services (replicated inside a clusters in several PODs) for some processing tasks, for example to calculate a shorten URL given a URL using the "counter" approach.</a:t>
            </a:r>
          </a:p>
          <a:p>
            <a:pPr algn="l" fontAlgn="base"/>
            <a:r>
              <a:rPr lang="en-IE" sz="1200" b="0" i="0" dirty="0">
                <a:solidFill>
                  <a:srgbClr val="0C0D0E"/>
                </a:solidFill>
                <a:effectLst/>
                <a:latin typeface="inherit"/>
              </a:rPr>
              <a:t>I want to assign a range of this counter to each worker node and distribute the work among them.</a:t>
            </a:r>
          </a:p>
          <a:p>
            <a:pPr algn="l" fontAlgn="base"/>
            <a:r>
              <a:rPr lang="en-IE" sz="1200" b="0" i="0" dirty="0">
                <a:solidFill>
                  <a:srgbClr val="0C0D0E"/>
                </a:solidFill>
                <a:effectLst/>
                <a:latin typeface="inherit"/>
              </a:rPr>
              <a:t>The range we want to assign at each worker is 500 "units" big. </a:t>
            </a:r>
            <a:br>
              <a:rPr lang="en-IE" sz="1200" b="0" i="0" dirty="0">
                <a:solidFill>
                  <a:srgbClr val="0C0D0E"/>
                </a:solidFill>
                <a:effectLst/>
                <a:latin typeface="inherit"/>
              </a:rPr>
            </a:br>
            <a:r>
              <a:rPr lang="en-IE" sz="1200" b="0" i="0" dirty="0">
                <a:solidFill>
                  <a:srgbClr val="0C0D0E"/>
                </a:solidFill>
                <a:effectLst/>
                <a:latin typeface="inherit"/>
              </a:rPr>
              <a:t>Therefore, for example if we have 3 workers we initially would assign to:</a:t>
            </a:r>
          </a:p>
          <a:p>
            <a:pPr algn="l" fontAlgn="base"/>
            <a:r>
              <a:rPr lang="en-IE" sz="1200" b="0" i="0" dirty="0">
                <a:solidFill>
                  <a:srgbClr val="0C0D0E"/>
                </a:solidFill>
                <a:effectLst/>
                <a:latin typeface="inherit"/>
              </a:rPr>
              <a:t>- node0 the range 0-499</a:t>
            </a:r>
          </a:p>
          <a:p>
            <a:pPr algn="l" fontAlgn="base"/>
            <a:r>
              <a:rPr lang="en-IE" sz="1200" b="0" i="0" dirty="0">
                <a:solidFill>
                  <a:srgbClr val="0C0D0E"/>
                </a:solidFill>
                <a:effectLst/>
                <a:latin typeface="inherit"/>
              </a:rPr>
              <a:t>- node1 has 500-999</a:t>
            </a:r>
          </a:p>
          <a:p>
            <a:pPr algn="l" fontAlgn="base"/>
            <a:r>
              <a:rPr lang="en-IE" sz="1200" b="0" i="0" dirty="0">
                <a:solidFill>
                  <a:srgbClr val="0C0D0E"/>
                </a:solidFill>
                <a:effectLst/>
                <a:latin typeface="inherit"/>
              </a:rPr>
              <a:t>- node2 has 1000-1499</a:t>
            </a:r>
            <a:br>
              <a:rPr lang="en-IE" sz="1200" b="0" i="0" dirty="0">
                <a:solidFill>
                  <a:srgbClr val="0C0D0E"/>
                </a:solidFill>
                <a:effectLst/>
                <a:latin typeface="inherit"/>
              </a:rPr>
            </a:br>
            <a:r>
              <a:rPr lang="en-IE" sz="1200" b="0" i="0" dirty="0">
                <a:solidFill>
                  <a:srgbClr val="0C0D0E"/>
                </a:solidFill>
                <a:effectLst/>
                <a:latin typeface="inherit"/>
              </a:rPr>
              <a:t>Once one of the workers decrement its local counter and reach value 0, a new range of the initial counter has to be assigned to the worker. This process continues until the counter reach 5 Trillion (thanks to the "aggregated" work of the 3/more worker nodes). </a:t>
            </a:r>
          </a:p>
          <a:p>
            <a:pPr algn="l" fontAlgn="base"/>
            <a:r>
              <a:rPr lang="en-IE" sz="1200" b="0" i="0" dirty="0">
                <a:solidFill>
                  <a:srgbClr val="0C0D0E"/>
                </a:solidFill>
                <a:effectLst/>
                <a:latin typeface="inherit"/>
              </a:rPr>
              <a:t>The number can change and increase/decrease while the processing run. Also Workers can crash... therefore a system to keep track of which worker has been assigned to what range should be part of the design.</a:t>
            </a:r>
          </a:p>
          <a:p>
            <a:pPr algn="l" fontAlgn="base"/>
            <a:endParaRPr lang="en-IE" sz="1200" b="1" i="0" dirty="0">
              <a:solidFill>
                <a:srgbClr val="0C0D0E"/>
              </a:solidFill>
              <a:effectLst/>
              <a:latin typeface="inherit"/>
            </a:endParaRPr>
          </a:p>
          <a:p>
            <a:pPr algn="l" fontAlgn="base"/>
            <a:r>
              <a:rPr lang="en-IE" sz="1200" b="1" i="0" dirty="0">
                <a:solidFill>
                  <a:srgbClr val="0C0D0E"/>
                </a:solidFill>
                <a:effectLst/>
                <a:latin typeface="inherit"/>
              </a:rPr>
              <a:t>Solution 1:</a:t>
            </a:r>
            <a:r>
              <a:rPr lang="en-IE" sz="1200" b="0" i="0" dirty="0">
                <a:solidFill>
                  <a:srgbClr val="0C0D0E"/>
                </a:solidFill>
                <a:effectLst/>
                <a:latin typeface="inherit"/>
              </a:rPr>
              <a:t> We need to keep track of what nodes is responsible of what range of the counter, so we could store this information in a DB (SQL/NoSQL). We could have a document like this:</a:t>
            </a:r>
          </a:p>
          <a:p>
            <a:pPr algn="l" fontAlgn="base"/>
            <a:r>
              <a:rPr lang="en-IE" sz="1200" b="0" i="0" dirty="0">
                <a:solidFill>
                  <a:srgbClr val="0C0D0E"/>
                </a:solidFill>
                <a:effectLst/>
                <a:latin typeface="var(--theme-post-body-font-family, var(--theme-body-font-family))"/>
              </a:rPr>
              <a:t>{ "nodeID":"node0", "</a:t>
            </a:r>
            <a:r>
              <a:rPr lang="en-IE" sz="1200" b="0" i="0" dirty="0" err="1">
                <a:solidFill>
                  <a:srgbClr val="0C0D0E"/>
                </a:solidFill>
                <a:effectLst/>
                <a:latin typeface="var(--theme-post-body-font-family, var(--theme-body-font-family))"/>
              </a:rPr>
              <a:t>ownerOfRange</a:t>
            </a:r>
            <a:r>
              <a:rPr lang="en-IE" sz="1200" b="0" i="0" dirty="0">
                <a:solidFill>
                  <a:srgbClr val="0C0D0E"/>
                </a:solidFill>
                <a:effectLst/>
                <a:latin typeface="var(--theme-post-body-font-family, var(--theme-body-font-family))"/>
              </a:rPr>
              <a:t>" : { "min":0, "max":4999999 }, "active": true } </a:t>
            </a:r>
            <a:r>
              <a:rPr lang="en-IE" sz="1200" b="0" i="0" dirty="0">
                <a:solidFill>
                  <a:srgbClr val="0C0D0E"/>
                </a:solidFill>
                <a:effectLst/>
                <a:latin typeface="inherit"/>
              </a:rPr>
              <a:t>Each node should query this DB when it starts the process or decrement the value of the counter (and reach value 0) and finds the next available range. When a node finds it's range, the node should set to </a:t>
            </a:r>
            <a:r>
              <a:rPr lang="en-IE" sz="1200" b="0" i="0" dirty="0" err="1">
                <a:solidFill>
                  <a:srgbClr val="0C0D0E"/>
                </a:solidFill>
                <a:effectLst/>
                <a:latin typeface="inherit"/>
              </a:rPr>
              <a:t>active:false</a:t>
            </a:r>
            <a:r>
              <a:rPr lang="en-IE" sz="1200" b="0" i="0" dirty="0">
                <a:solidFill>
                  <a:srgbClr val="0C0D0E"/>
                </a:solidFill>
                <a:effectLst/>
                <a:latin typeface="inherit"/>
              </a:rPr>
              <a:t> its current document and add a new document to the DB specifying the new range that the node will work on.</a:t>
            </a:r>
          </a:p>
          <a:p>
            <a:pPr algn="l" fontAlgn="base"/>
            <a:r>
              <a:rPr lang="en-IE" sz="1200" b="0" i="0" dirty="0">
                <a:solidFill>
                  <a:srgbClr val="0C0D0E"/>
                </a:solidFill>
                <a:effectLst/>
                <a:latin typeface="inherit"/>
              </a:rPr>
              <a:t>Problems:</a:t>
            </a:r>
          </a:p>
          <a:p>
            <a:pPr algn="l" fontAlgn="base">
              <a:buFont typeface="Arial" panose="020B0604020202020204" pitchFamily="34" charset="0"/>
              <a:buChar char="•"/>
            </a:pPr>
            <a:r>
              <a:rPr lang="en-IE" sz="1200" b="0" i="0" dirty="0">
                <a:solidFill>
                  <a:srgbClr val="0C0D0E"/>
                </a:solidFill>
                <a:effectLst/>
                <a:latin typeface="inherit"/>
              </a:rPr>
              <a:t>If the node crashes, we need to implement a finally state somewhere in the code, to write down in the DB the last computed number. So that the node can resume its work once it is back =&gt; Can this idea work?</a:t>
            </a:r>
          </a:p>
          <a:p>
            <a:pPr algn="l" fontAlgn="base">
              <a:buFont typeface="Arial" panose="020B0604020202020204" pitchFamily="34" charset="0"/>
              <a:buChar char="•"/>
            </a:pPr>
            <a:r>
              <a:rPr lang="en-IE" sz="1200" b="0" i="0" dirty="0">
                <a:solidFill>
                  <a:srgbClr val="0C0D0E"/>
                </a:solidFill>
                <a:effectLst/>
                <a:latin typeface="var(--theme-post-body-font-family, var(--theme-body-font-family))"/>
              </a:rPr>
              <a:t>{ "nodeID":"node0", "</a:t>
            </a:r>
            <a:r>
              <a:rPr lang="en-IE" sz="1200" b="0" i="0" dirty="0" err="1">
                <a:solidFill>
                  <a:srgbClr val="0C0D0E"/>
                </a:solidFill>
                <a:effectLst/>
                <a:latin typeface="var(--theme-post-body-font-family, var(--theme-body-font-family))"/>
              </a:rPr>
              <a:t>ownerOfRange</a:t>
            </a:r>
            <a:r>
              <a:rPr lang="en-IE" sz="1200" b="0" i="0" dirty="0">
                <a:solidFill>
                  <a:srgbClr val="0C0D0E"/>
                </a:solidFill>
                <a:effectLst/>
                <a:latin typeface="var(--theme-post-body-font-family, var(--theme-body-font-family))"/>
              </a:rPr>
              <a:t>" : { "min":0, "max":4999999 }, "active": true, "</a:t>
            </a:r>
            <a:r>
              <a:rPr lang="en-IE" sz="1200" b="0" i="0" dirty="0" err="1">
                <a:solidFill>
                  <a:srgbClr val="0C0D0E"/>
                </a:solidFill>
                <a:effectLst/>
                <a:latin typeface="var(--theme-post-body-font-family, var(--theme-body-font-family))"/>
              </a:rPr>
              <a:t>lastComputedNumber</a:t>
            </a:r>
            <a:r>
              <a:rPr lang="en-IE" sz="1200" b="0" i="0" dirty="0">
                <a:solidFill>
                  <a:srgbClr val="0C0D0E"/>
                </a:solidFill>
                <a:effectLst/>
                <a:latin typeface="var(--theme-post-body-font-family, var(--theme-body-font-family))"/>
              </a:rPr>
              <a:t>": 34445 } </a:t>
            </a:r>
            <a:r>
              <a:rPr lang="en-IE" sz="1200" b="0" i="0" dirty="0">
                <a:solidFill>
                  <a:srgbClr val="0C0D0E"/>
                </a:solidFill>
                <a:effectLst/>
                <a:latin typeface="inherit"/>
              </a:rPr>
              <a:t>If the data structure is something like proposed above^, to determine what is the next available range which a node should work on, the node would need to query all the documents in the DB and order by </a:t>
            </a:r>
            <a:r>
              <a:rPr lang="en-IE" sz="1200" b="0" i="0" dirty="0" err="1">
                <a:solidFill>
                  <a:srgbClr val="0C0D0E"/>
                </a:solidFill>
                <a:effectLst/>
                <a:latin typeface="inherit"/>
              </a:rPr>
              <a:t>ownerOfRange</a:t>
            </a:r>
            <a:r>
              <a:rPr lang="en-IE" sz="1200" b="0" i="0" dirty="0">
                <a:solidFill>
                  <a:srgbClr val="0C0D0E"/>
                </a:solidFill>
                <a:effectLst/>
                <a:latin typeface="inherit"/>
              </a:rPr>
              <a:t> -&gt; max value (once we know what is the last "max" value we can increment by 1 and this will be the new "min" of the range assigned to the worker).</a:t>
            </a:r>
          </a:p>
          <a:p>
            <a:pPr algn="l" fontAlgn="base">
              <a:buFont typeface="Arial" panose="020B0604020202020204" pitchFamily="34" charset="0"/>
              <a:buChar char="•"/>
            </a:pPr>
            <a:r>
              <a:rPr lang="en-IE" sz="1200" b="0" i="0" dirty="0">
                <a:solidFill>
                  <a:srgbClr val="0C0D0E"/>
                </a:solidFill>
                <a:effectLst/>
                <a:latin typeface="inherit"/>
              </a:rPr>
              <a:t>Even in case the next available range is determined, there might be concurrency between nodes to handle... i.e. two nodes might want to self-assign a new rage at the same time. I feel like to solve this issue we need a messaging system (something like rabbit MQ) to coordinate the workers. And it means to add a new component in the architecture =&gt; Any proposed solution to solve this problem?</a:t>
            </a:r>
          </a:p>
          <a:p>
            <a:pPr algn="l" fontAlgn="base"/>
            <a:endParaRPr lang="en-IE" sz="1200" b="1" i="0" dirty="0">
              <a:solidFill>
                <a:srgbClr val="0C0D0E"/>
              </a:solidFill>
              <a:effectLst/>
              <a:latin typeface="inherit"/>
            </a:endParaRPr>
          </a:p>
          <a:p>
            <a:pPr algn="l" fontAlgn="base"/>
            <a:r>
              <a:rPr lang="en-IE" sz="1200" b="1" i="0" dirty="0">
                <a:solidFill>
                  <a:srgbClr val="0C0D0E"/>
                </a:solidFill>
                <a:effectLst/>
                <a:latin typeface="inherit"/>
              </a:rPr>
              <a:t>Solution 2:</a:t>
            </a:r>
            <a:r>
              <a:rPr lang="en-IE" sz="1200" b="0" i="0" dirty="0">
                <a:solidFill>
                  <a:srgbClr val="0C0D0E"/>
                </a:solidFill>
                <a:effectLst/>
                <a:latin typeface="inherit"/>
              </a:rPr>
              <a:t> Use a new node which has the role of coordinator. The coordinator assign the ranges to the workers. Only the coordinator access the DB and create the documents updated. It also keep in memory the max value of the counter assigned to one of the worker, so that we do not need to read the documents from the DB to know what is the max value of the counter.</a:t>
            </a:r>
          </a:p>
          <a:p>
            <a:pPr algn="l" fontAlgn="base"/>
            <a:r>
              <a:rPr lang="en-IE" sz="1200" b="0" i="0" dirty="0">
                <a:solidFill>
                  <a:srgbClr val="0C0D0E"/>
                </a:solidFill>
                <a:effectLst/>
                <a:latin typeface="inherit"/>
              </a:rPr>
              <a:t>Problems:</a:t>
            </a:r>
          </a:p>
          <a:p>
            <a:pPr algn="l" fontAlgn="base">
              <a:buFont typeface="Arial" panose="020B0604020202020204" pitchFamily="34" charset="0"/>
              <a:buChar char="•"/>
            </a:pPr>
            <a:r>
              <a:rPr lang="en-IE" sz="1200" b="0" i="0" dirty="0">
                <a:solidFill>
                  <a:srgbClr val="0C0D0E"/>
                </a:solidFill>
                <a:effectLst/>
                <a:latin typeface="inherit"/>
              </a:rPr>
              <a:t> If a worker crashes, we need to implement a logic somewhere in the code to handle this case, and send a message to the coordinator to let them know the last computed number</a:t>
            </a:r>
          </a:p>
          <a:p>
            <a:pPr algn="l" fontAlgn="base">
              <a:buFont typeface="Arial" panose="020B0604020202020204" pitchFamily="34" charset="0"/>
              <a:buChar char="•"/>
            </a:pPr>
            <a:r>
              <a:rPr lang="en-IE" sz="1200" dirty="0">
                <a:solidFill>
                  <a:srgbClr val="0C0D0E"/>
                </a:solidFill>
                <a:latin typeface="inherit"/>
              </a:rPr>
              <a:t> </a:t>
            </a:r>
            <a:r>
              <a:rPr lang="en-IE" sz="1200" i="0" dirty="0">
                <a:solidFill>
                  <a:srgbClr val="0C0D0E"/>
                </a:solidFill>
                <a:effectLst/>
                <a:latin typeface="inherit"/>
              </a:rPr>
              <a:t>The coordinator is a single point of failure... I think we would need a cluster of coordinators</a:t>
            </a:r>
          </a:p>
        </p:txBody>
      </p:sp>
      <p:cxnSp>
        <p:nvCxnSpPr>
          <p:cNvPr id="3" name="Straight Connector 2">
            <a:extLst>
              <a:ext uri="{FF2B5EF4-FFF2-40B4-BE49-F238E27FC236}">
                <a16:creationId xmlns:a16="http://schemas.microsoft.com/office/drawing/2014/main" id="{3332FAAB-60F8-8FBE-A2FE-8F055966C56C}"/>
              </a:ext>
            </a:extLst>
          </p:cNvPr>
          <p:cNvCxnSpPr/>
          <p:nvPr/>
        </p:nvCxnSpPr>
        <p:spPr>
          <a:xfrm>
            <a:off x="531341" y="2582562"/>
            <a:ext cx="9786551" cy="22860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3378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C321E-EE35-349A-EFA8-EAEBF17CA905}"/>
            </a:ext>
          </a:extLst>
        </p:cNvPr>
        <p:cNvGrpSpPr/>
        <p:nvPr/>
      </p:nvGrpSpPr>
      <p:grpSpPr>
        <a:xfrm>
          <a:off x="0" y="0"/>
          <a:ext cx="0" cy="0"/>
          <a:chOff x="0" y="0"/>
          <a:chExt cx="0" cy="0"/>
        </a:xfrm>
      </p:grpSpPr>
      <p:sp>
        <p:nvSpPr>
          <p:cNvPr id="4" name="Can 3">
            <a:extLst>
              <a:ext uri="{FF2B5EF4-FFF2-40B4-BE49-F238E27FC236}">
                <a16:creationId xmlns:a16="http://schemas.microsoft.com/office/drawing/2014/main" id="{FF25F29D-1803-DBAE-1ACE-82B1BFCCEA9D}"/>
              </a:ext>
            </a:extLst>
          </p:cNvPr>
          <p:cNvSpPr/>
          <p:nvPr/>
        </p:nvSpPr>
        <p:spPr>
          <a:xfrm>
            <a:off x="8632152" y="1762684"/>
            <a:ext cx="1198180" cy="202849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Strings</a:t>
            </a:r>
          </a:p>
          <a:p>
            <a:pPr algn="ctr"/>
            <a:r>
              <a:rPr lang="en-US" dirty="0"/>
              <a:t>DB</a:t>
            </a:r>
          </a:p>
        </p:txBody>
      </p:sp>
      <p:sp>
        <p:nvSpPr>
          <p:cNvPr id="5" name="Rectangle 4">
            <a:extLst>
              <a:ext uri="{FF2B5EF4-FFF2-40B4-BE49-F238E27FC236}">
                <a16:creationId xmlns:a16="http://schemas.microsoft.com/office/drawing/2014/main" id="{58528C48-4B4C-01DD-CBED-B854BF501B95}"/>
              </a:ext>
            </a:extLst>
          </p:cNvPr>
          <p:cNvSpPr/>
          <p:nvPr/>
        </p:nvSpPr>
        <p:spPr>
          <a:xfrm>
            <a:off x="4979469" y="1999419"/>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387D9FD-6AEC-3F3A-B46A-66E7A83EAC0F}"/>
              </a:ext>
            </a:extLst>
          </p:cNvPr>
          <p:cNvSpPr/>
          <p:nvPr/>
        </p:nvSpPr>
        <p:spPr>
          <a:xfrm>
            <a:off x="5131869" y="21833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56B5A5C-BB11-4609-2D36-A600537F64F3}"/>
              </a:ext>
            </a:extLst>
          </p:cNvPr>
          <p:cNvSpPr/>
          <p:nvPr/>
        </p:nvSpPr>
        <p:spPr>
          <a:xfrm>
            <a:off x="5284269" y="23357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6239F8E-3894-60BC-7154-E71B0AAA6294}"/>
              </a:ext>
            </a:extLst>
          </p:cNvPr>
          <p:cNvSpPr/>
          <p:nvPr/>
        </p:nvSpPr>
        <p:spPr>
          <a:xfrm>
            <a:off x="5436669" y="24881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9" name="TextBox 8">
            <a:extLst>
              <a:ext uri="{FF2B5EF4-FFF2-40B4-BE49-F238E27FC236}">
                <a16:creationId xmlns:a16="http://schemas.microsoft.com/office/drawing/2014/main" id="{BCEACE6B-8596-DCAB-A684-F036ECE75C9A}"/>
              </a:ext>
            </a:extLst>
          </p:cNvPr>
          <p:cNvSpPr txBox="1"/>
          <p:nvPr/>
        </p:nvSpPr>
        <p:spPr>
          <a:xfrm>
            <a:off x="10101212" y="434897"/>
            <a:ext cx="1998752" cy="646331"/>
          </a:xfrm>
          <a:prstGeom prst="rect">
            <a:avLst/>
          </a:prstGeom>
          <a:noFill/>
        </p:spPr>
        <p:txBody>
          <a:bodyPr wrap="square" rtlCol="0">
            <a:spAutoFit/>
          </a:bodyPr>
          <a:lstStyle/>
          <a:p>
            <a:r>
              <a:rPr lang="en-US" dirty="0">
                <a:solidFill>
                  <a:srgbClr val="FF0000"/>
                </a:solidFill>
              </a:rPr>
              <a:t>{ string: “00cc11”,</a:t>
            </a:r>
          </a:p>
          <a:p>
            <a:r>
              <a:rPr lang="en-US" dirty="0">
                <a:solidFill>
                  <a:srgbClr val="FF0000"/>
                </a:solidFill>
              </a:rPr>
              <a:t>  “used”: “true” }</a:t>
            </a:r>
          </a:p>
        </p:txBody>
      </p:sp>
      <p:sp>
        <p:nvSpPr>
          <p:cNvPr id="10" name="TextBox 9">
            <a:extLst>
              <a:ext uri="{FF2B5EF4-FFF2-40B4-BE49-F238E27FC236}">
                <a16:creationId xmlns:a16="http://schemas.microsoft.com/office/drawing/2014/main" id="{8BB3BF6C-4DF3-7C31-C008-241CE0BABDAF}"/>
              </a:ext>
            </a:extLst>
          </p:cNvPr>
          <p:cNvSpPr txBox="1"/>
          <p:nvPr/>
        </p:nvSpPr>
        <p:spPr>
          <a:xfrm>
            <a:off x="10101212" y="1253385"/>
            <a:ext cx="1894045" cy="646331"/>
          </a:xfrm>
          <a:prstGeom prst="rect">
            <a:avLst/>
          </a:prstGeom>
          <a:noFill/>
        </p:spPr>
        <p:txBody>
          <a:bodyPr wrap="square" rtlCol="0">
            <a:spAutoFit/>
          </a:bodyPr>
          <a:lstStyle/>
          <a:p>
            <a:r>
              <a:rPr lang="en-US" dirty="0">
                <a:solidFill>
                  <a:srgbClr val="FF0000"/>
                </a:solidFill>
              </a:rPr>
              <a:t>{ string: “xx6411”,</a:t>
            </a:r>
          </a:p>
          <a:p>
            <a:r>
              <a:rPr lang="en-US" dirty="0">
                <a:solidFill>
                  <a:srgbClr val="FF0000"/>
                </a:solidFill>
              </a:rPr>
              <a:t>  “used”: “true” }</a:t>
            </a:r>
          </a:p>
        </p:txBody>
      </p:sp>
      <p:sp>
        <p:nvSpPr>
          <p:cNvPr id="11" name="TextBox 10">
            <a:extLst>
              <a:ext uri="{FF2B5EF4-FFF2-40B4-BE49-F238E27FC236}">
                <a16:creationId xmlns:a16="http://schemas.microsoft.com/office/drawing/2014/main" id="{E51FA8D1-05F3-CAE4-BB09-0BB4F09B4ED3}"/>
              </a:ext>
            </a:extLst>
          </p:cNvPr>
          <p:cNvSpPr txBox="1"/>
          <p:nvPr/>
        </p:nvSpPr>
        <p:spPr>
          <a:xfrm>
            <a:off x="10101211" y="2065282"/>
            <a:ext cx="1949060" cy="646331"/>
          </a:xfrm>
          <a:prstGeom prst="rect">
            <a:avLst/>
          </a:prstGeom>
          <a:noFill/>
        </p:spPr>
        <p:txBody>
          <a:bodyPr wrap="square" rtlCol="0">
            <a:spAutoFit/>
          </a:bodyPr>
          <a:lstStyle/>
          <a:p>
            <a:r>
              <a:rPr lang="en-US" dirty="0"/>
              <a:t>{ string: “74d412”,</a:t>
            </a:r>
          </a:p>
          <a:p>
            <a:r>
              <a:rPr lang="en-US" dirty="0"/>
              <a:t>  “used”: “false” }</a:t>
            </a:r>
          </a:p>
        </p:txBody>
      </p:sp>
      <p:sp>
        <p:nvSpPr>
          <p:cNvPr id="12" name="TextBox 11">
            <a:extLst>
              <a:ext uri="{FF2B5EF4-FFF2-40B4-BE49-F238E27FC236}">
                <a16:creationId xmlns:a16="http://schemas.microsoft.com/office/drawing/2014/main" id="{E73FD72A-E6CC-DEBC-2D1D-301BAA5F8CB5}"/>
              </a:ext>
            </a:extLst>
          </p:cNvPr>
          <p:cNvSpPr txBox="1"/>
          <p:nvPr/>
        </p:nvSpPr>
        <p:spPr>
          <a:xfrm>
            <a:off x="10126058" y="2877179"/>
            <a:ext cx="1894558" cy="646331"/>
          </a:xfrm>
          <a:prstGeom prst="rect">
            <a:avLst/>
          </a:prstGeom>
          <a:noFill/>
        </p:spPr>
        <p:txBody>
          <a:bodyPr wrap="square" rtlCol="0">
            <a:spAutoFit/>
          </a:bodyPr>
          <a:lstStyle/>
          <a:p>
            <a:r>
              <a:rPr lang="en-US" dirty="0"/>
              <a:t>{ string: “hww40”,</a:t>
            </a:r>
          </a:p>
          <a:p>
            <a:r>
              <a:rPr lang="en-US" dirty="0"/>
              <a:t>  “used”: “false” }</a:t>
            </a:r>
          </a:p>
        </p:txBody>
      </p:sp>
      <p:sp>
        <p:nvSpPr>
          <p:cNvPr id="13" name="TextBox 12">
            <a:extLst>
              <a:ext uri="{FF2B5EF4-FFF2-40B4-BE49-F238E27FC236}">
                <a16:creationId xmlns:a16="http://schemas.microsoft.com/office/drawing/2014/main" id="{81873B74-31FF-743F-A250-158ACD61174C}"/>
              </a:ext>
            </a:extLst>
          </p:cNvPr>
          <p:cNvSpPr txBox="1"/>
          <p:nvPr/>
        </p:nvSpPr>
        <p:spPr>
          <a:xfrm>
            <a:off x="10135132" y="3689076"/>
            <a:ext cx="1860125" cy="646331"/>
          </a:xfrm>
          <a:prstGeom prst="rect">
            <a:avLst/>
          </a:prstGeom>
          <a:noFill/>
        </p:spPr>
        <p:txBody>
          <a:bodyPr wrap="square" rtlCol="0">
            <a:spAutoFit/>
          </a:bodyPr>
          <a:lstStyle/>
          <a:p>
            <a:r>
              <a:rPr lang="en-US" dirty="0"/>
              <a:t>{ string: “211zxz”,</a:t>
            </a:r>
          </a:p>
          <a:p>
            <a:r>
              <a:rPr lang="en-US" dirty="0"/>
              <a:t>  “used”: “false” }</a:t>
            </a:r>
          </a:p>
        </p:txBody>
      </p:sp>
      <p:sp>
        <p:nvSpPr>
          <p:cNvPr id="14" name="TextBox 13">
            <a:extLst>
              <a:ext uri="{FF2B5EF4-FFF2-40B4-BE49-F238E27FC236}">
                <a16:creationId xmlns:a16="http://schemas.microsoft.com/office/drawing/2014/main" id="{22BAA874-62B0-4063-F781-C93B158EABD3}"/>
              </a:ext>
            </a:extLst>
          </p:cNvPr>
          <p:cNvSpPr txBox="1"/>
          <p:nvPr/>
        </p:nvSpPr>
        <p:spPr>
          <a:xfrm>
            <a:off x="10190146" y="4500973"/>
            <a:ext cx="1907382" cy="646331"/>
          </a:xfrm>
          <a:prstGeom prst="rect">
            <a:avLst/>
          </a:prstGeom>
          <a:noFill/>
        </p:spPr>
        <p:txBody>
          <a:bodyPr wrap="square" rtlCol="0">
            <a:spAutoFit/>
          </a:bodyPr>
          <a:lstStyle/>
          <a:p>
            <a:r>
              <a:rPr lang="en-US" dirty="0"/>
              <a:t>{ string: “b4v3z7”,</a:t>
            </a:r>
          </a:p>
          <a:p>
            <a:r>
              <a:rPr lang="en-US" dirty="0"/>
              <a:t>  “used”: “false” }</a:t>
            </a:r>
          </a:p>
        </p:txBody>
      </p:sp>
      <p:sp>
        <p:nvSpPr>
          <p:cNvPr id="15" name="Smiley Face 14">
            <a:extLst>
              <a:ext uri="{FF2B5EF4-FFF2-40B4-BE49-F238E27FC236}">
                <a16:creationId xmlns:a16="http://schemas.microsoft.com/office/drawing/2014/main" id="{5E4192C9-0E70-013A-9E0A-A1C980AC4C0E}"/>
              </a:ext>
            </a:extLst>
          </p:cNvPr>
          <p:cNvSpPr/>
          <p:nvPr/>
        </p:nvSpPr>
        <p:spPr>
          <a:xfrm>
            <a:off x="215078" y="1466088"/>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0B29CA3-72BB-1EC0-607B-65598C3E47DD}"/>
              </a:ext>
            </a:extLst>
          </p:cNvPr>
          <p:cNvSpPr txBox="1"/>
          <p:nvPr/>
        </p:nvSpPr>
        <p:spPr>
          <a:xfrm>
            <a:off x="10190146" y="5312870"/>
            <a:ext cx="1937775" cy="646331"/>
          </a:xfrm>
          <a:prstGeom prst="rect">
            <a:avLst/>
          </a:prstGeom>
          <a:noFill/>
        </p:spPr>
        <p:txBody>
          <a:bodyPr wrap="square" rtlCol="0">
            <a:spAutoFit/>
          </a:bodyPr>
          <a:lstStyle/>
          <a:p>
            <a:r>
              <a:rPr lang="en-US" dirty="0"/>
              <a:t>{ string: “aaa311”,</a:t>
            </a:r>
          </a:p>
          <a:p>
            <a:r>
              <a:rPr lang="en-US" dirty="0"/>
              <a:t>  “used”: “false” }</a:t>
            </a:r>
          </a:p>
        </p:txBody>
      </p:sp>
      <p:cxnSp>
        <p:nvCxnSpPr>
          <p:cNvPr id="17" name="Straight Arrow Connector 16">
            <a:extLst>
              <a:ext uri="{FF2B5EF4-FFF2-40B4-BE49-F238E27FC236}">
                <a16:creationId xmlns:a16="http://schemas.microsoft.com/office/drawing/2014/main" id="{0891D0B8-3757-1932-34DE-BE1B822E59C6}"/>
              </a:ext>
            </a:extLst>
          </p:cNvPr>
          <p:cNvCxnSpPr>
            <a:cxnSpLocks/>
            <a:stCxn id="15" idx="6"/>
          </p:cNvCxnSpPr>
          <p:nvPr/>
        </p:nvCxnSpPr>
        <p:spPr>
          <a:xfrm flipV="1">
            <a:off x="995664" y="1828694"/>
            <a:ext cx="162666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2F28EFA8-AD57-8B42-8772-70806E2F1A80}"/>
              </a:ext>
            </a:extLst>
          </p:cNvPr>
          <p:cNvSpPr txBox="1"/>
          <p:nvPr/>
        </p:nvSpPr>
        <p:spPr>
          <a:xfrm>
            <a:off x="1187223" y="1301019"/>
            <a:ext cx="1276619" cy="461665"/>
          </a:xfrm>
          <a:prstGeom prst="rect">
            <a:avLst/>
          </a:prstGeom>
          <a:noFill/>
        </p:spPr>
        <p:txBody>
          <a:bodyPr wrap="square" rtlCol="0">
            <a:spAutoFit/>
          </a:bodyPr>
          <a:lstStyle/>
          <a:p>
            <a:r>
              <a:rPr lang="en-US" sz="1200" dirty="0">
                <a:solidFill>
                  <a:srgbClr val="FF0000"/>
                </a:solidFill>
              </a:rPr>
              <a:t>Give me 2 random Strings</a:t>
            </a:r>
          </a:p>
        </p:txBody>
      </p:sp>
      <p:sp>
        <p:nvSpPr>
          <p:cNvPr id="19" name="Smiley Face 18">
            <a:extLst>
              <a:ext uri="{FF2B5EF4-FFF2-40B4-BE49-F238E27FC236}">
                <a16:creationId xmlns:a16="http://schemas.microsoft.com/office/drawing/2014/main" id="{484E82B1-7AF5-F4A2-A855-40D2C3E465B0}"/>
              </a:ext>
            </a:extLst>
          </p:cNvPr>
          <p:cNvSpPr/>
          <p:nvPr/>
        </p:nvSpPr>
        <p:spPr>
          <a:xfrm>
            <a:off x="215078" y="2622625"/>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1D647B3-F8AB-45C3-9844-FD450E479D9E}"/>
              </a:ext>
            </a:extLst>
          </p:cNvPr>
          <p:cNvSpPr/>
          <p:nvPr/>
        </p:nvSpPr>
        <p:spPr>
          <a:xfrm>
            <a:off x="2642839" y="936702"/>
            <a:ext cx="1014761" cy="42106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a:t>
            </a:r>
          </a:p>
          <a:p>
            <a:pPr algn="ctr"/>
            <a:r>
              <a:rPr lang="en-US" dirty="0"/>
              <a:t>Balance</a:t>
            </a:r>
          </a:p>
        </p:txBody>
      </p:sp>
      <p:cxnSp>
        <p:nvCxnSpPr>
          <p:cNvPr id="21" name="Straight Arrow Connector 20">
            <a:extLst>
              <a:ext uri="{FF2B5EF4-FFF2-40B4-BE49-F238E27FC236}">
                <a16:creationId xmlns:a16="http://schemas.microsoft.com/office/drawing/2014/main" id="{F420C864-8725-DC2B-F1AC-DD53447A3D46}"/>
              </a:ext>
            </a:extLst>
          </p:cNvPr>
          <p:cNvCxnSpPr>
            <a:stCxn id="19" idx="6"/>
          </p:cNvCxnSpPr>
          <p:nvPr/>
        </p:nvCxnSpPr>
        <p:spPr>
          <a:xfrm flipV="1">
            <a:off x="995664" y="2985231"/>
            <a:ext cx="162295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Smiley Face 21">
            <a:extLst>
              <a:ext uri="{FF2B5EF4-FFF2-40B4-BE49-F238E27FC236}">
                <a16:creationId xmlns:a16="http://schemas.microsoft.com/office/drawing/2014/main" id="{B616840A-722C-FDE5-02F5-90299AAFD4CD}"/>
              </a:ext>
            </a:extLst>
          </p:cNvPr>
          <p:cNvSpPr/>
          <p:nvPr/>
        </p:nvSpPr>
        <p:spPr>
          <a:xfrm>
            <a:off x="243209" y="3822897"/>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4878E650-53F5-D419-9138-1649F0D976F5}"/>
              </a:ext>
            </a:extLst>
          </p:cNvPr>
          <p:cNvCxnSpPr>
            <a:stCxn id="22" idx="6"/>
          </p:cNvCxnSpPr>
          <p:nvPr/>
        </p:nvCxnSpPr>
        <p:spPr>
          <a:xfrm flipV="1">
            <a:off x="1023795" y="4185503"/>
            <a:ext cx="162224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ACFC215E-0EB6-02D9-9DA8-E7DD80CB35C4}"/>
              </a:ext>
            </a:extLst>
          </p:cNvPr>
          <p:cNvSpPr txBox="1"/>
          <p:nvPr/>
        </p:nvSpPr>
        <p:spPr>
          <a:xfrm>
            <a:off x="1200993" y="2469856"/>
            <a:ext cx="1276619" cy="461665"/>
          </a:xfrm>
          <a:prstGeom prst="rect">
            <a:avLst/>
          </a:prstGeom>
          <a:noFill/>
        </p:spPr>
        <p:txBody>
          <a:bodyPr wrap="square" rtlCol="0">
            <a:spAutoFit/>
          </a:bodyPr>
          <a:lstStyle/>
          <a:p>
            <a:r>
              <a:rPr lang="en-US" sz="1200" dirty="0"/>
              <a:t>Give me 3 random Strings</a:t>
            </a:r>
          </a:p>
        </p:txBody>
      </p:sp>
      <p:sp>
        <p:nvSpPr>
          <p:cNvPr id="25" name="TextBox 24">
            <a:extLst>
              <a:ext uri="{FF2B5EF4-FFF2-40B4-BE49-F238E27FC236}">
                <a16:creationId xmlns:a16="http://schemas.microsoft.com/office/drawing/2014/main" id="{925EBD67-B0CF-08A2-3FD3-D78CFF9A3B4C}"/>
              </a:ext>
            </a:extLst>
          </p:cNvPr>
          <p:cNvSpPr txBox="1"/>
          <p:nvPr/>
        </p:nvSpPr>
        <p:spPr>
          <a:xfrm>
            <a:off x="1196609" y="3689076"/>
            <a:ext cx="1276619" cy="461665"/>
          </a:xfrm>
          <a:prstGeom prst="rect">
            <a:avLst/>
          </a:prstGeom>
          <a:noFill/>
        </p:spPr>
        <p:txBody>
          <a:bodyPr wrap="square" rtlCol="0">
            <a:spAutoFit/>
          </a:bodyPr>
          <a:lstStyle/>
          <a:p>
            <a:r>
              <a:rPr lang="en-US" sz="1200" dirty="0"/>
              <a:t>Give me 2 random Strings</a:t>
            </a:r>
          </a:p>
        </p:txBody>
      </p:sp>
      <p:cxnSp>
        <p:nvCxnSpPr>
          <p:cNvPr id="26" name="Straight Arrow Connector 25">
            <a:extLst>
              <a:ext uri="{FF2B5EF4-FFF2-40B4-BE49-F238E27FC236}">
                <a16:creationId xmlns:a16="http://schemas.microsoft.com/office/drawing/2014/main" id="{C4A459DC-9DB4-AA71-BCAE-F1FACBF0BB19}"/>
              </a:ext>
            </a:extLst>
          </p:cNvPr>
          <p:cNvCxnSpPr>
            <a:stCxn id="20" idx="3"/>
            <a:endCxn id="5" idx="1"/>
          </p:cNvCxnSpPr>
          <p:nvPr/>
        </p:nvCxnSpPr>
        <p:spPr>
          <a:xfrm flipV="1">
            <a:off x="3657600" y="2606391"/>
            <a:ext cx="1321869" cy="4356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4F1724F4-B3EA-20F5-00C9-0C843E14835C}"/>
              </a:ext>
            </a:extLst>
          </p:cNvPr>
          <p:cNvCxnSpPr>
            <a:stCxn id="20" idx="3"/>
            <a:endCxn id="6" idx="1"/>
          </p:cNvCxnSpPr>
          <p:nvPr/>
        </p:nvCxnSpPr>
        <p:spPr>
          <a:xfrm flipV="1">
            <a:off x="3657600" y="2790322"/>
            <a:ext cx="1474269" cy="2516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A7BAE102-5169-06E1-E33B-16D8D5284F6F}"/>
              </a:ext>
            </a:extLst>
          </p:cNvPr>
          <p:cNvCxnSpPr>
            <a:stCxn id="20" idx="3"/>
            <a:endCxn id="7" idx="1"/>
          </p:cNvCxnSpPr>
          <p:nvPr/>
        </p:nvCxnSpPr>
        <p:spPr>
          <a:xfrm flipV="1">
            <a:off x="3657600" y="2942722"/>
            <a:ext cx="1626669" cy="992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A30C2113-29BF-ED00-4761-EA6051C6E421}"/>
              </a:ext>
            </a:extLst>
          </p:cNvPr>
          <p:cNvCxnSpPr>
            <a:endCxn id="4" idx="2"/>
          </p:cNvCxnSpPr>
          <p:nvPr/>
        </p:nvCxnSpPr>
        <p:spPr>
          <a:xfrm>
            <a:off x="6408876" y="2065282"/>
            <a:ext cx="2223276" cy="71165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752FC9BF-1DFD-F8FD-AFDC-79A692097F7B}"/>
              </a:ext>
            </a:extLst>
          </p:cNvPr>
          <p:cNvCxnSpPr>
            <a:endCxn id="4" idx="2"/>
          </p:cNvCxnSpPr>
          <p:nvPr/>
        </p:nvCxnSpPr>
        <p:spPr>
          <a:xfrm>
            <a:off x="6561276" y="2191301"/>
            <a:ext cx="2070876" cy="5856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CC3EB51C-4F6C-C6DC-EE46-4F17C89A332B}"/>
              </a:ext>
            </a:extLst>
          </p:cNvPr>
          <p:cNvCxnSpPr>
            <a:endCxn id="4" idx="2"/>
          </p:cNvCxnSpPr>
          <p:nvPr/>
        </p:nvCxnSpPr>
        <p:spPr>
          <a:xfrm>
            <a:off x="6713676" y="2335750"/>
            <a:ext cx="1918476" cy="4411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A0184553-0FBC-EFC0-60BE-D6432217BE8A}"/>
              </a:ext>
            </a:extLst>
          </p:cNvPr>
          <p:cNvSpPr txBox="1"/>
          <p:nvPr/>
        </p:nvSpPr>
        <p:spPr>
          <a:xfrm>
            <a:off x="3836597" y="105974"/>
            <a:ext cx="7082484" cy="1754326"/>
          </a:xfrm>
          <a:prstGeom prst="rect">
            <a:avLst/>
          </a:prstGeom>
          <a:noFill/>
        </p:spPr>
        <p:txBody>
          <a:bodyPr wrap="square" rtlCol="0">
            <a:spAutoFit/>
          </a:bodyPr>
          <a:lstStyle/>
          <a:p>
            <a:r>
              <a:rPr lang="en-IE" sz="1200" b="1" i="0" dirty="0">
                <a:solidFill>
                  <a:srgbClr val="0C0D0E"/>
                </a:solidFill>
                <a:effectLst/>
                <a:latin typeface="-apple-system"/>
              </a:rPr>
              <a:t>If you are using level 4 (SERIALIZABLE), then a simple SELECT followed by update is sufficient.</a:t>
            </a:r>
          </a:p>
          <a:p>
            <a:endParaRPr lang="en-IE" sz="1200" dirty="0">
              <a:effectLst/>
              <a:latin typeface="inherit"/>
            </a:endParaRPr>
          </a:p>
          <a:p>
            <a:r>
              <a:rPr lang="en-IE" sz="1200" dirty="0">
                <a:effectLst/>
                <a:latin typeface="inherit"/>
              </a:rPr>
              <a:t>-- transaction begins</a:t>
            </a:r>
            <a:r>
              <a:rPr lang="en-IE" sz="1200" dirty="0"/>
              <a:t> </a:t>
            </a:r>
          </a:p>
          <a:p>
            <a:pPr marL="285750" indent="-285750">
              <a:buFont typeface="Arial" panose="020B0604020202020204" pitchFamily="34" charset="0"/>
              <a:buChar char="•"/>
            </a:pPr>
            <a:r>
              <a:rPr lang="en-IE" sz="1200" dirty="0">
                <a:effectLst/>
                <a:latin typeface="inherit"/>
              </a:rPr>
              <a:t>SET</a:t>
            </a:r>
            <a:r>
              <a:rPr lang="en-IE" sz="1200" dirty="0"/>
              <a:t> TRANSACTION ISOLATION LEVEL </a:t>
            </a:r>
            <a:r>
              <a:rPr lang="en-IE" sz="1200" dirty="0">
                <a:solidFill>
                  <a:srgbClr val="FF0000"/>
                </a:solidFill>
              </a:rPr>
              <a:t>serializable</a:t>
            </a:r>
            <a:r>
              <a:rPr lang="en-IE" sz="1200" dirty="0"/>
              <a:t>;</a:t>
            </a:r>
            <a:endParaRPr lang="en-US" sz="1200" dirty="0"/>
          </a:p>
          <a:p>
            <a:pPr marL="285750" indent="-285750">
              <a:buFont typeface="Arial" panose="020B0604020202020204" pitchFamily="34" charset="0"/>
              <a:buChar char="•"/>
            </a:pPr>
            <a:r>
              <a:rPr lang="en-US" sz="1200" dirty="0">
                <a:solidFill>
                  <a:srgbClr val="FF0000"/>
                </a:solidFill>
              </a:rPr>
              <a:t>SELECT</a:t>
            </a:r>
            <a:r>
              <a:rPr lang="en-US" sz="1200" dirty="0"/>
              <a:t> string FROM Strings WHERE used = FALSE FETCH FIRST 2 ROWS ONLY;</a:t>
            </a:r>
          </a:p>
          <a:p>
            <a:pPr marL="285750" indent="-285750">
              <a:buFont typeface="Arial" panose="020B0604020202020204" pitchFamily="34" charset="0"/>
              <a:buChar char="•"/>
            </a:pPr>
            <a:r>
              <a:rPr lang="en-US" sz="1200" dirty="0"/>
              <a:t>** here you can do any other computation**</a:t>
            </a:r>
          </a:p>
          <a:p>
            <a:pPr marL="285750" indent="-285750">
              <a:buFont typeface="Arial" panose="020B0604020202020204" pitchFamily="34" charset="0"/>
              <a:buChar char="•"/>
            </a:pPr>
            <a:r>
              <a:rPr lang="en-US" sz="1200" dirty="0"/>
              <a:t>UPDATE  Strings SET used = TRUE WHERE string = “00cc11” OR string = “xx6411”;</a:t>
            </a:r>
          </a:p>
          <a:p>
            <a:pPr marL="285750" indent="-285750">
              <a:buFont typeface="Arial" panose="020B0604020202020204" pitchFamily="34" charset="0"/>
              <a:buChar char="•"/>
            </a:pPr>
            <a:r>
              <a:rPr lang="en-US" sz="1200" dirty="0"/>
              <a:t>COMMIT;</a:t>
            </a:r>
          </a:p>
          <a:p>
            <a:r>
              <a:rPr lang="en-US" sz="1200" dirty="0"/>
              <a:t>-- </a:t>
            </a:r>
            <a:r>
              <a:rPr lang="en-IE" sz="1200" dirty="0">
                <a:effectLst/>
                <a:latin typeface="inherit"/>
              </a:rPr>
              <a:t>transaction ends</a:t>
            </a:r>
            <a:r>
              <a:rPr lang="en-IE" sz="1200" dirty="0"/>
              <a:t> </a:t>
            </a:r>
            <a:endParaRPr lang="en-US" sz="1200" dirty="0"/>
          </a:p>
        </p:txBody>
      </p:sp>
      <p:sp>
        <p:nvSpPr>
          <p:cNvPr id="3" name="TextBox 2">
            <a:extLst>
              <a:ext uri="{FF2B5EF4-FFF2-40B4-BE49-F238E27FC236}">
                <a16:creationId xmlns:a16="http://schemas.microsoft.com/office/drawing/2014/main" id="{F7331679-87C6-563F-5C82-9C34718C640F}"/>
              </a:ext>
            </a:extLst>
          </p:cNvPr>
          <p:cNvSpPr txBox="1"/>
          <p:nvPr/>
        </p:nvSpPr>
        <p:spPr>
          <a:xfrm>
            <a:off x="285661" y="219296"/>
            <a:ext cx="2983055" cy="369332"/>
          </a:xfrm>
          <a:prstGeom prst="rect">
            <a:avLst/>
          </a:prstGeom>
          <a:noFill/>
        </p:spPr>
        <p:txBody>
          <a:bodyPr wrap="square" rtlCol="0">
            <a:spAutoFit/>
          </a:bodyPr>
          <a:lstStyle/>
          <a:p>
            <a:r>
              <a:rPr lang="en-US" dirty="0">
                <a:solidFill>
                  <a:srgbClr val="FF0000"/>
                </a:solidFill>
              </a:rPr>
              <a:t>SOLUTION – OPTION 1</a:t>
            </a:r>
          </a:p>
        </p:txBody>
      </p:sp>
      <p:sp>
        <p:nvSpPr>
          <p:cNvPr id="33" name="TextBox 32">
            <a:extLst>
              <a:ext uri="{FF2B5EF4-FFF2-40B4-BE49-F238E27FC236}">
                <a16:creationId xmlns:a16="http://schemas.microsoft.com/office/drawing/2014/main" id="{2CAB9C60-F30A-E8A9-4107-98B2AADEF5D5}"/>
              </a:ext>
            </a:extLst>
          </p:cNvPr>
          <p:cNvSpPr txBox="1"/>
          <p:nvPr/>
        </p:nvSpPr>
        <p:spPr>
          <a:xfrm>
            <a:off x="3760932" y="4694116"/>
            <a:ext cx="6450403" cy="1938992"/>
          </a:xfrm>
          <a:prstGeom prst="rect">
            <a:avLst/>
          </a:prstGeom>
          <a:noFill/>
        </p:spPr>
        <p:txBody>
          <a:bodyPr wrap="square" rtlCol="0">
            <a:spAutoFit/>
          </a:bodyPr>
          <a:lstStyle/>
          <a:p>
            <a:r>
              <a:rPr lang="en-IE" sz="1200" b="1" i="0" dirty="0">
                <a:solidFill>
                  <a:srgbClr val="0C0D0E"/>
                </a:solidFill>
                <a:effectLst/>
                <a:latin typeface="-apple-system"/>
              </a:rPr>
              <a:t>If you are using the default level 3 (REPEATABLE READ), then you would need to lock any row that affects subsequent writes =&gt; use “SELECT FOR UPDATE” if the DBs has </a:t>
            </a:r>
            <a:r>
              <a:rPr lang="en-IE" sz="1200" b="1" dirty="0">
                <a:solidFill>
                  <a:srgbClr val="0C0D0E"/>
                </a:solidFill>
                <a:latin typeface="-apple-system"/>
              </a:rPr>
              <a:t>this statement implemented</a:t>
            </a:r>
            <a:br>
              <a:rPr lang="en-IE" sz="1200" b="0" i="0" dirty="0">
                <a:solidFill>
                  <a:srgbClr val="0C0D0E"/>
                </a:solidFill>
                <a:effectLst/>
                <a:latin typeface="-apple-system"/>
              </a:rPr>
            </a:br>
            <a:br>
              <a:rPr lang="en-IE" sz="1200" dirty="0">
                <a:effectLst/>
                <a:latin typeface="inherit"/>
              </a:rPr>
            </a:br>
            <a:r>
              <a:rPr lang="en-IE" sz="1200" dirty="0">
                <a:effectLst/>
                <a:latin typeface="inherit"/>
              </a:rPr>
              <a:t>-- transaction begins</a:t>
            </a:r>
            <a:r>
              <a:rPr lang="en-IE" sz="1200" dirty="0"/>
              <a:t> </a:t>
            </a:r>
          </a:p>
          <a:p>
            <a:pPr marL="285750" indent="-285750">
              <a:buFont typeface="Arial" panose="020B0604020202020204" pitchFamily="34" charset="0"/>
              <a:buChar char="•"/>
            </a:pPr>
            <a:r>
              <a:rPr lang="en-IE" sz="1200" dirty="0">
                <a:effectLst/>
                <a:latin typeface="inherit"/>
              </a:rPr>
              <a:t>SET</a:t>
            </a:r>
            <a:r>
              <a:rPr lang="en-IE" sz="1200" dirty="0"/>
              <a:t> TRANSACTION ISOLATION LEVEL </a:t>
            </a:r>
            <a:r>
              <a:rPr lang="en-IE" sz="1200" dirty="0">
                <a:solidFill>
                  <a:srgbClr val="FF0000"/>
                </a:solidFill>
              </a:rPr>
              <a:t>repeatable-read</a:t>
            </a:r>
            <a:r>
              <a:rPr lang="en-IE" sz="1200" dirty="0"/>
              <a:t>;</a:t>
            </a:r>
            <a:endParaRPr lang="en-US" sz="1200" dirty="0"/>
          </a:p>
          <a:p>
            <a:pPr marL="285750" indent="-285750">
              <a:buFont typeface="Arial" panose="020B0604020202020204" pitchFamily="34" charset="0"/>
              <a:buChar char="•"/>
            </a:pPr>
            <a:r>
              <a:rPr lang="en-IE" sz="1200" i="0" dirty="0">
                <a:solidFill>
                  <a:srgbClr val="FF0000"/>
                </a:solidFill>
                <a:effectLst/>
                <a:latin typeface="-apple-system"/>
              </a:rPr>
              <a:t>SELECT FOR UPDATE</a:t>
            </a:r>
            <a:r>
              <a:rPr lang="en-US" sz="1200" dirty="0"/>
              <a:t> string FROM Strings WHERE used = FALSE FETCH FIRST 2 ROWS ONLY;</a:t>
            </a:r>
          </a:p>
          <a:p>
            <a:pPr marL="285750" indent="-285750">
              <a:buFont typeface="Arial" panose="020B0604020202020204" pitchFamily="34" charset="0"/>
              <a:buChar char="•"/>
            </a:pPr>
            <a:r>
              <a:rPr lang="en-US" sz="1200" dirty="0"/>
              <a:t>** here you can do any other computation**</a:t>
            </a:r>
          </a:p>
          <a:p>
            <a:pPr marL="285750" indent="-285750">
              <a:buFont typeface="Arial" panose="020B0604020202020204" pitchFamily="34" charset="0"/>
              <a:buChar char="•"/>
            </a:pPr>
            <a:r>
              <a:rPr lang="en-US" sz="1200" dirty="0"/>
              <a:t>UPDATE  Strings SET used = TRUE WHERE string = “00cc11” OR string = “xx6411”;</a:t>
            </a:r>
          </a:p>
          <a:p>
            <a:pPr marL="285750" indent="-285750">
              <a:buFont typeface="Arial" panose="020B0604020202020204" pitchFamily="34" charset="0"/>
              <a:buChar char="•"/>
            </a:pPr>
            <a:r>
              <a:rPr lang="en-US" sz="1200" dirty="0"/>
              <a:t>COMMIT;</a:t>
            </a:r>
          </a:p>
          <a:p>
            <a:r>
              <a:rPr lang="en-US" sz="1200" dirty="0"/>
              <a:t>-- </a:t>
            </a:r>
            <a:r>
              <a:rPr lang="en-IE" sz="1200" dirty="0">
                <a:effectLst/>
                <a:latin typeface="inherit"/>
              </a:rPr>
              <a:t>transaction ends</a:t>
            </a:r>
            <a:r>
              <a:rPr lang="en-IE" sz="1200" dirty="0"/>
              <a:t> </a:t>
            </a:r>
            <a:endParaRPr lang="en-US" sz="1200" dirty="0"/>
          </a:p>
        </p:txBody>
      </p:sp>
      <p:sp>
        <p:nvSpPr>
          <p:cNvPr id="34" name="TextBox 33">
            <a:extLst>
              <a:ext uri="{FF2B5EF4-FFF2-40B4-BE49-F238E27FC236}">
                <a16:creationId xmlns:a16="http://schemas.microsoft.com/office/drawing/2014/main" id="{9FFF031D-691F-9E4C-F24F-1B20C74C1E3F}"/>
              </a:ext>
            </a:extLst>
          </p:cNvPr>
          <p:cNvSpPr txBox="1"/>
          <p:nvPr/>
        </p:nvSpPr>
        <p:spPr>
          <a:xfrm>
            <a:off x="54276" y="6319758"/>
            <a:ext cx="1177502" cy="461665"/>
          </a:xfrm>
          <a:prstGeom prst="rect">
            <a:avLst/>
          </a:prstGeom>
          <a:noFill/>
        </p:spPr>
        <p:txBody>
          <a:bodyPr wrap="none" rtlCol="0">
            <a:spAutoFit/>
          </a:bodyPr>
          <a:lstStyle/>
          <a:p>
            <a:r>
              <a:rPr lang="en-US" sz="1200" dirty="0"/>
              <a:t>Docs:</a:t>
            </a:r>
          </a:p>
          <a:p>
            <a:r>
              <a:rPr lang="en-US" sz="1200" dirty="0">
                <a:hlinkClick r:id="rId2"/>
              </a:rPr>
              <a:t>Here</a:t>
            </a:r>
            <a:r>
              <a:rPr lang="en-US" sz="1200" dirty="0"/>
              <a:t> and </a:t>
            </a:r>
            <a:r>
              <a:rPr lang="en-US" sz="1200" dirty="0">
                <a:hlinkClick r:id="rId3"/>
              </a:rPr>
              <a:t>Here</a:t>
            </a:r>
            <a:r>
              <a:rPr lang="en-US" sz="1200" dirty="0"/>
              <a:t> </a:t>
            </a:r>
          </a:p>
        </p:txBody>
      </p:sp>
    </p:spTree>
    <p:extLst>
      <p:ext uri="{BB962C8B-B14F-4D97-AF65-F5344CB8AC3E}">
        <p14:creationId xmlns:p14="http://schemas.microsoft.com/office/powerpoint/2010/main" val="3592899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48AF9-058D-D9FA-ED5B-DF8C9D3D9146}"/>
            </a:ext>
          </a:extLst>
        </p:cNvPr>
        <p:cNvGrpSpPr/>
        <p:nvPr/>
      </p:nvGrpSpPr>
      <p:grpSpPr>
        <a:xfrm>
          <a:off x="0" y="0"/>
          <a:ext cx="0" cy="0"/>
          <a:chOff x="0" y="0"/>
          <a:chExt cx="0" cy="0"/>
        </a:xfrm>
      </p:grpSpPr>
      <p:sp>
        <p:nvSpPr>
          <p:cNvPr id="4" name="Can 3">
            <a:extLst>
              <a:ext uri="{FF2B5EF4-FFF2-40B4-BE49-F238E27FC236}">
                <a16:creationId xmlns:a16="http://schemas.microsoft.com/office/drawing/2014/main" id="{AEA5B782-AC1B-C06C-AE2F-8FC2CC2B86C2}"/>
              </a:ext>
            </a:extLst>
          </p:cNvPr>
          <p:cNvSpPr/>
          <p:nvPr/>
        </p:nvSpPr>
        <p:spPr>
          <a:xfrm>
            <a:off x="8632152" y="1762684"/>
            <a:ext cx="1198180" cy="202849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Strings</a:t>
            </a:r>
          </a:p>
          <a:p>
            <a:pPr algn="ctr"/>
            <a:r>
              <a:rPr lang="en-US" dirty="0"/>
              <a:t>DB</a:t>
            </a:r>
          </a:p>
        </p:txBody>
      </p:sp>
      <p:sp>
        <p:nvSpPr>
          <p:cNvPr id="5" name="Rectangle 4">
            <a:extLst>
              <a:ext uri="{FF2B5EF4-FFF2-40B4-BE49-F238E27FC236}">
                <a16:creationId xmlns:a16="http://schemas.microsoft.com/office/drawing/2014/main" id="{4F95B458-B6F5-B83A-A27A-6450444F0433}"/>
              </a:ext>
            </a:extLst>
          </p:cNvPr>
          <p:cNvSpPr/>
          <p:nvPr/>
        </p:nvSpPr>
        <p:spPr>
          <a:xfrm>
            <a:off x="4979469" y="1999419"/>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D416AA1-0A3D-40F2-CD79-85CC422E8D23}"/>
              </a:ext>
            </a:extLst>
          </p:cNvPr>
          <p:cNvSpPr/>
          <p:nvPr/>
        </p:nvSpPr>
        <p:spPr>
          <a:xfrm>
            <a:off x="5131869" y="21833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CE0535F-BBBD-D250-1B2E-6CA970F763ED}"/>
              </a:ext>
            </a:extLst>
          </p:cNvPr>
          <p:cNvSpPr/>
          <p:nvPr/>
        </p:nvSpPr>
        <p:spPr>
          <a:xfrm>
            <a:off x="5284269" y="23357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82B9A42-3E65-0A71-782A-B60FA64B5AE6}"/>
              </a:ext>
            </a:extLst>
          </p:cNvPr>
          <p:cNvSpPr/>
          <p:nvPr/>
        </p:nvSpPr>
        <p:spPr>
          <a:xfrm>
            <a:off x="5436669" y="24881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9" name="TextBox 8">
            <a:extLst>
              <a:ext uri="{FF2B5EF4-FFF2-40B4-BE49-F238E27FC236}">
                <a16:creationId xmlns:a16="http://schemas.microsoft.com/office/drawing/2014/main" id="{D5D99343-C711-0902-5520-61D9AC84CD5F}"/>
              </a:ext>
            </a:extLst>
          </p:cNvPr>
          <p:cNvSpPr txBox="1"/>
          <p:nvPr/>
        </p:nvSpPr>
        <p:spPr>
          <a:xfrm>
            <a:off x="10101212" y="434897"/>
            <a:ext cx="1998752" cy="646331"/>
          </a:xfrm>
          <a:prstGeom prst="rect">
            <a:avLst/>
          </a:prstGeom>
          <a:noFill/>
        </p:spPr>
        <p:txBody>
          <a:bodyPr wrap="square" rtlCol="0">
            <a:spAutoFit/>
          </a:bodyPr>
          <a:lstStyle/>
          <a:p>
            <a:r>
              <a:rPr lang="en-US" sz="1200" dirty="0">
                <a:solidFill>
                  <a:srgbClr val="FF0000"/>
                </a:solidFill>
              </a:rPr>
              <a:t>{ string: “00cc11”,</a:t>
            </a:r>
          </a:p>
          <a:p>
            <a:r>
              <a:rPr lang="en-US" sz="1200" dirty="0">
                <a:solidFill>
                  <a:srgbClr val="FF0000"/>
                </a:solidFill>
              </a:rPr>
              <a:t>  “used”: “true”,</a:t>
            </a:r>
          </a:p>
          <a:p>
            <a:r>
              <a:rPr lang="en-US" sz="1200" dirty="0">
                <a:solidFill>
                  <a:srgbClr val="FF0000"/>
                </a:solidFill>
              </a:rPr>
              <a:t>“</a:t>
            </a:r>
            <a:r>
              <a:rPr lang="en-US" sz="1200" dirty="0" err="1">
                <a:solidFill>
                  <a:srgbClr val="FF0000"/>
                </a:solidFill>
              </a:rPr>
              <a:t>modified_data</a:t>
            </a:r>
            <a:r>
              <a:rPr lang="en-US" sz="1200" dirty="0">
                <a:solidFill>
                  <a:srgbClr val="FF0000"/>
                </a:solidFill>
              </a:rPr>
              <a:t>”: “2005” }</a:t>
            </a:r>
          </a:p>
        </p:txBody>
      </p:sp>
      <p:sp>
        <p:nvSpPr>
          <p:cNvPr id="10" name="TextBox 9">
            <a:extLst>
              <a:ext uri="{FF2B5EF4-FFF2-40B4-BE49-F238E27FC236}">
                <a16:creationId xmlns:a16="http://schemas.microsoft.com/office/drawing/2014/main" id="{50FC4F48-A74D-DE2E-8A29-7B060DDB68AE}"/>
              </a:ext>
            </a:extLst>
          </p:cNvPr>
          <p:cNvSpPr txBox="1"/>
          <p:nvPr/>
        </p:nvSpPr>
        <p:spPr>
          <a:xfrm>
            <a:off x="10101212" y="1253385"/>
            <a:ext cx="1894045" cy="646331"/>
          </a:xfrm>
          <a:prstGeom prst="rect">
            <a:avLst/>
          </a:prstGeom>
          <a:noFill/>
        </p:spPr>
        <p:txBody>
          <a:bodyPr wrap="square" rtlCol="0">
            <a:spAutoFit/>
          </a:bodyPr>
          <a:lstStyle/>
          <a:p>
            <a:r>
              <a:rPr lang="en-US" sz="1200" dirty="0">
                <a:solidFill>
                  <a:srgbClr val="FF0000"/>
                </a:solidFill>
              </a:rPr>
              <a:t>{ string: “xx6411”,</a:t>
            </a:r>
          </a:p>
          <a:p>
            <a:r>
              <a:rPr lang="en-US" sz="1200" dirty="0">
                <a:solidFill>
                  <a:srgbClr val="FF0000"/>
                </a:solidFill>
              </a:rPr>
              <a:t>  “used”: “true,</a:t>
            </a:r>
          </a:p>
          <a:p>
            <a:r>
              <a:rPr lang="en-US" sz="1200" dirty="0">
                <a:solidFill>
                  <a:srgbClr val="FF0000"/>
                </a:solidFill>
              </a:rPr>
              <a:t>“</a:t>
            </a:r>
            <a:r>
              <a:rPr lang="en-US" sz="1200" dirty="0" err="1">
                <a:solidFill>
                  <a:srgbClr val="FF0000"/>
                </a:solidFill>
              </a:rPr>
              <a:t>modified_data</a:t>
            </a:r>
            <a:r>
              <a:rPr lang="en-US" sz="1200" dirty="0">
                <a:solidFill>
                  <a:srgbClr val="FF0000"/>
                </a:solidFill>
              </a:rPr>
              <a:t>”: “2001” }</a:t>
            </a:r>
          </a:p>
        </p:txBody>
      </p:sp>
      <p:sp>
        <p:nvSpPr>
          <p:cNvPr id="11" name="TextBox 10">
            <a:extLst>
              <a:ext uri="{FF2B5EF4-FFF2-40B4-BE49-F238E27FC236}">
                <a16:creationId xmlns:a16="http://schemas.microsoft.com/office/drawing/2014/main" id="{27C003BD-094C-902F-0534-22735BCFE9C6}"/>
              </a:ext>
            </a:extLst>
          </p:cNvPr>
          <p:cNvSpPr txBox="1"/>
          <p:nvPr/>
        </p:nvSpPr>
        <p:spPr>
          <a:xfrm>
            <a:off x="10101211" y="2065282"/>
            <a:ext cx="1949060" cy="646331"/>
          </a:xfrm>
          <a:prstGeom prst="rect">
            <a:avLst/>
          </a:prstGeom>
          <a:noFill/>
        </p:spPr>
        <p:txBody>
          <a:bodyPr wrap="square" rtlCol="0">
            <a:spAutoFit/>
          </a:bodyPr>
          <a:lstStyle/>
          <a:p>
            <a:r>
              <a:rPr lang="en-US" sz="1200" dirty="0"/>
              <a:t>{ string: “74d412”,</a:t>
            </a:r>
          </a:p>
          <a:p>
            <a:r>
              <a:rPr lang="en-US" sz="1200" dirty="0"/>
              <a:t>  “used”: “false”,</a:t>
            </a:r>
          </a:p>
          <a:p>
            <a:r>
              <a:rPr lang="en-US" sz="1200" dirty="0"/>
              <a:t>“</a:t>
            </a:r>
            <a:r>
              <a:rPr lang="en-US" sz="1200" dirty="0" err="1"/>
              <a:t>modified_data</a:t>
            </a:r>
            <a:r>
              <a:rPr lang="en-US" sz="1200" dirty="0"/>
              <a:t>”: “2005” }</a:t>
            </a:r>
          </a:p>
        </p:txBody>
      </p:sp>
      <p:sp>
        <p:nvSpPr>
          <p:cNvPr id="12" name="TextBox 11">
            <a:extLst>
              <a:ext uri="{FF2B5EF4-FFF2-40B4-BE49-F238E27FC236}">
                <a16:creationId xmlns:a16="http://schemas.microsoft.com/office/drawing/2014/main" id="{27398239-A416-26EC-6D26-DB76992DCFF7}"/>
              </a:ext>
            </a:extLst>
          </p:cNvPr>
          <p:cNvSpPr txBox="1"/>
          <p:nvPr/>
        </p:nvSpPr>
        <p:spPr>
          <a:xfrm>
            <a:off x="10126058" y="2877179"/>
            <a:ext cx="1894558" cy="646331"/>
          </a:xfrm>
          <a:prstGeom prst="rect">
            <a:avLst/>
          </a:prstGeom>
          <a:noFill/>
        </p:spPr>
        <p:txBody>
          <a:bodyPr wrap="square" rtlCol="0">
            <a:spAutoFit/>
          </a:bodyPr>
          <a:lstStyle/>
          <a:p>
            <a:r>
              <a:rPr lang="en-US" sz="1200" dirty="0"/>
              <a:t>{ string: “hww40”,</a:t>
            </a:r>
          </a:p>
          <a:p>
            <a:r>
              <a:rPr lang="en-US" sz="1200" dirty="0"/>
              <a:t>  “used”: “false”,</a:t>
            </a:r>
          </a:p>
          <a:p>
            <a:r>
              <a:rPr lang="en-US" sz="1200" dirty="0"/>
              <a:t>“</a:t>
            </a:r>
            <a:r>
              <a:rPr lang="en-US" sz="1200" dirty="0" err="1"/>
              <a:t>modified_data</a:t>
            </a:r>
            <a:r>
              <a:rPr lang="en-US" sz="1200" dirty="0"/>
              <a:t>”: “2005” }</a:t>
            </a:r>
          </a:p>
        </p:txBody>
      </p:sp>
      <p:sp>
        <p:nvSpPr>
          <p:cNvPr id="13" name="TextBox 12">
            <a:extLst>
              <a:ext uri="{FF2B5EF4-FFF2-40B4-BE49-F238E27FC236}">
                <a16:creationId xmlns:a16="http://schemas.microsoft.com/office/drawing/2014/main" id="{7DB8E0D7-02E5-EB96-6ADF-E59DE258B2E0}"/>
              </a:ext>
            </a:extLst>
          </p:cNvPr>
          <p:cNvSpPr txBox="1"/>
          <p:nvPr/>
        </p:nvSpPr>
        <p:spPr>
          <a:xfrm>
            <a:off x="10135132" y="3689076"/>
            <a:ext cx="1992789" cy="830997"/>
          </a:xfrm>
          <a:prstGeom prst="rect">
            <a:avLst/>
          </a:prstGeom>
          <a:noFill/>
        </p:spPr>
        <p:txBody>
          <a:bodyPr wrap="square" rtlCol="0">
            <a:spAutoFit/>
          </a:bodyPr>
          <a:lstStyle/>
          <a:p>
            <a:r>
              <a:rPr lang="en-US" sz="1200" dirty="0"/>
              <a:t>{ string: “211zxz”,</a:t>
            </a:r>
          </a:p>
          <a:p>
            <a:r>
              <a:rPr lang="en-US" sz="1200" dirty="0"/>
              <a:t>  “used”: “false”,</a:t>
            </a:r>
          </a:p>
          <a:p>
            <a:r>
              <a:rPr lang="en-US" sz="1200" dirty="0"/>
              <a:t>“</a:t>
            </a:r>
            <a:r>
              <a:rPr lang="en-US" sz="1200" dirty="0" err="1"/>
              <a:t>modified_data</a:t>
            </a:r>
            <a:r>
              <a:rPr lang="en-US" sz="1200" dirty="0"/>
              <a:t>”: “2005” }</a:t>
            </a:r>
          </a:p>
          <a:p>
            <a:endParaRPr lang="en-US" sz="1200" dirty="0"/>
          </a:p>
        </p:txBody>
      </p:sp>
      <p:sp>
        <p:nvSpPr>
          <p:cNvPr id="14" name="TextBox 13">
            <a:extLst>
              <a:ext uri="{FF2B5EF4-FFF2-40B4-BE49-F238E27FC236}">
                <a16:creationId xmlns:a16="http://schemas.microsoft.com/office/drawing/2014/main" id="{950543E6-70AA-0EE2-88DC-3BD3FD199BF4}"/>
              </a:ext>
            </a:extLst>
          </p:cNvPr>
          <p:cNvSpPr txBox="1"/>
          <p:nvPr/>
        </p:nvSpPr>
        <p:spPr>
          <a:xfrm>
            <a:off x="10190146" y="4500973"/>
            <a:ext cx="1907382" cy="646331"/>
          </a:xfrm>
          <a:prstGeom prst="rect">
            <a:avLst/>
          </a:prstGeom>
          <a:noFill/>
        </p:spPr>
        <p:txBody>
          <a:bodyPr wrap="square" rtlCol="0">
            <a:spAutoFit/>
          </a:bodyPr>
          <a:lstStyle/>
          <a:p>
            <a:r>
              <a:rPr lang="en-US" sz="1200" dirty="0"/>
              <a:t>{ string: “b4v3z7”,</a:t>
            </a:r>
          </a:p>
          <a:p>
            <a:r>
              <a:rPr lang="en-US" sz="1200" dirty="0"/>
              <a:t>  “used”: “false”,</a:t>
            </a:r>
          </a:p>
          <a:p>
            <a:r>
              <a:rPr lang="en-US" sz="1200" dirty="0"/>
              <a:t>“</a:t>
            </a:r>
            <a:r>
              <a:rPr lang="en-US" sz="1200" dirty="0" err="1"/>
              <a:t>modified_data</a:t>
            </a:r>
            <a:r>
              <a:rPr lang="en-US" sz="1200" dirty="0"/>
              <a:t>”: “2005” }</a:t>
            </a:r>
          </a:p>
        </p:txBody>
      </p:sp>
      <p:sp>
        <p:nvSpPr>
          <p:cNvPr id="15" name="Smiley Face 14">
            <a:extLst>
              <a:ext uri="{FF2B5EF4-FFF2-40B4-BE49-F238E27FC236}">
                <a16:creationId xmlns:a16="http://schemas.microsoft.com/office/drawing/2014/main" id="{85D4EAD3-0CF2-9E25-6D5A-5F59BF1F44BB}"/>
              </a:ext>
            </a:extLst>
          </p:cNvPr>
          <p:cNvSpPr/>
          <p:nvPr/>
        </p:nvSpPr>
        <p:spPr>
          <a:xfrm>
            <a:off x="215078" y="1466088"/>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5CDCDB4-FFF2-7E85-A0E8-B9A41031000E}"/>
              </a:ext>
            </a:extLst>
          </p:cNvPr>
          <p:cNvSpPr txBox="1"/>
          <p:nvPr/>
        </p:nvSpPr>
        <p:spPr>
          <a:xfrm>
            <a:off x="10190146" y="5312870"/>
            <a:ext cx="1937775" cy="646331"/>
          </a:xfrm>
          <a:prstGeom prst="rect">
            <a:avLst/>
          </a:prstGeom>
          <a:noFill/>
        </p:spPr>
        <p:txBody>
          <a:bodyPr wrap="square" rtlCol="0">
            <a:spAutoFit/>
          </a:bodyPr>
          <a:lstStyle/>
          <a:p>
            <a:r>
              <a:rPr lang="en-US" sz="1200" dirty="0"/>
              <a:t>{ string: “aaa311”,</a:t>
            </a:r>
          </a:p>
          <a:p>
            <a:r>
              <a:rPr lang="en-US" sz="1200" dirty="0"/>
              <a:t>  “used”: “false” ,</a:t>
            </a:r>
          </a:p>
          <a:p>
            <a:r>
              <a:rPr lang="en-US" sz="1200" dirty="0"/>
              <a:t>“</a:t>
            </a:r>
            <a:r>
              <a:rPr lang="en-US" sz="1200" dirty="0" err="1"/>
              <a:t>modified_data</a:t>
            </a:r>
            <a:r>
              <a:rPr lang="en-US" sz="1200" dirty="0"/>
              <a:t>”: “2005” }</a:t>
            </a:r>
          </a:p>
        </p:txBody>
      </p:sp>
      <p:cxnSp>
        <p:nvCxnSpPr>
          <p:cNvPr id="17" name="Straight Arrow Connector 16">
            <a:extLst>
              <a:ext uri="{FF2B5EF4-FFF2-40B4-BE49-F238E27FC236}">
                <a16:creationId xmlns:a16="http://schemas.microsoft.com/office/drawing/2014/main" id="{6FFC6276-185E-ECA7-8493-1B2BFF55735C}"/>
              </a:ext>
            </a:extLst>
          </p:cNvPr>
          <p:cNvCxnSpPr>
            <a:cxnSpLocks/>
            <a:stCxn id="15" idx="6"/>
          </p:cNvCxnSpPr>
          <p:nvPr/>
        </p:nvCxnSpPr>
        <p:spPr>
          <a:xfrm flipV="1">
            <a:off x="995664" y="1828694"/>
            <a:ext cx="162666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157E5CA0-8009-6453-5E8E-41107BA0A928}"/>
              </a:ext>
            </a:extLst>
          </p:cNvPr>
          <p:cNvSpPr txBox="1"/>
          <p:nvPr/>
        </p:nvSpPr>
        <p:spPr>
          <a:xfrm>
            <a:off x="1187223" y="1301019"/>
            <a:ext cx="1276619" cy="461665"/>
          </a:xfrm>
          <a:prstGeom prst="rect">
            <a:avLst/>
          </a:prstGeom>
          <a:noFill/>
        </p:spPr>
        <p:txBody>
          <a:bodyPr wrap="square" rtlCol="0">
            <a:spAutoFit/>
          </a:bodyPr>
          <a:lstStyle/>
          <a:p>
            <a:r>
              <a:rPr lang="en-US" sz="1200" dirty="0">
                <a:solidFill>
                  <a:srgbClr val="FF0000"/>
                </a:solidFill>
              </a:rPr>
              <a:t>Give me 2 random Strings</a:t>
            </a:r>
          </a:p>
        </p:txBody>
      </p:sp>
      <p:sp>
        <p:nvSpPr>
          <p:cNvPr id="19" name="Smiley Face 18">
            <a:extLst>
              <a:ext uri="{FF2B5EF4-FFF2-40B4-BE49-F238E27FC236}">
                <a16:creationId xmlns:a16="http://schemas.microsoft.com/office/drawing/2014/main" id="{470C990F-55D3-FAEC-0172-F293C7DCA294}"/>
              </a:ext>
            </a:extLst>
          </p:cNvPr>
          <p:cNvSpPr/>
          <p:nvPr/>
        </p:nvSpPr>
        <p:spPr>
          <a:xfrm>
            <a:off x="215078" y="2622625"/>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8A6D13E-252C-05AF-5830-16638C58C003}"/>
              </a:ext>
            </a:extLst>
          </p:cNvPr>
          <p:cNvSpPr/>
          <p:nvPr/>
        </p:nvSpPr>
        <p:spPr>
          <a:xfrm>
            <a:off x="2642839" y="936702"/>
            <a:ext cx="1014761" cy="42106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a:t>
            </a:r>
          </a:p>
          <a:p>
            <a:pPr algn="ctr"/>
            <a:r>
              <a:rPr lang="en-US" dirty="0"/>
              <a:t>Balance</a:t>
            </a:r>
          </a:p>
        </p:txBody>
      </p:sp>
      <p:cxnSp>
        <p:nvCxnSpPr>
          <p:cNvPr id="21" name="Straight Arrow Connector 20">
            <a:extLst>
              <a:ext uri="{FF2B5EF4-FFF2-40B4-BE49-F238E27FC236}">
                <a16:creationId xmlns:a16="http://schemas.microsoft.com/office/drawing/2014/main" id="{B1B8A0C0-A448-52E2-598C-BBF7589E19C3}"/>
              </a:ext>
            </a:extLst>
          </p:cNvPr>
          <p:cNvCxnSpPr>
            <a:stCxn id="19" idx="6"/>
          </p:cNvCxnSpPr>
          <p:nvPr/>
        </p:nvCxnSpPr>
        <p:spPr>
          <a:xfrm flipV="1">
            <a:off x="995664" y="2985231"/>
            <a:ext cx="162295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Smiley Face 21">
            <a:extLst>
              <a:ext uri="{FF2B5EF4-FFF2-40B4-BE49-F238E27FC236}">
                <a16:creationId xmlns:a16="http://schemas.microsoft.com/office/drawing/2014/main" id="{6B6C130A-A661-78E8-A46A-1380B02C1053}"/>
              </a:ext>
            </a:extLst>
          </p:cNvPr>
          <p:cNvSpPr/>
          <p:nvPr/>
        </p:nvSpPr>
        <p:spPr>
          <a:xfrm>
            <a:off x="243209" y="3822897"/>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C3CCBA93-5C68-BC71-48F8-30324A23BECB}"/>
              </a:ext>
            </a:extLst>
          </p:cNvPr>
          <p:cNvCxnSpPr>
            <a:stCxn id="22" idx="6"/>
          </p:cNvCxnSpPr>
          <p:nvPr/>
        </p:nvCxnSpPr>
        <p:spPr>
          <a:xfrm flipV="1">
            <a:off x="1023795" y="4185503"/>
            <a:ext cx="162224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E72C1B8C-D0B5-9A1D-619A-327F33957692}"/>
              </a:ext>
            </a:extLst>
          </p:cNvPr>
          <p:cNvSpPr txBox="1"/>
          <p:nvPr/>
        </p:nvSpPr>
        <p:spPr>
          <a:xfrm>
            <a:off x="1200993" y="2469856"/>
            <a:ext cx="1276619" cy="461665"/>
          </a:xfrm>
          <a:prstGeom prst="rect">
            <a:avLst/>
          </a:prstGeom>
          <a:noFill/>
        </p:spPr>
        <p:txBody>
          <a:bodyPr wrap="square" rtlCol="0">
            <a:spAutoFit/>
          </a:bodyPr>
          <a:lstStyle/>
          <a:p>
            <a:r>
              <a:rPr lang="en-US" sz="1200" dirty="0"/>
              <a:t>Give me 3 random Strings</a:t>
            </a:r>
          </a:p>
        </p:txBody>
      </p:sp>
      <p:sp>
        <p:nvSpPr>
          <p:cNvPr id="25" name="TextBox 24">
            <a:extLst>
              <a:ext uri="{FF2B5EF4-FFF2-40B4-BE49-F238E27FC236}">
                <a16:creationId xmlns:a16="http://schemas.microsoft.com/office/drawing/2014/main" id="{787E39CC-7124-D871-7520-66FF3DC4ABC7}"/>
              </a:ext>
            </a:extLst>
          </p:cNvPr>
          <p:cNvSpPr txBox="1"/>
          <p:nvPr/>
        </p:nvSpPr>
        <p:spPr>
          <a:xfrm>
            <a:off x="1196609" y="3689076"/>
            <a:ext cx="1276619" cy="461665"/>
          </a:xfrm>
          <a:prstGeom prst="rect">
            <a:avLst/>
          </a:prstGeom>
          <a:noFill/>
        </p:spPr>
        <p:txBody>
          <a:bodyPr wrap="square" rtlCol="0">
            <a:spAutoFit/>
          </a:bodyPr>
          <a:lstStyle/>
          <a:p>
            <a:r>
              <a:rPr lang="en-US" sz="1200" dirty="0"/>
              <a:t>Give me 2 random Strings</a:t>
            </a:r>
          </a:p>
        </p:txBody>
      </p:sp>
      <p:cxnSp>
        <p:nvCxnSpPr>
          <p:cNvPr id="26" name="Straight Arrow Connector 25">
            <a:extLst>
              <a:ext uri="{FF2B5EF4-FFF2-40B4-BE49-F238E27FC236}">
                <a16:creationId xmlns:a16="http://schemas.microsoft.com/office/drawing/2014/main" id="{DC60277F-AD54-2CF4-EC5C-3AADC1CEC9B9}"/>
              </a:ext>
            </a:extLst>
          </p:cNvPr>
          <p:cNvCxnSpPr>
            <a:stCxn id="20" idx="3"/>
            <a:endCxn id="5" idx="1"/>
          </p:cNvCxnSpPr>
          <p:nvPr/>
        </p:nvCxnSpPr>
        <p:spPr>
          <a:xfrm flipV="1">
            <a:off x="3657600" y="2606391"/>
            <a:ext cx="1321869" cy="4356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FCF3A21A-9B5D-02EA-DE23-BED56B007DAE}"/>
              </a:ext>
            </a:extLst>
          </p:cNvPr>
          <p:cNvCxnSpPr>
            <a:stCxn id="20" idx="3"/>
            <a:endCxn id="6" idx="1"/>
          </p:cNvCxnSpPr>
          <p:nvPr/>
        </p:nvCxnSpPr>
        <p:spPr>
          <a:xfrm flipV="1">
            <a:off x="3657600" y="2790322"/>
            <a:ext cx="1474269" cy="2516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4B6925C1-AA0E-5F0D-1257-1DC47EC3F257}"/>
              </a:ext>
            </a:extLst>
          </p:cNvPr>
          <p:cNvCxnSpPr>
            <a:stCxn id="20" idx="3"/>
            <a:endCxn id="7" idx="1"/>
          </p:cNvCxnSpPr>
          <p:nvPr/>
        </p:nvCxnSpPr>
        <p:spPr>
          <a:xfrm flipV="1">
            <a:off x="3657600" y="2942722"/>
            <a:ext cx="1626669" cy="992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30870C76-37D2-3BA7-CED7-1636BC90F4FD}"/>
              </a:ext>
            </a:extLst>
          </p:cNvPr>
          <p:cNvCxnSpPr>
            <a:endCxn id="4" idx="2"/>
          </p:cNvCxnSpPr>
          <p:nvPr/>
        </p:nvCxnSpPr>
        <p:spPr>
          <a:xfrm>
            <a:off x="6408876" y="2065282"/>
            <a:ext cx="2223276" cy="71165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7F6FA6A5-4F82-E0D0-7544-F2407AE7CFD1}"/>
              </a:ext>
            </a:extLst>
          </p:cNvPr>
          <p:cNvCxnSpPr>
            <a:endCxn id="4" idx="2"/>
          </p:cNvCxnSpPr>
          <p:nvPr/>
        </p:nvCxnSpPr>
        <p:spPr>
          <a:xfrm>
            <a:off x="6561276" y="2191301"/>
            <a:ext cx="2070876" cy="5856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FEF8560A-9E1F-67B5-E613-75024D57D9FE}"/>
              </a:ext>
            </a:extLst>
          </p:cNvPr>
          <p:cNvCxnSpPr>
            <a:endCxn id="4" idx="2"/>
          </p:cNvCxnSpPr>
          <p:nvPr/>
        </p:nvCxnSpPr>
        <p:spPr>
          <a:xfrm>
            <a:off x="6713676" y="2335750"/>
            <a:ext cx="1918476" cy="4411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2A775897-9EC8-F47B-0B96-BA926D19144C}"/>
              </a:ext>
            </a:extLst>
          </p:cNvPr>
          <p:cNvSpPr txBox="1"/>
          <p:nvPr/>
        </p:nvSpPr>
        <p:spPr>
          <a:xfrm>
            <a:off x="285661" y="219296"/>
            <a:ext cx="2983055" cy="369332"/>
          </a:xfrm>
          <a:prstGeom prst="rect">
            <a:avLst/>
          </a:prstGeom>
          <a:noFill/>
        </p:spPr>
        <p:txBody>
          <a:bodyPr wrap="square" rtlCol="0">
            <a:spAutoFit/>
          </a:bodyPr>
          <a:lstStyle/>
          <a:p>
            <a:r>
              <a:rPr lang="en-US" dirty="0">
                <a:solidFill>
                  <a:srgbClr val="FF0000"/>
                </a:solidFill>
              </a:rPr>
              <a:t>SOLUTION – OPTION 2</a:t>
            </a:r>
          </a:p>
        </p:txBody>
      </p:sp>
      <p:sp>
        <p:nvSpPr>
          <p:cNvPr id="33" name="TextBox 32">
            <a:extLst>
              <a:ext uri="{FF2B5EF4-FFF2-40B4-BE49-F238E27FC236}">
                <a16:creationId xmlns:a16="http://schemas.microsoft.com/office/drawing/2014/main" id="{4B3B7885-9479-DEAB-2C53-4A703D3245B5}"/>
              </a:ext>
            </a:extLst>
          </p:cNvPr>
          <p:cNvSpPr txBox="1"/>
          <p:nvPr/>
        </p:nvSpPr>
        <p:spPr>
          <a:xfrm>
            <a:off x="3760932" y="4694116"/>
            <a:ext cx="6450403" cy="1384995"/>
          </a:xfrm>
          <a:prstGeom prst="rect">
            <a:avLst/>
          </a:prstGeom>
          <a:noFill/>
        </p:spPr>
        <p:txBody>
          <a:bodyPr wrap="square" rtlCol="0">
            <a:spAutoFit/>
          </a:bodyPr>
          <a:lstStyle/>
          <a:p>
            <a:pPr marL="285750" indent="-285750">
              <a:buFont typeface="Arial" panose="020B0604020202020204" pitchFamily="34" charset="0"/>
              <a:buChar char="•"/>
            </a:pPr>
            <a:r>
              <a:rPr lang="en-IE" sz="1200" i="0" dirty="0">
                <a:solidFill>
                  <a:srgbClr val="FF0000"/>
                </a:solidFill>
                <a:effectLst/>
                <a:latin typeface="-apple-system"/>
              </a:rPr>
              <a:t>SELECT </a:t>
            </a:r>
            <a:r>
              <a:rPr lang="en-US" sz="1200" dirty="0"/>
              <a:t>string, </a:t>
            </a:r>
            <a:r>
              <a:rPr lang="en-IE" sz="1200" dirty="0" err="1"/>
              <a:t>modified_data</a:t>
            </a:r>
            <a:r>
              <a:rPr lang="en-US" sz="1200" dirty="0"/>
              <a:t> FROM Strings WHERE used = FALSE FETCH FIRST 2 ROWS ONLY;</a:t>
            </a:r>
          </a:p>
          <a:p>
            <a:pPr marL="285750" indent="-285750">
              <a:buFont typeface="Arial" panose="020B0604020202020204" pitchFamily="34" charset="0"/>
              <a:buChar char="•"/>
            </a:pPr>
            <a:r>
              <a:rPr lang="en-US" sz="1200" dirty="0"/>
              <a:t>** here you can do any other computation**</a:t>
            </a:r>
          </a:p>
          <a:p>
            <a:pPr marL="285750" indent="-285750">
              <a:buFont typeface="Arial" panose="020B0604020202020204" pitchFamily="34" charset="0"/>
              <a:buChar char="•"/>
            </a:pPr>
            <a:r>
              <a:rPr lang="en-US" sz="1200" dirty="0"/>
              <a:t>UPDATE  Strings SET used = TRUE WHERE string = “00cc11” OR string = “xx6411” </a:t>
            </a:r>
            <a:r>
              <a:rPr lang="en-IE" sz="1200" dirty="0">
                <a:effectLst/>
                <a:latin typeface="inherit"/>
              </a:rPr>
              <a:t>and</a:t>
            </a:r>
            <a:r>
              <a:rPr lang="en-IE" sz="1200" dirty="0"/>
              <a:t> </a:t>
            </a:r>
            <a:r>
              <a:rPr lang="en-IE" sz="1200" dirty="0" err="1"/>
              <a:t>modified_data</a:t>
            </a:r>
            <a:r>
              <a:rPr lang="en-IE" sz="1200" dirty="0"/>
              <a:t> </a:t>
            </a:r>
            <a:r>
              <a:rPr lang="en-IE" sz="1200" dirty="0">
                <a:effectLst/>
                <a:latin typeface="inherit"/>
              </a:rPr>
              <a:t>=</a:t>
            </a:r>
            <a:r>
              <a:rPr lang="en-IE" sz="1200" dirty="0"/>
              <a:t> </a:t>
            </a:r>
            <a:r>
              <a:rPr lang="en-IE" sz="1200" dirty="0" err="1"/>
              <a:t>old_modified_date</a:t>
            </a:r>
            <a:endParaRPr lang="en-US" sz="1200" dirty="0"/>
          </a:p>
          <a:p>
            <a:pPr marL="285750" indent="-285750">
              <a:buFont typeface="Arial" panose="020B0604020202020204" pitchFamily="34" charset="0"/>
              <a:buChar char="•"/>
            </a:pPr>
            <a:r>
              <a:rPr lang="en-US" sz="1200" dirty="0"/>
              <a:t>UPDATE  Strings SET used = TRUE WHERE string = “xx6411” </a:t>
            </a:r>
            <a:r>
              <a:rPr lang="en-IE" sz="1200" dirty="0">
                <a:effectLst/>
                <a:latin typeface="inherit"/>
              </a:rPr>
              <a:t>and</a:t>
            </a:r>
            <a:r>
              <a:rPr lang="en-IE" sz="1200" dirty="0"/>
              <a:t> </a:t>
            </a:r>
            <a:r>
              <a:rPr lang="en-IE" sz="1200" dirty="0" err="1"/>
              <a:t>modified_data</a:t>
            </a:r>
            <a:r>
              <a:rPr lang="en-IE" sz="1200" dirty="0"/>
              <a:t> </a:t>
            </a:r>
            <a:r>
              <a:rPr lang="en-IE" sz="1200" dirty="0">
                <a:effectLst/>
                <a:latin typeface="inherit"/>
              </a:rPr>
              <a:t>=</a:t>
            </a:r>
            <a:r>
              <a:rPr lang="en-IE" sz="1200" dirty="0"/>
              <a:t> </a:t>
            </a:r>
            <a:r>
              <a:rPr lang="en-IE" sz="1200" dirty="0" err="1"/>
              <a:t>old_modified_date</a:t>
            </a:r>
            <a:endParaRPr lang="en-US" sz="1200" dirty="0"/>
          </a:p>
        </p:txBody>
      </p:sp>
      <p:sp>
        <p:nvSpPr>
          <p:cNvPr id="2" name="TextBox 1">
            <a:extLst>
              <a:ext uri="{FF2B5EF4-FFF2-40B4-BE49-F238E27FC236}">
                <a16:creationId xmlns:a16="http://schemas.microsoft.com/office/drawing/2014/main" id="{6F27C3A5-AD0E-F4F4-3E4C-37B15E80C733}"/>
              </a:ext>
            </a:extLst>
          </p:cNvPr>
          <p:cNvSpPr txBox="1"/>
          <p:nvPr/>
        </p:nvSpPr>
        <p:spPr>
          <a:xfrm>
            <a:off x="4268177" y="333265"/>
            <a:ext cx="5435912" cy="369332"/>
          </a:xfrm>
          <a:prstGeom prst="rect">
            <a:avLst/>
          </a:prstGeom>
          <a:noFill/>
        </p:spPr>
        <p:txBody>
          <a:bodyPr wrap="none" rtlCol="0">
            <a:spAutoFit/>
          </a:bodyPr>
          <a:lstStyle/>
          <a:p>
            <a:r>
              <a:rPr lang="en-US" dirty="0"/>
              <a:t>You can use a “</a:t>
            </a:r>
            <a:r>
              <a:rPr lang="en-US" dirty="0" err="1"/>
              <a:t>modified_data</a:t>
            </a:r>
            <a:r>
              <a:rPr lang="en-US" dirty="0"/>
              <a:t>” or a “version-number”</a:t>
            </a:r>
          </a:p>
        </p:txBody>
      </p:sp>
    </p:spTree>
    <p:extLst>
      <p:ext uri="{BB962C8B-B14F-4D97-AF65-F5344CB8AC3E}">
        <p14:creationId xmlns:p14="http://schemas.microsoft.com/office/powerpoint/2010/main" val="2324347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83521-73D5-6634-7DD9-A34E8C0C63A1}"/>
            </a:ext>
          </a:extLst>
        </p:cNvPr>
        <p:cNvGrpSpPr/>
        <p:nvPr/>
      </p:nvGrpSpPr>
      <p:grpSpPr>
        <a:xfrm>
          <a:off x="0" y="0"/>
          <a:ext cx="0" cy="0"/>
          <a:chOff x="0" y="0"/>
          <a:chExt cx="0" cy="0"/>
        </a:xfrm>
      </p:grpSpPr>
      <p:sp>
        <p:nvSpPr>
          <p:cNvPr id="4" name="Can 3">
            <a:extLst>
              <a:ext uri="{FF2B5EF4-FFF2-40B4-BE49-F238E27FC236}">
                <a16:creationId xmlns:a16="http://schemas.microsoft.com/office/drawing/2014/main" id="{7B86486D-9704-B73C-E429-43E0159E1E05}"/>
              </a:ext>
            </a:extLst>
          </p:cNvPr>
          <p:cNvSpPr/>
          <p:nvPr/>
        </p:nvSpPr>
        <p:spPr>
          <a:xfrm>
            <a:off x="8632152" y="1762684"/>
            <a:ext cx="1198180" cy="202849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Strings</a:t>
            </a:r>
          </a:p>
          <a:p>
            <a:pPr algn="ctr"/>
            <a:r>
              <a:rPr lang="en-US" dirty="0"/>
              <a:t>DB</a:t>
            </a:r>
          </a:p>
        </p:txBody>
      </p:sp>
      <p:sp>
        <p:nvSpPr>
          <p:cNvPr id="5" name="Rectangle 4">
            <a:extLst>
              <a:ext uri="{FF2B5EF4-FFF2-40B4-BE49-F238E27FC236}">
                <a16:creationId xmlns:a16="http://schemas.microsoft.com/office/drawing/2014/main" id="{AE9E0BC5-745F-4A50-546A-6D16707E1F1D}"/>
              </a:ext>
            </a:extLst>
          </p:cNvPr>
          <p:cNvSpPr/>
          <p:nvPr/>
        </p:nvSpPr>
        <p:spPr>
          <a:xfrm>
            <a:off x="4979469" y="1999419"/>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13ACB2C-F4D3-018F-381B-076F0F52D37E}"/>
              </a:ext>
            </a:extLst>
          </p:cNvPr>
          <p:cNvSpPr/>
          <p:nvPr/>
        </p:nvSpPr>
        <p:spPr>
          <a:xfrm>
            <a:off x="5131869" y="21833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1F04169-F24E-1487-F70F-2623CAEEE85F}"/>
              </a:ext>
            </a:extLst>
          </p:cNvPr>
          <p:cNvSpPr/>
          <p:nvPr/>
        </p:nvSpPr>
        <p:spPr>
          <a:xfrm>
            <a:off x="5284269" y="23357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F84F603-0E4D-1310-8E72-9543A80E8DC4}"/>
              </a:ext>
            </a:extLst>
          </p:cNvPr>
          <p:cNvSpPr/>
          <p:nvPr/>
        </p:nvSpPr>
        <p:spPr>
          <a:xfrm>
            <a:off x="5436669" y="24881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9" name="TextBox 8">
            <a:extLst>
              <a:ext uri="{FF2B5EF4-FFF2-40B4-BE49-F238E27FC236}">
                <a16:creationId xmlns:a16="http://schemas.microsoft.com/office/drawing/2014/main" id="{F3169AC4-629B-323E-A5FC-A10550D9F7F7}"/>
              </a:ext>
            </a:extLst>
          </p:cNvPr>
          <p:cNvSpPr txBox="1"/>
          <p:nvPr/>
        </p:nvSpPr>
        <p:spPr>
          <a:xfrm>
            <a:off x="10101212" y="434897"/>
            <a:ext cx="1998752" cy="646331"/>
          </a:xfrm>
          <a:prstGeom prst="rect">
            <a:avLst/>
          </a:prstGeom>
          <a:noFill/>
        </p:spPr>
        <p:txBody>
          <a:bodyPr wrap="square" rtlCol="0">
            <a:spAutoFit/>
          </a:bodyPr>
          <a:lstStyle/>
          <a:p>
            <a:r>
              <a:rPr lang="en-US" dirty="0">
                <a:solidFill>
                  <a:srgbClr val="FF0000"/>
                </a:solidFill>
              </a:rPr>
              <a:t>{ string: “00cc11”,</a:t>
            </a:r>
          </a:p>
          <a:p>
            <a:r>
              <a:rPr lang="en-US" dirty="0">
                <a:solidFill>
                  <a:srgbClr val="FF0000"/>
                </a:solidFill>
              </a:rPr>
              <a:t>  “used”: “true” }</a:t>
            </a:r>
          </a:p>
        </p:txBody>
      </p:sp>
      <p:sp>
        <p:nvSpPr>
          <p:cNvPr id="10" name="TextBox 9">
            <a:extLst>
              <a:ext uri="{FF2B5EF4-FFF2-40B4-BE49-F238E27FC236}">
                <a16:creationId xmlns:a16="http://schemas.microsoft.com/office/drawing/2014/main" id="{1B24ECFF-2D12-B8D3-5FDF-EA2BF773E8C3}"/>
              </a:ext>
            </a:extLst>
          </p:cNvPr>
          <p:cNvSpPr txBox="1"/>
          <p:nvPr/>
        </p:nvSpPr>
        <p:spPr>
          <a:xfrm>
            <a:off x="10101212" y="1253385"/>
            <a:ext cx="1894045" cy="646331"/>
          </a:xfrm>
          <a:prstGeom prst="rect">
            <a:avLst/>
          </a:prstGeom>
          <a:noFill/>
        </p:spPr>
        <p:txBody>
          <a:bodyPr wrap="square" rtlCol="0">
            <a:spAutoFit/>
          </a:bodyPr>
          <a:lstStyle/>
          <a:p>
            <a:r>
              <a:rPr lang="en-US" dirty="0">
                <a:solidFill>
                  <a:srgbClr val="FF0000"/>
                </a:solidFill>
              </a:rPr>
              <a:t>{ string: “xx6411”,</a:t>
            </a:r>
          </a:p>
          <a:p>
            <a:r>
              <a:rPr lang="en-US" dirty="0">
                <a:solidFill>
                  <a:srgbClr val="FF0000"/>
                </a:solidFill>
              </a:rPr>
              <a:t>  “used”: “true” }</a:t>
            </a:r>
          </a:p>
        </p:txBody>
      </p:sp>
      <p:sp>
        <p:nvSpPr>
          <p:cNvPr id="11" name="TextBox 10">
            <a:extLst>
              <a:ext uri="{FF2B5EF4-FFF2-40B4-BE49-F238E27FC236}">
                <a16:creationId xmlns:a16="http://schemas.microsoft.com/office/drawing/2014/main" id="{6B8B446A-304F-ADA8-7F9C-1158C5776840}"/>
              </a:ext>
            </a:extLst>
          </p:cNvPr>
          <p:cNvSpPr txBox="1"/>
          <p:nvPr/>
        </p:nvSpPr>
        <p:spPr>
          <a:xfrm>
            <a:off x="10101211" y="2065282"/>
            <a:ext cx="1949060" cy="646331"/>
          </a:xfrm>
          <a:prstGeom prst="rect">
            <a:avLst/>
          </a:prstGeom>
          <a:noFill/>
        </p:spPr>
        <p:txBody>
          <a:bodyPr wrap="square" rtlCol="0">
            <a:spAutoFit/>
          </a:bodyPr>
          <a:lstStyle/>
          <a:p>
            <a:r>
              <a:rPr lang="en-US" dirty="0"/>
              <a:t>{ string: “74d412”,</a:t>
            </a:r>
          </a:p>
          <a:p>
            <a:r>
              <a:rPr lang="en-US" dirty="0"/>
              <a:t>  “used”: “false” }</a:t>
            </a:r>
          </a:p>
        </p:txBody>
      </p:sp>
      <p:sp>
        <p:nvSpPr>
          <p:cNvPr id="12" name="TextBox 11">
            <a:extLst>
              <a:ext uri="{FF2B5EF4-FFF2-40B4-BE49-F238E27FC236}">
                <a16:creationId xmlns:a16="http://schemas.microsoft.com/office/drawing/2014/main" id="{30D21C92-B99A-BEE7-4464-5B7FC739147C}"/>
              </a:ext>
            </a:extLst>
          </p:cNvPr>
          <p:cNvSpPr txBox="1"/>
          <p:nvPr/>
        </p:nvSpPr>
        <p:spPr>
          <a:xfrm>
            <a:off x="10126058" y="2877179"/>
            <a:ext cx="1894558" cy="646331"/>
          </a:xfrm>
          <a:prstGeom prst="rect">
            <a:avLst/>
          </a:prstGeom>
          <a:noFill/>
        </p:spPr>
        <p:txBody>
          <a:bodyPr wrap="square" rtlCol="0">
            <a:spAutoFit/>
          </a:bodyPr>
          <a:lstStyle/>
          <a:p>
            <a:r>
              <a:rPr lang="en-US" dirty="0"/>
              <a:t>{ string: “hww40”,</a:t>
            </a:r>
          </a:p>
          <a:p>
            <a:r>
              <a:rPr lang="en-US" dirty="0"/>
              <a:t>  “used”: “false” }</a:t>
            </a:r>
          </a:p>
        </p:txBody>
      </p:sp>
      <p:sp>
        <p:nvSpPr>
          <p:cNvPr id="13" name="TextBox 12">
            <a:extLst>
              <a:ext uri="{FF2B5EF4-FFF2-40B4-BE49-F238E27FC236}">
                <a16:creationId xmlns:a16="http://schemas.microsoft.com/office/drawing/2014/main" id="{0EF35162-96E8-7209-C7FA-2A7D028B1B75}"/>
              </a:ext>
            </a:extLst>
          </p:cNvPr>
          <p:cNvSpPr txBox="1"/>
          <p:nvPr/>
        </p:nvSpPr>
        <p:spPr>
          <a:xfrm>
            <a:off x="10135132" y="3689076"/>
            <a:ext cx="1860125" cy="646331"/>
          </a:xfrm>
          <a:prstGeom prst="rect">
            <a:avLst/>
          </a:prstGeom>
          <a:noFill/>
        </p:spPr>
        <p:txBody>
          <a:bodyPr wrap="square" rtlCol="0">
            <a:spAutoFit/>
          </a:bodyPr>
          <a:lstStyle/>
          <a:p>
            <a:r>
              <a:rPr lang="en-US" dirty="0"/>
              <a:t>{ string: “211zxz”,</a:t>
            </a:r>
          </a:p>
          <a:p>
            <a:r>
              <a:rPr lang="en-US" dirty="0"/>
              <a:t>  “used”: “false” }</a:t>
            </a:r>
          </a:p>
        </p:txBody>
      </p:sp>
      <p:sp>
        <p:nvSpPr>
          <p:cNvPr id="14" name="TextBox 13">
            <a:extLst>
              <a:ext uri="{FF2B5EF4-FFF2-40B4-BE49-F238E27FC236}">
                <a16:creationId xmlns:a16="http://schemas.microsoft.com/office/drawing/2014/main" id="{254D0C3C-F753-9C13-1E59-B336D9DB92E2}"/>
              </a:ext>
            </a:extLst>
          </p:cNvPr>
          <p:cNvSpPr txBox="1"/>
          <p:nvPr/>
        </p:nvSpPr>
        <p:spPr>
          <a:xfrm>
            <a:off x="10190146" y="4500973"/>
            <a:ext cx="1907382" cy="646331"/>
          </a:xfrm>
          <a:prstGeom prst="rect">
            <a:avLst/>
          </a:prstGeom>
          <a:noFill/>
        </p:spPr>
        <p:txBody>
          <a:bodyPr wrap="square" rtlCol="0">
            <a:spAutoFit/>
          </a:bodyPr>
          <a:lstStyle/>
          <a:p>
            <a:r>
              <a:rPr lang="en-US" dirty="0"/>
              <a:t>{ string: “b4v3z7”,</a:t>
            </a:r>
          </a:p>
          <a:p>
            <a:r>
              <a:rPr lang="en-US" dirty="0"/>
              <a:t>  “used”: “false” }</a:t>
            </a:r>
          </a:p>
        </p:txBody>
      </p:sp>
      <p:sp>
        <p:nvSpPr>
          <p:cNvPr id="15" name="Smiley Face 14">
            <a:extLst>
              <a:ext uri="{FF2B5EF4-FFF2-40B4-BE49-F238E27FC236}">
                <a16:creationId xmlns:a16="http://schemas.microsoft.com/office/drawing/2014/main" id="{0E2A5F98-50DE-EF25-1AB0-3A19679951A0}"/>
              </a:ext>
            </a:extLst>
          </p:cNvPr>
          <p:cNvSpPr/>
          <p:nvPr/>
        </p:nvSpPr>
        <p:spPr>
          <a:xfrm>
            <a:off x="215078" y="1466088"/>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7C0A43C-C814-97B7-0E7A-81A337977C52}"/>
              </a:ext>
            </a:extLst>
          </p:cNvPr>
          <p:cNvSpPr txBox="1"/>
          <p:nvPr/>
        </p:nvSpPr>
        <p:spPr>
          <a:xfrm>
            <a:off x="10190146" y="5312870"/>
            <a:ext cx="1937775" cy="646331"/>
          </a:xfrm>
          <a:prstGeom prst="rect">
            <a:avLst/>
          </a:prstGeom>
          <a:noFill/>
        </p:spPr>
        <p:txBody>
          <a:bodyPr wrap="square" rtlCol="0">
            <a:spAutoFit/>
          </a:bodyPr>
          <a:lstStyle/>
          <a:p>
            <a:r>
              <a:rPr lang="en-US" dirty="0"/>
              <a:t>{ string: “aaa311”,</a:t>
            </a:r>
          </a:p>
          <a:p>
            <a:r>
              <a:rPr lang="en-US" dirty="0"/>
              <a:t>  “used”: “false” }</a:t>
            </a:r>
          </a:p>
        </p:txBody>
      </p:sp>
      <p:cxnSp>
        <p:nvCxnSpPr>
          <p:cNvPr id="17" name="Straight Arrow Connector 16">
            <a:extLst>
              <a:ext uri="{FF2B5EF4-FFF2-40B4-BE49-F238E27FC236}">
                <a16:creationId xmlns:a16="http://schemas.microsoft.com/office/drawing/2014/main" id="{5F9DAC7B-A044-29BA-20E6-EAC233611A45}"/>
              </a:ext>
            </a:extLst>
          </p:cNvPr>
          <p:cNvCxnSpPr>
            <a:cxnSpLocks/>
            <a:stCxn id="15" idx="6"/>
          </p:cNvCxnSpPr>
          <p:nvPr/>
        </p:nvCxnSpPr>
        <p:spPr>
          <a:xfrm flipV="1">
            <a:off x="995664" y="1828694"/>
            <a:ext cx="162666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065B2928-2E72-C421-0679-2235D38A07AF}"/>
              </a:ext>
            </a:extLst>
          </p:cNvPr>
          <p:cNvSpPr txBox="1"/>
          <p:nvPr/>
        </p:nvSpPr>
        <p:spPr>
          <a:xfrm>
            <a:off x="1187223" y="1301019"/>
            <a:ext cx="1276619" cy="461665"/>
          </a:xfrm>
          <a:prstGeom prst="rect">
            <a:avLst/>
          </a:prstGeom>
          <a:noFill/>
        </p:spPr>
        <p:txBody>
          <a:bodyPr wrap="square" rtlCol="0">
            <a:spAutoFit/>
          </a:bodyPr>
          <a:lstStyle/>
          <a:p>
            <a:r>
              <a:rPr lang="en-US" sz="1200" dirty="0">
                <a:solidFill>
                  <a:srgbClr val="FF0000"/>
                </a:solidFill>
              </a:rPr>
              <a:t>Give me 2 random Strings</a:t>
            </a:r>
          </a:p>
        </p:txBody>
      </p:sp>
      <p:sp>
        <p:nvSpPr>
          <p:cNvPr id="19" name="Smiley Face 18">
            <a:extLst>
              <a:ext uri="{FF2B5EF4-FFF2-40B4-BE49-F238E27FC236}">
                <a16:creationId xmlns:a16="http://schemas.microsoft.com/office/drawing/2014/main" id="{DC4B6489-4694-70BB-9C5D-401FAD55E2A8}"/>
              </a:ext>
            </a:extLst>
          </p:cNvPr>
          <p:cNvSpPr/>
          <p:nvPr/>
        </p:nvSpPr>
        <p:spPr>
          <a:xfrm>
            <a:off x="215078" y="2622625"/>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BC0C69D-E228-60E2-AECB-A61F5C44E802}"/>
              </a:ext>
            </a:extLst>
          </p:cNvPr>
          <p:cNvSpPr/>
          <p:nvPr/>
        </p:nvSpPr>
        <p:spPr>
          <a:xfrm>
            <a:off x="2642839" y="936702"/>
            <a:ext cx="1014761" cy="42106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a:t>
            </a:r>
          </a:p>
          <a:p>
            <a:pPr algn="ctr"/>
            <a:r>
              <a:rPr lang="en-US" dirty="0"/>
              <a:t>Balance</a:t>
            </a:r>
          </a:p>
        </p:txBody>
      </p:sp>
      <p:cxnSp>
        <p:nvCxnSpPr>
          <p:cNvPr id="21" name="Straight Arrow Connector 20">
            <a:extLst>
              <a:ext uri="{FF2B5EF4-FFF2-40B4-BE49-F238E27FC236}">
                <a16:creationId xmlns:a16="http://schemas.microsoft.com/office/drawing/2014/main" id="{064799F0-32EF-64B3-342D-193F7D0B8F02}"/>
              </a:ext>
            </a:extLst>
          </p:cNvPr>
          <p:cNvCxnSpPr>
            <a:stCxn id="19" idx="6"/>
          </p:cNvCxnSpPr>
          <p:nvPr/>
        </p:nvCxnSpPr>
        <p:spPr>
          <a:xfrm flipV="1">
            <a:off x="995664" y="2985231"/>
            <a:ext cx="162295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Smiley Face 21">
            <a:extLst>
              <a:ext uri="{FF2B5EF4-FFF2-40B4-BE49-F238E27FC236}">
                <a16:creationId xmlns:a16="http://schemas.microsoft.com/office/drawing/2014/main" id="{FAFA6885-98EB-F11E-952C-906674BB273F}"/>
              </a:ext>
            </a:extLst>
          </p:cNvPr>
          <p:cNvSpPr/>
          <p:nvPr/>
        </p:nvSpPr>
        <p:spPr>
          <a:xfrm>
            <a:off x="243209" y="3822897"/>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4574D849-19DA-B9CD-3527-93141D4AF49A}"/>
              </a:ext>
            </a:extLst>
          </p:cNvPr>
          <p:cNvCxnSpPr>
            <a:stCxn id="22" idx="6"/>
          </p:cNvCxnSpPr>
          <p:nvPr/>
        </p:nvCxnSpPr>
        <p:spPr>
          <a:xfrm flipV="1">
            <a:off x="1023795" y="4185503"/>
            <a:ext cx="162224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CAF5-F151-AB9A-8859-729A6926923C}"/>
              </a:ext>
            </a:extLst>
          </p:cNvPr>
          <p:cNvSpPr txBox="1"/>
          <p:nvPr/>
        </p:nvSpPr>
        <p:spPr>
          <a:xfrm>
            <a:off x="1200993" y="2469856"/>
            <a:ext cx="1276619" cy="461665"/>
          </a:xfrm>
          <a:prstGeom prst="rect">
            <a:avLst/>
          </a:prstGeom>
          <a:noFill/>
        </p:spPr>
        <p:txBody>
          <a:bodyPr wrap="square" rtlCol="0">
            <a:spAutoFit/>
          </a:bodyPr>
          <a:lstStyle/>
          <a:p>
            <a:r>
              <a:rPr lang="en-US" sz="1200" dirty="0"/>
              <a:t>Give me 3 random Strings</a:t>
            </a:r>
          </a:p>
        </p:txBody>
      </p:sp>
      <p:sp>
        <p:nvSpPr>
          <p:cNvPr id="25" name="TextBox 24">
            <a:extLst>
              <a:ext uri="{FF2B5EF4-FFF2-40B4-BE49-F238E27FC236}">
                <a16:creationId xmlns:a16="http://schemas.microsoft.com/office/drawing/2014/main" id="{7875AE1A-8F1D-5982-F4B4-54C7756BAB48}"/>
              </a:ext>
            </a:extLst>
          </p:cNvPr>
          <p:cNvSpPr txBox="1"/>
          <p:nvPr/>
        </p:nvSpPr>
        <p:spPr>
          <a:xfrm>
            <a:off x="1196609" y="3689076"/>
            <a:ext cx="1276619" cy="461665"/>
          </a:xfrm>
          <a:prstGeom prst="rect">
            <a:avLst/>
          </a:prstGeom>
          <a:noFill/>
        </p:spPr>
        <p:txBody>
          <a:bodyPr wrap="square" rtlCol="0">
            <a:spAutoFit/>
          </a:bodyPr>
          <a:lstStyle/>
          <a:p>
            <a:r>
              <a:rPr lang="en-US" sz="1200" dirty="0"/>
              <a:t>Give me 2 random Strings</a:t>
            </a:r>
          </a:p>
        </p:txBody>
      </p:sp>
      <p:cxnSp>
        <p:nvCxnSpPr>
          <p:cNvPr id="26" name="Straight Arrow Connector 25">
            <a:extLst>
              <a:ext uri="{FF2B5EF4-FFF2-40B4-BE49-F238E27FC236}">
                <a16:creationId xmlns:a16="http://schemas.microsoft.com/office/drawing/2014/main" id="{6F429FA3-63EE-FB8D-822A-D51F51945DA5}"/>
              </a:ext>
            </a:extLst>
          </p:cNvPr>
          <p:cNvCxnSpPr>
            <a:stCxn id="20" idx="3"/>
            <a:endCxn id="5" idx="1"/>
          </p:cNvCxnSpPr>
          <p:nvPr/>
        </p:nvCxnSpPr>
        <p:spPr>
          <a:xfrm flipV="1">
            <a:off x="3657600" y="2606391"/>
            <a:ext cx="1321869" cy="4356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50ADC811-82D8-B7F1-1889-26FD6E20482E}"/>
              </a:ext>
            </a:extLst>
          </p:cNvPr>
          <p:cNvCxnSpPr>
            <a:stCxn id="20" idx="3"/>
            <a:endCxn id="6" idx="1"/>
          </p:cNvCxnSpPr>
          <p:nvPr/>
        </p:nvCxnSpPr>
        <p:spPr>
          <a:xfrm flipV="1">
            <a:off x="3657600" y="2790322"/>
            <a:ext cx="1474269" cy="2516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D87EE230-108D-BBAA-EAFF-0B5E6157E031}"/>
              </a:ext>
            </a:extLst>
          </p:cNvPr>
          <p:cNvCxnSpPr>
            <a:stCxn id="20" idx="3"/>
            <a:endCxn id="7" idx="1"/>
          </p:cNvCxnSpPr>
          <p:nvPr/>
        </p:nvCxnSpPr>
        <p:spPr>
          <a:xfrm flipV="1">
            <a:off x="3657600" y="2942722"/>
            <a:ext cx="1626669" cy="992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73DDE25C-5709-4259-A611-10D3C7E70240}"/>
              </a:ext>
            </a:extLst>
          </p:cNvPr>
          <p:cNvCxnSpPr>
            <a:endCxn id="4" idx="2"/>
          </p:cNvCxnSpPr>
          <p:nvPr/>
        </p:nvCxnSpPr>
        <p:spPr>
          <a:xfrm>
            <a:off x="6408876" y="2065282"/>
            <a:ext cx="2223276" cy="71165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5F58074E-AADD-D270-88EE-9EC10AD86B71}"/>
              </a:ext>
            </a:extLst>
          </p:cNvPr>
          <p:cNvCxnSpPr>
            <a:endCxn id="4" idx="2"/>
          </p:cNvCxnSpPr>
          <p:nvPr/>
        </p:nvCxnSpPr>
        <p:spPr>
          <a:xfrm>
            <a:off x="6561276" y="2191301"/>
            <a:ext cx="2070876" cy="5856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024259B-B4B4-A302-4F4F-7B52FAA0F8FA}"/>
              </a:ext>
            </a:extLst>
          </p:cNvPr>
          <p:cNvCxnSpPr>
            <a:endCxn id="4" idx="2"/>
          </p:cNvCxnSpPr>
          <p:nvPr/>
        </p:nvCxnSpPr>
        <p:spPr>
          <a:xfrm>
            <a:off x="6713676" y="2335750"/>
            <a:ext cx="1918476" cy="4411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EF131053-BA6F-378E-AE7A-2C898519789A}"/>
              </a:ext>
            </a:extLst>
          </p:cNvPr>
          <p:cNvSpPr txBox="1"/>
          <p:nvPr/>
        </p:nvSpPr>
        <p:spPr>
          <a:xfrm>
            <a:off x="3833166" y="195958"/>
            <a:ext cx="6348264" cy="1600438"/>
          </a:xfrm>
          <a:prstGeom prst="rect">
            <a:avLst/>
          </a:prstGeom>
          <a:noFill/>
        </p:spPr>
        <p:txBody>
          <a:bodyPr wrap="square" rtlCol="0">
            <a:spAutoFit/>
          </a:bodyPr>
          <a:lstStyle/>
          <a:p>
            <a:r>
              <a:rPr lang="en-US" sz="1400" dirty="0"/>
              <a:t>Three queries:</a:t>
            </a:r>
          </a:p>
          <a:p>
            <a:pPr marL="342900" indent="-342900">
              <a:buFont typeface="+mj-lt"/>
              <a:buAutoNum type="arabicPeriod"/>
            </a:pPr>
            <a:r>
              <a:rPr lang="en-US" sz="1400" dirty="0"/>
              <a:t>SELECT string FROM Strings WHERE used = FALSE FETCH FIRST 2 ROWS ONLY;</a:t>
            </a:r>
          </a:p>
          <a:p>
            <a:pPr marL="342900" indent="-342900">
              <a:buFont typeface="+mj-lt"/>
              <a:buAutoNum type="arabicPeriod"/>
            </a:pPr>
            <a:r>
              <a:rPr lang="en-US" sz="1400" dirty="0"/>
              <a:t>UPDATE  Strings SET used = TRUE WHERE string = “00cc11” AND used = FALSE</a:t>
            </a:r>
          </a:p>
          <a:p>
            <a:pPr marL="342900" indent="-342900">
              <a:buFont typeface="+mj-lt"/>
              <a:buAutoNum type="arabicPeriod"/>
            </a:pPr>
            <a:r>
              <a:rPr lang="en-US" sz="1400" dirty="0"/>
              <a:t>UPDATE  Strings SET used = TRUE WHERE string = “xxc6411” AND used = FALSE</a:t>
            </a:r>
          </a:p>
        </p:txBody>
      </p:sp>
      <p:sp>
        <p:nvSpPr>
          <p:cNvPr id="2" name="TextBox 1">
            <a:extLst>
              <a:ext uri="{FF2B5EF4-FFF2-40B4-BE49-F238E27FC236}">
                <a16:creationId xmlns:a16="http://schemas.microsoft.com/office/drawing/2014/main" id="{CCE9B235-9337-2EA3-B2DA-8A139003A2E8}"/>
              </a:ext>
            </a:extLst>
          </p:cNvPr>
          <p:cNvSpPr txBox="1"/>
          <p:nvPr/>
        </p:nvSpPr>
        <p:spPr>
          <a:xfrm>
            <a:off x="826169" y="5385775"/>
            <a:ext cx="8916200" cy="1077218"/>
          </a:xfrm>
          <a:prstGeom prst="rect">
            <a:avLst/>
          </a:prstGeom>
          <a:noFill/>
        </p:spPr>
        <p:txBody>
          <a:bodyPr wrap="square" rtlCol="0">
            <a:spAutoFit/>
          </a:bodyPr>
          <a:lstStyle/>
          <a:p>
            <a:pPr lvl="1"/>
            <a:r>
              <a:rPr lang="en-IE" sz="1600" dirty="0">
                <a:solidFill>
                  <a:srgbClr val="1F1F1F"/>
                </a:solidFill>
                <a:latin typeface="Google Sans"/>
              </a:rPr>
              <a:t>Build an </a:t>
            </a:r>
            <a:r>
              <a:rPr lang="en-IE" sz="1600" b="1" dirty="0">
                <a:solidFill>
                  <a:srgbClr val="1F1F1F"/>
                </a:solidFill>
                <a:latin typeface="Google Sans"/>
              </a:rPr>
              <a:t>SQL query ad-hoc</a:t>
            </a:r>
            <a:r>
              <a:rPr lang="en-IE" sz="1600" dirty="0">
                <a:solidFill>
                  <a:srgbClr val="1F1F1F"/>
                </a:solidFill>
                <a:latin typeface="Google Sans"/>
              </a:rPr>
              <a:t> might avoid using locking mechanisms. </a:t>
            </a:r>
            <a:r>
              <a:rPr lang="en-IE" sz="1600" b="0" i="0" dirty="0">
                <a:solidFill>
                  <a:srgbClr val="0C0D0E"/>
                </a:solidFill>
                <a:effectLst/>
                <a:latin typeface="-apple-system"/>
              </a:rPr>
              <a:t>If one of the UPDATE returns </a:t>
            </a:r>
            <a:r>
              <a:rPr lang="en-IE" sz="1600" b="1" i="0" dirty="0">
                <a:solidFill>
                  <a:srgbClr val="0C0D0E"/>
                </a:solidFill>
                <a:effectLst/>
                <a:latin typeface="-apple-system"/>
              </a:rPr>
              <a:t>“0 UPDATES”</a:t>
            </a:r>
            <a:r>
              <a:rPr lang="en-IE" sz="1600" b="0" i="0" dirty="0">
                <a:solidFill>
                  <a:srgbClr val="0C0D0E"/>
                </a:solidFill>
                <a:effectLst/>
                <a:latin typeface="-apple-system"/>
              </a:rPr>
              <a:t> because maybe another process has made the change before…but this means I would need to do re-try again starting from a SELECT to get another string and then and UPDATE again… until I find the number of strings the client needs.</a:t>
            </a:r>
            <a:endParaRPr lang="en-IE" sz="1600" b="1" dirty="0">
              <a:solidFill>
                <a:srgbClr val="0C0D0E"/>
              </a:solidFill>
              <a:latin typeface="-apple-system"/>
            </a:endParaRPr>
          </a:p>
        </p:txBody>
      </p:sp>
      <p:sp>
        <p:nvSpPr>
          <p:cNvPr id="3" name="TextBox 2">
            <a:extLst>
              <a:ext uri="{FF2B5EF4-FFF2-40B4-BE49-F238E27FC236}">
                <a16:creationId xmlns:a16="http://schemas.microsoft.com/office/drawing/2014/main" id="{25972EA9-16F9-DBAE-46EA-F87F28FE3BD1}"/>
              </a:ext>
            </a:extLst>
          </p:cNvPr>
          <p:cNvSpPr txBox="1"/>
          <p:nvPr/>
        </p:nvSpPr>
        <p:spPr>
          <a:xfrm>
            <a:off x="285661" y="219296"/>
            <a:ext cx="2983055" cy="369332"/>
          </a:xfrm>
          <a:prstGeom prst="rect">
            <a:avLst/>
          </a:prstGeom>
          <a:noFill/>
        </p:spPr>
        <p:txBody>
          <a:bodyPr wrap="square" rtlCol="0">
            <a:spAutoFit/>
          </a:bodyPr>
          <a:lstStyle/>
          <a:p>
            <a:r>
              <a:rPr lang="en-US" dirty="0">
                <a:solidFill>
                  <a:srgbClr val="FF0000"/>
                </a:solidFill>
              </a:rPr>
              <a:t>SOLUTION – OPTION 3</a:t>
            </a:r>
          </a:p>
        </p:txBody>
      </p:sp>
    </p:spTree>
    <p:extLst>
      <p:ext uri="{BB962C8B-B14F-4D97-AF65-F5344CB8AC3E}">
        <p14:creationId xmlns:p14="http://schemas.microsoft.com/office/powerpoint/2010/main" val="1970716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6E588F-4678-990E-F8BB-179CFD4ACC1D}"/>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0E8541CE-EA5E-7535-DB53-FB86B8A04BD5}"/>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E3DFCDC6-6788-2507-A7CC-8BFCCF2A7C95}"/>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6CEDEB67-A251-0F21-0303-7CE9DA0B80C2}"/>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8C28A771-174F-266F-D471-4020B4A8205D}"/>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cxnSp>
        <p:nvCxnSpPr>
          <p:cNvPr id="17" name="Straight Arrow Connector 16">
            <a:extLst>
              <a:ext uri="{FF2B5EF4-FFF2-40B4-BE49-F238E27FC236}">
                <a16:creationId xmlns:a16="http://schemas.microsoft.com/office/drawing/2014/main" id="{80EDD160-1568-B430-DF72-7B33763C2996}"/>
              </a:ext>
            </a:extLst>
          </p:cNvPr>
          <p:cNvCxnSpPr>
            <a:stCxn id="7" idx="0"/>
            <a:endCxn id="5" idx="2"/>
          </p:cNvCxnSpPr>
          <p:nvPr/>
        </p:nvCxnSpPr>
        <p:spPr>
          <a:xfrm flipV="1">
            <a:off x="998484" y="2701158"/>
            <a:ext cx="1571296" cy="1103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02FE5ECD-3AD0-4BF1-679F-8799CF8C3BAB}"/>
              </a:ext>
            </a:extLst>
          </p:cNvPr>
          <p:cNvCxnSpPr>
            <a:stCxn id="9" idx="0"/>
            <a:endCxn id="5" idx="2"/>
          </p:cNvCxnSpPr>
          <p:nvPr/>
        </p:nvCxnSpPr>
        <p:spPr>
          <a:xfrm flipH="1" flipV="1">
            <a:off x="2569780" y="2701158"/>
            <a:ext cx="120869" cy="108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22C11F56-CCDF-B6F7-BB76-9C5011BE0D22}"/>
              </a:ext>
            </a:extLst>
          </p:cNvPr>
          <p:cNvCxnSpPr>
            <a:stCxn id="8" idx="0"/>
            <a:endCxn id="5" idx="2"/>
          </p:cNvCxnSpPr>
          <p:nvPr/>
        </p:nvCxnSpPr>
        <p:spPr>
          <a:xfrm flipH="1" flipV="1">
            <a:off x="2569780" y="2701158"/>
            <a:ext cx="1813034" cy="1093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24B10E24-344A-BD04-4EE6-0F0076CFD92D}"/>
              </a:ext>
            </a:extLst>
          </p:cNvPr>
          <p:cNvSpPr txBox="1"/>
          <p:nvPr/>
        </p:nvSpPr>
        <p:spPr>
          <a:xfrm>
            <a:off x="189725" y="2967335"/>
            <a:ext cx="1686167" cy="461665"/>
          </a:xfrm>
          <a:prstGeom prst="rect">
            <a:avLst/>
          </a:prstGeom>
          <a:noFill/>
        </p:spPr>
        <p:txBody>
          <a:bodyPr wrap="none" rtlCol="0">
            <a:spAutoFit/>
          </a:bodyPr>
          <a:lstStyle/>
          <a:p>
            <a:r>
              <a:rPr lang="en-US" sz="1200" dirty="0"/>
              <a:t>@POST - /</a:t>
            </a:r>
            <a:r>
              <a:rPr lang="en-US" sz="1200" dirty="0" err="1"/>
              <a:t>assignRange</a:t>
            </a:r>
            <a:br>
              <a:rPr lang="en-US" sz="1200" dirty="0"/>
            </a:br>
            <a:r>
              <a:rPr lang="en-US" sz="1200" dirty="0"/>
              <a:t>body: { </a:t>
            </a:r>
            <a:r>
              <a:rPr lang="en-US" sz="1200" dirty="0" err="1"/>
              <a:t>nodeID</a:t>
            </a:r>
            <a:r>
              <a:rPr lang="en-US" sz="1200" dirty="0"/>
              <a:t>: n0}</a:t>
            </a:r>
          </a:p>
        </p:txBody>
      </p:sp>
      <p:sp>
        <p:nvSpPr>
          <p:cNvPr id="29" name="TextBox 28">
            <a:extLst>
              <a:ext uri="{FF2B5EF4-FFF2-40B4-BE49-F238E27FC236}">
                <a16:creationId xmlns:a16="http://schemas.microsoft.com/office/drawing/2014/main" id="{1AD4937D-4202-66C5-4C53-0EE0F5AA611B}"/>
              </a:ext>
            </a:extLst>
          </p:cNvPr>
          <p:cNvSpPr txBox="1"/>
          <p:nvPr/>
        </p:nvSpPr>
        <p:spPr>
          <a:xfrm>
            <a:off x="1873843" y="3154286"/>
            <a:ext cx="1686167" cy="461665"/>
          </a:xfrm>
          <a:prstGeom prst="rect">
            <a:avLst/>
          </a:prstGeom>
          <a:noFill/>
        </p:spPr>
        <p:txBody>
          <a:bodyPr wrap="none" rtlCol="0">
            <a:spAutoFit/>
          </a:bodyPr>
          <a:lstStyle/>
          <a:p>
            <a:r>
              <a:rPr lang="en-US" sz="1200" dirty="0"/>
              <a:t>@POST - /</a:t>
            </a:r>
            <a:r>
              <a:rPr lang="en-US" sz="1200" dirty="0" err="1"/>
              <a:t>assignRange</a:t>
            </a:r>
            <a:br>
              <a:rPr lang="en-US" sz="1200" dirty="0"/>
            </a:br>
            <a:r>
              <a:rPr lang="en-US" sz="1200" dirty="0"/>
              <a:t>body: { </a:t>
            </a:r>
            <a:r>
              <a:rPr lang="en-US" sz="1200" dirty="0" err="1"/>
              <a:t>nodeID</a:t>
            </a:r>
            <a:r>
              <a:rPr lang="en-US" sz="1200" dirty="0"/>
              <a:t>: n1}</a:t>
            </a:r>
          </a:p>
        </p:txBody>
      </p:sp>
      <p:sp>
        <p:nvSpPr>
          <p:cNvPr id="30" name="TextBox 29">
            <a:extLst>
              <a:ext uri="{FF2B5EF4-FFF2-40B4-BE49-F238E27FC236}">
                <a16:creationId xmlns:a16="http://schemas.microsoft.com/office/drawing/2014/main" id="{1A2C5FA5-501C-852C-DAF6-A64ACEA09B58}"/>
              </a:ext>
            </a:extLst>
          </p:cNvPr>
          <p:cNvSpPr txBox="1"/>
          <p:nvPr/>
        </p:nvSpPr>
        <p:spPr>
          <a:xfrm>
            <a:off x="3892853" y="3096086"/>
            <a:ext cx="1686167" cy="461665"/>
          </a:xfrm>
          <a:prstGeom prst="rect">
            <a:avLst/>
          </a:prstGeom>
          <a:noFill/>
        </p:spPr>
        <p:txBody>
          <a:bodyPr wrap="none" rtlCol="0">
            <a:spAutoFit/>
          </a:bodyPr>
          <a:lstStyle/>
          <a:p>
            <a:r>
              <a:rPr lang="en-US" sz="1200" dirty="0"/>
              <a:t>@POST - /</a:t>
            </a:r>
            <a:r>
              <a:rPr lang="en-US" sz="1200" dirty="0" err="1"/>
              <a:t>assignRange</a:t>
            </a:r>
            <a:br>
              <a:rPr lang="en-US" sz="1200" dirty="0"/>
            </a:br>
            <a:r>
              <a:rPr lang="en-US" sz="1200" dirty="0"/>
              <a:t>body: { </a:t>
            </a:r>
            <a:r>
              <a:rPr lang="en-US" sz="1200" dirty="0" err="1"/>
              <a:t>nodeID</a:t>
            </a:r>
            <a:r>
              <a:rPr lang="en-US" sz="1200" dirty="0"/>
              <a:t>: n2}</a:t>
            </a:r>
          </a:p>
        </p:txBody>
      </p:sp>
      <p:grpSp>
        <p:nvGrpSpPr>
          <p:cNvPr id="36" name="Group 35">
            <a:extLst>
              <a:ext uri="{FF2B5EF4-FFF2-40B4-BE49-F238E27FC236}">
                <a16:creationId xmlns:a16="http://schemas.microsoft.com/office/drawing/2014/main" id="{21802A0A-D132-6E4C-4025-8D3BEB9D0CE6}"/>
              </a:ext>
            </a:extLst>
          </p:cNvPr>
          <p:cNvGrpSpPr/>
          <p:nvPr/>
        </p:nvGrpSpPr>
        <p:grpSpPr>
          <a:xfrm>
            <a:off x="3699639" y="1958226"/>
            <a:ext cx="2280747" cy="646331"/>
            <a:chOff x="6270914" y="5492641"/>
            <a:chExt cx="2280747" cy="646331"/>
          </a:xfrm>
        </p:grpSpPr>
        <p:sp>
          <p:nvSpPr>
            <p:cNvPr id="32" name="Folded Corner 31">
              <a:extLst>
                <a:ext uri="{FF2B5EF4-FFF2-40B4-BE49-F238E27FC236}">
                  <a16:creationId xmlns:a16="http://schemas.microsoft.com/office/drawing/2014/main" id="{0676DE8A-8005-77A7-461F-274E6B8AF124}"/>
                </a:ext>
              </a:extLst>
            </p:cNvPr>
            <p:cNvSpPr/>
            <p:nvPr/>
          </p:nvSpPr>
          <p:spPr>
            <a:xfrm>
              <a:off x="6270914" y="5492641"/>
              <a:ext cx="2196657" cy="646331"/>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3" name="TextBox 32">
              <a:extLst>
                <a:ext uri="{FF2B5EF4-FFF2-40B4-BE49-F238E27FC236}">
                  <a16:creationId xmlns:a16="http://schemas.microsoft.com/office/drawing/2014/main" id="{29861A33-FEAA-7806-3882-36C2A479C76F}"/>
                </a:ext>
              </a:extLst>
            </p:cNvPr>
            <p:cNvSpPr txBox="1"/>
            <p:nvPr/>
          </p:nvSpPr>
          <p:spPr>
            <a:xfrm>
              <a:off x="6270914" y="5492641"/>
              <a:ext cx="2280747" cy="461665"/>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(0, 100000) ]</a:t>
              </a:r>
            </a:p>
          </p:txBody>
        </p:sp>
      </p:grpSp>
      <p:sp>
        <p:nvSpPr>
          <p:cNvPr id="35" name="TextBox 34">
            <a:extLst>
              <a:ext uri="{FF2B5EF4-FFF2-40B4-BE49-F238E27FC236}">
                <a16:creationId xmlns:a16="http://schemas.microsoft.com/office/drawing/2014/main" id="{E02A19DC-E03A-D9CC-2020-85DA4381AC01}"/>
              </a:ext>
            </a:extLst>
          </p:cNvPr>
          <p:cNvSpPr txBox="1"/>
          <p:nvPr/>
        </p:nvSpPr>
        <p:spPr>
          <a:xfrm>
            <a:off x="6103513" y="1076794"/>
            <a:ext cx="5906199" cy="5355312"/>
          </a:xfrm>
          <a:prstGeom prst="rect">
            <a:avLst/>
          </a:prstGeom>
          <a:noFill/>
        </p:spPr>
        <p:txBody>
          <a:bodyPr wrap="square" rtlCol="0">
            <a:spAutoFit/>
          </a:bodyPr>
          <a:lstStyle/>
          <a:p>
            <a:r>
              <a:rPr lang="en-US" dirty="0"/>
              <a:t>Coordinator :</a:t>
            </a:r>
          </a:p>
          <a:p>
            <a:pPr marL="342900" indent="-342900">
              <a:buAutoNum type="arabicPeriod"/>
            </a:pPr>
            <a:r>
              <a:rPr lang="en-US" dirty="0"/>
              <a:t>Receives the /</a:t>
            </a:r>
            <a:r>
              <a:rPr lang="en-US" dirty="0" err="1"/>
              <a:t>assignRange</a:t>
            </a:r>
            <a:r>
              <a:rPr lang="en-US" dirty="0"/>
              <a:t> request from a node</a:t>
            </a:r>
          </a:p>
          <a:p>
            <a:pPr marL="342900" indent="-342900">
              <a:buAutoNum type="arabicPeriod"/>
            </a:pPr>
            <a:r>
              <a:rPr lang="en-US" dirty="0"/>
              <a:t>Checks in memory if n0/n1/n2 have already a range assigned to them… </a:t>
            </a:r>
          </a:p>
          <a:p>
            <a:pPr marL="800100" lvl="1" indent="-342900">
              <a:buAutoNum type="arabicPeriod"/>
            </a:pPr>
            <a:r>
              <a:rPr lang="en-US" dirty="0">
                <a:solidFill>
                  <a:srgbClr val="FF0000"/>
                </a:solidFill>
              </a:rPr>
              <a:t>If yes… check next slides…</a:t>
            </a:r>
          </a:p>
          <a:p>
            <a:pPr marL="800100" lvl="1" indent="-342900">
              <a:buAutoNum type="arabicPeriod"/>
            </a:pPr>
            <a:r>
              <a:rPr lang="en-US" dirty="0"/>
              <a:t>If not…read below</a:t>
            </a:r>
          </a:p>
          <a:p>
            <a:pPr marL="342900" indent="-342900">
              <a:buAutoNum type="arabicPeriod"/>
            </a:pPr>
            <a:r>
              <a:rPr lang="en-US" dirty="0"/>
              <a:t>Pulls from memory the </a:t>
            </a:r>
            <a:r>
              <a:rPr lang="en-US" dirty="0" err="1"/>
              <a:t>availableRanges</a:t>
            </a:r>
            <a:r>
              <a:rPr lang="en-US" dirty="0"/>
              <a:t> (it’s a stack, we pull the head because LIFO)</a:t>
            </a:r>
          </a:p>
          <a:p>
            <a:pPr marL="342900" indent="-342900">
              <a:buAutoNum type="arabicPeriod"/>
            </a:pPr>
            <a:r>
              <a:rPr lang="en-US" dirty="0"/>
              <a:t>Compute the range to assign to the node adding 500 units to the </a:t>
            </a:r>
            <a:r>
              <a:rPr lang="en-US" dirty="0" err="1"/>
              <a:t>minRange</a:t>
            </a:r>
            <a:r>
              <a:rPr lang="en-US" dirty="0"/>
              <a:t>.</a:t>
            </a:r>
          </a:p>
          <a:p>
            <a:pPr marL="342900" indent="-342900">
              <a:buAutoNum type="arabicPeriod"/>
            </a:pPr>
            <a:r>
              <a:rPr lang="en-US" dirty="0"/>
              <a:t>Saves a new document in the DB with the </a:t>
            </a:r>
            <a:r>
              <a:rPr lang="en-US" dirty="0" err="1"/>
              <a:t>nodeId</a:t>
            </a:r>
            <a:r>
              <a:rPr lang="en-US" dirty="0"/>
              <a:t>, min/max Range assigned to the node, active=true, and timestamp</a:t>
            </a:r>
          </a:p>
          <a:p>
            <a:pPr marL="342900" indent="-342900">
              <a:buAutoNum type="arabicPeriod"/>
            </a:pPr>
            <a:r>
              <a:rPr lang="en-US" dirty="0"/>
              <a:t>Update the </a:t>
            </a:r>
            <a:r>
              <a:rPr lang="en-US" dirty="0" err="1"/>
              <a:t>availableRanges</a:t>
            </a:r>
            <a:r>
              <a:rPr lang="en-US" dirty="0"/>
              <a:t>. For example when n2 calls the endpoint the coordinator will add (1500, 1000000) to the stack</a:t>
            </a:r>
          </a:p>
          <a:p>
            <a:pPr marL="342900" indent="-342900">
              <a:buAutoNum type="arabicPeriod"/>
            </a:pPr>
            <a:r>
              <a:rPr lang="en-US" dirty="0"/>
              <a:t>Saves in memory a list of </a:t>
            </a:r>
            <a:r>
              <a:rPr lang="en-US" dirty="0" err="1"/>
              <a:t>nodeID</a:t>
            </a:r>
            <a:r>
              <a:rPr lang="en-US" dirty="0"/>
              <a:t>: min/max Range =&gt; these are the active nodes.</a:t>
            </a:r>
          </a:p>
          <a:p>
            <a:pPr marL="342900" indent="-342900">
              <a:buAutoNum type="arabicPeriod"/>
            </a:pPr>
            <a:r>
              <a:rPr lang="en-US" dirty="0"/>
              <a:t>Sends response back to the node</a:t>
            </a:r>
          </a:p>
        </p:txBody>
      </p:sp>
      <p:sp>
        <p:nvSpPr>
          <p:cNvPr id="37" name="TextBox 36">
            <a:extLst>
              <a:ext uri="{FF2B5EF4-FFF2-40B4-BE49-F238E27FC236}">
                <a16:creationId xmlns:a16="http://schemas.microsoft.com/office/drawing/2014/main" id="{CBF8091B-973F-A587-ECF5-8F0E23C7BC18}"/>
              </a:ext>
            </a:extLst>
          </p:cNvPr>
          <p:cNvSpPr txBox="1"/>
          <p:nvPr/>
        </p:nvSpPr>
        <p:spPr>
          <a:xfrm>
            <a:off x="578070" y="6358759"/>
            <a:ext cx="834203" cy="369332"/>
          </a:xfrm>
          <a:prstGeom prst="rect">
            <a:avLst/>
          </a:prstGeom>
          <a:noFill/>
        </p:spPr>
        <p:txBody>
          <a:bodyPr wrap="none" rtlCol="0">
            <a:spAutoFit/>
          </a:bodyPr>
          <a:lstStyle/>
          <a:p>
            <a:r>
              <a:rPr lang="en-US" dirty="0"/>
              <a:t>Before</a:t>
            </a:r>
          </a:p>
        </p:txBody>
      </p:sp>
      <p:cxnSp>
        <p:nvCxnSpPr>
          <p:cNvPr id="3" name="Straight Arrow Connector 2">
            <a:extLst>
              <a:ext uri="{FF2B5EF4-FFF2-40B4-BE49-F238E27FC236}">
                <a16:creationId xmlns:a16="http://schemas.microsoft.com/office/drawing/2014/main" id="{CCD43F9D-9874-A141-1B83-7FED8E200974}"/>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371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02370-1049-E198-FE0F-CB72639F27C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5548DAD-BE2D-0168-7BFA-9738961769CE}"/>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D0C52741-83F9-202B-22CB-9EE805EDF69F}"/>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68C0693A-640B-0727-C770-A869758C5A47}"/>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F4F527C5-0832-18CD-5044-8B1707D9CF1C}"/>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B80BB828-90C0-6ABA-9830-8C890350078C}"/>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cxnSp>
        <p:nvCxnSpPr>
          <p:cNvPr id="17" name="Straight Arrow Connector 16">
            <a:extLst>
              <a:ext uri="{FF2B5EF4-FFF2-40B4-BE49-F238E27FC236}">
                <a16:creationId xmlns:a16="http://schemas.microsoft.com/office/drawing/2014/main" id="{EF91D6B0-F7A0-2C74-F216-393F5F90F49D}"/>
              </a:ext>
            </a:extLst>
          </p:cNvPr>
          <p:cNvCxnSpPr>
            <a:stCxn id="7" idx="0"/>
            <a:endCxn id="5" idx="2"/>
          </p:cNvCxnSpPr>
          <p:nvPr/>
        </p:nvCxnSpPr>
        <p:spPr>
          <a:xfrm flipV="1">
            <a:off x="998484" y="2701158"/>
            <a:ext cx="1571296" cy="1103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F96FF75F-F746-F299-774F-994C135D1ACA}"/>
              </a:ext>
            </a:extLst>
          </p:cNvPr>
          <p:cNvCxnSpPr>
            <a:stCxn id="9" idx="0"/>
            <a:endCxn id="5" idx="2"/>
          </p:cNvCxnSpPr>
          <p:nvPr/>
        </p:nvCxnSpPr>
        <p:spPr>
          <a:xfrm flipH="1" flipV="1">
            <a:off x="2569780" y="2701158"/>
            <a:ext cx="120869" cy="108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B1C6BCE-4693-1907-45E5-824AA628ABC8}"/>
              </a:ext>
            </a:extLst>
          </p:cNvPr>
          <p:cNvCxnSpPr>
            <a:stCxn id="8" idx="0"/>
            <a:endCxn id="5" idx="2"/>
          </p:cNvCxnSpPr>
          <p:nvPr/>
        </p:nvCxnSpPr>
        <p:spPr>
          <a:xfrm flipH="1" flipV="1">
            <a:off x="2569780" y="2701158"/>
            <a:ext cx="1813034" cy="1093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A7572833-F529-E57A-CF2B-CD32BF9E7D92}"/>
              </a:ext>
            </a:extLst>
          </p:cNvPr>
          <p:cNvSpPr txBox="1"/>
          <p:nvPr/>
        </p:nvSpPr>
        <p:spPr>
          <a:xfrm>
            <a:off x="173903" y="2740136"/>
            <a:ext cx="1486304" cy="990015"/>
          </a:xfrm>
          <a:prstGeom prst="rect">
            <a:avLst/>
          </a:prstGeom>
          <a:noFill/>
        </p:spPr>
        <p:txBody>
          <a:bodyPr wrap="none" rtlCol="0">
            <a:spAutoFit/>
          </a:bodyPr>
          <a:lstStyle/>
          <a:p>
            <a:pPr>
              <a:lnSpc>
                <a:spcPts val="1350"/>
              </a:lnSpc>
            </a:pPr>
            <a:r>
              <a:rPr lang="en-US" sz="1200" dirty="0"/>
              <a:t>Response:</a:t>
            </a:r>
          </a:p>
          <a:p>
            <a:pPr>
              <a:lnSpc>
                <a:spcPts val="1350"/>
              </a:lnSpc>
            </a:pPr>
            <a:r>
              <a:rPr lang="en-US" sz="1200" dirty="0"/>
              <a:t>{</a:t>
            </a:r>
            <a:br>
              <a:rPr lang="en-US" sz="1200" dirty="0"/>
            </a:b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"maxRange":499</a:t>
            </a:r>
          </a:p>
          <a:p>
            <a:pPr>
              <a:lnSpc>
                <a:spcPts val="1350"/>
              </a:lnSpc>
            </a:pPr>
            <a:r>
              <a:rPr lang="en-IE" sz="1200" dirty="0">
                <a:latin typeface="Menlo" panose="020B0609030804020204" pitchFamily="49" charset="0"/>
              </a:rPr>
              <a:t>}</a:t>
            </a:r>
            <a:endParaRPr lang="en-US" sz="1200" dirty="0"/>
          </a:p>
        </p:txBody>
      </p:sp>
      <p:sp>
        <p:nvSpPr>
          <p:cNvPr id="25" name="TextBox 24">
            <a:extLst>
              <a:ext uri="{FF2B5EF4-FFF2-40B4-BE49-F238E27FC236}">
                <a16:creationId xmlns:a16="http://schemas.microsoft.com/office/drawing/2014/main" id="{BB56B6F7-7C5E-B705-6550-DD8F832E1428}"/>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"maxRange":499,</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err="1">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a:t>
            </a:r>
          </a:p>
          <a:p>
            <a:pPr>
              <a:lnSpc>
                <a:spcPts val="1350"/>
              </a:lnSpc>
            </a:pPr>
            <a:r>
              <a:rPr lang="en-IE" sz="1200" b="0" dirty="0">
                <a:effectLst/>
                <a:latin typeface="Menlo" panose="020B0609030804020204" pitchFamily="49" charset="0"/>
              </a:rPr>
              <a:t>}</a:t>
            </a:r>
          </a:p>
        </p:txBody>
      </p:sp>
      <p:sp>
        <p:nvSpPr>
          <p:cNvPr id="27" name="TextBox 26">
            <a:extLst>
              <a:ext uri="{FF2B5EF4-FFF2-40B4-BE49-F238E27FC236}">
                <a16:creationId xmlns:a16="http://schemas.microsoft.com/office/drawing/2014/main" id="{889525EE-37A6-A4BB-AB1B-EB64BA651855}"/>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"maxRange":999,</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err="1">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a:t>
            </a:r>
          </a:p>
          <a:p>
            <a:pPr>
              <a:lnSpc>
                <a:spcPts val="1350"/>
              </a:lnSpc>
            </a:pPr>
            <a:r>
              <a:rPr lang="en-IE" sz="1200" b="0" dirty="0">
                <a:effectLst/>
                <a:latin typeface="Menlo" panose="020B0609030804020204" pitchFamily="49" charset="0"/>
              </a:rPr>
              <a:t>}</a:t>
            </a:r>
          </a:p>
        </p:txBody>
      </p:sp>
      <p:sp>
        <p:nvSpPr>
          <p:cNvPr id="28" name="TextBox 27">
            <a:extLst>
              <a:ext uri="{FF2B5EF4-FFF2-40B4-BE49-F238E27FC236}">
                <a16:creationId xmlns:a16="http://schemas.microsoft.com/office/drawing/2014/main" id="{0FE45E4A-8C21-B374-0F04-323DDA08B2D9}"/>
              </a:ext>
            </a:extLst>
          </p:cNvPr>
          <p:cNvSpPr txBox="1"/>
          <p:nvPr/>
        </p:nvSpPr>
        <p:spPr>
          <a:xfrm>
            <a:off x="9725460" y="243894"/>
            <a:ext cx="2359059"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"maxRange":1499</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err="1">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a:t>
            </a:r>
          </a:p>
          <a:p>
            <a:pPr>
              <a:lnSpc>
                <a:spcPts val="1350"/>
              </a:lnSpc>
            </a:pPr>
            <a:r>
              <a:rPr lang="en-IE" sz="1200" b="0" dirty="0">
                <a:effectLst/>
                <a:latin typeface="Menlo" panose="020B0609030804020204" pitchFamily="49" charset="0"/>
              </a:rPr>
              <a:t>}</a:t>
            </a:r>
          </a:p>
        </p:txBody>
      </p:sp>
      <p:sp>
        <p:nvSpPr>
          <p:cNvPr id="2" name="TextBox 1">
            <a:extLst>
              <a:ext uri="{FF2B5EF4-FFF2-40B4-BE49-F238E27FC236}">
                <a16:creationId xmlns:a16="http://schemas.microsoft.com/office/drawing/2014/main" id="{4276B61C-9467-2BC7-45A8-9C1BB96D60B9}"/>
              </a:ext>
            </a:extLst>
          </p:cNvPr>
          <p:cNvSpPr txBox="1"/>
          <p:nvPr/>
        </p:nvSpPr>
        <p:spPr>
          <a:xfrm>
            <a:off x="1826627" y="2769473"/>
            <a:ext cx="1579278" cy="990015"/>
          </a:xfrm>
          <a:prstGeom prst="rect">
            <a:avLst/>
          </a:prstGeom>
          <a:noFill/>
        </p:spPr>
        <p:txBody>
          <a:bodyPr wrap="none" rtlCol="0">
            <a:spAutoFit/>
          </a:bodyPr>
          <a:lstStyle/>
          <a:p>
            <a:pPr>
              <a:lnSpc>
                <a:spcPts val="1350"/>
              </a:lnSpc>
            </a:pPr>
            <a:r>
              <a:rPr lang="en-US" sz="1200" dirty="0"/>
              <a:t>Response:</a:t>
            </a:r>
          </a:p>
          <a:p>
            <a:pPr>
              <a:lnSpc>
                <a:spcPts val="1350"/>
              </a:lnSpc>
            </a:pPr>
            <a:r>
              <a:rPr lang="en-US" sz="1200" dirty="0"/>
              <a:t>{</a:t>
            </a:r>
            <a:br>
              <a:rPr lang="en-US" sz="1200" dirty="0"/>
            </a:b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"maxRange":999</a:t>
            </a:r>
          </a:p>
          <a:p>
            <a:pPr>
              <a:lnSpc>
                <a:spcPts val="1350"/>
              </a:lnSpc>
            </a:pPr>
            <a:r>
              <a:rPr lang="en-IE" sz="1200" dirty="0">
                <a:latin typeface="Menlo" panose="020B0609030804020204" pitchFamily="49" charset="0"/>
              </a:rPr>
              <a:t>}</a:t>
            </a:r>
            <a:endParaRPr lang="en-US" sz="1200" dirty="0"/>
          </a:p>
        </p:txBody>
      </p:sp>
      <p:sp>
        <p:nvSpPr>
          <p:cNvPr id="3" name="TextBox 2">
            <a:extLst>
              <a:ext uri="{FF2B5EF4-FFF2-40B4-BE49-F238E27FC236}">
                <a16:creationId xmlns:a16="http://schemas.microsoft.com/office/drawing/2014/main" id="{C82FEF1A-4D52-106A-E1D0-25D064AA46D6}"/>
              </a:ext>
            </a:extLst>
          </p:cNvPr>
          <p:cNvSpPr txBox="1"/>
          <p:nvPr/>
        </p:nvSpPr>
        <p:spPr>
          <a:xfrm>
            <a:off x="4055374" y="2784218"/>
            <a:ext cx="1672253" cy="990015"/>
          </a:xfrm>
          <a:prstGeom prst="rect">
            <a:avLst/>
          </a:prstGeom>
          <a:noFill/>
        </p:spPr>
        <p:txBody>
          <a:bodyPr wrap="none" rtlCol="0">
            <a:spAutoFit/>
          </a:bodyPr>
          <a:lstStyle/>
          <a:p>
            <a:pPr>
              <a:lnSpc>
                <a:spcPts val="1350"/>
              </a:lnSpc>
            </a:pPr>
            <a:r>
              <a:rPr lang="en-US" sz="1200" dirty="0"/>
              <a:t>Response:</a:t>
            </a:r>
          </a:p>
          <a:p>
            <a:pPr>
              <a:lnSpc>
                <a:spcPts val="1350"/>
              </a:lnSpc>
            </a:pPr>
            <a:r>
              <a:rPr lang="en-US" sz="1200" dirty="0"/>
              <a:t>{</a:t>
            </a:r>
            <a:br>
              <a:rPr lang="en-US" sz="1200" dirty="0"/>
            </a:b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"maxRange":1499</a:t>
            </a:r>
          </a:p>
          <a:p>
            <a:pPr>
              <a:lnSpc>
                <a:spcPts val="1350"/>
              </a:lnSpc>
            </a:pPr>
            <a:r>
              <a:rPr lang="en-IE" sz="1200" dirty="0">
                <a:latin typeface="Menlo" panose="020B0609030804020204" pitchFamily="49" charset="0"/>
              </a:rPr>
              <a:t>}</a:t>
            </a:r>
            <a:endParaRPr lang="en-US" sz="1200" dirty="0"/>
          </a:p>
        </p:txBody>
      </p:sp>
      <p:sp>
        <p:nvSpPr>
          <p:cNvPr id="4" name="TextBox 3">
            <a:extLst>
              <a:ext uri="{FF2B5EF4-FFF2-40B4-BE49-F238E27FC236}">
                <a16:creationId xmlns:a16="http://schemas.microsoft.com/office/drawing/2014/main" id="{80E3A19C-88F9-9064-E999-366CABE944E8}"/>
              </a:ext>
            </a:extLst>
          </p:cNvPr>
          <p:cNvSpPr txBox="1"/>
          <p:nvPr/>
        </p:nvSpPr>
        <p:spPr>
          <a:xfrm>
            <a:off x="578070" y="6358759"/>
            <a:ext cx="664156" cy="369332"/>
          </a:xfrm>
          <a:prstGeom prst="rect">
            <a:avLst/>
          </a:prstGeom>
          <a:noFill/>
        </p:spPr>
        <p:txBody>
          <a:bodyPr wrap="none" rtlCol="0">
            <a:spAutoFit/>
          </a:bodyPr>
          <a:lstStyle/>
          <a:p>
            <a:r>
              <a:rPr lang="en-US" dirty="0"/>
              <a:t>After</a:t>
            </a:r>
          </a:p>
        </p:txBody>
      </p:sp>
      <p:grpSp>
        <p:nvGrpSpPr>
          <p:cNvPr id="10" name="Group 9">
            <a:extLst>
              <a:ext uri="{FF2B5EF4-FFF2-40B4-BE49-F238E27FC236}">
                <a16:creationId xmlns:a16="http://schemas.microsoft.com/office/drawing/2014/main" id="{A7BCFD1F-822C-4A32-62F8-BAD593E200CF}"/>
              </a:ext>
            </a:extLst>
          </p:cNvPr>
          <p:cNvGrpSpPr/>
          <p:nvPr/>
        </p:nvGrpSpPr>
        <p:grpSpPr>
          <a:xfrm>
            <a:off x="3699638" y="1958226"/>
            <a:ext cx="2407377" cy="646331"/>
            <a:chOff x="6270913" y="5492641"/>
            <a:chExt cx="2407377" cy="646331"/>
          </a:xfrm>
        </p:grpSpPr>
        <p:sp>
          <p:nvSpPr>
            <p:cNvPr id="11" name="Folded Corner 10">
              <a:extLst>
                <a:ext uri="{FF2B5EF4-FFF2-40B4-BE49-F238E27FC236}">
                  <a16:creationId xmlns:a16="http://schemas.microsoft.com/office/drawing/2014/main" id="{2CCBB8A3-5A0E-BED1-960C-1EA6F96DF358}"/>
                </a:ext>
              </a:extLst>
            </p:cNvPr>
            <p:cNvSpPr/>
            <p:nvPr/>
          </p:nvSpPr>
          <p:spPr>
            <a:xfrm>
              <a:off x="6270914" y="5492641"/>
              <a:ext cx="2196657" cy="646331"/>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E16DFE53-2B25-0C3D-1352-61167B88D2F8}"/>
                </a:ext>
              </a:extLst>
            </p:cNvPr>
            <p:cNvSpPr txBox="1"/>
            <p:nvPr/>
          </p:nvSpPr>
          <p:spPr>
            <a:xfrm>
              <a:off x="6270913" y="5492641"/>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 ]</a:t>
              </a:r>
            </a:p>
            <a:p>
              <a:r>
                <a:rPr lang="en-IE" sz="1200" dirty="0">
                  <a:solidFill>
                    <a:srgbClr val="0C0D0E"/>
                  </a:solidFill>
                  <a:latin typeface="var(--theme-post-body-font-family, var(--theme-body-font-family))"/>
                </a:rPr>
                <a:t>n0, n1, n2 min/max Range</a:t>
              </a:r>
              <a:endParaRPr lang="en-US" sz="1200" dirty="0"/>
            </a:p>
          </p:txBody>
        </p:sp>
      </p:grpSp>
      <p:cxnSp>
        <p:nvCxnSpPr>
          <p:cNvPr id="14" name="Straight Arrow Connector 13">
            <a:extLst>
              <a:ext uri="{FF2B5EF4-FFF2-40B4-BE49-F238E27FC236}">
                <a16:creationId xmlns:a16="http://schemas.microsoft.com/office/drawing/2014/main" id="{06C74B93-787C-3BCE-C437-77E7E8DD9598}"/>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331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FE736-3663-A32D-8892-7C3BC4AD24E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27F50D1-CADE-2525-0C86-1BFAB0A72CA3}"/>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0FD82B86-16A3-6612-2359-B93B1DB141CE}"/>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000BBFF1-5C6E-D6E5-B066-B048C5EC6412}"/>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9EF536B5-D2BE-D5AD-F90E-CB85883AEDA7}"/>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7785C55F-BCF0-7FC3-D4BF-0BB0EDBB4218}"/>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cxnSp>
        <p:nvCxnSpPr>
          <p:cNvPr id="17" name="Straight Arrow Connector 16">
            <a:extLst>
              <a:ext uri="{FF2B5EF4-FFF2-40B4-BE49-F238E27FC236}">
                <a16:creationId xmlns:a16="http://schemas.microsoft.com/office/drawing/2014/main" id="{679EFDEB-A301-236F-1DB3-EEA08BA70CD6}"/>
              </a:ext>
            </a:extLst>
          </p:cNvPr>
          <p:cNvCxnSpPr>
            <a:stCxn id="7" idx="0"/>
            <a:endCxn id="5" idx="2"/>
          </p:cNvCxnSpPr>
          <p:nvPr/>
        </p:nvCxnSpPr>
        <p:spPr>
          <a:xfrm flipV="1">
            <a:off x="998484" y="2701158"/>
            <a:ext cx="1571296" cy="1103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58835238-241E-734E-3E2C-35E949A4ED4F}"/>
              </a:ext>
            </a:extLst>
          </p:cNvPr>
          <p:cNvCxnSpPr>
            <a:stCxn id="9" idx="0"/>
            <a:endCxn id="5" idx="2"/>
          </p:cNvCxnSpPr>
          <p:nvPr/>
        </p:nvCxnSpPr>
        <p:spPr>
          <a:xfrm flipH="1" flipV="1">
            <a:off x="2569780" y="2701158"/>
            <a:ext cx="120869" cy="108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5E04E568-BD3C-15DF-FE8B-32F14211D2C2}"/>
              </a:ext>
            </a:extLst>
          </p:cNvPr>
          <p:cNvCxnSpPr>
            <a:stCxn id="8" idx="0"/>
            <a:endCxn id="5" idx="2"/>
          </p:cNvCxnSpPr>
          <p:nvPr/>
        </p:nvCxnSpPr>
        <p:spPr>
          <a:xfrm flipH="1" flipV="1">
            <a:off x="2569780" y="2701158"/>
            <a:ext cx="1813034" cy="1093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7874A8C4-7BC4-0B32-B6DC-95100970BA95}"/>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updatedAt</a:t>
            </a: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a:t>
            </a:r>
            <a:r>
              <a:rPr lang="en-IE" sz="1200" b="0" dirty="0">
                <a:solidFill>
                  <a:srgbClr val="FF0000"/>
                </a:solidFill>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27" name="TextBox 26">
            <a:extLst>
              <a:ext uri="{FF2B5EF4-FFF2-40B4-BE49-F238E27FC236}">
                <a16:creationId xmlns:a16="http://schemas.microsoft.com/office/drawing/2014/main" id="{32B9AAF3-C9BD-C0F9-1D6E-5F842FE2EA0F}"/>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updatedAt</a:t>
            </a: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a:t>
            </a:r>
            <a:r>
              <a:rPr lang="en-IE" sz="1200" b="0" dirty="0">
                <a:solidFill>
                  <a:srgbClr val="FF0000"/>
                </a:solidFill>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28" name="TextBox 27">
            <a:extLst>
              <a:ext uri="{FF2B5EF4-FFF2-40B4-BE49-F238E27FC236}">
                <a16:creationId xmlns:a16="http://schemas.microsoft.com/office/drawing/2014/main" id="{1EAA9656-0743-B606-F3F2-BD21CD5360A2}"/>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updatedAt</a:t>
            </a: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a:t>
            </a:r>
            <a:r>
              <a:rPr lang="en-IE" sz="1200" b="0" dirty="0">
                <a:solidFill>
                  <a:srgbClr val="FF0000"/>
                </a:solidFill>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4" name="TextBox 3">
            <a:extLst>
              <a:ext uri="{FF2B5EF4-FFF2-40B4-BE49-F238E27FC236}">
                <a16:creationId xmlns:a16="http://schemas.microsoft.com/office/drawing/2014/main" id="{9976C266-CDC4-E553-3BF8-0826CCB8AE8F}"/>
              </a:ext>
            </a:extLst>
          </p:cNvPr>
          <p:cNvSpPr txBox="1"/>
          <p:nvPr/>
        </p:nvSpPr>
        <p:spPr>
          <a:xfrm>
            <a:off x="578070" y="6358759"/>
            <a:ext cx="4088107" cy="369332"/>
          </a:xfrm>
          <a:prstGeom prst="rect">
            <a:avLst/>
          </a:prstGeom>
          <a:noFill/>
        </p:spPr>
        <p:txBody>
          <a:bodyPr wrap="none" rtlCol="0">
            <a:spAutoFit/>
          </a:bodyPr>
          <a:lstStyle/>
          <a:p>
            <a:r>
              <a:rPr lang="en-US" dirty="0"/>
              <a:t>While nodes are running the processing</a:t>
            </a:r>
          </a:p>
        </p:txBody>
      </p:sp>
      <p:grpSp>
        <p:nvGrpSpPr>
          <p:cNvPr id="10" name="Group 9">
            <a:extLst>
              <a:ext uri="{FF2B5EF4-FFF2-40B4-BE49-F238E27FC236}">
                <a16:creationId xmlns:a16="http://schemas.microsoft.com/office/drawing/2014/main" id="{1C134D8F-2FFB-9433-38A3-D19FF2F0E69F}"/>
              </a:ext>
            </a:extLst>
          </p:cNvPr>
          <p:cNvGrpSpPr/>
          <p:nvPr/>
        </p:nvGrpSpPr>
        <p:grpSpPr>
          <a:xfrm>
            <a:off x="3699638" y="1958226"/>
            <a:ext cx="2407377" cy="646331"/>
            <a:chOff x="6270913" y="5492641"/>
            <a:chExt cx="2407377" cy="646331"/>
          </a:xfrm>
        </p:grpSpPr>
        <p:sp>
          <p:nvSpPr>
            <p:cNvPr id="11" name="Folded Corner 10">
              <a:extLst>
                <a:ext uri="{FF2B5EF4-FFF2-40B4-BE49-F238E27FC236}">
                  <a16:creationId xmlns:a16="http://schemas.microsoft.com/office/drawing/2014/main" id="{26B9C89D-883F-BEE5-9F60-35CB4DB7EC23}"/>
                </a:ext>
              </a:extLst>
            </p:cNvPr>
            <p:cNvSpPr/>
            <p:nvPr/>
          </p:nvSpPr>
          <p:spPr>
            <a:xfrm>
              <a:off x="6270914" y="5492641"/>
              <a:ext cx="2196657" cy="646331"/>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2A6F0B90-CC7F-856F-A8EE-47542900726A}"/>
                </a:ext>
              </a:extLst>
            </p:cNvPr>
            <p:cNvSpPr txBox="1"/>
            <p:nvPr/>
          </p:nvSpPr>
          <p:spPr>
            <a:xfrm>
              <a:off x="6270913" y="5492641"/>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 ]</a:t>
              </a:r>
            </a:p>
            <a:p>
              <a:r>
                <a:rPr lang="en-IE" sz="1200" dirty="0">
                  <a:solidFill>
                    <a:srgbClr val="0C0D0E"/>
                  </a:solidFill>
                  <a:latin typeface="var(--theme-post-body-font-family, var(--theme-body-font-family))"/>
                </a:rPr>
                <a:t>n0, n1, n2 min/max Range</a:t>
              </a:r>
              <a:endParaRPr lang="en-US" sz="1200" dirty="0"/>
            </a:p>
          </p:txBody>
        </p:sp>
      </p:grpSp>
      <p:grpSp>
        <p:nvGrpSpPr>
          <p:cNvPr id="18" name="Group 17">
            <a:extLst>
              <a:ext uri="{FF2B5EF4-FFF2-40B4-BE49-F238E27FC236}">
                <a16:creationId xmlns:a16="http://schemas.microsoft.com/office/drawing/2014/main" id="{874274EC-95E6-25B1-147E-F2543B220205}"/>
              </a:ext>
            </a:extLst>
          </p:cNvPr>
          <p:cNvGrpSpPr/>
          <p:nvPr/>
        </p:nvGrpSpPr>
        <p:grpSpPr>
          <a:xfrm>
            <a:off x="4118137" y="4414739"/>
            <a:ext cx="1050325" cy="461665"/>
            <a:chOff x="8056605" y="4448432"/>
            <a:chExt cx="1050325" cy="461665"/>
          </a:xfrm>
        </p:grpSpPr>
        <p:sp>
          <p:nvSpPr>
            <p:cNvPr id="14" name="Folded Corner 13">
              <a:extLst>
                <a:ext uri="{FF2B5EF4-FFF2-40B4-BE49-F238E27FC236}">
                  <a16:creationId xmlns:a16="http://schemas.microsoft.com/office/drawing/2014/main" id="{CEA94214-DFA3-984B-8CF0-72B0BAC859D0}"/>
                </a:ext>
              </a:extLst>
            </p:cNvPr>
            <p:cNvSpPr/>
            <p:nvPr/>
          </p:nvSpPr>
          <p:spPr>
            <a:xfrm>
              <a:off x="8056605" y="4448432"/>
              <a:ext cx="1050325" cy="461665"/>
            </a:xfrm>
            <a:prstGeom prst="foldedCorne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1F40F39-3F9D-A648-7C41-81594CBD7EA8}"/>
                </a:ext>
              </a:extLst>
            </p:cNvPr>
            <p:cNvSpPr txBox="1"/>
            <p:nvPr/>
          </p:nvSpPr>
          <p:spPr>
            <a:xfrm>
              <a:off x="8056605" y="4448432"/>
              <a:ext cx="1050325" cy="461665"/>
            </a:xfrm>
            <a:prstGeom prst="rect">
              <a:avLst/>
            </a:prstGeom>
            <a:noFill/>
          </p:spPr>
          <p:txBody>
            <a:bodyPr wrap="square" rtlCol="0">
              <a:spAutoFit/>
            </a:bodyPr>
            <a:lstStyle/>
            <a:p>
              <a:pPr algn="ctr"/>
              <a:r>
                <a:rPr lang="en-US" sz="1200" dirty="0"/>
                <a:t>Background Process</a:t>
              </a:r>
            </a:p>
          </p:txBody>
        </p:sp>
      </p:grpSp>
      <p:grpSp>
        <p:nvGrpSpPr>
          <p:cNvPr id="20" name="Group 19">
            <a:extLst>
              <a:ext uri="{FF2B5EF4-FFF2-40B4-BE49-F238E27FC236}">
                <a16:creationId xmlns:a16="http://schemas.microsoft.com/office/drawing/2014/main" id="{650945A7-266A-35AC-AD7A-30C9F09DFCCC}"/>
              </a:ext>
            </a:extLst>
          </p:cNvPr>
          <p:cNvGrpSpPr/>
          <p:nvPr/>
        </p:nvGrpSpPr>
        <p:grpSpPr>
          <a:xfrm>
            <a:off x="2425972" y="4425645"/>
            <a:ext cx="1050325" cy="461665"/>
            <a:chOff x="8056605" y="4448432"/>
            <a:chExt cx="1050325" cy="461665"/>
          </a:xfrm>
        </p:grpSpPr>
        <p:sp>
          <p:nvSpPr>
            <p:cNvPr id="22" name="Folded Corner 21">
              <a:extLst>
                <a:ext uri="{FF2B5EF4-FFF2-40B4-BE49-F238E27FC236}">
                  <a16:creationId xmlns:a16="http://schemas.microsoft.com/office/drawing/2014/main" id="{3708E6A6-A54D-D7E9-FDE6-C83EEE6F63B2}"/>
                </a:ext>
              </a:extLst>
            </p:cNvPr>
            <p:cNvSpPr/>
            <p:nvPr/>
          </p:nvSpPr>
          <p:spPr>
            <a:xfrm>
              <a:off x="8056605" y="4448432"/>
              <a:ext cx="1050325" cy="461665"/>
            </a:xfrm>
            <a:prstGeom prst="foldedCorne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316B4F3-5153-EC2B-D75D-1DB26E5BD482}"/>
                </a:ext>
              </a:extLst>
            </p:cNvPr>
            <p:cNvSpPr txBox="1"/>
            <p:nvPr/>
          </p:nvSpPr>
          <p:spPr>
            <a:xfrm>
              <a:off x="8056605" y="4448432"/>
              <a:ext cx="1050325" cy="461665"/>
            </a:xfrm>
            <a:prstGeom prst="rect">
              <a:avLst/>
            </a:prstGeom>
            <a:noFill/>
          </p:spPr>
          <p:txBody>
            <a:bodyPr wrap="square" rtlCol="0">
              <a:spAutoFit/>
            </a:bodyPr>
            <a:lstStyle/>
            <a:p>
              <a:pPr algn="ctr"/>
              <a:r>
                <a:rPr lang="en-US" sz="1200" dirty="0"/>
                <a:t>Background Process</a:t>
              </a:r>
            </a:p>
          </p:txBody>
        </p:sp>
      </p:grpSp>
      <p:grpSp>
        <p:nvGrpSpPr>
          <p:cNvPr id="26" name="Group 25">
            <a:extLst>
              <a:ext uri="{FF2B5EF4-FFF2-40B4-BE49-F238E27FC236}">
                <a16:creationId xmlns:a16="http://schemas.microsoft.com/office/drawing/2014/main" id="{ECB3FE39-B27F-9C55-CFC1-B1BAC6731D03}"/>
              </a:ext>
            </a:extLst>
          </p:cNvPr>
          <p:cNvGrpSpPr/>
          <p:nvPr/>
        </p:nvGrpSpPr>
        <p:grpSpPr>
          <a:xfrm>
            <a:off x="733807" y="4448432"/>
            <a:ext cx="1050325" cy="461665"/>
            <a:chOff x="8056605" y="4448432"/>
            <a:chExt cx="1050325" cy="461665"/>
          </a:xfrm>
        </p:grpSpPr>
        <p:sp>
          <p:nvSpPr>
            <p:cNvPr id="29" name="Folded Corner 28">
              <a:extLst>
                <a:ext uri="{FF2B5EF4-FFF2-40B4-BE49-F238E27FC236}">
                  <a16:creationId xmlns:a16="http://schemas.microsoft.com/office/drawing/2014/main" id="{B191C904-4C02-EE72-486F-B5A02EF04107}"/>
                </a:ext>
              </a:extLst>
            </p:cNvPr>
            <p:cNvSpPr/>
            <p:nvPr/>
          </p:nvSpPr>
          <p:spPr>
            <a:xfrm>
              <a:off x="8056605" y="4448432"/>
              <a:ext cx="1050325" cy="461665"/>
            </a:xfrm>
            <a:prstGeom prst="foldedCorne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213DC72-C207-5774-9450-6872B293A861}"/>
                </a:ext>
              </a:extLst>
            </p:cNvPr>
            <p:cNvSpPr txBox="1"/>
            <p:nvPr/>
          </p:nvSpPr>
          <p:spPr>
            <a:xfrm>
              <a:off x="8056605" y="4448432"/>
              <a:ext cx="1050325" cy="461665"/>
            </a:xfrm>
            <a:prstGeom prst="rect">
              <a:avLst/>
            </a:prstGeom>
            <a:noFill/>
          </p:spPr>
          <p:txBody>
            <a:bodyPr wrap="square" rtlCol="0">
              <a:spAutoFit/>
            </a:bodyPr>
            <a:lstStyle/>
            <a:p>
              <a:pPr algn="ctr"/>
              <a:r>
                <a:rPr lang="en-US" sz="1200" dirty="0"/>
                <a:t>Background Process</a:t>
              </a:r>
            </a:p>
          </p:txBody>
        </p:sp>
      </p:grpSp>
      <p:sp>
        <p:nvSpPr>
          <p:cNvPr id="32" name="TextBox 31">
            <a:extLst>
              <a:ext uri="{FF2B5EF4-FFF2-40B4-BE49-F238E27FC236}">
                <a16:creationId xmlns:a16="http://schemas.microsoft.com/office/drawing/2014/main" id="{1BB80796-2964-B0AA-0B3F-E716129A171E}"/>
              </a:ext>
            </a:extLst>
          </p:cNvPr>
          <p:cNvSpPr txBox="1"/>
          <p:nvPr/>
        </p:nvSpPr>
        <p:spPr>
          <a:xfrm>
            <a:off x="58693" y="2656428"/>
            <a:ext cx="1926668" cy="646331"/>
          </a:xfrm>
          <a:prstGeom prst="rect">
            <a:avLst/>
          </a:prstGeom>
          <a:noFill/>
        </p:spPr>
        <p:txBody>
          <a:bodyPr wrap="square" rtlCol="0">
            <a:spAutoFit/>
          </a:bodyPr>
          <a:lstStyle/>
          <a:p>
            <a:r>
              <a:rPr lang="en-US" sz="1200" dirty="0"/>
              <a:t>@PUT - /alive</a:t>
            </a:r>
            <a:br>
              <a:rPr lang="en-US" sz="1200" dirty="0"/>
            </a:br>
            <a:r>
              <a:rPr lang="en-US" sz="1200" dirty="0"/>
              <a:t>body: { </a:t>
            </a:r>
            <a:r>
              <a:rPr lang="en-US" sz="1200" dirty="0" err="1"/>
              <a:t>nodeID</a:t>
            </a:r>
            <a:r>
              <a:rPr lang="en-US" sz="1200" dirty="0"/>
              <a:t>: n1, </a:t>
            </a:r>
            <a:r>
              <a:rPr lang="en-IE" sz="1200" b="0" i="0" dirty="0" err="1">
                <a:solidFill>
                  <a:srgbClr val="0C0D0E"/>
                </a:solidFill>
                <a:effectLst/>
                <a:latin typeface="var(--theme-post-body-font-family, var(--theme-body-font-family))"/>
              </a:rPr>
              <a:t>lastComputedNumber</a:t>
            </a:r>
            <a:r>
              <a:rPr lang="en-IE" sz="1200" b="0" i="0" dirty="0">
                <a:solidFill>
                  <a:srgbClr val="0C0D0E"/>
                </a:solidFill>
                <a:effectLst/>
                <a:latin typeface="var(--theme-post-body-font-family, var(--theme-body-font-family))"/>
              </a:rPr>
              <a:t>: 23</a:t>
            </a:r>
            <a:r>
              <a:rPr lang="en-US" sz="1200" dirty="0"/>
              <a:t>}</a:t>
            </a:r>
          </a:p>
        </p:txBody>
      </p:sp>
      <p:sp>
        <p:nvSpPr>
          <p:cNvPr id="35" name="TextBox 34">
            <a:extLst>
              <a:ext uri="{FF2B5EF4-FFF2-40B4-BE49-F238E27FC236}">
                <a16:creationId xmlns:a16="http://schemas.microsoft.com/office/drawing/2014/main" id="{1C25544B-EA89-A180-BF51-403A00E37460}"/>
              </a:ext>
            </a:extLst>
          </p:cNvPr>
          <p:cNvSpPr txBox="1"/>
          <p:nvPr/>
        </p:nvSpPr>
        <p:spPr>
          <a:xfrm>
            <a:off x="6635578" y="2310713"/>
            <a:ext cx="5350476" cy="4247317"/>
          </a:xfrm>
          <a:prstGeom prst="rect">
            <a:avLst/>
          </a:prstGeom>
          <a:noFill/>
        </p:spPr>
        <p:txBody>
          <a:bodyPr wrap="square" rtlCol="0">
            <a:spAutoFit/>
          </a:bodyPr>
          <a:lstStyle/>
          <a:p>
            <a:r>
              <a:rPr lang="en-US" dirty="0"/>
              <a:t>The coordinator exposes an API that the nodes calls to let the coordinator know, they are alive and the last computed number.</a:t>
            </a:r>
          </a:p>
          <a:p>
            <a:endParaRPr lang="en-US" dirty="0"/>
          </a:p>
          <a:p>
            <a:r>
              <a:rPr lang="en-US" dirty="0"/>
              <a:t>The node call this API every 5 minutes.</a:t>
            </a:r>
          </a:p>
          <a:p>
            <a:endParaRPr lang="en-US" dirty="0"/>
          </a:p>
          <a:p>
            <a:r>
              <a:rPr lang="en-US" dirty="0"/>
              <a:t>The coordinator:</a:t>
            </a:r>
          </a:p>
          <a:p>
            <a:pPr marL="342900" indent="-342900">
              <a:buAutoNum type="arabicPeriod"/>
            </a:pPr>
            <a:r>
              <a:rPr lang="en-US" dirty="0"/>
              <a:t>Updates the “</a:t>
            </a:r>
            <a:r>
              <a:rPr lang="en-US" dirty="0" err="1"/>
              <a:t>updatedAt</a:t>
            </a:r>
            <a:r>
              <a:rPr lang="en-US" dirty="0"/>
              <a:t>” timestamp and the “</a:t>
            </a:r>
            <a:r>
              <a:rPr lang="en-US" u="sng" dirty="0" err="1"/>
              <a:t>maxRange</a:t>
            </a:r>
            <a:r>
              <a:rPr lang="en-US" dirty="0"/>
              <a:t>” in the document identified by “</a:t>
            </a:r>
            <a:r>
              <a:rPr lang="en-US" dirty="0" err="1"/>
              <a:t>nodeID</a:t>
            </a:r>
            <a:r>
              <a:rPr lang="en-US" dirty="0"/>
              <a:t>” and “active=true”.</a:t>
            </a:r>
          </a:p>
          <a:p>
            <a:pPr marL="342900" indent="-342900">
              <a:buAutoNum type="arabicPeriod"/>
            </a:pPr>
            <a:r>
              <a:rPr lang="en-US" dirty="0"/>
              <a:t>Replies to the node with just an “OK”.</a:t>
            </a:r>
          </a:p>
          <a:p>
            <a:endParaRPr lang="en-US" dirty="0"/>
          </a:p>
          <a:p>
            <a:r>
              <a:rPr lang="en-US" dirty="0"/>
              <a:t>Why the </a:t>
            </a:r>
            <a:r>
              <a:rPr lang="en-US" dirty="0" err="1"/>
              <a:t>maxRange</a:t>
            </a:r>
            <a:r>
              <a:rPr lang="en-US" dirty="0"/>
              <a:t>? Because each node work decrementing the counter (for n2, from 1499 =&gt; decrement towards 1000).</a:t>
            </a:r>
          </a:p>
        </p:txBody>
      </p:sp>
      <p:cxnSp>
        <p:nvCxnSpPr>
          <p:cNvPr id="3" name="Straight Arrow Connector 2">
            <a:extLst>
              <a:ext uri="{FF2B5EF4-FFF2-40B4-BE49-F238E27FC236}">
                <a16:creationId xmlns:a16="http://schemas.microsoft.com/office/drawing/2014/main" id="{48B25233-72DA-E294-BC60-5F40F4ECBF8F}"/>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A76F818-3DCA-0937-03DD-62ADDBE1E5F3}"/>
              </a:ext>
            </a:extLst>
          </p:cNvPr>
          <p:cNvSpPr txBox="1"/>
          <p:nvPr/>
        </p:nvSpPr>
        <p:spPr>
          <a:xfrm>
            <a:off x="1708916" y="3163668"/>
            <a:ext cx="1926668" cy="646331"/>
          </a:xfrm>
          <a:prstGeom prst="rect">
            <a:avLst/>
          </a:prstGeom>
          <a:noFill/>
        </p:spPr>
        <p:txBody>
          <a:bodyPr wrap="square" rtlCol="0">
            <a:spAutoFit/>
          </a:bodyPr>
          <a:lstStyle/>
          <a:p>
            <a:r>
              <a:rPr lang="en-US" sz="1200" dirty="0"/>
              <a:t>@PUT - /alive</a:t>
            </a:r>
            <a:br>
              <a:rPr lang="en-US" sz="1200" dirty="0"/>
            </a:br>
            <a:r>
              <a:rPr lang="en-US" sz="1200" dirty="0"/>
              <a:t>body: { </a:t>
            </a:r>
            <a:r>
              <a:rPr lang="en-US" sz="1200" dirty="0" err="1"/>
              <a:t>nodeID</a:t>
            </a:r>
            <a:r>
              <a:rPr lang="en-US" sz="1200" dirty="0"/>
              <a:t>: n1, </a:t>
            </a:r>
            <a:r>
              <a:rPr lang="en-IE" sz="1200" b="0" i="0" dirty="0" err="1">
                <a:solidFill>
                  <a:srgbClr val="0C0D0E"/>
                </a:solidFill>
                <a:effectLst/>
                <a:latin typeface="var(--theme-post-body-font-family, var(--theme-body-font-family))"/>
              </a:rPr>
              <a:t>lastComputedNumber</a:t>
            </a:r>
            <a:r>
              <a:rPr lang="en-IE" sz="1200" b="0" i="0" dirty="0">
                <a:solidFill>
                  <a:srgbClr val="0C0D0E"/>
                </a:solidFill>
                <a:effectLst/>
                <a:latin typeface="var(--theme-post-body-font-family, var(--theme-body-font-family))"/>
              </a:rPr>
              <a:t>: 677</a:t>
            </a:r>
            <a:r>
              <a:rPr lang="en-US" sz="1200" dirty="0"/>
              <a:t>}</a:t>
            </a:r>
          </a:p>
        </p:txBody>
      </p:sp>
      <p:sp>
        <p:nvSpPr>
          <p:cNvPr id="23" name="TextBox 22">
            <a:extLst>
              <a:ext uri="{FF2B5EF4-FFF2-40B4-BE49-F238E27FC236}">
                <a16:creationId xmlns:a16="http://schemas.microsoft.com/office/drawing/2014/main" id="{1BB9F425-2C83-B75D-46E5-F72EF2D1C4A2}"/>
              </a:ext>
            </a:extLst>
          </p:cNvPr>
          <p:cNvSpPr txBox="1"/>
          <p:nvPr/>
        </p:nvSpPr>
        <p:spPr>
          <a:xfrm>
            <a:off x="3817712" y="2824073"/>
            <a:ext cx="2134408" cy="646331"/>
          </a:xfrm>
          <a:prstGeom prst="rect">
            <a:avLst/>
          </a:prstGeom>
          <a:noFill/>
        </p:spPr>
        <p:txBody>
          <a:bodyPr wrap="square" rtlCol="0">
            <a:spAutoFit/>
          </a:bodyPr>
          <a:lstStyle/>
          <a:p>
            <a:r>
              <a:rPr lang="en-US" sz="1200" dirty="0"/>
              <a:t>@PUT - /alive</a:t>
            </a:r>
            <a:br>
              <a:rPr lang="en-US" sz="1200" dirty="0"/>
            </a:br>
            <a:r>
              <a:rPr lang="en-US" sz="1200" dirty="0"/>
              <a:t>body: { </a:t>
            </a:r>
            <a:r>
              <a:rPr lang="en-US" sz="1200" dirty="0" err="1"/>
              <a:t>nodeID</a:t>
            </a:r>
            <a:r>
              <a:rPr lang="en-US" sz="1200" dirty="0"/>
              <a:t>: n2, </a:t>
            </a:r>
            <a:r>
              <a:rPr lang="en-IE" sz="1200" b="0" i="0" dirty="0" err="1">
                <a:solidFill>
                  <a:srgbClr val="0C0D0E"/>
                </a:solidFill>
                <a:effectLst/>
                <a:latin typeface="var(--theme-post-body-font-family, var(--theme-body-font-family))"/>
              </a:rPr>
              <a:t>lastComputedNumber</a:t>
            </a:r>
            <a:r>
              <a:rPr lang="en-IE" sz="1200" b="0" i="0" dirty="0">
                <a:solidFill>
                  <a:srgbClr val="0C0D0E"/>
                </a:solidFill>
                <a:effectLst/>
                <a:latin typeface="var(--theme-post-body-font-family, var(--theme-body-font-family))"/>
              </a:rPr>
              <a:t>: 1399</a:t>
            </a:r>
            <a:r>
              <a:rPr lang="en-US" sz="1200" dirty="0"/>
              <a:t>}</a:t>
            </a:r>
          </a:p>
        </p:txBody>
      </p:sp>
    </p:spTree>
    <p:extLst>
      <p:ext uri="{BB962C8B-B14F-4D97-AF65-F5344CB8AC3E}">
        <p14:creationId xmlns:p14="http://schemas.microsoft.com/office/powerpoint/2010/main" val="1437118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32661-3E40-B9A6-271E-840AAD32DE2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C94C1EE-59EE-09BF-24E5-E4B9A58E9D5D}"/>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78DE8DE1-543B-C41C-5BF9-E28B3263A0A1}"/>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68D78FFB-05BA-5F54-E07A-26BD31D6D5F7}"/>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BF5A4AFC-FE7A-05C9-75C9-535AF1D01725}"/>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C7B3C0D3-DD3E-6C27-BC3E-9A7B61FCF0B7}"/>
              </a:ext>
            </a:extLst>
          </p:cNvPr>
          <p:cNvSpPr/>
          <p:nvPr/>
        </p:nvSpPr>
        <p:spPr>
          <a:xfrm>
            <a:off x="2270235" y="3783724"/>
            <a:ext cx="840827" cy="861848"/>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6B52F2A7-ADA9-04ED-04CA-0E65AE1B20D4}"/>
              </a:ext>
            </a:extLst>
          </p:cNvPr>
          <p:cNvSpPr txBox="1"/>
          <p:nvPr/>
        </p:nvSpPr>
        <p:spPr>
          <a:xfrm>
            <a:off x="578070" y="6358759"/>
            <a:ext cx="2741969" cy="369332"/>
          </a:xfrm>
          <a:prstGeom prst="rect">
            <a:avLst/>
          </a:prstGeom>
          <a:noFill/>
        </p:spPr>
        <p:txBody>
          <a:bodyPr wrap="none" rtlCol="0">
            <a:spAutoFit/>
          </a:bodyPr>
          <a:lstStyle/>
          <a:p>
            <a:r>
              <a:rPr lang="en-US" dirty="0"/>
              <a:t>Let’s suppose n1 crashes!</a:t>
            </a:r>
          </a:p>
        </p:txBody>
      </p:sp>
      <p:grpSp>
        <p:nvGrpSpPr>
          <p:cNvPr id="10" name="Group 9">
            <a:extLst>
              <a:ext uri="{FF2B5EF4-FFF2-40B4-BE49-F238E27FC236}">
                <a16:creationId xmlns:a16="http://schemas.microsoft.com/office/drawing/2014/main" id="{55ACDBA0-664A-F99D-7620-3A92ABD02B96}"/>
              </a:ext>
            </a:extLst>
          </p:cNvPr>
          <p:cNvGrpSpPr/>
          <p:nvPr/>
        </p:nvGrpSpPr>
        <p:grpSpPr>
          <a:xfrm>
            <a:off x="3699638" y="1958226"/>
            <a:ext cx="2407377" cy="646331"/>
            <a:chOff x="6270913" y="5492641"/>
            <a:chExt cx="2407377" cy="646331"/>
          </a:xfrm>
        </p:grpSpPr>
        <p:sp>
          <p:nvSpPr>
            <p:cNvPr id="11" name="Folded Corner 10">
              <a:extLst>
                <a:ext uri="{FF2B5EF4-FFF2-40B4-BE49-F238E27FC236}">
                  <a16:creationId xmlns:a16="http://schemas.microsoft.com/office/drawing/2014/main" id="{CF299F3B-FB8E-0E7D-7CBA-8EEF6B1F58E9}"/>
                </a:ext>
              </a:extLst>
            </p:cNvPr>
            <p:cNvSpPr/>
            <p:nvPr/>
          </p:nvSpPr>
          <p:spPr>
            <a:xfrm>
              <a:off x="6270914" y="5492641"/>
              <a:ext cx="2196657" cy="646331"/>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93DC58F0-B6CB-A064-AD4C-BF45833B3D12}"/>
                </a:ext>
              </a:extLst>
            </p:cNvPr>
            <p:cNvSpPr txBox="1"/>
            <p:nvPr/>
          </p:nvSpPr>
          <p:spPr>
            <a:xfrm>
              <a:off x="6270913" y="5492641"/>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 ]</a:t>
              </a:r>
            </a:p>
            <a:p>
              <a:r>
                <a:rPr lang="en-IE" sz="1200" dirty="0">
                  <a:solidFill>
                    <a:srgbClr val="0C0D0E"/>
                  </a:solidFill>
                  <a:latin typeface="var(--theme-post-body-font-family, var(--theme-body-font-family))"/>
                </a:rPr>
                <a:t>n0, n1, n2 min/max Range</a:t>
              </a:r>
              <a:endParaRPr lang="en-US" sz="1200" dirty="0"/>
            </a:p>
          </p:txBody>
        </p:sp>
      </p:grpSp>
      <p:grpSp>
        <p:nvGrpSpPr>
          <p:cNvPr id="18" name="Group 17">
            <a:extLst>
              <a:ext uri="{FF2B5EF4-FFF2-40B4-BE49-F238E27FC236}">
                <a16:creationId xmlns:a16="http://schemas.microsoft.com/office/drawing/2014/main" id="{6E7B6CBC-66D2-CFFA-AF40-E21F48959AAF}"/>
              </a:ext>
            </a:extLst>
          </p:cNvPr>
          <p:cNvGrpSpPr/>
          <p:nvPr/>
        </p:nvGrpSpPr>
        <p:grpSpPr>
          <a:xfrm>
            <a:off x="624652" y="2366533"/>
            <a:ext cx="1050325" cy="461665"/>
            <a:chOff x="8056605" y="4448432"/>
            <a:chExt cx="1050325" cy="461665"/>
          </a:xfrm>
        </p:grpSpPr>
        <p:sp>
          <p:nvSpPr>
            <p:cNvPr id="14" name="Folded Corner 13">
              <a:extLst>
                <a:ext uri="{FF2B5EF4-FFF2-40B4-BE49-F238E27FC236}">
                  <a16:creationId xmlns:a16="http://schemas.microsoft.com/office/drawing/2014/main" id="{9E5C0E0B-8715-00C4-EBAF-17ADA253AA97}"/>
                </a:ext>
              </a:extLst>
            </p:cNvPr>
            <p:cNvSpPr/>
            <p:nvPr/>
          </p:nvSpPr>
          <p:spPr>
            <a:xfrm>
              <a:off x="8056605" y="4448432"/>
              <a:ext cx="1050325" cy="461665"/>
            </a:xfrm>
            <a:prstGeom prst="foldedCorne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4A8C007-A58D-8793-7813-40580797F3D0}"/>
                </a:ext>
              </a:extLst>
            </p:cNvPr>
            <p:cNvSpPr txBox="1"/>
            <p:nvPr/>
          </p:nvSpPr>
          <p:spPr>
            <a:xfrm>
              <a:off x="8056605" y="4448432"/>
              <a:ext cx="1050325" cy="461665"/>
            </a:xfrm>
            <a:prstGeom prst="rect">
              <a:avLst/>
            </a:prstGeom>
            <a:noFill/>
          </p:spPr>
          <p:txBody>
            <a:bodyPr wrap="square" rtlCol="0">
              <a:spAutoFit/>
            </a:bodyPr>
            <a:lstStyle/>
            <a:p>
              <a:pPr algn="ctr"/>
              <a:r>
                <a:rPr lang="en-US" sz="1200" dirty="0"/>
                <a:t>Background Process</a:t>
              </a:r>
            </a:p>
          </p:txBody>
        </p:sp>
      </p:grpSp>
      <p:sp>
        <p:nvSpPr>
          <p:cNvPr id="35" name="TextBox 34">
            <a:extLst>
              <a:ext uri="{FF2B5EF4-FFF2-40B4-BE49-F238E27FC236}">
                <a16:creationId xmlns:a16="http://schemas.microsoft.com/office/drawing/2014/main" id="{CDFD2291-E4D3-6E60-F441-CA1BAE87588A}"/>
              </a:ext>
            </a:extLst>
          </p:cNvPr>
          <p:cNvSpPr txBox="1"/>
          <p:nvPr/>
        </p:nvSpPr>
        <p:spPr>
          <a:xfrm>
            <a:off x="6635578" y="2310713"/>
            <a:ext cx="5350476" cy="3970318"/>
          </a:xfrm>
          <a:prstGeom prst="rect">
            <a:avLst/>
          </a:prstGeom>
          <a:noFill/>
        </p:spPr>
        <p:txBody>
          <a:bodyPr wrap="square" rtlCol="0">
            <a:spAutoFit/>
          </a:bodyPr>
          <a:lstStyle/>
          <a:p>
            <a:r>
              <a:rPr lang="en-US" dirty="0"/>
              <a:t>The coordinator runs a background process which has the task to read from the DB all the “active=true” documents and verify the last “</a:t>
            </a:r>
            <a:r>
              <a:rPr lang="en-US" dirty="0" err="1"/>
              <a:t>updatedAt</a:t>
            </a:r>
            <a:r>
              <a:rPr lang="en-US" dirty="0"/>
              <a:t>” value.</a:t>
            </a:r>
          </a:p>
          <a:p>
            <a:endParaRPr lang="en-US" dirty="0"/>
          </a:p>
          <a:p>
            <a:r>
              <a:rPr lang="en-US" dirty="0"/>
              <a:t>If the value of the timestamp is older than 30 minutes… it means the specific node is down and it has not been restarted. </a:t>
            </a:r>
          </a:p>
          <a:p>
            <a:endParaRPr lang="en-US" dirty="0"/>
          </a:p>
          <a:p>
            <a:r>
              <a:rPr lang="en-US" dirty="0"/>
              <a:t>Therefore, the coordinator:</a:t>
            </a:r>
          </a:p>
          <a:p>
            <a:pPr marL="285750" indent="-285750">
              <a:buFontTx/>
              <a:buChar char="-"/>
            </a:pPr>
            <a:r>
              <a:rPr lang="en-US" dirty="0"/>
              <a:t>Updates the document setting “active=false”</a:t>
            </a:r>
          </a:p>
          <a:p>
            <a:pPr marL="285750" indent="-285750">
              <a:buFontTx/>
              <a:buChar char="-"/>
            </a:pPr>
            <a:r>
              <a:rPr lang="en-US" dirty="0"/>
              <a:t>The min/max range is released and added to the head of “</a:t>
            </a:r>
            <a:r>
              <a:rPr lang="en-US" dirty="0" err="1"/>
              <a:t>availableRanges</a:t>
            </a:r>
            <a:r>
              <a:rPr lang="en-US" dirty="0"/>
              <a:t>” which will be distributed later on…see next slide…</a:t>
            </a:r>
          </a:p>
          <a:p>
            <a:pPr marL="285750" indent="-285750">
              <a:buFontTx/>
              <a:buChar char="-"/>
            </a:pPr>
            <a:r>
              <a:rPr lang="en-US" dirty="0"/>
              <a:t>n1 is removed from the in memory range</a:t>
            </a:r>
          </a:p>
        </p:txBody>
      </p:sp>
      <p:cxnSp>
        <p:nvCxnSpPr>
          <p:cNvPr id="3" name="Straight Arrow Connector 2">
            <a:extLst>
              <a:ext uri="{FF2B5EF4-FFF2-40B4-BE49-F238E27FC236}">
                <a16:creationId xmlns:a16="http://schemas.microsoft.com/office/drawing/2014/main" id="{F10897A8-527E-F058-0A85-AFFEBA961727}"/>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3E802BAA-F46B-0C86-0E3E-6CC072712D9D}"/>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9790981F-9D08-4E5D-E491-9B9494786002}"/>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644A20B0-4B4F-CEA8-530D-3687A560385C}"/>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Tree>
    <p:extLst>
      <p:ext uri="{BB962C8B-B14F-4D97-AF65-F5344CB8AC3E}">
        <p14:creationId xmlns:p14="http://schemas.microsoft.com/office/powerpoint/2010/main" val="3120561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94A5C-3D82-8D34-1527-FC255DCB5240}"/>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0E35E6A4-C454-2BFD-53FE-D758F538C580}"/>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DD604433-280D-CF3A-9881-6A9A06761272}"/>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EAF77FEA-57CB-E0F9-B444-A01721A3C616}"/>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454346FA-ACDC-76AD-AAF6-B68EE7D3BE73}"/>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5119CDCC-13F0-2857-9B7D-DF5EA6B329BD}"/>
              </a:ext>
            </a:extLst>
          </p:cNvPr>
          <p:cNvSpPr/>
          <p:nvPr/>
        </p:nvSpPr>
        <p:spPr>
          <a:xfrm>
            <a:off x="2270235" y="3783724"/>
            <a:ext cx="840827" cy="861848"/>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340070AD-09B5-13CB-EDD2-3DA9103517B5}"/>
              </a:ext>
            </a:extLst>
          </p:cNvPr>
          <p:cNvSpPr txBox="1"/>
          <p:nvPr/>
        </p:nvSpPr>
        <p:spPr>
          <a:xfrm>
            <a:off x="578070" y="6358759"/>
            <a:ext cx="7388754" cy="369332"/>
          </a:xfrm>
          <a:prstGeom prst="rect">
            <a:avLst/>
          </a:prstGeom>
          <a:noFill/>
        </p:spPr>
        <p:txBody>
          <a:bodyPr wrap="none" rtlCol="0">
            <a:spAutoFit/>
          </a:bodyPr>
          <a:lstStyle/>
          <a:p>
            <a:r>
              <a:rPr lang="en-US" dirty="0"/>
              <a:t>Let’s suppose n1 crashed for more than 30 minutes =&gt; this^ is the status</a:t>
            </a:r>
          </a:p>
        </p:txBody>
      </p:sp>
      <p:grpSp>
        <p:nvGrpSpPr>
          <p:cNvPr id="2" name="Group 1">
            <a:extLst>
              <a:ext uri="{FF2B5EF4-FFF2-40B4-BE49-F238E27FC236}">
                <a16:creationId xmlns:a16="http://schemas.microsoft.com/office/drawing/2014/main" id="{1ADA2EA6-B684-3855-0715-6AD413D463F7}"/>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616C8DC4-94CB-57B6-FF89-3EFE77A4DD9E}"/>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31FECEEE-E84D-AE6D-E4BD-13FF98EC8A61}"/>
                </a:ext>
              </a:extLst>
            </p:cNvPr>
            <p:cNvSpPr txBox="1"/>
            <p:nvPr/>
          </p:nvSpPr>
          <p:spPr>
            <a:xfrm>
              <a:off x="3699638" y="1958226"/>
              <a:ext cx="2407377" cy="830997"/>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 </a:t>
              </a:r>
              <a:r>
                <a:rPr lang="en-IE" sz="1200" b="0" i="0" dirty="0">
                  <a:solidFill>
                    <a:srgbClr val="FF0000"/>
                  </a:solidFill>
                  <a:effectLst/>
                  <a:latin typeface="var(--theme-post-body-font-family, var(--theme-body-font-family))"/>
                </a:rPr>
                <a:t>(500, 676)</a:t>
              </a:r>
              <a:r>
                <a:rPr lang="en-IE" sz="1200" b="0" i="0" dirty="0">
                  <a:solidFill>
                    <a:srgbClr val="0C0D0E"/>
                  </a:solidFill>
                  <a:effectLst/>
                  <a:latin typeface="var(--theme-post-body-font-family, var(--theme-body-font-family))"/>
                </a:rPr>
                <a:t> ]</a:t>
              </a:r>
            </a:p>
            <a:p>
              <a:r>
                <a:rPr lang="en-IE" sz="1200" dirty="0">
                  <a:solidFill>
                    <a:srgbClr val="0C0D0E"/>
                  </a:solidFill>
                  <a:latin typeface="var(--theme-post-body-font-family, var(--theme-body-font-family))"/>
                </a:rPr>
                <a:t>n0, n2 min/max Range</a:t>
              </a:r>
              <a:endParaRPr lang="en-US" sz="1200" dirty="0"/>
            </a:p>
          </p:txBody>
        </p:sp>
      </p:grpSp>
      <p:grpSp>
        <p:nvGrpSpPr>
          <p:cNvPr id="18" name="Group 17">
            <a:extLst>
              <a:ext uri="{FF2B5EF4-FFF2-40B4-BE49-F238E27FC236}">
                <a16:creationId xmlns:a16="http://schemas.microsoft.com/office/drawing/2014/main" id="{03086E6D-D1CA-EF22-CB3B-C1DABC698F89}"/>
              </a:ext>
            </a:extLst>
          </p:cNvPr>
          <p:cNvGrpSpPr/>
          <p:nvPr/>
        </p:nvGrpSpPr>
        <p:grpSpPr>
          <a:xfrm>
            <a:off x="624652" y="2366533"/>
            <a:ext cx="1050325" cy="461665"/>
            <a:chOff x="8056605" y="4448432"/>
            <a:chExt cx="1050325" cy="461665"/>
          </a:xfrm>
        </p:grpSpPr>
        <p:sp>
          <p:nvSpPr>
            <p:cNvPr id="14" name="Folded Corner 13">
              <a:extLst>
                <a:ext uri="{FF2B5EF4-FFF2-40B4-BE49-F238E27FC236}">
                  <a16:creationId xmlns:a16="http://schemas.microsoft.com/office/drawing/2014/main" id="{90C43087-4539-4486-A689-69D219AC5245}"/>
                </a:ext>
              </a:extLst>
            </p:cNvPr>
            <p:cNvSpPr/>
            <p:nvPr/>
          </p:nvSpPr>
          <p:spPr>
            <a:xfrm>
              <a:off x="8056605" y="4448432"/>
              <a:ext cx="1050325" cy="461665"/>
            </a:xfrm>
            <a:prstGeom prst="foldedCorne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40D156A-B3C9-5F30-911E-ACB828620F11}"/>
                </a:ext>
              </a:extLst>
            </p:cNvPr>
            <p:cNvSpPr txBox="1"/>
            <p:nvPr/>
          </p:nvSpPr>
          <p:spPr>
            <a:xfrm>
              <a:off x="8056605" y="4448432"/>
              <a:ext cx="1050325" cy="461665"/>
            </a:xfrm>
            <a:prstGeom prst="rect">
              <a:avLst/>
            </a:prstGeom>
            <a:noFill/>
          </p:spPr>
          <p:txBody>
            <a:bodyPr wrap="square" rtlCol="0">
              <a:spAutoFit/>
            </a:bodyPr>
            <a:lstStyle/>
            <a:p>
              <a:pPr algn="ctr"/>
              <a:r>
                <a:rPr lang="en-US" sz="1200" dirty="0"/>
                <a:t>Background Process</a:t>
              </a:r>
            </a:p>
          </p:txBody>
        </p:sp>
      </p:grpSp>
      <p:cxnSp>
        <p:nvCxnSpPr>
          <p:cNvPr id="3" name="Straight Arrow Connector 2">
            <a:extLst>
              <a:ext uri="{FF2B5EF4-FFF2-40B4-BE49-F238E27FC236}">
                <a16:creationId xmlns:a16="http://schemas.microsoft.com/office/drawing/2014/main" id="{81FAFFF7-627C-771E-B624-D9ED4890C755}"/>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F952F688-707C-79BD-3140-9BED79FDAB29}"/>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AF91497B-C6A5-ECA4-7788-00BEBE11E933}"/>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solidFill>
                  <a:srgbClr val="FF0000"/>
                </a:solidFill>
                <a:effectLst/>
                <a:latin typeface="Menlo" panose="020B0609030804020204" pitchFamily="49" charset="0"/>
              </a:rPr>
              <a:t>"active": false,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5A9221F9-1744-1537-976F-3125C0737F96}"/>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Tree>
    <p:extLst>
      <p:ext uri="{BB962C8B-B14F-4D97-AF65-F5344CB8AC3E}">
        <p14:creationId xmlns:p14="http://schemas.microsoft.com/office/powerpoint/2010/main" val="291213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C6E90-419F-A834-E3AE-91DDC155681B}"/>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68667A6A-62AC-9096-38BB-8487392170AC}"/>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590FDCC2-E710-8A9C-7D28-631FA1044F12}"/>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21A4CA14-3F19-D00F-BC67-5A3CE76A15AC}"/>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DD283242-F335-C2F6-F0F3-EE450927797B}"/>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5B037AD8-0DD5-C807-49DC-59E9564B80BF}"/>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3FD71121-7887-9D2B-5256-8A5EC342D994}"/>
              </a:ext>
            </a:extLst>
          </p:cNvPr>
          <p:cNvSpPr txBox="1"/>
          <p:nvPr/>
        </p:nvSpPr>
        <p:spPr>
          <a:xfrm>
            <a:off x="578070" y="6358759"/>
            <a:ext cx="5974008" cy="369332"/>
          </a:xfrm>
          <a:prstGeom prst="rect">
            <a:avLst/>
          </a:prstGeom>
          <a:noFill/>
        </p:spPr>
        <p:txBody>
          <a:bodyPr wrap="none" rtlCol="0">
            <a:spAutoFit/>
          </a:bodyPr>
          <a:lstStyle/>
          <a:p>
            <a:r>
              <a:rPr lang="en-US" dirty="0"/>
              <a:t>When n1 is back… (or any other node is added to the pool)</a:t>
            </a:r>
          </a:p>
        </p:txBody>
      </p:sp>
      <p:grpSp>
        <p:nvGrpSpPr>
          <p:cNvPr id="2" name="Group 1">
            <a:extLst>
              <a:ext uri="{FF2B5EF4-FFF2-40B4-BE49-F238E27FC236}">
                <a16:creationId xmlns:a16="http://schemas.microsoft.com/office/drawing/2014/main" id="{8072A000-BF1B-D462-E841-B1662FEFDC16}"/>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2C8B7BD6-4CB4-E315-7C83-2FE95EF2D3F5}"/>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BA359DAE-ED41-1493-E62B-46C9C7F39B18}"/>
                </a:ext>
              </a:extLst>
            </p:cNvPr>
            <p:cNvSpPr txBox="1"/>
            <p:nvPr/>
          </p:nvSpPr>
          <p:spPr>
            <a:xfrm>
              <a:off x="3699638" y="1958226"/>
              <a:ext cx="2407377" cy="830997"/>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 </a:t>
              </a:r>
              <a:r>
                <a:rPr lang="en-IE" sz="1200" b="0" i="0" dirty="0">
                  <a:solidFill>
                    <a:srgbClr val="FF0000"/>
                  </a:solidFill>
                  <a:effectLst/>
                  <a:latin typeface="var(--theme-post-body-font-family, var(--theme-body-font-family))"/>
                </a:rPr>
                <a:t>(500, 676)</a:t>
              </a:r>
              <a:r>
                <a:rPr lang="en-IE" sz="1200" b="0" i="0" dirty="0">
                  <a:solidFill>
                    <a:srgbClr val="0C0D0E"/>
                  </a:solidFill>
                  <a:effectLst/>
                  <a:latin typeface="var(--theme-post-body-font-family, var(--theme-body-font-family))"/>
                </a:rPr>
                <a:t> ]</a:t>
              </a:r>
            </a:p>
            <a:p>
              <a:r>
                <a:rPr lang="en-IE" sz="1200" dirty="0">
                  <a:solidFill>
                    <a:srgbClr val="0C0D0E"/>
                  </a:solidFill>
                  <a:latin typeface="var(--theme-post-body-font-family, var(--theme-body-font-family))"/>
                </a:rPr>
                <a:t>n0, n2 min/max Range</a:t>
              </a:r>
              <a:endParaRPr lang="en-US" sz="1200" dirty="0"/>
            </a:p>
          </p:txBody>
        </p:sp>
      </p:grpSp>
      <p:cxnSp>
        <p:nvCxnSpPr>
          <p:cNvPr id="3" name="Straight Arrow Connector 2">
            <a:extLst>
              <a:ext uri="{FF2B5EF4-FFF2-40B4-BE49-F238E27FC236}">
                <a16:creationId xmlns:a16="http://schemas.microsoft.com/office/drawing/2014/main" id="{015BD2A5-9810-FC4F-1AFD-22E742A31911}"/>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84FC530-FD70-E42D-0C3E-BA3F0FFE9E7C}"/>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9A67F3D9-5ABB-268D-8EF8-53DC794E234C}"/>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solidFill>
                  <a:srgbClr val="FF0000"/>
                </a:solidFill>
                <a:effectLst/>
                <a:latin typeface="Menlo" panose="020B0609030804020204" pitchFamily="49" charset="0"/>
              </a:rPr>
              <a:t>"active": false,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04ADE80D-456E-0D04-23A4-9B983A2976AF}"/>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cxnSp>
        <p:nvCxnSpPr>
          <p:cNvPr id="15" name="Straight Arrow Connector 14">
            <a:extLst>
              <a:ext uri="{FF2B5EF4-FFF2-40B4-BE49-F238E27FC236}">
                <a16:creationId xmlns:a16="http://schemas.microsoft.com/office/drawing/2014/main" id="{0527BD6E-B8FD-A688-A8D4-D0558D179CDE}"/>
              </a:ext>
            </a:extLst>
          </p:cNvPr>
          <p:cNvCxnSpPr>
            <a:stCxn id="9" idx="0"/>
            <a:endCxn id="5" idx="2"/>
          </p:cNvCxnSpPr>
          <p:nvPr/>
        </p:nvCxnSpPr>
        <p:spPr>
          <a:xfrm flipH="1" flipV="1">
            <a:off x="2569780" y="2701158"/>
            <a:ext cx="120869" cy="108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FCEB533A-6F9B-B3FB-57F0-29B6A0CEF1BB}"/>
              </a:ext>
            </a:extLst>
          </p:cNvPr>
          <p:cNvSpPr txBox="1"/>
          <p:nvPr/>
        </p:nvSpPr>
        <p:spPr>
          <a:xfrm>
            <a:off x="2690648" y="3011608"/>
            <a:ext cx="1686167" cy="461665"/>
          </a:xfrm>
          <a:prstGeom prst="rect">
            <a:avLst/>
          </a:prstGeom>
          <a:noFill/>
        </p:spPr>
        <p:txBody>
          <a:bodyPr wrap="none" rtlCol="0">
            <a:spAutoFit/>
          </a:bodyPr>
          <a:lstStyle/>
          <a:p>
            <a:r>
              <a:rPr lang="en-US" sz="1200" dirty="0"/>
              <a:t>@POST - /</a:t>
            </a:r>
            <a:r>
              <a:rPr lang="en-US" sz="1200" dirty="0" err="1"/>
              <a:t>assignRange</a:t>
            </a:r>
            <a:br>
              <a:rPr lang="en-US" sz="1200" dirty="0"/>
            </a:br>
            <a:r>
              <a:rPr lang="en-US" sz="1200" dirty="0"/>
              <a:t>body: { </a:t>
            </a:r>
            <a:r>
              <a:rPr lang="en-US" sz="1200" dirty="0" err="1"/>
              <a:t>nodeID</a:t>
            </a:r>
            <a:r>
              <a:rPr lang="en-US" sz="1200" dirty="0"/>
              <a:t>: n1}</a:t>
            </a:r>
          </a:p>
        </p:txBody>
      </p:sp>
      <p:sp>
        <p:nvSpPr>
          <p:cNvPr id="21" name="TextBox 20">
            <a:extLst>
              <a:ext uri="{FF2B5EF4-FFF2-40B4-BE49-F238E27FC236}">
                <a16:creationId xmlns:a16="http://schemas.microsoft.com/office/drawing/2014/main" id="{1931D4A8-0F7B-61B1-7477-2C603DD745F2}"/>
              </a:ext>
            </a:extLst>
          </p:cNvPr>
          <p:cNvSpPr txBox="1"/>
          <p:nvPr/>
        </p:nvSpPr>
        <p:spPr>
          <a:xfrm>
            <a:off x="6647935" y="1903612"/>
            <a:ext cx="5350476" cy="5078313"/>
          </a:xfrm>
          <a:prstGeom prst="rect">
            <a:avLst/>
          </a:prstGeom>
          <a:noFill/>
        </p:spPr>
        <p:txBody>
          <a:bodyPr wrap="square" rtlCol="0">
            <a:spAutoFit/>
          </a:bodyPr>
          <a:lstStyle/>
          <a:p>
            <a:r>
              <a:rPr lang="en-US" dirty="0"/>
              <a:t>The node n1 will request to get a range assigned.</a:t>
            </a:r>
          </a:p>
          <a:p>
            <a:endParaRPr lang="en-US" dirty="0"/>
          </a:p>
          <a:p>
            <a:r>
              <a:rPr lang="en-US" dirty="0"/>
              <a:t>The Coordinator:</a:t>
            </a:r>
          </a:p>
          <a:p>
            <a:pPr marL="342900" indent="-342900">
              <a:buAutoNum type="arabicPeriod"/>
            </a:pPr>
            <a:r>
              <a:rPr lang="en-US" dirty="0"/>
              <a:t>Receives the /</a:t>
            </a:r>
            <a:r>
              <a:rPr lang="en-US" dirty="0" err="1"/>
              <a:t>assignRange</a:t>
            </a:r>
            <a:r>
              <a:rPr lang="en-US" dirty="0"/>
              <a:t> request from a node</a:t>
            </a:r>
          </a:p>
          <a:p>
            <a:pPr marL="342900" indent="-342900">
              <a:buAutoNum type="arabicPeriod"/>
            </a:pPr>
            <a:r>
              <a:rPr lang="en-US" dirty="0"/>
              <a:t>Checks in memory if n0/n1/n2 have already a range assigned to them… </a:t>
            </a:r>
          </a:p>
          <a:p>
            <a:pPr marL="800100" lvl="1" indent="-342900">
              <a:buAutoNum type="arabicPeriod"/>
            </a:pPr>
            <a:r>
              <a:rPr lang="en-US" dirty="0">
                <a:solidFill>
                  <a:srgbClr val="FF0000"/>
                </a:solidFill>
              </a:rPr>
              <a:t>If yes… check next slides…</a:t>
            </a:r>
          </a:p>
          <a:p>
            <a:pPr marL="800100" lvl="1" indent="-342900">
              <a:buAutoNum type="arabicPeriod"/>
            </a:pPr>
            <a:r>
              <a:rPr lang="en-US" dirty="0"/>
              <a:t>If not…read below</a:t>
            </a:r>
          </a:p>
          <a:p>
            <a:pPr marL="342900" indent="-342900">
              <a:buAutoNum type="arabicPeriod"/>
            </a:pPr>
            <a:r>
              <a:rPr lang="en-US" dirty="0"/>
              <a:t>Pulls from memory the </a:t>
            </a:r>
            <a:r>
              <a:rPr lang="en-US" dirty="0" err="1"/>
              <a:t>availableRanges</a:t>
            </a:r>
            <a:r>
              <a:rPr lang="en-US" dirty="0"/>
              <a:t> (it’s a stack, we pull the head because LIFO) =&gt; (500, 676) is pulled</a:t>
            </a:r>
          </a:p>
          <a:p>
            <a:pPr marL="342900" indent="-342900">
              <a:buAutoNum type="arabicPeriod"/>
            </a:pPr>
            <a:r>
              <a:rPr lang="en-US" dirty="0"/>
              <a:t>Since the range is smaller than 500 units, the range is assigned to n1 as it is (no need to make calculations).</a:t>
            </a:r>
          </a:p>
          <a:p>
            <a:pPr marL="342900" indent="-342900">
              <a:buAutoNum type="arabicPeriod"/>
            </a:pPr>
            <a:r>
              <a:rPr lang="en-US" dirty="0"/>
              <a:t>A new Document in the DB is created if the </a:t>
            </a:r>
            <a:r>
              <a:rPr lang="en-US" dirty="0" err="1"/>
              <a:t>nodeID</a:t>
            </a:r>
            <a:r>
              <a:rPr lang="en-US" dirty="0"/>
              <a:t> is new, otherwise the existing document is updated. Same for in memory info.</a:t>
            </a:r>
          </a:p>
          <a:p>
            <a:endParaRPr lang="en-US" dirty="0"/>
          </a:p>
        </p:txBody>
      </p:sp>
    </p:spTree>
    <p:extLst>
      <p:ext uri="{BB962C8B-B14F-4D97-AF65-F5344CB8AC3E}">
        <p14:creationId xmlns:p14="http://schemas.microsoft.com/office/powerpoint/2010/main" val="215252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0E9C7-6D26-B127-0450-AE962FE7669A}"/>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CE89B6EB-42BB-EBFC-F4C4-A0E39C46E645}"/>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E33C9B3F-8905-FC3F-A52A-BB72C019FFF8}"/>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057E8A84-3289-B331-CD5E-171D680B13E7}"/>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BEB5CB57-F998-B805-7CB9-7681AB8BF7F8}"/>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CC415825-A393-9BDC-A6F6-3E3AA41FA28E}"/>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3D2BAF05-5F3F-7767-3066-C98BDE110CFD}"/>
              </a:ext>
            </a:extLst>
          </p:cNvPr>
          <p:cNvSpPr txBox="1"/>
          <p:nvPr/>
        </p:nvSpPr>
        <p:spPr>
          <a:xfrm>
            <a:off x="578070" y="6358759"/>
            <a:ext cx="5974008" cy="369332"/>
          </a:xfrm>
          <a:prstGeom prst="rect">
            <a:avLst/>
          </a:prstGeom>
          <a:noFill/>
        </p:spPr>
        <p:txBody>
          <a:bodyPr wrap="none" rtlCol="0">
            <a:spAutoFit/>
          </a:bodyPr>
          <a:lstStyle/>
          <a:p>
            <a:r>
              <a:rPr lang="en-US" dirty="0"/>
              <a:t>When n1 is back… (or any other node is added to the pool)</a:t>
            </a:r>
          </a:p>
        </p:txBody>
      </p:sp>
      <p:grpSp>
        <p:nvGrpSpPr>
          <p:cNvPr id="2" name="Group 1">
            <a:extLst>
              <a:ext uri="{FF2B5EF4-FFF2-40B4-BE49-F238E27FC236}">
                <a16:creationId xmlns:a16="http://schemas.microsoft.com/office/drawing/2014/main" id="{30315DE1-89C5-A0AB-E0A7-F2DA2583329A}"/>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80DB2146-E3D2-9ECC-5DF9-9CDA81C50C42}"/>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1343878A-1487-C85B-8E9D-EF8AFE7375BF}"/>
                </a:ext>
              </a:extLst>
            </p:cNvPr>
            <p:cNvSpPr txBox="1"/>
            <p:nvPr/>
          </p:nvSpPr>
          <p:spPr>
            <a:xfrm>
              <a:off x="3699638" y="1958226"/>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a:t>
              </a:r>
            </a:p>
            <a:p>
              <a:r>
                <a:rPr lang="en-IE" sz="1200" dirty="0">
                  <a:solidFill>
                    <a:srgbClr val="0C0D0E"/>
                  </a:solidFill>
                  <a:latin typeface="var(--theme-post-body-font-family, var(--theme-body-font-family))"/>
                </a:rPr>
                <a:t>n0, n1, n2 min/max Range</a:t>
              </a:r>
              <a:endParaRPr lang="en-US" sz="1200" dirty="0"/>
            </a:p>
          </p:txBody>
        </p:sp>
      </p:grpSp>
      <p:cxnSp>
        <p:nvCxnSpPr>
          <p:cNvPr id="3" name="Straight Arrow Connector 2">
            <a:extLst>
              <a:ext uri="{FF2B5EF4-FFF2-40B4-BE49-F238E27FC236}">
                <a16:creationId xmlns:a16="http://schemas.microsoft.com/office/drawing/2014/main" id="{1379E470-A69A-0751-5DB3-CB7E9CFFB4B0}"/>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1EA056BB-C94A-3042-6343-4AF53FB987E2}"/>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360BD800-40AE-7E0F-48BE-0AEEB9C0FC52}"/>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solidFill>
                  <a:srgbClr val="FF0000"/>
                </a:solidFill>
                <a:effectLst/>
                <a:latin typeface="Menlo" panose="020B0609030804020204" pitchFamily="49" charset="0"/>
              </a:rPr>
              <a:t>"active": true,</a:t>
            </a:r>
          </a:p>
          <a:p>
            <a:pPr>
              <a:lnSpc>
                <a:spcPts val="1350"/>
              </a:lnSpc>
            </a:pP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updatedAt</a:t>
            </a: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a:t>
            </a:r>
            <a:r>
              <a:rPr lang="en-IE" sz="1200" b="0" dirty="0">
                <a:solidFill>
                  <a:srgbClr val="FF0000"/>
                </a:solidFill>
                <a:effectLst/>
                <a:latin typeface="Menlo" panose="020B0609030804020204" pitchFamily="49" charset="0"/>
              </a:rPr>
              <a:t>"timestamp3"</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2FD04E30-EAE0-AC1B-2A7B-6F3700AAEE78}"/>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cxnSp>
        <p:nvCxnSpPr>
          <p:cNvPr id="15" name="Straight Arrow Connector 14">
            <a:extLst>
              <a:ext uri="{FF2B5EF4-FFF2-40B4-BE49-F238E27FC236}">
                <a16:creationId xmlns:a16="http://schemas.microsoft.com/office/drawing/2014/main" id="{2F4757F9-A6AF-113F-1EA6-9DC297ABD900}"/>
              </a:ext>
            </a:extLst>
          </p:cNvPr>
          <p:cNvCxnSpPr>
            <a:stCxn id="9" idx="0"/>
            <a:endCxn id="5" idx="2"/>
          </p:cNvCxnSpPr>
          <p:nvPr/>
        </p:nvCxnSpPr>
        <p:spPr>
          <a:xfrm flipH="1" flipV="1">
            <a:off x="2569780" y="2701158"/>
            <a:ext cx="120869" cy="108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E51B6A6A-870A-8F40-854A-C1BEB934659B}"/>
              </a:ext>
            </a:extLst>
          </p:cNvPr>
          <p:cNvSpPr txBox="1"/>
          <p:nvPr/>
        </p:nvSpPr>
        <p:spPr>
          <a:xfrm>
            <a:off x="6647935" y="1903612"/>
            <a:ext cx="5350476" cy="5078313"/>
          </a:xfrm>
          <a:prstGeom prst="rect">
            <a:avLst/>
          </a:prstGeom>
          <a:noFill/>
        </p:spPr>
        <p:txBody>
          <a:bodyPr wrap="square" rtlCol="0">
            <a:spAutoFit/>
          </a:bodyPr>
          <a:lstStyle/>
          <a:p>
            <a:r>
              <a:rPr lang="en-US" dirty="0"/>
              <a:t>The node n1 will request to get a range assigned.</a:t>
            </a:r>
          </a:p>
          <a:p>
            <a:endParaRPr lang="en-US" dirty="0"/>
          </a:p>
          <a:p>
            <a:r>
              <a:rPr lang="en-US" dirty="0"/>
              <a:t>The Coordinator:</a:t>
            </a:r>
          </a:p>
          <a:p>
            <a:pPr marL="342900" indent="-342900">
              <a:buAutoNum type="arabicPeriod"/>
            </a:pPr>
            <a:r>
              <a:rPr lang="en-US" dirty="0"/>
              <a:t>Receives the /</a:t>
            </a:r>
            <a:r>
              <a:rPr lang="en-US" dirty="0" err="1"/>
              <a:t>assignRange</a:t>
            </a:r>
            <a:r>
              <a:rPr lang="en-US" dirty="0"/>
              <a:t> request from a node</a:t>
            </a:r>
          </a:p>
          <a:p>
            <a:pPr marL="342900" indent="-342900">
              <a:buAutoNum type="arabicPeriod"/>
            </a:pPr>
            <a:r>
              <a:rPr lang="en-US" dirty="0"/>
              <a:t>Checks in memory if n0/n1/n2 have already a range assigned to them… </a:t>
            </a:r>
          </a:p>
          <a:p>
            <a:pPr marL="800100" lvl="1" indent="-342900">
              <a:buAutoNum type="arabicPeriod"/>
            </a:pPr>
            <a:r>
              <a:rPr lang="en-US" dirty="0">
                <a:solidFill>
                  <a:srgbClr val="FF0000"/>
                </a:solidFill>
              </a:rPr>
              <a:t>If yes… check next slides…</a:t>
            </a:r>
          </a:p>
          <a:p>
            <a:pPr marL="800100" lvl="1" indent="-342900">
              <a:buAutoNum type="arabicPeriod"/>
            </a:pPr>
            <a:r>
              <a:rPr lang="en-US" dirty="0"/>
              <a:t>If not…read below</a:t>
            </a:r>
          </a:p>
          <a:p>
            <a:pPr marL="342900" indent="-342900">
              <a:buAutoNum type="arabicPeriod"/>
            </a:pPr>
            <a:r>
              <a:rPr lang="en-US" dirty="0"/>
              <a:t>Pulls from memory the </a:t>
            </a:r>
            <a:r>
              <a:rPr lang="en-US" dirty="0" err="1"/>
              <a:t>availableRanges</a:t>
            </a:r>
            <a:r>
              <a:rPr lang="en-US" dirty="0"/>
              <a:t> (it’s a stack, we pull the head because LIFO) =&gt; (500, 676) is pulled</a:t>
            </a:r>
          </a:p>
          <a:p>
            <a:pPr marL="342900" indent="-342900">
              <a:buAutoNum type="arabicPeriod"/>
            </a:pPr>
            <a:r>
              <a:rPr lang="en-US" dirty="0"/>
              <a:t>Since the range is smaller than 500 units, the range is assigned to n1 as it is (no need to make calculations).</a:t>
            </a:r>
          </a:p>
          <a:p>
            <a:pPr marL="342900" indent="-342900">
              <a:buAutoNum type="arabicPeriod"/>
            </a:pPr>
            <a:r>
              <a:rPr lang="en-US" dirty="0"/>
              <a:t>A new Document in the DB is created if the </a:t>
            </a:r>
            <a:r>
              <a:rPr lang="en-US" dirty="0" err="1"/>
              <a:t>nodeID</a:t>
            </a:r>
            <a:r>
              <a:rPr lang="en-US" dirty="0"/>
              <a:t> is new, otherwise the existing document is updated.</a:t>
            </a:r>
          </a:p>
          <a:p>
            <a:endParaRPr lang="en-US" dirty="0"/>
          </a:p>
        </p:txBody>
      </p:sp>
      <p:sp>
        <p:nvSpPr>
          <p:cNvPr id="10" name="TextBox 9">
            <a:extLst>
              <a:ext uri="{FF2B5EF4-FFF2-40B4-BE49-F238E27FC236}">
                <a16:creationId xmlns:a16="http://schemas.microsoft.com/office/drawing/2014/main" id="{14778950-4B8D-2A31-7F66-35103ADFC8E7}"/>
              </a:ext>
            </a:extLst>
          </p:cNvPr>
          <p:cNvSpPr txBox="1"/>
          <p:nvPr/>
        </p:nvSpPr>
        <p:spPr>
          <a:xfrm>
            <a:off x="2652649" y="2730774"/>
            <a:ext cx="1579278" cy="990015"/>
          </a:xfrm>
          <a:prstGeom prst="rect">
            <a:avLst/>
          </a:prstGeom>
          <a:noFill/>
        </p:spPr>
        <p:txBody>
          <a:bodyPr wrap="none" rtlCol="0">
            <a:spAutoFit/>
          </a:bodyPr>
          <a:lstStyle/>
          <a:p>
            <a:pPr>
              <a:lnSpc>
                <a:spcPts val="1350"/>
              </a:lnSpc>
            </a:pPr>
            <a:r>
              <a:rPr lang="en-US" sz="1200" dirty="0"/>
              <a:t>Response:</a:t>
            </a:r>
          </a:p>
          <a:p>
            <a:pPr>
              <a:lnSpc>
                <a:spcPts val="1350"/>
              </a:lnSpc>
            </a:pPr>
            <a:r>
              <a:rPr lang="en-US" sz="1200" dirty="0"/>
              <a:t>{</a:t>
            </a:r>
            <a:br>
              <a:rPr lang="en-US" sz="1200" dirty="0"/>
            </a:b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dirty="0">
                <a:latin typeface="Menlo" panose="020B0609030804020204" pitchFamily="49" charset="0"/>
              </a:rPr>
              <a:t>}</a:t>
            </a:r>
            <a:endParaRPr lang="en-US" sz="1200" dirty="0"/>
          </a:p>
        </p:txBody>
      </p:sp>
    </p:spTree>
    <p:extLst>
      <p:ext uri="{BB962C8B-B14F-4D97-AF65-F5344CB8AC3E}">
        <p14:creationId xmlns:p14="http://schemas.microsoft.com/office/powerpoint/2010/main" val="750036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1745</TotalTime>
  <Words>4438</Words>
  <Application>Microsoft Macintosh PowerPoint</Application>
  <PresentationFormat>Widescreen</PresentationFormat>
  <Paragraphs>616</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-apple-system</vt:lpstr>
      <vt:lpstr>Aptos</vt:lpstr>
      <vt:lpstr>Aptos Display</vt:lpstr>
      <vt:lpstr>Arial</vt:lpstr>
      <vt:lpstr>Google Sans</vt:lpstr>
      <vt:lpstr>inherit</vt:lpstr>
      <vt:lpstr>Menlo</vt:lpstr>
      <vt:lpstr>Symbol</vt:lpstr>
      <vt:lpstr>var(--theme-post-body-font-family, var(--theme-body-font-family))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Daniela Ventura</dc:creator>
  <cp:lastModifiedBy>Daniela Ventura</cp:lastModifiedBy>
  <cp:revision>143</cp:revision>
  <dcterms:created xsi:type="dcterms:W3CDTF">2025-03-02T14:47:48Z</dcterms:created>
  <dcterms:modified xsi:type="dcterms:W3CDTF">2025-03-11T08:55:46Z</dcterms:modified>
</cp:coreProperties>
</file>