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70" r:id="rId5"/>
    <p:sldId id="269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4BB9-A000-A2C1-F74B-E79FA84CA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9BFB8-4434-8E00-6EBE-865107C05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60B4-906B-35AF-A802-768E7E33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7509A-0A26-DE56-01CD-C048E7FF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35213-7351-29F4-4D50-3B5A6E12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DC28-2D04-AAB7-69C7-1E21D13F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EA83B-41D3-D8B7-F6B1-ECEB20EDE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FDE1-6F19-C5B1-481B-BF354176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951E-E40C-2AA2-0453-454E68E0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9CDA8-AD1F-B244-44D9-98EA11DF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BA037-42A1-9DC8-DFA1-4519F9347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43167-DA09-9424-3AF4-42008268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DCA2-F98E-81B9-8B5D-0DA5B75F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C989-6C0D-40D2-C0D2-46D206B8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9B8F-D19E-6DA6-FD9C-566003F7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5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8DBA-B08F-AC4B-9BEC-4876AC77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B892-D8B2-50F3-D747-04044138D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88CF-A747-0AED-E4DD-21C30817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4AAA9-9359-C429-A505-DA835B7C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FFD4-0FAE-EDE0-BBAA-25E7F76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6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CCE0-B186-0328-5AB7-9A9C8D9C9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2E095-B222-6EAB-80E9-57E84E59F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513A-ED5B-0B43-B370-4977372B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1174-8606-84E1-2A3F-195AF747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3784-29A8-1F21-9D4A-0101EAA4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1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1B4C-FC84-3CDB-6551-F26FD60E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1970-A464-833F-D986-6B6F1C4FB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355D8-4890-08F8-DCAF-B1DEFA2F4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50AFC-A8CC-9A51-58A0-CDFEE4E9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52346-7B2F-D346-E3FD-4FF5BAF4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407B-3AC6-0106-80F7-925E6CB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2ED5-CA8C-8C6E-924A-70280FE73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25D95-850B-99A9-0DD4-34F6DC20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9733-090F-16F6-64D6-185841B88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8E1CE-C52C-1ACE-996D-80194DABD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BAD7D-CACF-EEA5-28DC-A7FD566BD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CD9FB-C99E-56E4-88E8-C7ED9765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C9E26-A34B-6210-6E51-E764280A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6C3FA-C804-00B1-9616-E5EC64615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BFC4-8173-82B5-ECEE-FBB017EF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86426-9670-4BAA-354C-C894DCC4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B1E5B-A9EA-62E1-14FE-A70605022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997D9-FFDD-3CF3-6090-023DCF47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D7048-2298-E3BE-3501-851D7B81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BA07A3-36B6-30BD-8CC2-00744E45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8D3C2-E18D-2C90-416D-5C8AFD1C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9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3FAB-D4EF-F0DA-50E0-47DDCC7A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330B-0785-0196-38BD-6CEB4EF7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99234-137D-FA95-3CFD-B69709223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8314A-167A-46DA-59C5-7F5C2D2F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50A79-8B9B-B63C-9658-70830401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26062-5647-8317-7A00-AA2586E5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20C3-D431-2812-03D0-2CD0E414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81321-5323-BEC9-E6F0-DA7DB61DE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EA8D-5748-78B4-F9BA-6481E19C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236D1-16BB-4C84-4B71-6A5379D6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A3109-0534-DA86-1539-F223F0CC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69A1B-40C2-3393-F927-A6E309BA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08896-4BA3-B3C7-3E37-6DF75723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E5E54-493D-EFA8-1883-A59CBB68A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340F6-7A1B-3FEF-6620-1E6319BC9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4FD953-4959-7B43-A1AC-A3D86343C92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4B6D-C736-57D7-6E64-BC470E065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96A8-1C76-42CB-4B7D-481B11AF4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0C89D-59DA-E848-81D8-4C142C40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LEp1XI_L6Q&amp;t=23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3671-CCF9-740D-4F35-80BB17DB2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Replication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6CB4D-CEBC-3E08-59A2-7ABA9CE99325}"/>
              </a:ext>
            </a:extLst>
          </p:cNvPr>
          <p:cNvSpPr txBox="1"/>
          <p:nvPr/>
        </p:nvSpPr>
        <p:spPr>
          <a:xfrm>
            <a:off x="2965143" y="5854262"/>
            <a:ext cx="688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https://www.youtube.com/watch?v=jLEp1XI_L6Q&amp;t=23s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00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BD332D-9E2A-4927-CED2-ADFDEB15BF02}"/>
              </a:ext>
            </a:extLst>
          </p:cNvPr>
          <p:cNvSpPr txBox="1"/>
          <p:nvPr/>
        </p:nvSpPr>
        <p:spPr>
          <a:xfrm>
            <a:off x="865434" y="567558"/>
            <a:ext cx="11105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Replication </a:t>
            </a:r>
            <a:r>
              <a:rPr lang="en-US" dirty="0"/>
              <a:t>is used to guarantee data </a:t>
            </a:r>
            <a:r>
              <a:rPr lang="en-US" b="1" dirty="0"/>
              <a:t>AVAIABILITY =&gt; ensure the system remain responsive in case of high load or DB failures.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DB replication consists in creating multiple copies (called “REPLICAS”) of the same DB running on different servers (and machines).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guarantee High Availability because if one replica goes down, the system can switch to another replica providing uninterrupted services to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scales read capacity because now we have multiple databases where you can read data from</a:t>
            </a:r>
          </a:p>
        </p:txBody>
      </p:sp>
      <p:pic>
        <p:nvPicPr>
          <p:cNvPr id="3" name="Picture 2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84FA4E8F-4F07-59AB-A763-A7BD8B9B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681" y="3580293"/>
            <a:ext cx="5401581" cy="28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1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3D8D51-BE2A-9500-C173-F7C20DF0D3BA}"/>
              </a:ext>
            </a:extLst>
          </p:cNvPr>
          <p:cNvSpPr txBox="1"/>
          <p:nvPr/>
        </p:nvSpPr>
        <p:spPr>
          <a:xfrm>
            <a:off x="865434" y="567558"/>
            <a:ext cx="111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Leader-Follower Replication</a:t>
            </a:r>
            <a:endParaRPr lang="en-US" dirty="0"/>
          </a:p>
        </p:txBody>
      </p:sp>
      <p:pic>
        <p:nvPicPr>
          <p:cNvPr id="6" name="Picture 5" descr="A diagram of a diagram of a leader&#10;&#10;AI-generated content may be incorrect.">
            <a:extLst>
              <a:ext uri="{FF2B5EF4-FFF2-40B4-BE49-F238E27FC236}">
                <a16:creationId xmlns:a16="http://schemas.microsoft.com/office/drawing/2014/main" id="{BE69DA41-5FB8-6056-7538-625EBE30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624" y="1275237"/>
            <a:ext cx="7772400" cy="2806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242C3-F7BB-3E82-6489-22FA2459532F}"/>
              </a:ext>
            </a:extLst>
          </p:cNvPr>
          <p:cNvSpPr txBox="1"/>
          <p:nvPr/>
        </p:nvSpPr>
        <p:spPr>
          <a:xfrm>
            <a:off x="725214" y="4666593"/>
            <a:ext cx="1110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Write</a:t>
            </a:r>
            <a:r>
              <a:rPr lang="en-US" sz="1600" dirty="0"/>
              <a:t> operations are done only towards the Leader =&gt; it’s then the Leader responsible to propagate the changes to the followers</a:t>
            </a:r>
          </a:p>
          <a:p>
            <a:r>
              <a:rPr lang="en-US" sz="1600" b="1" dirty="0"/>
              <a:t>Read</a:t>
            </a:r>
            <a:r>
              <a:rPr lang="en-US" sz="1600" dirty="0"/>
              <a:t> operations are spread across both Leader and Followers</a:t>
            </a:r>
          </a:p>
        </p:txBody>
      </p:sp>
    </p:spTree>
    <p:extLst>
      <p:ext uri="{BB962C8B-B14F-4D97-AF65-F5344CB8AC3E}">
        <p14:creationId xmlns:p14="http://schemas.microsoft.com/office/powerpoint/2010/main" val="230684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55F38-05EA-BD33-B15D-B9A1471E4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863147-F3E3-4B4E-6A5C-AC7EEE7D6E2F}"/>
              </a:ext>
            </a:extLst>
          </p:cNvPr>
          <p:cNvSpPr txBox="1"/>
          <p:nvPr/>
        </p:nvSpPr>
        <p:spPr>
          <a:xfrm>
            <a:off x="865434" y="567558"/>
            <a:ext cx="111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Leader-Leader Replication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A5711-DC9A-E705-FBEC-683295BEDF67}"/>
              </a:ext>
            </a:extLst>
          </p:cNvPr>
          <p:cNvSpPr txBox="1"/>
          <p:nvPr/>
        </p:nvSpPr>
        <p:spPr>
          <a:xfrm>
            <a:off x="704193" y="3773214"/>
            <a:ext cx="5276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Write</a:t>
            </a:r>
            <a:r>
              <a:rPr lang="en-US" sz="1600" dirty="0"/>
              <a:t> and </a:t>
            </a:r>
            <a:r>
              <a:rPr lang="en-US" sz="1600" b="1" dirty="0"/>
              <a:t>Read</a:t>
            </a:r>
            <a:r>
              <a:rPr lang="en-US" sz="1600" dirty="0"/>
              <a:t> operations are can be done towards any of the replicas.</a:t>
            </a:r>
          </a:p>
          <a:p>
            <a:endParaRPr lang="en-US" sz="1600" dirty="0"/>
          </a:p>
          <a:p>
            <a:r>
              <a:rPr lang="en-US" sz="1600" dirty="0"/>
              <a:t>Problem of this approach:</a:t>
            </a:r>
          </a:p>
          <a:p>
            <a:r>
              <a:rPr lang="en-US" sz="1600" dirty="0"/>
              <a:t>- There might be </a:t>
            </a:r>
            <a:r>
              <a:rPr lang="en-US" sz="1600" b="1" dirty="0"/>
              <a:t>conflicts</a:t>
            </a:r>
            <a:r>
              <a:rPr lang="en-US" sz="1600" dirty="0"/>
              <a:t> when writing data in one of the Leader (for example a user update a record in DB1, while another user update the same record in DB2. There might be a conflict)=&gt; we need to handle conflicts resolution mechanisms =&gt; There are </a:t>
            </a:r>
            <a:r>
              <a:rPr lang="en-US" sz="1600"/>
              <a:t>3 options ==</a:t>
            </a:r>
            <a:r>
              <a:rPr lang="en-US" sz="1600">
                <a:sym typeface="Wingdings" pitchFamily="2" charset="2"/>
              </a:rPr>
              <a:t>&gt;</a:t>
            </a:r>
            <a:endParaRPr lang="en-US" sz="1600" dirty="0"/>
          </a:p>
        </p:txBody>
      </p:sp>
      <p:pic>
        <p:nvPicPr>
          <p:cNvPr id="3" name="Picture 2" descr="A diagram of a diagram of a leader&#10;&#10;AI-generated content may be incorrect.">
            <a:extLst>
              <a:ext uri="{FF2B5EF4-FFF2-40B4-BE49-F238E27FC236}">
                <a16:creationId xmlns:a16="http://schemas.microsoft.com/office/drawing/2014/main" id="{8795B232-D151-AA1F-76B4-0333A40A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4" y="1322570"/>
            <a:ext cx="5754013" cy="2201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EE471-D3A7-DFD6-9008-440E6E27B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354" y="3340734"/>
            <a:ext cx="5568330" cy="31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6E2D-4040-D4E5-D914-D8569160F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199A5E-5C8A-BE18-A6CF-37F596536ADA}"/>
              </a:ext>
            </a:extLst>
          </p:cNvPr>
          <p:cNvSpPr txBox="1"/>
          <p:nvPr/>
        </p:nvSpPr>
        <p:spPr>
          <a:xfrm>
            <a:off x="865434" y="567558"/>
            <a:ext cx="111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Replication can be both Synchronous or Asynchronous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15E9A-1F26-F044-90F2-596A31048742}"/>
              </a:ext>
            </a:extLst>
          </p:cNvPr>
          <p:cNvSpPr txBox="1"/>
          <p:nvPr/>
        </p:nvSpPr>
        <p:spPr>
          <a:xfrm>
            <a:off x="7381847" y="1481959"/>
            <a:ext cx="35818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Async Replication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 is done in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than Sync replication</a:t>
            </a:r>
          </a:p>
          <a:p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Temporarily Data inconsistency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BB3EF-194A-85AE-A545-6FE70998EE6D}"/>
              </a:ext>
            </a:extLst>
          </p:cNvPr>
          <p:cNvSpPr txBox="1"/>
          <p:nvPr/>
        </p:nvSpPr>
        <p:spPr>
          <a:xfrm>
            <a:off x="1228275" y="1481959"/>
            <a:ext cx="48784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Sync Replication</a:t>
            </a:r>
          </a:p>
          <a:p>
            <a:endParaRPr lang="en-US" dirty="0"/>
          </a:p>
          <a:p>
            <a:r>
              <a:rPr lang="en-US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are committed to both Leaders and Followers simultaneously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Guarantee consistency of the data</a:t>
            </a:r>
          </a:p>
          <a:p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Slower than Async =&gt; impact the writes performance</a:t>
            </a:r>
          </a:p>
        </p:txBody>
      </p:sp>
    </p:spTree>
    <p:extLst>
      <p:ext uri="{BB962C8B-B14F-4D97-AF65-F5344CB8AC3E}">
        <p14:creationId xmlns:p14="http://schemas.microsoft.com/office/powerpoint/2010/main" val="385074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73EE-BBA0-3C03-3D9C-2322D4A5D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615AF-A3E8-14F8-537B-900E8DC0B479}"/>
              </a:ext>
            </a:extLst>
          </p:cNvPr>
          <p:cNvSpPr txBox="1"/>
          <p:nvPr/>
        </p:nvSpPr>
        <p:spPr>
          <a:xfrm>
            <a:off x="865434" y="567558"/>
            <a:ext cx="1110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Read-Write Quorum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F6BE0-231F-AE95-B233-2BE1F8C159C0}"/>
              </a:ext>
            </a:extLst>
          </p:cNvPr>
          <p:cNvSpPr txBox="1"/>
          <p:nvPr/>
        </p:nvSpPr>
        <p:spPr>
          <a:xfrm>
            <a:off x="1075640" y="1387365"/>
            <a:ext cx="105488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you have a replication mechanism with 1 Leader and 2 Followers.</a:t>
            </a:r>
          </a:p>
          <a:p>
            <a:r>
              <a:rPr lang="en-US" dirty="0"/>
              <a:t>According to the read/write quorum, we need to guarantee: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W + R &gt; N</a:t>
            </a:r>
          </a:p>
          <a:p>
            <a:r>
              <a:rPr lang="en-US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 = the number of replicas where you write content before declaring a successful write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= the number of replicas from where you read content before declaring a successful read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= the total number of servers (in this case N = 3)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 </a:t>
            </a:r>
            <a:r>
              <a:rPr lang="en-US" b="1" dirty="0"/>
              <a:t>read heavy system</a:t>
            </a:r>
            <a:r>
              <a:rPr lang="en-US" dirty="0"/>
              <a:t> you could decide that you want to to read from 2 servers only for a successful read and write to at least 2 servers to declare a successful write. Indeed, we would have:</a:t>
            </a:r>
          </a:p>
          <a:p>
            <a:pPr algn="ctr"/>
            <a:r>
              <a:rPr lang="en-US" dirty="0"/>
              <a:t>2 + 2 &gt; 3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you add more nodes and have 1 Leader and 4 Followers (i.e. N=5), In a </a:t>
            </a:r>
            <a:r>
              <a:rPr lang="en-US" b="1" dirty="0"/>
              <a:t>read heavy system</a:t>
            </a:r>
            <a:r>
              <a:rPr lang="en-US" dirty="0"/>
              <a:t> you could decide that you want to to read from 2 servers only for a successful read and write to at least 4 servers to declare a successful write. Indeed, we would have:</a:t>
            </a:r>
          </a:p>
          <a:p>
            <a:pPr algn="ctr"/>
            <a:r>
              <a:rPr lang="en-US" dirty="0"/>
              <a:t>4 + 2 &gt; 5</a:t>
            </a:r>
          </a:p>
        </p:txBody>
      </p:sp>
    </p:spTree>
    <p:extLst>
      <p:ext uri="{BB962C8B-B14F-4D97-AF65-F5344CB8AC3E}">
        <p14:creationId xmlns:p14="http://schemas.microsoft.com/office/powerpoint/2010/main" val="1188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468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Database Replication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Ventura</dc:creator>
  <cp:lastModifiedBy>Daniela Ventura</cp:lastModifiedBy>
  <cp:revision>66</cp:revision>
  <dcterms:created xsi:type="dcterms:W3CDTF">2025-03-24T09:57:39Z</dcterms:created>
  <dcterms:modified xsi:type="dcterms:W3CDTF">2025-03-24T18:06:12Z</dcterms:modified>
</cp:coreProperties>
</file>