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6" r:id="rId12"/>
    <p:sldId id="327" r:id="rId13"/>
    <p:sldId id="328" r:id="rId14"/>
    <p:sldId id="329" r:id="rId15"/>
    <p:sldId id="33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/>
      <a:tcStyle>
        <a:tcBdr/>
        <a:fill>
          <a:solidFill>
            <a:srgbClr val="E6EEED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7CC"/>
          </a:solidFill>
        </a:fill>
      </a:tcStyle>
    </a:wholeTbl>
    <a:band2H>
      <a:tcTxStyle/>
      <a:tcStyle>
        <a:tcBdr/>
        <a:fill>
          <a:solidFill>
            <a:srgbClr val="FFFBE7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00517C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17C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38100" cap="flat">
              <a:solidFill>
                <a:srgbClr val="00517C"/>
              </a:solidFill>
              <a:prstDash val="solid"/>
              <a:round/>
            </a:ln>
          </a:top>
          <a:bottom>
            <a:ln w="127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517C"/>
        </a:fontRef>
        <a:srgbClr val="00517C"/>
      </a:tcTxStyle>
      <a:tcStyle>
        <a:tcBdr>
          <a:left>
            <a:ln w="12700" cap="flat">
              <a:solidFill>
                <a:srgbClr val="00517C"/>
              </a:solidFill>
              <a:prstDash val="solid"/>
              <a:round/>
            </a:ln>
          </a:left>
          <a:right>
            <a:ln w="12700" cap="flat">
              <a:solidFill>
                <a:srgbClr val="00517C"/>
              </a:solidFill>
              <a:prstDash val="solid"/>
              <a:round/>
            </a:ln>
          </a:right>
          <a:top>
            <a:ln w="12700" cap="flat">
              <a:solidFill>
                <a:srgbClr val="00517C"/>
              </a:solidFill>
              <a:prstDash val="solid"/>
              <a:round/>
            </a:ln>
          </a:top>
          <a:bottom>
            <a:ln w="38100" cap="flat">
              <a:solidFill>
                <a:srgbClr val="00517C"/>
              </a:solidFill>
              <a:prstDash val="solid"/>
              <a:round/>
            </a:ln>
          </a:bottom>
          <a:insideH>
            <a:ln w="12700" cap="flat">
              <a:solidFill>
                <a:srgbClr val="00517C"/>
              </a:solidFill>
              <a:prstDash val="solid"/>
              <a:round/>
            </a:ln>
          </a:insideH>
          <a:insideV>
            <a:ln w="12700" cap="flat">
              <a:solidFill>
                <a:srgbClr val="00517C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56d86bf47f_2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g56d86bf47f_2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56d86bf47f_2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g56d86bf47f_2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6d86bf47f_4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6d86bf47f_4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56d86bf47f_2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g56d86bf47f_2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56d86bf47f_2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56d86bf47f_2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524800" y="67260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" name="Google Shape;11;p2"/>
          <p:cNvSpPr/>
          <p:nvPr/>
        </p:nvSpPr>
        <p:spPr>
          <a:xfrm rot="10800000">
            <a:off x="6537562" y="33429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chemeClr val="accent5"/>
            </a:solidFill>
            <a:miter lim="8000"/>
          </a:ln>
        </p:spPr>
        <p:txBody>
          <a:bodyPr lIns="0" tIns="0" rIns="0" bIns="0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" name="Google Shape;12;p2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53;p11"/>
          <p:cNvSpPr/>
          <p:nvPr/>
        </p:nvSpPr>
        <p:spPr>
          <a:xfrm>
            <a:off x="149" y="5076825"/>
            <a:ext cx="9143702" cy="666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387899" y="1152450"/>
            <a:ext cx="8368202" cy="1538400"/>
          </a:xfrm>
          <a:prstGeom prst="rect">
            <a:avLst/>
          </a:prstGeom>
        </p:spPr>
        <p:txBody>
          <a:bodyPr anchor="ctr"/>
          <a:lstStyle>
            <a:lvl1pPr algn="ctr">
              <a:defRPr sz="13000">
                <a:solidFill>
                  <a:schemeClr val="accent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7899" y="2919450"/>
            <a:ext cx="8368202" cy="1071601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4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43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5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p4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7;p3"/>
          <p:cNvSpPr/>
          <p:nvPr/>
        </p:nvSpPr>
        <p:spPr>
          <a:xfrm>
            <a:off x="4359602" y="281746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1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;p4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idx="1"/>
          </p:nvPr>
        </p:nvSpPr>
        <p:spPr>
          <a:xfrm>
            <a:off x="387899" y="1489823"/>
            <a:ext cx="8368202" cy="30789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5"/>
          <p:cNvSpPr/>
          <p:nvPr/>
        </p:nvSpPr>
        <p:spPr>
          <a:xfrm>
            <a:off x="492563" y="1260284"/>
            <a:ext cx="4248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xfrm>
            <a:off x="387899" y="1489824"/>
            <a:ext cx="8368202" cy="3078902"/>
          </a:xfrm>
          <a:prstGeom prst="rect">
            <a:avLst/>
          </a:prstGeom>
        </p:spPr>
        <p:txBody>
          <a:bodyPr>
            <a:normAutofit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4756199" y="1489824"/>
            <a:ext cx="3999902" cy="3078901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35;p7"/>
          <p:cNvSpPr/>
          <p:nvPr/>
        </p:nvSpPr>
        <p:spPr>
          <a:xfrm>
            <a:off x="489218" y="1412276"/>
            <a:ext cx="331501" cy="1"/>
          </a:xfrm>
          <a:prstGeom prst="line">
            <a:avLst/>
          </a:prstGeom>
          <a:ln w="38100">
            <a:solidFill>
              <a:schemeClr val="accent4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3878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7899" y="1594024"/>
            <a:ext cx="2808001" cy="2681101"/>
          </a:xfrm>
          <a:prstGeom prst="rect">
            <a:avLst/>
          </a:prstGeom>
        </p:spPr>
        <p:txBody>
          <a:bodyPr>
            <a:normAutofit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490250" y="526349"/>
            <a:ext cx="56187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43;p9"/>
          <p:cNvSpPr/>
          <p:nvPr/>
        </p:nvSpPr>
        <p:spPr>
          <a:xfrm>
            <a:off x="4572000" y="-75"/>
            <a:ext cx="4572000" cy="5143501"/>
          </a:xfrm>
          <a:prstGeom prst="rect">
            <a:avLst/>
          </a:prstGeom>
          <a:solidFill>
            <a:srgbClr val="00406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Google Shape;44;p9"/>
          <p:cNvSpPr/>
          <p:nvPr/>
        </p:nvSpPr>
        <p:spPr>
          <a:xfrm>
            <a:off x="5029675" y="4495503"/>
            <a:ext cx="540901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1"/>
          </a:xfrm>
          <a:prstGeom prst="rect">
            <a:avLst/>
          </a:prstGeom>
        </p:spPr>
        <p:txBody>
          <a:bodyPr/>
          <a:lstStyle>
            <a:lvl1pPr algn="ctr"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769000"/>
            <a:ext cx="4045200" cy="13455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chemeClr val="accent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Google Shape;47;p9"/>
          <p:cNvSpPr txBox="1">
            <a:spLocks noGrp="1"/>
          </p:cNvSpPr>
          <p:nvPr>
            <p:ph type="body" sz="half" idx="13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9499" y="4233724"/>
            <a:ext cx="5998802" cy="5988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1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87899" y="458024"/>
            <a:ext cx="8368202" cy="6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●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○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FFFFFF"/>
        </a:buClr>
        <a:buSzPts val="1800"/>
        <a:buFont typeface="Helvetica"/>
        <a:buChar char="■"/>
        <a:tabLst/>
        <a:defRPr sz="1800" b="0" i="0" u="none" strike="noStrike" cap="none" spc="0" baseline="0">
          <a:ln>
            <a:noFill/>
          </a:ln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vermagithub/GottaGoFa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1" cy="14574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Logistic Regression and Other Classifiers ML on F1 Data Set</a:t>
            </a:r>
          </a:p>
        </p:txBody>
      </p:sp>
      <p:sp>
        <p:nvSpPr>
          <p:cNvPr id="119" name="Google Shape;64;p13"/>
          <p:cNvSpPr txBox="1">
            <a:spLocks noGrp="1"/>
          </p:cNvSpPr>
          <p:nvPr>
            <p:ph type="subTitle" sz="quarter" idx="1"/>
          </p:nvPr>
        </p:nvSpPr>
        <p:spPr>
          <a:xfrm>
            <a:off x="1680302" y="3049449"/>
            <a:ext cx="5783401" cy="9090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defTabSz="877823">
              <a:defRPr sz="2304"/>
            </a:pPr>
            <a:r>
              <a:t>Team: GottaGoFast</a:t>
            </a:r>
          </a:p>
          <a:p>
            <a:pPr marL="0" indent="0" defTabSz="877823">
              <a:defRPr sz="2304"/>
            </a:pPr>
            <a:r>
              <a:t>Deepak Verma, Lezeh Foy, Zachary Lawell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Slab"/>
              <a:buNone/>
            </a:pPr>
            <a:r>
              <a:rPr lang="en"/>
              <a:t>Clustering Method</a:t>
            </a:r>
            <a:endParaRPr/>
          </a:p>
        </p:txBody>
      </p:sp>
      <p:sp>
        <p:nvSpPr>
          <p:cNvPr id="1031" name="Google Shape;1031;p14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Performed cluster analysis on 12 pairs of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amongst 7 variables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Began each analysis with hierarchical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via dendrogram, then grouped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 into k clusters, and plotted their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into a scatter-plot (used Ward’s method)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k-means scatterplot to compare to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ward’s method scatterplot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elbow method to assist in determining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appropriate number of clusters</a:t>
            </a:r>
            <a:endParaRPr/>
          </a:p>
        </p:txBody>
      </p:sp>
      <p:pic>
        <p:nvPicPr>
          <p:cNvPr id="1032" name="Google Shape;1032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200" y="1435192"/>
            <a:ext cx="3999900" cy="2831634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48"/>
          <p:cNvSpPr txBox="1"/>
          <p:nvPr/>
        </p:nvSpPr>
        <p:spPr>
          <a:xfrm>
            <a:off x="4879500" y="4287775"/>
            <a:ext cx="3750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Grid and Points Dendrogram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49"/>
          <p:cNvSpPr txBox="1">
            <a:spLocks noGrp="1"/>
          </p:cNvSpPr>
          <p:nvPr>
            <p:ph type="title"/>
          </p:nvPr>
        </p:nvSpPr>
        <p:spPr>
          <a:xfrm>
            <a:off x="387900" y="2213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Slab"/>
              <a:buNone/>
            </a:pPr>
            <a:r>
              <a:rPr lang="en"/>
              <a:t>Cluster Results</a:t>
            </a:r>
            <a:endParaRPr/>
          </a:p>
        </p:txBody>
      </p:sp>
      <p:pic>
        <p:nvPicPr>
          <p:cNvPr id="1039" name="Google Shape;1039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5" y="852925"/>
            <a:ext cx="3749475" cy="26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149"/>
          <p:cNvSpPr txBox="1"/>
          <p:nvPr/>
        </p:nvSpPr>
        <p:spPr>
          <a:xfrm>
            <a:off x="4360600" y="1473225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149"/>
          <p:cNvSpPr txBox="1"/>
          <p:nvPr/>
        </p:nvSpPr>
        <p:spPr>
          <a:xfrm>
            <a:off x="0" y="1933038"/>
            <a:ext cx="7569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Points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2" name="Google Shape;1042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500" y="852925"/>
            <a:ext cx="3749475" cy="26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149"/>
          <p:cNvSpPr txBox="1"/>
          <p:nvPr/>
        </p:nvSpPr>
        <p:spPr>
          <a:xfrm>
            <a:off x="4360600" y="3477550"/>
            <a:ext cx="591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Grid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149"/>
          <p:cNvSpPr txBox="1"/>
          <p:nvPr/>
        </p:nvSpPr>
        <p:spPr>
          <a:xfrm>
            <a:off x="643800" y="3887050"/>
            <a:ext cx="78564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Points over 25 were dropped (outliers)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Those behind the 10th-12th position on the starting grid tended to earn less points/race than those starting 1st-10th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149"/>
          <p:cNvSpPr txBox="1"/>
          <p:nvPr/>
        </p:nvSpPr>
        <p:spPr>
          <a:xfrm>
            <a:off x="955875" y="682775"/>
            <a:ext cx="52437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9366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50"/>
          <p:cNvSpPr txBox="1">
            <a:spLocks noGrp="1"/>
          </p:cNvSpPr>
          <p:nvPr>
            <p:ph type="title" idx="4294967295"/>
          </p:nvPr>
        </p:nvSpPr>
        <p:spPr>
          <a:xfrm>
            <a:off x="387900" y="-1308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Slab"/>
              <a:buNone/>
            </a:pPr>
            <a:r>
              <a:rPr lang="en"/>
              <a:t>Additional Cluster Results</a:t>
            </a:r>
            <a:endParaRPr/>
          </a:p>
        </p:txBody>
      </p:sp>
      <p:pic>
        <p:nvPicPr>
          <p:cNvPr id="1051" name="Google Shape;1051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75" y="555300"/>
            <a:ext cx="2855326" cy="19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150"/>
          <p:cNvSpPr txBox="1"/>
          <p:nvPr/>
        </p:nvSpPr>
        <p:spPr>
          <a:xfrm>
            <a:off x="-382325" y="2431350"/>
            <a:ext cx="44151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Lap (pit stop is taken) and Milliseconds Dendrogram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3" name="Google Shape;1053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550" y="622375"/>
            <a:ext cx="2888450" cy="19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50"/>
          <p:cNvSpPr txBox="1"/>
          <p:nvPr/>
        </p:nvSpPr>
        <p:spPr>
          <a:xfrm>
            <a:off x="6072075" y="2585400"/>
            <a:ext cx="591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5" name="Google Shape;1055;p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7325" y="622375"/>
            <a:ext cx="2888450" cy="1963021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50"/>
          <p:cNvSpPr txBox="1"/>
          <p:nvPr/>
        </p:nvSpPr>
        <p:spPr>
          <a:xfrm>
            <a:off x="3030825" y="264000"/>
            <a:ext cx="2232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Milliseconds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7" name="Google Shape;1057;p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375" y="2866200"/>
            <a:ext cx="2813916" cy="19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150"/>
          <p:cNvSpPr txBox="1"/>
          <p:nvPr/>
        </p:nvSpPr>
        <p:spPr>
          <a:xfrm>
            <a:off x="-446050" y="4862950"/>
            <a:ext cx="44151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Fastest Lap-Speed and Position-Order Dendrogram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9" name="Google Shape;1059;p1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0775" y="2905850"/>
            <a:ext cx="2761226" cy="193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50"/>
          <p:cNvSpPr txBox="1"/>
          <p:nvPr/>
        </p:nvSpPr>
        <p:spPr>
          <a:xfrm>
            <a:off x="3094438" y="2586225"/>
            <a:ext cx="2232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PositionOrder</a:t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1" name="Google Shape;1061;p1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4550" y="2920463"/>
            <a:ext cx="2719450" cy="19036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50"/>
          <p:cNvSpPr txBox="1"/>
          <p:nvPr/>
        </p:nvSpPr>
        <p:spPr>
          <a:xfrm>
            <a:off x="5539575" y="4734000"/>
            <a:ext cx="1656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Fastest Lap-Speed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394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51"/>
          <p:cNvSpPr txBox="1">
            <a:spLocks noGrp="1"/>
          </p:cNvSpPr>
          <p:nvPr>
            <p:ph type="title"/>
          </p:nvPr>
        </p:nvSpPr>
        <p:spPr>
          <a:xfrm>
            <a:off x="387899" y="203124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Slab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Observations</a:t>
            </a:r>
            <a:endParaRPr/>
          </a:p>
        </p:txBody>
      </p:sp>
      <p:sp>
        <p:nvSpPr>
          <p:cNvPr id="1068" name="Google Shape;1068;p151"/>
          <p:cNvSpPr txBox="1">
            <a:spLocks noGrp="1"/>
          </p:cNvSpPr>
          <p:nvPr>
            <p:ph type="body" idx="1"/>
          </p:nvPr>
        </p:nvSpPr>
        <p:spPr>
          <a:xfrm>
            <a:off x="442524" y="8892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02336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Overall accuracy using classifier methods did not exceed 89.9%, though given the nature of this data set it is likely that the model over-fitted to the available set.</a:t>
            </a:r>
            <a:br>
              <a:rPr lang="en"/>
            </a:br>
            <a:endParaRPr/>
          </a:p>
          <a:p>
            <a:pPr marL="402336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Logistic Regression provided the highest accuracy, least false positives and false negatives, whilst naive bayes was the least accurate</a:t>
            </a:r>
            <a:br>
              <a:rPr lang="en"/>
            </a:br>
            <a:endParaRPr/>
          </a:p>
          <a:p>
            <a:pPr marL="402336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MLP was very consistent though required more iterations as categorical variables were added.</a:t>
            </a:r>
            <a:br>
              <a:rPr lang="en"/>
            </a:br>
            <a:endParaRPr/>
          </a:p>
          <a:p>
            <a:pPr marL="402336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Adding categorical variables increased accuracy for LR and MLP, but reduced for KNN</a:t>
            </a:r>
            <a:br>
              <a:rPr lang="en"/>
            </a:br>
            <a:endParaRPr/>
          </a:p>
          <a:p>
            <a:pPr marL="402336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Predicting 1 winner (or order of finishes) has very low accuracy, predicting points was much easier.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02336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data segmentation reduced to three clusters, some were reduced to as few as two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02336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Grid, Position-Order, Milliseconds and Lap produced the most interesting clustering patterns</a:t>
            </a:r>
            <a:br>
              <a:rPr lang="en"/>
            </a:br>
            <a:endParaRPr/>
          </a:p>
          <a:p>
            <a:pPr marL="402336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Code at </a:t>
            </a:r>
            <a:r>
              <a:rPr lang="en" sz="968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https://github.com/dvermagithub/GottaGoFast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661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52"/>
          <p:cNvSpPr txBox="1">
            <a:spLocks noGrp="1"/>
          </p:cNvSpPr>
          <p:nvPr>
            <p:ph type="title"/>
          </p:nvPr>
        </p:nvSpPr>
        <p:spPr>
          <a:xfrm>
            <a:off x="387900" y="18811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42809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69;p14"/>
          <p:cNvSpPr txBox="1">
            <a:spLocks noGrp="1"/>
          </p:cNvSpPr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r>
              <a:t>Data Integration &amp; Pre-processing</a:t>
            </a:r>
          </a:p>
        </p:txBody>
      </p:sp>
      <p:sp>
        <p:nvSpPr>
          <p:cNvPr id="122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899" y="1447225"/>
            <a:ext cx="8368202" cy="3334801"/>
          </a:xfrm>
          <a:prstGeom prst="rect">
            <a:avLst/>
          </a:prstGeom>
        </p:spPr>
        <p:txBody>
          <a:bodyPr/>
          <a:lstStyle/>
          <a:p>
            <a:pPr marL="443484" indent="-307975" defTabSz="886968">
              <a:buSzPts val="1300"/>
              <a:defRPr sz="1358"/>
            </a:pPr>
            <a:r>
              <a:t>Added Pit Stops Information - # of Stops, Lap of Last Stop</a:t>
            </a:r>
          </a:p>
          <a:p>
            <a:pPr marL="443484" indent="-307975" defTabSz="886968">
              <a:buSzPts val="1300"/>
              <a:defRPr sz="1358"/>
            </a:pPr>
            <a:r>
              <a:t>Added Weather Information - Dry, Mix, Wet</a:t>
            </a:r>
          </a:p>
          <a:p>
            <a:pPr marL="443484" indent="-307975" defTabSz="886968">
              <a:buSzPts val="1300"/>
              <a:defRPr sz="1358"/>
            </a:pPr>
            <a:r>
              <a:t>Added # of Safety Car Laps</a:t>
            </a:r>
          </a:p>
          <a:p>
            <a:pPr marL="443484" indent="-307975" defTabSz="886968">
              <a:buSzPts val="1300"/>
              <a:defRPr sz="1358"/>
            </a:pPr>
            <a:r>
              <a:t>Converted Fastest Time Lap Time to seconds</a:t>
            </a:r>
          </a:p>
          <a:p>
            <a:pPr marL="443484" indent="-307975" defTabSz="886968">
              <a:buSzPts val="1300"/>
              <a:defRPr sz="1358"/>
            </a:pPr>
            <a:r>
              <a:t>Converted Pit stops to Seconds</a:t>
            </a:r>
          </a:p>
          <a:p>
            <a:pPr marL="443484" indent="-307975" defTabSz="886968">
              <a:buSzPts val="1300"/>
              <a:defRPr sz="1358"/>
            </a:pPr>
            <a:r>
              <a:t>Calculated age of driver at time of race</a:t>
            </a:r>
          </a:p>
          <a:p>
            <a:pPr marL="443484" indent="-307975" defTabSz="886968">
              <a:buSzPts val="1300"/>
              <a:defRPr sz="1358"/>
            </a:pPr>
            <a:r>
              <a:t>Dropped a number of variables:</a:t>
            </a:r>
          </a:p>
          <a:p>
            <a:pPr marL="886968" lvl="1" indent="-307975" defTabSz="886968">
              <a:buSzPts val="1300"/>
              <a:defRPr sz="1358"/>
            </a:pPr>
            <a:r>
              <a:t>resultId, raceId, driverId, constructorId, status (at end of race), nationality of driver and constructor, round (in year), year, location, country, name (of circuit)</a:t>
            </a:r>
          </a:p>
          <a:p>
            <a:pPr marL="443484" indent="-307975" defTabSz="886968">
              <a:buSzPts val="1300"/>
              <a:defRPr sz="1358"/>
            </a:pPr>
            <a:r>
              <a:t>Dropped a number of NaN and NA values.</a:t>
            </a:r>
          </a:p>
          <a:p>
            <a:pPr marL="443484" indent="-307975" defTabSz="886968">
              <a:buSzPts val="1300"/>
              <a:defRPr sz="1358"/>
            </a:pPr>
            <a:r>
              <a:t>Outcome Selected to be Finishing Position</a:t>
            </a:r>
          </a:p>
          <a:p>
            <a:pPr marL="886968" lvl="1" indent="-307975" defTabSz="886968">
              <a:buSzPts val="1300"/>
              <a:defRPr sz="1358"/>
            </a:pPr>
            <a:r>
              <a:t>Position 1-10 are points awarded finishes ($ value)- P</a:t>
            </a:r>
          </a:p>
          <a:p>
            <a:pPr marL="886968" lvl="1" indent="-307975" defTabSz="886968">
              <a:buSzPts val="1300"/>
              <a:defRPr sz="1358"/>
            </a:pPr>
            <a:r>
              <a:t>Positions &gt; 10 are No Points - 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5;p15"/>
          <p:cNvSpPr txBox="1">
            <a:spLocks noGrp="1"/>
          </p:cNvSpPr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r>
              <a:t>Final Variables</a:t>
            </a:r>
          </a:p>
        </p:txBody>
      </p:sp>
      <p:sp>
        <p:nvSpPr>
          <p:cNvPr id="125" name="Google Shape;76;p15"/>
          <p:cNvSpPr txBox="1">
            <a:spLocks noGrp="1"/>
          </p:cNvSpPr>
          <p:nvPr>
            <p:ph type="body" sz="half" idx="1"/>
          </p:nvPr>
        </p:nvSpPr>
        <p:spPr>
          <a:xfrm>
            <a:off x="387899" y="1366799"/>
            <a:ext cx="3999902" cy="3078902"/>
          </a:xfrm>
          <a:prstGeom prst="rect">
            <a:avLst/>
          </a:prstGeom>
        </p:spPr>
        <p:txBody>
          <a:bodyPr/>
          <a:lstStyle/>
          <a:p>
            <a:pPr marL="0" indent="0" defTabSz="886968">
              <a:buSzTx/>
              <a:buNone/>
              <a:defRPr sz="1746"/>
            </a:pPr>
            <a:r>
              <a:t>Numerical:</a:t>
            </a:r>
          </a:p>
          <a:p>
            <a:pPr marL="443484" indent="-307975" defTabSz="886968">
              <a:spcBef>
                <a:spcPts val="1500"/>
              </a:spcBef>
              <a:buSzPts val="1300"/>
              <a:defRPr sz="1358"/>
            </a:pPr>
            <a:r>
              <a:t>GridStart</a:t>
            </a:r>
          </a:p>
          <a:p>
            <a:pPr marL="443484" indent="-307975" defTabSz="886968">
              <a:buSzPts val="1300"/>
              <a:defRPr sz="1358"/>
            </a:pPr>
            <a:r>
              <a:t>TotalLaps</a:t>
            </a:r>
          </a:p>
          <a:p>
            <a:pPr marL="443484" indent="-307975" defTabSz="886968">
              <a:buSzPts val="1300"/>
              <a:defRPr sz="1358"/>
            </a:pPr>
            <a:r>
              <a:t>FastestLapTime</a:t>
            </a:r>
          </a:p>
          <a:p>
            <a:pPr marL="443484" indent="-307975" defTabSz="886968">
              <a:buSzPts val="1300"/>
              <a:defRPr sz="1358"/>
            </a:pPr>
            <a:r>
              <a:t>FastestLapSpeed'</a:t>
            </a:r>
          </a:p>
          <a:p>
            <a:pPr marL="443484" indent="-307975" defTabSz="886968">
              <a:buSzPts val="1300"/>
              <a:defRPr sz="1358"/>
            </a:pPr>
            <a:r>
              <a:t>QualifyPos</a:t>
            </a:r>
          </a:p>
          <a:p>
            <a:pPr marL="443484" indent="-307975" defTabSz="886968">
              <a:buSzPts val="1300"/>
              <a:defRPr sz="1358"/>
            </a:pPr>
            <a:r>
              <a:t>NumPitStops</a:t>
            </a:r>
          </a:p>
          <a:p>
            <a:pPr marL="443484" indent="-307975" defTabSz="886968">
              <a:buSzPts val="1300"/>
              <a:defRPr sz="1358"/>
            </a:pPr>
            <a:r>
              <a:t>LastPitStopLap</a:t>
            </a:r>
          </a:p>
          <a:p>
            <a:pPr marL="443484" indent="-307975" defTabSz="886968">
              <a:buSzPts val="1300"/>
              <a:defRPr sz="1358"/>
            </a:pPr>
            <a:r>
              <a:t>PitStopTime</a:t>
            </a:r>
          </a:p>
          <a:p>
            <a:pPr marL="443484" indent="-307975" defTabSz="886968">
              <a:buSzPts val="1300"/>
              <a:defRPr sz="1358"/>
            </a:pPr>
            <a:r>
              <a:t>SaftetyCarLaps</a:t>
            </a:r>
          </a:p>
          <a:p>
            <a:pPr marL="443484" indent="-307975" defTabSz="886968">
              <a:buSzPts val="1300"/>
              <a:defRPr sz="1358"/>
            </a:pPr>
            <a:r>
              <a:t>DriverAge</a:t>
            </a:r>
          </a:p>
        </p:txBody>
      </p:sp>
      <p:sp>
        <p:nvSpPr>
          <p:cNvPr id="126" name="Google Shape;77;p15"/>
          <p:cNvSpPr txBox="1">
            <a:spLocks noGrp="1"/>
          </p:cNvSpPr>
          <p:nvPr>
            <p:ph type="body" idx="13"/>
          </p:nvPr>
        </p:nvSpPr>
        <p:spPr>
          <a:xfrm>
            <a:off x="3213649" y="1366799"/>
            <a:ext cx="5200845" cy="30789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 defTabSz="886968">
              <a:buSzTx/>
              <a:buNone/>
              <a:defRPr sz="1746"/>
            </a:pPr>
            <a:r>
              <a:t>Categorical:</a:t>
            </a:r>
          </a:p>
          <a:p>
            <a:pPr marL="443484" indent="-307975" defTabSz="886968">
              <a:spcBef>
                <a:spcPts val="1500"/>
              </a:spcBef>
              <a:buSzPts val="1300"/>
              <a:defRPr sz="1358"/>
            </a:pPr>
            <a:r>
              <a:t>Driver</a:t>
            </a:r>
          </a:p>
          <a:p>
            <a:pPr marL="443484" indent="-307975" defTabSz="886968">
              <a:buSzPts val="1300"/>
              <a:defRPr sz="1358"/>
            </a:pPr>
            <a:r>
              <a:t>Circuit</a:t>
            </a:r>
          </a:p>
          <a:p>
            <a:pPr marL="443484" indent="-307975" defTabSz="886968">
              <a:buSzPts val="1300"/>
              <a:defRPr sz="1358"/>
            </a:pPr>
            <a:r>
              <a:t>Constructor</a:t>
            </a:r>
          </a:p>
          <a:p>
            <a:pPr marL="443484" indent="-307975" defTabSz="886968">
              <a:buSzPts val="1300"/>
              <a:defRPr sz="1358"/>
            </a:pPr>
            <a:r>
              <a:t>Weather</a:t>
            </a:r>
          </a:p>
          <a:p>
            <a:pPr marL="0" indent="0" defTabSz="886968">
              <a:spcBef>
                <a:spcPts val="1500"/>
              </a:spcBef>
              <a:buSzTx/>
              <a:buNone/>
              <a:defRPr sz="1746">
                <a:solidFill>
                  <a:srgbClr val="FF9900"/>
                </a:solidFill>
              </a:defRPr>
            </a:pPr>
            <a:r>
              <a:t>Outcome:</a:t>
            </a:r>
          </a:p>
          <a:p>
            <a:pPr marL="443484" indent="-307975" defTabSz="886968">
              <a:spcBef>
                <a:spcPts val="1500"/>
              </a:spcBef>
              <a:buSzPts val="1300"/>
              <a:defRPr sz="1358"/>
            </a:pPr>
            <a:r>
              <a:t>PointsFinish - P or N</a:t>
            </a:r>
          </a:p>
          <a:p>
            <a:pPr marL="443484" indent="-307975" defTabSz="886968">
              <a:spcBef>
                <a:spcPts val="1500"/>
              </a:spcBef>
              <a:buSzPts val="1300"/>
              <a:defRPr sz="1358"/>
            </a:pPr>
            <a:r>
              <a:t>Position Order </a:t>
            </a:r>
          </a:p>
        </p:txBody>
      </p:sp>
      <p:sp>
        <p:nvSpPr>
          <p:cNvPr id="127" name="Google Shape;78;p15"/>
          <p:cNvSpPr txBox="1"/>
          <p:nvPr/>
        </p:nvSpPr>
        <p:spPr>
          <a:xfrm>
            <a:off x="5929024" y="1366800"/>
            <a:ext cx="3000001" cy="141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>
                <a:latin typeface="Roboto"/>
                <a:ea typeface="Roboto"/>
                <a:cs typeface="Roboto"/>
                <a:sym typeface="Roboto"/>
              </a:defRPr>
            </a:pPr>
            <a:r>
              <a:t>Final Data Size:</a:t>
            </a:r>
          </a:p>
          <a:p>
            <a:pPr marL="457200" indent="-317500">
              <a:lnSpc>
                <a:spcPct val="115000"/>
              </a:lnSpc>
              <a:spcBef>
                <a:spcPts val="1600"/>
              </a:spcBef>
              <a:buClr>
                <a:srgbClr val="FFFFFF"/>
              </a:buClr>
              <a:buSzPts val="1400"/>
              <a:buFont typeface="Helvetica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2738 entries</a:t>
            </a:r>
          </a:p>
          <a:p>
            <a:pPr marL="914400" lvl="1" indent="-304800">
              <a:lnSpc>
                <a:spcPct val="115000"/>
              </a:lnSpc>
              <a:buClr>
                <a:srgbClr val="FFFFFF"/>
              </a:buClr>
              <a:buSzPts val="1400"/>
              <a:buFont typeface="Helvetica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Points: 1349</a:t>
            </a:r>
          </a:p>
          <a:p>
            <a:pPr marL="914400" lvl="1" indent="-304800">
              <a:lnSpc>
                <a:spcPct val="115000"/>
              </a:lnSpc>
              <a:buClr>
                <a:srgbClr val="FFFFFF"/>
              </a:buClr>
              <a:buSzPts val="1400"/>
              <a:buFont typeface="Helvetica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No Points: 1389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3;p16"/>
          <p:cNvSpPr txBox="1">
            <a:spLocks noGrp="1"/>
          </p:cNvSpPr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r>
              <a:t>Method</a:t>
            </a:r>
          </a:p>
        </p:txBody>
      </p:sp>
      <p:sp>
        <p:nvSpPr>
          <p:cNvPr id="130" name="Google Shape;84;p16"/>
          <p:cNvSpPr txBox="1">
            <a:spLocks noGrp="1"/>
          </p:cNvSpPr>
          <p:nvPr>
            <p:ph type="body" sz="half" idx="1"/>
          </p:nvPr>
        </p:nvSpPr>
        <p:spPr>
          <a:xfrm>
            <a:off x="387899" y="1489824"/>
            <a:ext cx="4012802" cy="30789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3484" indent="-307975" defTabSz="886968">
              <a:buSzPts val="1300"/>
              <a:defRPr sz="1358"/>
            </a:pPr>
            <a:r>
              <a:t>Split Training/Test as 80/20</a:t>
            </a:r>
          </a:p>
          <a:p>
            <a:pPr marL="443484" indent="-307975" defTabSz="886968">
              <a:buSzPts val="1300"/>
              <a:defRPr sz="1358"/>
            </a:pPr>
            <a:r>
              <a:t>Random Seed = 42</a:t>
            </a:r>
          </a:p>
          <a:p>
            <a:pPr marL="443484" indent="-307975" defTabSz="886968">
              <a:buSzPts val="1300"/>
              <a:defRPr sz="1358"/>
            </a:pPr>
            <a:r>
              <a:t>Feature selection using Recursive Feature Selection (RFS)</a:t>
            </a:r>
          </a:p>
          <a:p>
            <a:pPr marL="886968" lvl="1" indent="-295656" defTabSz="886968">
              <a:buSzPts val="1100"/>
              <a:defRPr sz="1164"/>
            </a:pPr>
            <a:r>
              <a:t>Selection of top 3 features</a:t>
            </a:r>
          </a:p>
          <a:p>
            <a:pPr marL="443484" indent="-307975" defTabSz="886968">
              <a:buSzPts val="1300"/>
              <a:defRPr sz="1358"/>
            </a:pPr>
            <a:r>
              <a:t>Logistic Regression</a:t>
            </a:r>
          </a:p>
          <a:p>
            <a:pPr marL="886968" lvl="1" indent="-295656" defTabSz="886968">
              <a:buSzPts val="1100"/>
              <a:defRPr sz="1164"/>
            </a:pPr>
            <a:r>
              <a:t>Solver = lbfgs with iteration to avoid no convergence</a:t>
            </a:r>
          </a:p>
          <a:p>
            <a:pPr marL="443484" indent="-307975" defTabSz="886968">
              <a:buSzPts val="1300"/>
              <a:defRPr sz="1358"/>
            </a:pPr>
            <a:r>
              <a:t>Decision Tree Classifier</a:t>
            </a:r>
          </a:p>
          <a:p>
            <a:pPr marL="886968" lvl="1" indent="-295656" defTabSz="886968">
              <a:buSzPts val="1100"/>
              <a:defRPr sz="1164"/>
            </a:pPr>
            <a:r>
              <a:t>Entropy &amp; Gini</a:t>
            </a:r>
          </a:p>
          <a:p>
            <a:pPr marL="443484" indent="-307975" defTabSz="886968">
              <a:buSzPts val="1300"/>
              <a:defRPr sz="1358"/>
            </a:pPr>
            <a:r>
              <a:t>Naive Bayes</a:t>
            </a:r>
          </a:p>
          <a:p>
            <a:pPr marL="443484" indent="-307975" defTabSz="886968">
              <a:buSzPts val="1300"/>
              <a:defRPr sz="1358"/>
            </a:pPr>
            <a:r>
              <a:t>MLP Classifier</a:t>
            </a:r>
          </a:p>
          <a:p>
            <a:pPr marL="886968" lvl="1" indent="-295656" defTabSz="886968">
              <a:buSzPts val="1100"/>
              <a:defRPr sz="1164"/>
            </a:pPr>
            <a:r>
              <a:t>Iteration until loss was 0.000000001</a:t>
            </a:r>
          </a:p>
        </p:txBody>
      </p:sp>
      <p:sp>
        <p:nvSpPr>
          <p:cNvPr id="131" name="Google Shape;85;p16"/>
          <p:cNvSpPr txBox="1"/>
          <p:nvPr/>
        </p:nvSpPr>
        <p:spPr>
          <a:xfrm>
            <a:off x="4888850" y="1533399"/>
            <a:ext cx="4012801" cy="3078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457200" indent="-317500">
              <a:lnSpc>
                <a:spcPct val="115000"/>
              </a:lnSpc>
              <a:buClr>
                <a:srgbClr val="FFFFFF"/>
              </a:buClr>
              <a:buSzPts val="1400"/>
              <a:buFont typeface="Helvetica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pPr>
            <a:r>
              <a:t>5 Different Runs using varied variables</a:t>
            </a:r>
          </a:p>
          <a:p>
            <a:pPr marL="914400" lvl="1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Driver category</a:t>
            </a:r>
          </a:p>
          <a:p>
            <a:pPr marL="914400" lvl="1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Constructor Category</a:t>
            </a:r>
          </a:p>
          <a:p>
            <a:pPr marL="914400" lvl="1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Constructor and Driver Category</a:t>
            </a:r>
          </a:p>
          <a:p>
            <a:pPr marL="914400" lvl="1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Constructor, Circuit, and Driver Category</a:t>
            </a:r>
          </a:p>
          <a:p>
            <a:pPr marL="914400" lvl="1" indent="-304800">
              <a:lnSpc>
                <a:spcPct val="115000"/>
              </a:lnSpc>
              <a:buClr>
                <a:srgbClr val="FFFFFF"/>
              </a:buClr>
              <a:buSzPts val="1200"/>
              <a:buFont typeface="Helvetica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pPr>
            <a:r>
              <a:t>All, except Constructor, Circuit, and Driver and Weather Category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0;p17"/>
          <p:cNvSpPr txBox="1">
            <a:spLocks noGrp="1"/>
          </p:cNvSpPr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r>
              <a:t>Results - RFS</a:t>
            </a:r>
          </a:p>
        </p:txBody>
      </p:sp>
      <p:graphicFrame>
        <p:nvGraphicFramePr>
          <p:cNvPr id="134" name="Google Shape;91;p17"/>
          <p:cNvGraphicFramePr/>
          <p:nvPr/>
        </p:nvGraphicFramePr>
        <p:xfrm>
          <a:off x="616550" y="1447700"/>
          <a:ext cx="8055223" cy="349839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6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4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Run Features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Top 3 Features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ym typeface="Arial"/>
                        </a:rPr>
                        <a:t>Comments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1. minus Driver 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Constructor_marussia, Costructor_hrt, Constructor_caterham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Too constructor heavy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2. minus Constructor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Driver_pic, Driver_kovaalainen, Driver_gutierrez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Too driver heavy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3. minus Constructor, Driver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Weather_wet, GridStart, Circuit_albert_park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A specific park was surprising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8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4. minus  Constructor, Circuit, Driver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GridStart, Weather_varied, Weather_wet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Too weather centric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8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5. minus  Constructor, Driver, Circuit, Weather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GridStart, TotalLaps, NumPitStop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Arial"/>
                        </a:rPr>
                        <a:t>TotalLaps was obvious, but PitStop ahead of QualiPosition was surprsing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6;p18"/>
          <p:cNvSpPr txBox="1">
            <a:spLocks noGrp="1"/>
          </p:cNvSpPr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r>
              <a:t>Results - Accuracy and Confusion Matrix</a:t>
            </a:r>
          </a:p>
        </p:txBody>
      </p:sp>
      <p:graphicFrame>
        <p:nvGraphicFramePr>
          <p:cNvPr id="137" name="Google Shape;97;p18"/>
          <p:cNvGraphicFramePr/>
          <p:nvPr/>
        </p:nvGraphicFramePr>
        <p:xfrm>
          <a:off x="113450" y="1310449"/>
          <a:ext cx="8840700" cy="31333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Features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Logistic Regression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Decision Tree - Entropy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Decision Tree - Gini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Naive Bayes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MLP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  - Driver 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89.9%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77.2%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77.5%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70.0%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81.6%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72 itrs.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- Const.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85.8%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77.6%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75.5%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71.4%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81.4%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31 itrs.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625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- Const., Driver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84.7%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76.1%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77.2%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69.3%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80.8%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59 itrs.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8" name="Google Shape;98;p18" descr="Google Shape;98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999" y="1924274"/>
            <a:ext cx="1140401" cy="819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Google Shape;99;p18" descr="Google Shape;99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7974" y="1939775"/>
            <a:ext cx="1140401" cy="801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100;p18" descr="Google Shape;100;p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34448" y="1939773"/>
            <a:ext cx="1096666" cy="801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01;p18" descr="Google Shape;101;p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27200" y="1939500"/>
            <a:ext cx="1096676" cy="788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102;p18" descr="Google Shape;102;p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57474" y="1924273"/>
            <a:ext cx="1096676" cy="779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03;p18" descr="Google Shape;103;p1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98138" y="2928574"/>
            <a:ext cx="1152114" cy="819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04;p18" descr="Google Shape;104;p1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97973" y="2923262"/>
            <a:ext cx="1140401" cy="829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105;p18" descr="Google Shape;105;p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34450" y="2917948"/>
            <a:ext cx="1116419" cy="829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oogle Shape;106;p18" descr="Google Shape;106;p1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27200" y="2917948"/>
            <a:ext cx="1096676" cy="8225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oogle Shape;107;p18" descr="Google Shape;107;p18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857474" y="2928574"/>
            <a:ext cx="1096676" cy="788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oogle Shape;108;p18" descr="Google Shape;108;p18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03999" y="3891924"/>
            <a:ext cx="1152101" cy="838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Google Shape;109;p18" descr="Google Shape;109;p18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97974" y="3891924"/>
            <a:ext cx="1140401" cy="832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110;p18" descr="Google Shape;110;p18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634446" y="3924050"/>
            <a:ext cx="1116426" cy="80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111;p18" descr="Google Shape;111;p18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227200" y="3930324"/>
            <a:ext cx="1096675" cy="781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Google Shape;112;p18" descr="Google Shape;112;p18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857474" y="3894223"/>
            <a:ext cx="1096676" cy="796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17;p19"/>
          <p:cNvSpPr txBox="1">
            <a:spLocks noGrp="1"/>
          </p:cNvSpPr>
          <p:nvPr>
            <p:ph type="title"/>
          </p:nvPr>
        </p:nvSpPr>
        <p:spPr>
          <a:xfrm>
            <a:off x="387899" y="458024"/>
            <a:ext cx="8368202" cy="686102"/>
          </a:xfrm>
          <a:prstGeom prst="rect">
            <a:avLst/>
          </a:prstGeom>
        </p:spPr>
        <p:txBody>
          <a:bodyPr/>
          <a:lstStyle/>
          <a:p>
            <a:r>
              <a:t>Results - (continued)</a:t>
            </a:r>
          </a:p>
        </p:txBody>
      </p:sp>
      <p:graphicFrame>
        <p:nvGraphicFramePr>
          <p:cNvPr id="155" name="Google Shape;118;p19"/>
          <p:cNvGraphicFramePr/>
          <p:nvPr/>
        </p:nvGraphicFramePr>
        <p:xfrm>
          <a:off x="113450" y="1310449"/>
          <a:ext cx="8963725" cy="14191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4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Features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Logistic Regression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Decision Tree - Entropy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Decision Tree - Gini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Naive Bayes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>
                          <a:sym typeface="Arial"/>
                        </a:rPr>
                        <a:t>MLP</a:t>
                      </a:r>
                    </a:p>
                  </a:txBody>
                  <a:tcPr marL="91425" marR="91425" marT="91425" marB="91425" horzOverflow="overflow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- Const., Driver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Circuit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84.7%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76.1%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77.2%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69.3%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80.8%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59 itrs.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0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- Const., Driver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Circuit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Weather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83.4%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75.7%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78.1%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79.2%</a:t>
                      </a:r>
                    </a:p>
                  </a:txBody>
                  <a:tcPr marL="91425" marR="91425" marT="91425" marB="91425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81.5%</a:t>
                      </a:r>
                    </a:p>
                    <a:p>
                      <a:pPr algn="l">
                        <a:defRPr sz="900">
                          <a:solidFill>
                            <a:srgbClr val="FFFFFF"/>
                          </a:solidFill>
                          <a:sym typeface="Arial"/>
                        </a:defRPr>
                      </a:pPr>
                      <a:r>
                        <a:t>32 itrs.</a:t>
                      </a:r>
                    </a:p>
                  </a:txBody>
                  <a:tcPr marL="91425" marR="91425" marT="91425" marB="914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6" name="Google Shape;119;p19" descr="Google Shape;119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1925" y="1942425"/>
            <a:ext cx="1187551" cy="871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Google Shape;120;p19" descr="Google Shape;120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6824" y="1942425"/>
            <a:ext cx="1203113" cy="871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oogle Shape;121;p19" descr="Google Shape;121;p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21605" y="1942425"/>
            <a:ext cx="1133395" cy="841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Google Shape;122;p19" descr="Google Shape;122;p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2774" y="1985024"/>
            <a:ext cx="1173926" cy="841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Google Shape;123;p19" descr="Google Shape;123;p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03250" y="1963324"/>
            <a:ext cx="1173926" cy="861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Google Shape;124;p19" descr="Google Shape;124;p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91922" y="3201647"/>
            <a:ext cx="1187551" cy="878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oogle Shape;125;p19" descr="Google Shape;125;p1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66824" y="3200724"/>
            <a:ext cx="1203101" cy="88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oogle Shape;126;p19" descr="Google Shape;126;p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21598" y="3200725"/>
            <a:ext cx="1133401" cy="846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Google Shape;127;p19" descr="Google Shape;127;p1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254000" y="3195160"/>
            <a:ext cx="1173925" cy="857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Google Shape;128;p19" descr="Google Shape;128;p1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926934" y="3195149"/>
            <a:ext cx="1158016" cy="857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lassifying Race Outcome with KNN (PositionOrd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41247">
              <a:defRPr sz="2760"/>
            </a:lvl1pPr>
          </a:lstStyle>
          <a:p>
            <a:r>
              <a:t>Classifying Race Outcome with KNN (PositionOrder)</a:t>
            </a:r>
          </a:p>
        </p:txBody>
      </p:sp>
      <p:sp>
        <p:nvSpPr>
          <p:cNvPr id="168" name="Convert all categorical variables to numeric using Category Codes…"/>
          <p:cNvSpPr txBox="1">
            <a:spLocks noGrp="1"/>
          </p:cNvSpPr>
          <p:nvPr>
            <p:ph type="body" sz="half" idx="1"/>
          </p:nvPr>
        </p:nvSpPr>
        <p:spPr>
          <a:xfrm>
            <a:off x="197399" y="1489824"/>
            <a:ext cx="4835320" cy="3078902"/>
          </a:xfrm>
          <a:prstGeom prst="rect">
            <a:avLst/>
          </a:prstGeom>
        </p:spPr>
        <p:txBody>
          <a:bodyPr/>
          <a:lstStyle/>
          <a:p>
            <a:pPr marL="448055" indent="-311150" defTabSz="896111">
              <a:buSzPts val="1300"/>
              <a:defRPr sz="1372"/>
            </a:pPr>
            <a:r>
              <a:t>Convert all categorical variables to numeric using Category Codes</a:t>
            </a:r>
          </a:p>
          <a:p>
            <a:pPr marL="448055" indent="-311150" defTabSz="896111">
              <a:buSzPts val="1300"/>
              <a:defRPr sz="1372"/>
            </a:pPr>
            <a:r>
              <a:t>Used RFE to select the top 5 features for classification </a:t>
            </a:r>
          </a:p>
          <a:p>
            <a:pPr marL="448055" indent="-311150" defTabSz="896111">
              <a:buSzPts val="1300"/>
              <a:defRPr sz="1372"/>
            </a:pPr>
            <a:r>
              <a:t>Used KNN with a K value of 5 (arbitrarily selected)</a:t>
            </a:r>
          </a:p>
          <a:p>
            <a:pPr marL="448055" indent="-311150" defTabSz="896111">
              <a:buSzPts val="1300"/>
              <a:defRPr sz="1372"/>
            </a:pPr>
            <a:r>
              <a:t>Top 5 features were</a:t>
            </a:r>
          </a:p>
          <a:p>
            <a:pPr marL="1219708" lvl="1" indent="-311150" defTabSz="896111">
              <a:buSzPts val="1300"/>
              <a:buChar char="•"/>
              <a:defRPr sz="1372"/>
            </a:pPr>
            <a:r>
              <a:t>driverId</a:t>
            </a:r>
          </a:p>
          <a:p>
            <a:pPr marL="1219708" lvl="1" indent="-311150" defTabSz="896111">
              <a:buSzPts val="1300"/>
              <a:buChar char="•"/>
              <a:defRPr sz="1372"/>
            </a:pPr>
            <a:r>
              <a:t>points</a:t>
            </a:r>
          </a:p>
          <a:p>
            <a:pPr marL="1219708" lvl="1" indent="-311150" defTabSz="896111">
              <a:buSzPts val="1300"/>
              <a:buChar char="•"/>
              <a:defRPr sz="1372"/>
            </a:pPr>
            <a:r>
              <a:t>laps</a:t>
            </a:r>
          </a:p>
          <a:p>
            <a:pPr marL="1219708" lvl="1" indent="-311150" defTabSz="896111">
              <a:buSzPts val="1300"/>
              <a:buChar char="•"/>
              <a:defRPr sz="1372"/>
            </a:pPr>
            <a:r>
              <a:t>fastestLapTime</a:t>
            </a:r>
          </a:p>
          <a:p>
            <a:pPr marL="1219708" lvl="1" indent="-311150" defTabSz="896111">
              <a:buSzPts val="1300"/>
              <a:buChar char="•"/>
              <a:defRPr sz="1372"/>
            </a:pPr>
            <a:r>
              <a:t>fastestLapSpeed</a:t>
            </a:r>
          </a:p>
          <a:p>
            <a:pPr marL="448055" indent="-311150" defTabSz="896111">
              <a:buSzPts val="1300"/>
              <a:defRPr sz="1372"/>
            </a:pPr>
            <a:r>
              <a:t>Model Accuracy: 19.5%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9870" y="1606096"/>
            <a:ext cx="3689030" cy="2846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assifying Race Outcome With KNN (Points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Classifying Race Outcome With KNN (Points)</a:t>
            </a:r>
          </a:p>
        </p:txBody>
      </p:sp>
      <p:sp>
        <p:nvSpPr>
          <p:cNvPr id="172" name="KNN Model with the following predictors…"/>
          <p:cNvSpPr txBox="1">
            <a:spLocks noGrp="1"/>
          </p:cNvSpPr>
          <p:nvPr>
            <p:ph type="body" sz="half" idx="1"/>
          </p:nvPr>
        </p:nvSpPr>
        <p:spPr>
          <a:xfrm>
            <a:off x="387899" y="1489824"/>
            <a:ext cx="4142822" cy="3078902"/>
          </a:xfrm>
          <a:prstGeom prst="rect">
            <a:avLst/>
          </a:prstGeom>
        </p:spPr>
        <p:txBody>
          <a:bodyPr/>
          <a:lstStyle/>
          <a:p>
            <a:r>
              <a:t>KNN Model with the following predictors</a:t>
            </a:r>
          </a:p>
          <a:p>
            <a:pPr marL="1244600" lvl="1" indent="-317500">
              <a:buChar char="•"/>
            </a:pPr>
            <a:r>
              <a:t>driverId</a:t>
            </a:r>
          </a:p>
          <a:p>
            <a:pPr marL="1244600" lvl="1" indent="-317500">
              <a:buChar char="•"/>
            </a:pPr>
            <a:r>
              <a:t>positionOrder</a:t>
            </a:r>
          </a:p>
          <a:p>
            <a:pPr marL="1244600" lvl="1" indent="-317500">
              <a:buChar char="•"/>
            </a:pPr>
            <a:r>
              <a:t>laps</a:t>
            </a:r>
          </a:p>
          <a:p>
            <a:pPr marL="1244600" lvl="1" indent="-317500">
              <a:buChar char="•"/>
            </a:pPr>
            <a:r>
              <a:t>fastestLapTime</a:t>
            </a:r>
          </a:p>
          <a:p>
            <a:pPr marL="1244600" lvl="1" indent="-317500">
              <a:buChar char="•"/>
            </a:pPr>
            <a:r>
              <a:t>fastestLapSpeed</a:t>
            </a:r>
          </a:p>
          <a:p>
            <a:r>
              <a:t>Model Accuracy 81.3%</a:t>
            </a:r>
          </a:p>
          <a:p>
            <a:r>
              <a:t>It’s easier to Model attainment of points versus actual position in a sporting event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5999" y="1428750"/>
            <a:ext cx="4142822" cy="2820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rina">
  <a:themeElements>
    <a:clrScheme name="Marina">
      <a:dk1>
        <a:srgbClr val="00517C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rina">
  <a:themeElements>
    <a:clrScheme name="Mar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0000FF"/>
      </a:hlink>
      <a:folHlink>
        <a:srgbClr val="FF00FF"/>
      </a:folHlink>
    </a:clrScheme>
    <a:fontScheme name="Marina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r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17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763</Words>
  <Application>Microsoft Office PowerPoint</Application>
  <PresentationFormat>On-screen Show (16:9)</PresentationFormat>
  <Paragraphs>259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Helvetica</vt:lpstr>
      <vt:lpstr>Roboto</vt:lpstr>
      <vt:lpstr>Roboto Slab</vt:lpstr>
      <vt:lpstr>Marina</vt:lpstr>
      <vt:lpstr>Marina</vt:lpstr>
      <vt:lpstr>Logistic Regression and Other Classifiers ML on F1 Data Set</vt:lpstr>
      <vt:lpstr>Data Integration &amp; Pre-processing</vt:lpstr>
      <vt:lpstr>Final Variables</vt:lpstr>
      <vt:lpstr>Method</vt:lpstr>
      <vt:lpstr>Results - RFS</vt:lpstr>
      <vt:lpstr>Results - Accuracy and Confusion Matrix</vt:lpstr>
      <vt:lpstr>Results - (continued)</vt:lpstr>
      <vt:lpstr>Classifying Race Outcome with KNN (PositionOrder)</vt:lpstr>
      <vt:lpstr>Classifying Race Outcome With KNN (Points)</vt:lpstr>
      <vt:lpstr>Clustering Method</vt:lpstr>
      <vt:lpstr>Cluster Results</vt:lpstr>
      <vt:lpstr>Additional Cluster Results</vt:lpstr>
      <vt:lpstr>Observations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and Other Classifiers ML on F1 Data Set</dc:title>
  <dc:creator>Zachary Lawell</dc:creator>
  <cp:lastModifiedBy>Zachary Lawell</cp:lastModifiedBy>
  <cp:revision>2</cp:revision>
  <dcterms:modified xsi:type="dcterms:W3CDTF">2019-04-29T18:10:13Z</dcterms:modified>
</cp:coreProperties>
</file>